
<file path=[Content_Types].xml><?xml version="1.0" encoding="utf-8"?>
<Types xmlns="http://schemas.openxmlformats.org/package/2006/content-types">
  <Default Extension="tmp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979"/>
    <a:srgbClr val="3A6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B3F3-976D-4B8B-8794-C3DFDB588D9A}" type="datetimeFigureOut">
              <a:rPr lang="es-ES" smtClean="0"/>
              <a:t>28/07/2017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1B27-8547-4EAF-8088-F8BA56AEF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5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B3F3-976D-4B8B-8794-C3DFDB588D9A}" type="datetimeFigureOut">
              <a:rPr lang="es-ES" smtClean="0"/>
              <a:t>28/07/2017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1B27-8547-4EAF-8088-F8BA56AEF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80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B3F3-976D-4B8B-8794-C3DFDB588D9A}" type="datetimeFigureOut">
              <a:rPr lang="es-ES" smtClean="0"/>
              <a:t>28/07/2017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1B27-8547-4EAF-8088-F8BA56AEF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6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B3F3-976D-4B8B-8794-C3DFDB588D9A}" type="datetimeFigureOut">
              <a:rPr lang="es-ES" smtClean="0"/>
              <a:t>28/07/2017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1B27-8547-4EAF-8088-F8BA56AEF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40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B3F3-976D-4B8B-8794-C3DFDB588D9A}" type="datetimeFigureOut">
              <a:rPr lang="es-ES" smtClean="0"/>
              <a:t>28/07/2017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1B27-8547-4EAF-8088-F8BA56AEF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11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B3F3-976D-4B8B-8794-C3DFDB588D9A}" type="datetimeFigureOut">
              <a:rPr lang="es-ES" smtClean="0"/>
              <a:t>28/07/2017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1B27-8547-4EAF-8088-F8BA56AEF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36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B3F3-976D-4B8B-8794-C3DFDB588D9A}" type="datetimeFigureOut">
              <a:rPr lang="es-ES" smtClean="0"/>
              <a:t>28/07/2017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1B27-8547-4EAF-8088-F8BA56AEF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78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B3F3-976D-4B8B-8794-C3DFDB588D9A}" type="datetimeFigureOut">
              <a:rPr lang="es-ES" smtClean="0"/>
              <a:t>28/07/2017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1B27-8547-4EAF-8088-F8BA56AEF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206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B3F3-976D-4B8B-8794-C3DFDB588D9A}" type="datetimeFigureOut">
              <a:rPr lang="es-ES" smtClean="0"/>
              <a:t>28/07/2017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1B27-8547-4EAF-8088-F8BA56AEF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968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B3F3-976D-4B8B-8794-C3DFDB588D9A}" type="datetimeFigureOut">
              <a:rPr lang="es-ES" smtClean="0"/>
              <a:t>28/07/2017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1B27-8547-4EAF-8088-F8BA56AEF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90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B3F3-976D-4B8B-8794-C3DFDB588D9A}" type="datetimeFigureOut">
              <a:rPr lang="es-ES" smtClean="0"/>
              <a:t>28/07/2017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1B27-8547-4EAF-8088-F8BA56AEF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918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4B3F3-976D-4B8B-8794-C3DFDB588D9A}" type="datetimeFigureOut">
              <a:rPr lang="es-ES" smtClean="0"/>
              <a:t>28/07/2017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61B27-8547-4EAF-8088-F8BA56AEF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29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0" r="22892" b="10522"/>
          <a:stretch/>
        </p:blipFill>
        <p:spPr>
          <a:xfrm>
            <a:off x="0" y="1377108"/>
            <a:ext cx="7050795" cy="475928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71960" y="189615"/>
            <a:ext cx="8640000" cy="3462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50" b="1" dirty="0" smtClean="0">
                <a:solidFill>
                  <a:srgbClr val="294979"/>
                </a:solidFill>
              </a:rPr>
              <a:t>Evolución de las estancias en hospitales de agudos según la titularidad (‰). CAPV, 1995-2015</a:t>
            </a:r>
            <a:endParaRPr lang="es-ES" sz="1650" b="1" dirty="0">
              <a:solidFill>
                <a:srgbClr val="294979"/>
              </a:solidFill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6958155" y="3492861"/>
            <a:ext cx="2078341" cy="517279"/>
            <a:chOff x="6958155" y="3492861"/>
            <a:chExt cx="2078341" cy="517279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7" t="52210" r="14698" b="41525"/>
            <a:stretch/>
          </p:blipFill>
          <p:spPr>
            <a:xfrm>
              <a:off x="6958155" y="3580482"/>
              <a:ext cx="782197" cy="429658"/>
            </a:xfrm>
            <a:prstGeom prst="rect">
              <a:avLst/>
            </a:prstGeom>
          </p:spPr>
        </p:pic>
        <p:sp>
          <p:nvSpPr>
            <p:cNvPr id="7" name="6 CuadroTexto"/>
            <p:cNvSpPr txBox="1"/>
            <p:nvPr/>
          </p:nvSpPr>
          <p:spPr>
            <a:xfrm>
              <a:off x="7740352" y="3492861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 dirty="0" smtClean="0"/>
                <a:t>Público</a:t>
              </a:r>
            </a:p>
            <a:p>
              <a:r>
                <a:rPr lang="es-ES" sz="1300" b="1" dirty="0" smtClean="0"/>
                <a:t>Privado</a:t>
              </a:r>
              <a:endParaRPr lang="es-ES" sz="1300" b="1" dirty="0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271960" y="6351157"/>
            <a:ext cx="60282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294979"/>
                </a:solidFill>
              </a:rPr>
              <a:t>Fuente: Estadística Hospitalaria. Dpto. Salud del Gobierno Vasco-</a:t>
            </a:r>
            <a:r>
              <a:rPr lang="es-ES" sz="1500" b="1" dirty="0" err="1" smtClean="0">
                <a:solidFill>
                  <a:srgbClr val="294979"/>
                </a:solidFill>
              </a:rPr>
              <a:t>Eustat</a:t>
            </a:r>
            <a:endParaRPr lang="es-ES" sz="1500" b="1" dirty="0">
              <a:solidFill>
                <a:srgbClr val="294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22874" b="10499"/>
          <a:stretch/>
        </p:blipFill>
        <p:spPr>
          <a:xfrm>
            <a:off x="0" y="1378800"/>
            <a:ext cx="7052400" cy="47592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71960" y="189615"/>
            <a:ext cx="8640000" cy="3462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50" b="1" dirty="0" smtClean="0">
                <a:solidFill>
                  <a:srgbClr val="294979"/>
                </a:solidFill>
              </a:rPr>
              <a:t>Evolución del índice de cesáreas por cada cien partos según la titularidad (‰). CAPV, 1995-2015</a:t>
            </a:r>
            <a:endParaRPr lang="es-ES" sz="1650" b="1" dirty="0">
              <a:solidFill>
                <a:srgbClr val="294979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1960" y="6351157"/>
            <a:ext cx="6012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294979"/>
                </a:solidFill>
              </a:rPr>
              <a:t>Fuente: Estadística Hospitalaria. Dpto. Salud del Gobierno Vasco-</a:t>
            </a:r>
            <a:r>
              <a:rPr lang="es-ES" sz="1500" b="1" dirty="0" err="1" smtClean="0">
                <a:solidFill>
                  <a:srgbClr val="294979"/>
                </a:solidFill>
              </a:rPr>
              <a:t>Eustat</a:t>
            </a:r>
            <a:endParaRPr lang="es-ES" sz="1500" b="1" dirty="0">
              <a:solidFill>
                <a:srgbClr val="294979"/>
              </a:solidFill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6958155" y="3492861"/>
            <a:ext cx="2078341" cy="517279"/>
            <a:chOff x="6958155" y="3492861"/>
            <a:chExt cx="2078341" cy="517279"/>
          </a:xfrm>
        </p:grpSpPr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7" t="52210" r="14698" b="41525"/>
            <a:stretch/>
          </p:blipFill>
          <p:spPr>
            <a:xfrm>
              <a:off x="6958155" y="3580482"/>
              <a:ext cx="782197" cy="429658"/>
            </a:xfrm>
            <a:prstGeom prst="rect">
              <a:avLst/>
            </a:prstGeom>
          </p:spPr>
        </p:pic>
        <p:sp>
          <p:nvSpPr>
            <p:cNvPr id="12" name="11 CuadroTexto"/>
            <p:cNvSpPr txBox="1"/>
            <p:nvPr/>
          </p:nvSpPr>
          <p:spPr>
            <a:xfrm>
              <a:off x="7740352" y="3492861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 dirty="0" smtClean="0"/>
                <a:t>Público</a:t>
              </a:r>
            </a:p>
            <a:p>
              <a:r>
                <a:rPr lang="es-ES" sz="1300" b="1" dirty="0" smtClean="0"/>
                <a:t>Privado</a:t>
              </a:r>
              <a:endParaRPr lang="es-ES" sz="1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524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22874" b="10499"/>
          <a:stretch/>
        </p:blipFill>
        <p:spPr>
          <a:xfrm>
            <a:off x="0" y="1378800"/>
            <a:ext cx="7052400" cy="47592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71960" y="189615"/>
            <a:ext cx="8640000" cy="6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50" b="1" dirty="0" smtClean="0">
                <a:solidFill>
                  <a:srgbClr val="294979"/>
                </a:solidFill>
              </a:rPr>
              <a:t>Evolución del índice de necropsias para cada mil fallecimientos según la titularidad (‰). CAPV, 1995-2015</a:t>
            </a:r>
            <a:endParaRPr lang="es-ES" sz="1650" b="1" dirty="0">
              <a:solidFill>
                <a:srgbClr val="294979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71960" y="6351157"/>
            <a:ext cx="6012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294979"/>
                </a:solidFill>
              </a:rPr>
              <a:t>Fuente: Estadística Hospitalaria. Dpto. Salud del Gobierno Vasco-</a:t>
            </a:r>
            <a:r>
              <a:rPr lang="es-ES" sz="1500" b="1" dirty="0" err="1" smtClean="0">
                <a:solidFill>
                  <a:srgbClr val="294979"/>
                </a:solidFill>
              </a:rPr>
              <a:t>Eustat</a:t>
            </a:r>
            <a:endParaRPr lang="es-ES" sz="1500" b="1" dirty="0">
              <a:solidFill>
                <a:srgbClr val="294979"/>
              </a:solidFill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6958155" y="3492861"/>
            <a:ext cx="2078341" cy="517279"/>
            <a:chOff x="6958155" y="3492861"/>
            <a:chExt cx="2078341" cy="517279"/>
          </a:xfrm>
        </p:grpSpPr>
        <p:pic>
          <p:nvPicPr>
            <p:cNvPr id="12" name="11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7" t="52210" r="14698" b="41525"/>
            <a:stretch/>
          </p:blipFill>
          <p:spPr>
            <a:xfrm>
              <a:off x="6958155" y="3580482"/>
              <a:ext cx="782197" cy="429658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7740352" y="3492861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 dirty="0" smtClean="0"/>
                <a:t>Público</a:t>
              </a:r>
            </a:p>
            <a:p>
              <a:r>
                <a:rPr lang="es-ES" sz="1300" b="1" dirty="0" smtClean="0"/>
                <a:t>Privado</a:t>
              </a:r>
              <a:endParaRPr lang="es-ES" sz="1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941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22874" b="10499"/>
          <a:stretch/>
        </p:blipFill>
        <p:spPr>
          <a:xfrm>
            <a:off x="0" y="1378800"/>
            <a:ext cx="7052400" cy="47592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71960" y="189615"/>
            <a:ext cx="8640000" cy="3462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50" b="1" dirty="0" smtClean="0">
                <a:solidFill>
                  <a:srgbClr val="294979"/>
                </a:solidFill>
              </a:rPr>
              <a:t>Evolución de las estancias en hospitales psiquiátricos según la titularidad (‰). CAPV, 1995-2015</a:t>
            </a:r>
            <a:endParaRPr lang="es-ES" sz="1650" b="1" dirty="0">
              <a:solidFill>
                <a:srgbClr val="294979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71960" y="6351157"/>
            <a:ext cx="6012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294979"/>
                </a:solidFill>
              </a:rPr>
              <a:t>Fuente: Estadística Hospitalaria. Dpto. Salud del Gobierno Vasco-</a:t>
            </a:r>
            <a:r>
              <a:rPr lang="es-ES" sz="1500" b="1" dirty="0" err="1" smtClean="0">
                <a:solidFill>
                  <a:srgbClr val="294979"/>
                </a:solidFill>
              </a:rPr>
              <a:t>Eustat</a:t>
            </a:r>
            <a:endParaRPr lang="es-ES" sz="1500" b="1" dirty="0">
              <a:solidFill>
                <a:srgbClr val="294979"/>
              </a:solidFill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6958155" y="3492861"/>
            <a:ext cx="2078341" cy="517279"/>
            <a:chOff x="6958155" y="3492861"/>
            <a:chExt cx="2078341" cy="517279"/>
          </a:xfrm>
        </p:grpSpPr>
        <p:pic>
          <p:nvPicPr>
            <p:cNvPr id="12" name="11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7" t="52210" r="14698" b="41525"/>
            <a:stretch/>
          </p:blipFill>
          <p:spPr>
            <a:xfrm>
              <a:off x="6958155" y="3580482"/>
              <a:ext cx="782197" cy="429658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7740352" y="3492861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 dirty="0" smtClean="0"/>
                <a:t>Público</a:t>
              </a:r>
            </a:p>
            <a:p>
              <a:r>
                <a:rPr lang="es-ES" sz="1300" b="1" dirty="0" smtClean="0"/>
                <a:t>Privado</a:t>
              </a:r>
              <a:endParaRPr lang="es-ES" sz="1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942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22874" b="10499"/>
          <a:stretch/>
        </p:blipFill>
        <p:spPr>
          <a:xfrm>
            <a:off x="0" y="1378800"/>
            <a:ext cx="7052400" cy="47592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16488" y="189615"/>
            <a:ext cx="8748000" cy="6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50" b="1" dirty="0" smtClean="0">
                <a:solidFill>
                  <a:srgbClr val="294979"/>
                </a:solidFill>
              </a:rPr>
              <a:t>Evolución de la dotación de camas en hospitales psiquiátricos según la titularidad (‰). CAPV, 1995-2015</a:t>
            </a:r>
            <a:endParaRPr lang="es-ES" sz="1650" b="1" dirty="0">
              <a:solidFill>
                <a:srgbClr val="294979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71960" y="6351157"/>
            <a:ext cx="6012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294979"/>
                </a:solidFill>
              </a:rPr>
              <a:t>Fuente: Estadística Hospitalaria. Dpto. Salud del Gobierno Vasco-</a:t>
            </a:r>
            <a:r>
              <a:rPr lang="es-ES" sz="1500" b="1" dirty="0" err="1" smtClean="0">
                <a:solidFill>
                  <a:srgbClr val="294979"/>
                </a:solidFill>
              </a:rPr>
              <a:t>Eustat</a:t>
            </a:r>
            <a:endParaRPr lang="es-ES" sz="1500" b="1" dirty="0">
              <a:solidFill>
                <a:srgbClr val="294979"/>
              </a:solidFill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6958155" y="3492861"/>
            <a:ext cx="2078341" cy="517279"/>
            <a:chOff x="6958155" y="3492861"/>
            <a:chExt cx="2078341" cy="517279"/>
          </a:xfrm>
        </p:grpSpPr>
        <p:pic>
          <p:nvPicPr>
            <p:cNvPr id="12" name="11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7" t="52210" r="14698" b="41525"/>
            <a:stretch/>
          </p:blipFill>
          <p:spPr>
            <a:xfrm>
              <a:off x="6958155" y="3580482"/>
              <a:ext cx="782197" cy="429658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7740352" y="3492861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 dirty="0" smtClean="0"/>
                <a:t>Público</a:t>
              </a:r>
            </a:p>
            <a:p>
              <a:r>
                <a:rPr lang="es-ES" sz="1300" b="1" dirty="0" smtClean="0"/>
                <a:t>Privado</a:t>
              </a:r>
              <a:endParaRPr lang="es-ES" sz="1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997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22874" b="10499"/>
          <a:stretch/>
        </p:blipFill>
        <p:spPr>
          <a:xfrm>
            <a:off x="0" y="1378800"/>
            <a:ext cx="7052400" cy="47592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71960" y="184646"/>
            <a:ext cx="8640000" cy="6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650" b="1" dirty="0" smtClean="0">
                <a:solidFill>
                  <a:srgbClr val="294979"/>
                </a:solidFill>
              </a:rPr>
              <a:t>Evolución del número de consultas externas intrahospitalarias en hospitales psiquiátricos según la titularidad (‰). CAPV, 1995-2015</a:t>
            </a:r>
            <a:endParaRPr lang="es-ES" sz="1650" b="1" dirty="0">
              <a:solidFill>
                <a:srgbClr val="294979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1960" y="6351157"/>
            <a:ext cx="6012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294979"/>
                </a:solidFill>
              </a:rPr>
              <a:t>Fuente: Estadística Hospitalaria. Dpto. Salud del Gobierno Vasco-</a:t>
            </a:r>
            <a:r>
              <a:rPr lang="es-ES" sz="1500" b="1" dirty="0" err="1" smtClean="0">
                <a:solidFill>
                  <a:srgbClr val="294979"/>
                </a:solidFill>
              </a:rPr>
              <a:t>Eustat</a:t>
            </a:r>
            <a:endParaRPr lang="es-ES" sz="1500" b="1" dirty="0">
              <a:solidFill>
                <a:srgbClr val="294979"/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6958155" y="3492861"/>
            <a:ext cx="2078341" cy="517279"/>
            <a:chOff x="6958155" y="3492861"/>
            <a:chExt cx="2078341" cy="517279"/>
          </a:xfrm>
        </p:grpSpPr>
        <p:pic>
          <p:nvPicPr>
            <p:cNvPr id="10" name="9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7" t="52210" r="14698" b="41525"/>
            <a:stretch/>
          </p:blipFill>
          <p:spPr>
            <a:xfrm>
              <a:off x="6958155" y="3580482"/>
              <a:ext cx="782197" cy="42965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7740352" y="3492861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 dirty="0" smtClean="0"/>
                <a:t>Público</a:t>
              </a:r>
            </a:p>
            <a:p>
              <a:r>
                <a:rPr lang="es-ES" sz="1300" b="1" dirty="0" smtClean="0"/>
                <a:t>Privado</a:t>
              </a:r>
              <a:endParaRPr lang="es-ES" sz="1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66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22874" b="10499"/>
          <a:stretch/>
        </p:blipFill>
        <p:spPr>
          <a:xfrm>
            <a:off x="0" y="1378800"/>
            <a:ext cx="7052400" cy="47592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71960" y="189615"/>
            <a:ext cx="8676000" cy="3462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50" b="1" dirty="0" smtClean="0">
                <a:solidFill>
                  <a:srgbClr val="294979"/>
                </a:solidFill>
              </a:rPr>
              <a:t>Evolución de los ingresos en hospitales psiquiátricos según la titularidad (‰). CAPV, 1995-2015</a:t>
            </a:r>
            <a:endParaRPr lang="es-ES" sz="1650" b="1" dirty="0">
              <a:solidFill>
                <a:srgbClr val="294979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1960" y="6351157"/>
            <a:ext cx="60282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294979"/>
                </a:solidFill>
              </a:rPr>
              <a:t>Fuente: Estadística Hospitalaria. Dpto. Salud del Gobierno Vasco-</a:t>
            </a:r>
            <a:r>
              <a:rPr lang="es-ES" sz="1500" b="1" dirty="0" err="1" smtClean="0">
                <a:solidFill>
                  <a:srgbClr val="294979"/>
                </a:solidFill>
              </a:rPr>
              <a:t>Eustat</a:t>
            </a:r>
            <a:endParaRPr lang="es-ES" sz="1500" b="1" dirty="0">
              <a:solidFill>
                <a:srgbClr val="294979"/>
              </a:solidFill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6958155" y="3492861"/>
            <a:ext cx="2078341" cy="517279"/>
            <a:chOff x="6958155" y="3492861"/>
            <a:chExt cx="2078341" cy="517279"/>
          </a:xfrm>
        </p:grpSpPr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7" t="52210" r="14698" b="41525"/>
            <a:stretch/>
          </p:blipFill>
          <p:spPr>
            <a:xfrm>
              <a:off x="6958155" y="3580482"/>
              <a:ext cx="782197" cy="429658"/>
            </a:xfrm>
            <a:prstGeom prst="rect">
              <a:avLst/>
            </a:prstGeom>
          </p:spPr>
        </p:pic>
        <p:sp>
          <p:nvSpPr>
            <p:cNvPr id="12" name="11 CuadroTexto"/>
            <p:cNvSpPr txBox="1"/>
            <p:nvPr/>
          </p:nvSpPr>
          <p:spPr>
            <a:xfrm>
              <a:off x="7740352" y="3492861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 dirty="0" smtClean="0"/>
                <a:t>Público</a:t>
              </a:r>
            </a:p>
            <a:p>
              <a:r>
                <a:rPr lang="es-ES" sz="1300" b="1" dirty="0" smtClean="0"/>
                <a:t>Privado</a:t>
              </a:r>
              <a:endParaRPr lang="es-ES" sz="1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580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22874" b="10499"/>
          <a:stretch/>
        </p:blipFill>
        <p:spPr>
          <a:xfrm>
            <a:off x="0" y="1378800"/>
            <a:ext cx="7052400" cy="47592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71960" y="189615"/>
            <a:ext cx="8640000" cy="3462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50" b="1" dirty="0" smtClean="0">
                <a:solidFill>
                  <a:srgbClr val="294979"/>
                </a:solidFill>
              </a:rPr>
              <a:t>Evolución de las urgencias en hospitales de agudos según la titularidad (‰). CAPV, 1995-2015</a:t>
            </a:r>
            <a:endParaRPr lang="es-ES" sz="1650" b="1" dirty="0">
              <a:solidFill>
                <a:srgbClr val="294979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71960" y="6351157"/>
            <a:ext cx="6012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294979"/>
                </a:solidFill>
              </a:rPr>
              <a:t>Fuente: Estadística Hospitalaria. Dpto. Salud del Gobierno Vasco-</a:t>
            </a:r>
            <a:r>
              <a:rPr lang="es-ES" sz="1500" b="1" dirty="0" err="1" smtClean="0">
                <a:solidFill>
                  <a:srgbClr val="294979"/>
                </a:solidFill>
              </a:rPr>
              <a:t>Eustat</a:t>
            </a:r>
            <a:endParaRPr lang="es-ES" sz="1500" b="1" dirty="0">
              <a:solidFill>
                <a:srgbClr val="294979"/>
              </a:solidFill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6958155" y="3492861"/>
            <a:ext cx="2078341" cy="517279"/>
            <a:chOff x="6958155" y="3492861"/>
            <a:chExt cx="2078341" cy="517279"/>
          </a:xfrm>
        </p:grpSpPr>
        <p:pic>
          <p:nvPicPr>
            <p:cNvPr id="12" name="11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7" t="52210" r="14698" b="41525"/>
            <a:stretch/>
          </p:blipFill>
          <p:spPr>
            <a:xfrm>
              <a:off x="6958155" y="3580482"/>
              <a:ext cx="782197" cy="429658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7740352" y="3492861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 dirty="0" smtClean="0"/>
                <a:t>Público</a:t>
              </a:r>
            </a:p>
            <a:p>
              <a:r>
                <a:rPr lang="es-ES" sz="1300" b="1" dirty="0" smtClean="0"/>
                <a:t>Privado</a:t>
              </a:r>
              <a:endParaRPr lang="es-ES" sz="1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05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22874" b="10499"/>
          <a:stretch/>
        </p:blipFill>
        <p:spPr>
          <a:xfrm>
            <a:off x="0" y="1378800"/>
            <a:ext cx="7052400" cy="47592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23528" y="189615"/>
            <a:ext cx="8640000" cy="54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50" b="1" dirty="0" smtClean="0">
                <a:solidFill>
                  <a:srgbClr val="294979"/>
                </a:solidFill>
              </a:rPr>
              <a:t>Evolución de la dotación de camas en hospitales de agudos según la titularidad (‰). CAPV, 1995-2015</a:t>
            </a:r>
            <a:endParaRPr lang="es-ES" sz="1650" b="1" dirty="0">
              <a:solidFill>
                <a:srgbClr val="294979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71960" y="6351157"/>
            <a:ext cx="6012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294979"/>
                </a:solidFill>
              </a:rPr>
              <a:t>Fuente: Estadística Hospitalaria. Dpto. Salud del Gobierno Vasco-</a:t>
            </a:r>
            <a:r>
              <a:rPr lang="es-ES" sz="1500" b="1" dirty="0" err="1" smtClean="0">
                <a:solidFill>
                  <a:srgbClr val="294979"/>
                </a:solidFill>
              </a:rPr>
              <a:t>Eustat</a:t>
            </a:r>
            <a:endParaRPr lang="es-ES" sz="1500" b="1" dirty="0">
              <a:solidFill>
                <a:srgbClr val="294979"/>
              </a:solidFill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6958155" y="3492861"/>
            <a:ext cx="2078341" cy="517279"/>
            <a:chOff x="6958155" y="3492861"/>
            <a:chExt cx="2078341" cy="517279"/>
          </a:xfrm>
        </p:grpSpPr>
        <p:pic>
          <p:nvPicPr>
            <p:cNvPr id="12" name="11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7" t="52210" r="14698" b="41525"/>
            <a:stretch/>
          </p:blipFill>
          <p:spPr>
            <a:xfrm>
              <a:off x="6958155" y="3580482"/>
              <a:ext cx="782197" cy="429658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7740352" y="3492861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 dirty="0" smtClean="0"/>
                <a:t>Público</a:t>
              </a:r>
            </a:p>
            <a:p>
              <a:r>
                <a:rPr lang="es-ES" sz="1300" b="1" dirty="0" smtClean="0"/>
                <a:t>Privado</a:t>
              </a:r>
              <a:endParaRPr lang="es-ES" sz="1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1110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22874" b="10499"/>
          <a:stretch/>
        </p:blipFill>
        <p:spPr>
          <a:xfrm>
            <a:off x="0" y="1378800"/>
            <a:ext cx="7052400" cy="47592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71960" y="189615"/>
            <a:ext cx="8640000" cy="6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50" b="1" dirty="0" smtClean="0">
                <a:solidFill>
                  <a:srgbClr val="294979"/>
                </a:solidFill>
              </a:rPr>
              <a:t>Evolución del número de consultas externas intrahospitalarias en hospitales de agudos según la titularidad (‰). CAPV, 1995-2015</a:t>
            </a:r>
            <a:endParaRPr lang="es-ES" sz="1650" b="1" dirty="0">
              <a:solidFill>
                <a:srgbClr val="294979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71960" y="6351157"/>
            <a:ext cx="6012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294979"/>
                </a:solidFill>
              </a:rPr>
              <a:t>Fuente: Estadística Hospitalaria. Dpto. Salud del Gobierno Vasco-</a:t>
            </a:r>
            <a:r>
              <a:rPr lang="es-ES" sz="1500" b="1" dirty="0" err="1" smtClean="0">
                <a:solidFill>
                  <a:srgbClr val="294979"/>
                </a:solidFill>
              </a:rPr>
              <a:t>Eustat</a:t>
            </a:r>
            <a:endParaRPr lang="es-ES" sz="1500" b="1" dirty="0">
              <a:solidFill>
                <a:srgbClr val="294979"/>
              </a:solidFill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6958155" y="3492861"/>
            <a:ext cx="2078341" cy="517279"/>
            <a:chOff x="6958155" y="3492861"/>
            <a:chExt cx="2078341" cy="517279"/>
          </a:xfrm>
        </p:grpSpPr>
        <p:pic>
          <p:nvPicPr>
            <p:cNvPr id="12" name="11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7" t="52210" r="14698" b="41525"/>
            <a:stretch/>
          </p:blipFill>
          <p:spPr>
            <a:xfrm>
              <a:off x="6958155" y="3580482"/>
              <a:ext cx="782197" cy="429658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7740352" y="3492861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 dirty="0" smtClean="0"/>
                <a:t>Público</a:t>
              </a:r>
            </a:p>
            <a:p>
              <a:r>
                <a:rPr lang="es-ES" sz="1300" b="1" dirty="0" smtClean="0"/>
                <a:t>Privado</a:t>
              </a:r>
              <a:endParaRPr lang="es-ES" sz="1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055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22874" b="10499"/>
          <a:stretch/>
        </p:blipFill>
        <p:spPr>
          <a:xfrm>
            <a:off x="0" y="1378800"/>
            <a:ext cx="7052400" cy="47592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71960" y="189615"/>
            <a:ext cx="8640000" cy="3462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50" b="1" dirty="0" smtClean="0">
                <a:solidFill>
                  <a:srgbClr val="294979"/>
                </a:solidFill>
              </a:rPr>
              <a:t>Evolución de los ingresos en hospitales de agudos según la titularidad (‰). CAPV, 1995-2015</a:t>
            </a:r>
            <a:endParaRPr lang="es-ES" sz="1650" b="1" dirty="0">
              <a:solidFill>
                <a:srgbClr val="294979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1960" y="6351157"/>
            <a:ext cx="6012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294979"/>
                </a:solidFill>
              </a:rPr>
              <a:t>Fuente: Estadística Hospitalaria. Dpto. Salud del Gobierno Vasco-</a:t>
            </a:r>
            <a:r>
              <a:rPr lang="es-ES" sz="1500" b="1" dirty="0" err="1" smtClean="0">
                <a:solidFill>
                  <a:srgbClr val="294979"/>
                </a:solidFill>
              </a:rPr>
              <a:t>Eustat</a:t>
            </a:r>
            <a:endParaRPr lang="es-ES" sz="1500" b="1" dirty="0">
              <a:solidFill>
                <a:srgbClr val="294979"/>
              </a:solidFill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6958155" y="3492861"/>
            <a:ext cx="2078341" cy="517279"/>
            <a:chOff x="6958155" y="3492861"/>
            <a:chExt cx="2078341" cy="517279"/>
          </a:xfrm>
        </p:grpSpPr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7" t="52210" r="14698" b="41525"/>
            <a:stretch/>
          </p:blipFill>
          <p:spPr>
            <a:xfrm>
              <a:off x="6958155" y="3580482"/>
              <a:ext cx="782197" cy="429658"/>
            </a:xfrm>
            <a:prstGeom prst="rect">
              <a:avLst/>
            </a:prstGeom>
          </p:spPr>
        </p:pic>
        <p:sp>
          <p:nvSpPr>
            <p:cNvPr id="12" name="11 CuadroTexto"/>
            <p:cNvSpPr txBox="1"/>
            <p:nvPr/>
          </p:nvSpPr>
          <p:spPr>
            <a:xfrm>
              <a:off x="7740352" y="3492861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 dirty="0" smtClean="0"/>
                <a:t>Público</a:t>
              </a:r>
            </a:p>
            <a:p>
              <a:r>
                <a:rPr lang="es-ES" sz="1300" b="1" dirty="0" smtClean="0"/>
                <a:t>Privado</a:t>
              </a:r>
              <a:endParaRPr lang="es-ES" sz="1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976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22874" b="10499"/>
          <a:stretch/>
        </p:blipFill>
        <p:spPr>
          <a:xfrm>
            <a:off x="0" y="1378800"/>
            <a:ext cx="7052400" cy="47592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71960" y="189615"/>
            <a:ext cx="8640000" cy="3462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50" b="1" dirty="0" smtClean="0">
                <a:solidFill>
                  <a:srgbClr val="294979"/>
                </a:solidFill>
              </a:rPr>
              <a:t>Evolución del número de intervenciones quirúrgicas según la titularidad (‰). CAPV, 1995-2015</a:t>
            </a:r>
            <a:endParaRPr lang="es-ES" sz="1650" b="1" dirty="0">
              <a:solidFill>
                <a:srgbClr val="294979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1960" y="6351157"/>
            <a:ext cx="6012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294979"/>
                </a:solidFill>
              </a:rPr>
              <a:t>Fuente: Estadística Hospitalaria. Dpto. Salud del Gobierno Vasco-</a:t>
            </a:r>
            <a:r>
              <a:rPr lang="es-ES" sz="1500" b="1" dirty="0" err="1" smtClean="0">
                <a:solidFill>
                  <a:srgbClr val="294979"/>
                </a:solidFill>
              </a:rPr>
              <a:t>Eustat</a:t>
            </a:r>
            <a:endParaRPr lang="es-ES" sz="1500" b="1" dirty="0">
              <a:solidFill>
                <a:srgbClr val="294979"/>
              </a:solidFill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6958155" y="3492861"/>
            <a:ext cx="2078341" cy="517279"/>
            <a:chOff x="6958155" y="3492861"/>
            <a:chExt cx="2078341" cy="517279"/>
          </a:xfrm>
        </p:grpSpPr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7" t="52210" r="14698" b="41525"/>
            <a:stretch/>
          </p:blipFill>
          <p:spPr>
            <a:xfrm>
              <a:off x="6958155" y="3580482"/>
              <a:ext cx="782197" cy="429658"/>
            </a:xfrm>
            <a:prstGeom prst="rect">
              <a:avLst/>
            </a:prstGeom>
          </p:spPr>
        </p:pic>
        <p:sp>
          <p:nvSpPr>
            <p:cNvPr id="12" name="11 CuadroTexto"/>
            <p:cNvSpPr txBox="1"/>
            <p:nvPr/>
          </p:nvSpPr>
          <p:spPr>
            <a:xfrm>
              <a:off x="7740352" y="3492861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 dirty="0" smtClean="0"/>
                <a:t>Público</a:t>
              </a:r>
            </a:p>
            <a:p>
              <a:r>
                <a:rPr lang="es-ES" sz="1300" b="1" dirty="0" smtClean="0"/>
                <a:t>Privado</a:t>
              </a:r>
              <a:endParaRPr lang="es-ES" sz="1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2751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22874" b="10499"/>
          <a:stretch/>
        </p:blipFill>
        <p:spPr>
          <a:xfrm>
            <a:off x="0" y="1378800"/>
            <a:ext cx="7052400" cy="47592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71960" y="189615"/>
            <a:ext cx="8640000" cy="6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50" b="1" dirty="0" smtClean="0">
                <a:solidFill>
                  <a:srgbClr val="294979"/>
                </a:solidFill>
              </a:rPr>
              <a:t>Evolución de las estancias en hospitales de media y larga estancia según  la titularidad (‰). CAPV, 1995-2015</a:t>
            </a:r>
            <a:endParaRPr lang="es-ES" sz="1650" b="1" dirty="0">
              <a:solidFill>
                <a:srgbClr val="294979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71960" y="6351157"/>
            <a:ext cx="6012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294979"/>
                </a:solidFill>
              </a:rPr>
              <a:t>Fuente: Estadística Hospitalaria. Dpto. Salud del Gobierno Vasco-</a:t>
            </a:r>
            <a:r>
              <a:rPr lang="es-ES" sz="1500" b="1" dirty="0" err="1" smtClean="0">
                <a:solidFill>
                  <a:srgbClr val="294979"/>
                </a:solidFill>
              </a:rPr>
              <a:t>Eustat</a:t>
            </a:r>
            <a:endParaRPr lang="es-ES" sz="1500" b="1" dirty="0">
              <a:solidFill>
                <a:srgbClr val="294979"/>
              </a:solidFill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6958155" y="3492861"/>
            <a:ext cx="2078341" cy="517279"/>
            <a:chOff x="6958155" y="3492861"/>
            <a:chExt cx="2078341" cy="517279"/>
          </a:xfrm>
        </p:grpSpPr>
        <p:pic>
          <p:nvPicPr>
            <p:cNvPr id="12" name="11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7" t="52210" r="14698" b="41525"/>
            <a:stretch/>
          </p:blipFill>
          <p:spPr>
            <a:xfrm>
              <a:off x="6958155" y="3580482"/>
              <a:ext cx="782197" cy="429658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7740352" y="3492861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 dirty="0" smtClean="0"/>
                <a:t>Público</a:t>
              </a:r>
            </a:p>
            <a:p>
              <a:r>
                <a:rPr lang="es-ES" sz="1300" b="1" dirty="0" smtClean="0"/>
                <a:t>Privado</a:t>
              </a:r>
              <a:endParaRPr lang="es-ES" sz="1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094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22874" b="10499"/>
          <a:stretch/>
        </p:blipFill>
        <p:spPr>
          <a:xfrm>
            <a:off x="0" y="1378800"/>
            <a:ext cx="7052400" cy="47592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71960" y="189615"/>
            <a:ext cx="8640000" cy="6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50" b="1" dirty="0" smtClean="0">
                <a:solidFill>
                  <a:srgbClr val="294979"/>
                </a:solidFill>
              </a:rPr>
              <a:t>Evolución de la dotación de camas en hospitales de media y larga estancia según la titularidad (‰). CAPV, 1995-2015</a:t>
            </a:r>
            <a:endParaRPr lang="es-ES" sz="1650" b="1" dirty="0">
              <a:solidFill>
                <a:srgbClr val="294979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1960" y="6351157"/>
            <a:ext cx="6012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294979"/>
                </a:solidFill>
              </a:rPr>
              <a:t>Fuente: Estadística Hospitalaria. Dpto. Salud del Gobierno Vasco-</a:t>
            </a:r>
            <a:r>
              <a:rPr lang="es-ES" sz="1500" b="1" dirty="0" err="1" smtClean="0">
                <a:solidFill>
                  <a:srgbClr val="294979"/>
                </a:solidFill>
              </a:rPr>
              <a:t>Eustat</a:t>
            </a:r>
            <a:endParaRPr lang="es-ES" sz="1500" b="1" dirty="0">
              <a:solidFill>
                <a:srgbClr val="294979"/>
              </a:solidFill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6958155" y="3492861"/>
            <a:ext cx="2078341" cy="517279"/>
            <a:chOff x="6958155" y="3492861"/>
            <a:chExt cx="2078341" cy="517279"/>
          </a:xfrm>
        </p:grpSpPr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7" t="52210" r="14698" b="41525"/>
            <a:stretch/>
          </p:blipFill>
          <p:spPr>
            <a:xfrm>
              <a:off x="6958155" y="3580482"/>
              <a:ext cx="782197" cy="429658"/>
            </a:xfrm>
            <a:prstGeom prst="rect">
              <a:avLst/>
            </a:prstGeom>
          </p:spPr>
        </p:pic>
        <p:sp>
          <p:nvSpPr>
            <p:cNvPr id="12" name="11 CuadroTexto"/>
            <p:cNvSpPr txBox="1"/>
            <p:nvPr/>
          </p:nvSpPr>
          <p:spPr>
            <a:xfrm>
              <a:off x="7740352" y="3492861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 dirty="0" smtClean="0"/>
                <a:t>Público</a:t>
              </a:r>
            </a:p>
            <a:p>
              <a:r>
                <a:rPr lang="es-ES" sz="1300" b="1" dirty="0" smtClean="0"/>
                <a:t>Privado</a:t>
              </a:r>
              <a:endParaRPr lang="es-ES" sz="1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1884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22874" b="10499"/>
          <a:stretch/>
        </p:blipFill>
        <p:spPr>
          <a:xfrm>
            <a:off x="0" y="1378800"/>
            <a:ext cx="7052400" cy="47592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71960" y="189615"/>
            <a:ext cx="8640000" cy="6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50" b="1" dirty="0" smtClean="0">
                <a:solidFill>
                  <a:srgbClr val="294979"/>
                </a:solidFill>
              </a:rPr>
              <a:t>Evolución de los ingresos en hospitales de media y larga estancia según la titularidad (‰). CAPV, 1995-2015</a:t>
            </a:r>
            <a:endParaRPr lang="es-ES" sz="1650" b="1" dirty="0">
              <a:solidFill>
                <a:srgbClr val="294979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71960" y="6351157"/>
            <a:ext cx="6012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294979"/>
                </a:solidFill>
              </a:rPr>
              <a:t>Fuente: Estadística Hospitalaria. Dpto. Salud del Gobierno Vasco-</a:t>
            </a:r>
            <a:r>
              <a:rPr lang="es-ES" sz="1500" b="1" dirty="0" err="1" smtClean="0">
                <a:solidFill>
                  <a:srgbClr val="294979"/>
                </a:solidFill>
              </a:rPr>
              <a:t>Eustat</a:t>
            </a:r>
            <a:endParaRPr lang="es-ES" sz="1500" b="1" dirty="0">
              <a:solidFill>
                <a:srgbClr val="294979"/>
              </a:solidFill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6958155" y="3492861"/>
            <a:ext cx="2078341" cy="517279"/>
            <a:chOff x="6958155" y="3492861"/>
            <a:chExt cx="2078341" cy="517279"/>
          </a:xfrm>
        </p:grpSpPr>
        <p:pic>
          <p:nvPicPr>
            <p:cNvPr id="12" name="11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47" t="52210" r="14698" b="41525"/>
            <a:stretch/>
          </p:blipFill>
          <p:spPr>
            <a:xfrm>
              <a:off x="6958155" y="3580482"/>
              <a:ext cx="782197" cy="429658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7740352" y="3492861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 dirty="0" smtClean="0"/>
                <a:t>Público</a:t>
              </a:r>
            </a:p>
            <a:p>
              <a:r>
                <a:rPr lang="es-ES" sz="1300" b="1" dirty="0" smtClean="0"/>
                <a:t>Privado</a:t>
              </a:r>
              <a:endParaRPr lang="es-ES" sz="1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863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437</Words>
  <Application>Microsoft Office PowerPoint</Application>
  <PresentationFormat>Presentación en pantalla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EJIE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Esparza Liberal, Mª Puy</dc:creator>
  <cp:lastModifiedBy>Esparza Liberal, Mª Puy</cp:lastModifiedBy>
  <cp:revision>16</cp:revision>
  <dcterms:created xsi:type="dcterms:W3CDTF">2017-07-28T08:53:24Z</dcterms:created>
  <dcterms:modified xsi:type="dcterms:W3CDTF">2017-07-28T12:12:23Z</dcterms:modified>
</cp:coreProperties>
</file>