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58" r:id="rId4"/>
    <p:sldId id="260" r:id="rId5"/>
    <p:sldId id="257" r:id="rId6"/>
    <p:sldId id="264" r:id="rId7"/>
    <p:sldId id="265" r:id="rId8"/>
    <p:sldId id="272" r:id="rId9"/>
    <p:sldId id="274" r:id="rId10"/>
    <p:sldId id="273" r:id="rId11"/>
    <p:sldId id="275" r:id="rId12"/>
    <p:sldId id="276" r:id="rId13"/>
    <p:sldId id="277" r:id="rId14"/>
    <p:sldId id="266" r:id="rId15"/>
    <p:sldId id="278" r:id="rId16"/>
    <p:sldId id="271" r:id="rId17"/>
  </p:sldIdLst>
  <p:sldSz cx="9144000" cy="6858000" type="screen4x3"/>
  <p:notesSz cx="6797675" cy="992822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60"/>
  </p:normalViewPr>
  <p:slideViewPr>
    <p:cSldViewPr>
      <p:cViewPr>
        <p:scale>
          <a:sx n="75" d="100"/>
          <a:sy n="75" d="100"/>
        </p:scale>
        <p:origin x="-127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5C8E-4D9E-43F4-BD58-8A78BAF1E002}" type="datetimeFigureOut">
              <a:rPr lang="zh-HK" altLang="en-US" smtClean="0"/>
              <a:t>19/5/2014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E690E-4609-4F5C-8EAB-51370BC5A7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7973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C9972-5303-4341-B689-C751B2A3058C}" type="datetimeFigureOut">
              <a:rPr lang="zh-HK" altLang="en-US" smtClean="0"/>
              <a:t>19/5/2014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DDCB2-7F01-4F63-B685-D776D4A336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200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7772400" cy="147002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367240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12160" y="548680"/>
            <a:ext cx="2133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FB58390-D863-4B18-B189-4D0DCCA927F2}" type="datetime1">
              <a:rPr lang="zh-HK" altLang="en-US" smtClean="0"/>
              <a:t>19/5/2014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414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960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319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07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192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3407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2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887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55576" y="1600200"/>
            <a:ext cx="8229600" cy="45259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15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07088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34888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831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3690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600200"/>
            <a:ext cx="8136904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27584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CCCACE-30AF-41C4-8056-ECD841BC0EA6}" type="datetime1">
              <a:rPr lang="zh-HK" altLang="en-US" smtClean="0"/>
              <a:t>19/5/2014</a:t>
            </a:fld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943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776864" cy="720080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7776864" cy="432048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129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128792" cy="1012974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51520" y="1628801"/>
            <a:ext cx="7128792" cy="3960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4985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4371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769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46576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605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4215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44215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606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176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824" y="548680"/>
            <a:ext cx="786956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432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F5A941E-6166-44E5-83AD-0DA00BD0CA5A}" type="datetime1">
              <a:rPr lang="zh-HK" altLang="en-US" smtClean="0"/>
              <a:t>19/5/2014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857F2F-5000-4F52-93D9-2DBF4AEC4A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975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b="1" dirty="0" smtClean="0"/>
              <a:t>Applied Research in TVET</a:t>
            </a:r>
            <a:br>
              <a:rPr lang="en-US" altLang="zh-HK" b="1" dirty="0" smtClean="0"/>
            </a:br>
            <a:r>
              <a:rPr lang="en-US" altLang="zh-HK" b="1" dirty="0" smtClean="0"/>
              <a:t>A Case of Hong Kong</a:t>
            </a:r>
            <a:endParaRPr lang="zh-HK" alt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5472608" cy="1752600"/>
          </a:xfrm>
        </p:spPr>
        <p:txBody>
          <a:bodyPr/>
          <a:lstStyle/>
          <a:p>
            <a:r>
              <a:rPr lang="en-US" altLang="zh-HK" dirty="0" smtClean="0"/>
              <a:t>Professor Simpson Poon</a:t>
            </a:r>
          </a:p>
          <a:p>
            <a:r>
              <a:rPr lang="en-US" altLang="zh-HK" dirty="0" smtClean="0"/>
              <a:t>Vice President</a:t>
            </a:r>
          </a:p>
          <a:p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42552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xfrm>
            <a:off x="806896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b="1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Seed Grants</a:t>
            </a:r>
            <a:endParaRPr lang="en-HK" altLang="zh-TW" b="1" dirty="0" smtClean="0">
              <a:latin typeface="Arial" panose="020B0604020202020204" pitchFamily="34" charset="0"/>
              <a:ea typeface="DFKai-SB" pitchFamily="65" charset="-12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899592" y="1481138"/>
            <a:ext cx="7993583" cy="4525962"/>
          </a:xfrm>
        </p:spPr>
        <p:txBody>
          <a:bodyPr anchor="t">
            <a:noAutofit/>
          </a:bodyPr>
          <a:lstStyle/>
          <a:p>
            <a:pPr marL="342900" lvl="1" indent="-342900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Allow new faculties who come from industry to engage in Applied </a:t>
            </a:r>
            <a:r>
              <a:rPr lang="en-US" altLang="zh-TW" sz="3200" b="0" dirty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R</a:t>
            </a: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esearch</a:t>
            </a:r>
          </a:p>
          <a:p>
            <a:pPr marL="342900" lvl="1" indent="-3429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Awarding criteria: potential to attract industry grants; relevant to curriculum/institute’s development; quantifiable demand from industry on the outcome, etc.</a:t>
            </a:r>
            <a:endParaRPr lang="en-US" altLang="zh-TW" sz="3200" b="0" dirty="0" smtClean="0">
              <a:solidFill>
                <a:srgbClr val="FF0000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Future grants depend on </a:t>
            </a:r>
            <a:b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</a:b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past records</a:t>
            </a:r>
            <a:endParaRPr lang="en-US" altLang="zh-TW" sz="3200" b="0" u="sng" dirty="0" smtClean="0">
              <a:solidFill>
                <a:srgbClr val="FF0000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043A-58DA-4810-8717-7C2BEE3AB3E9}" type="slidenum">
              <a:rPr lang="en-US" altLang="zh-HK" smtClean="0"/>
              <a:pPr>
                <a:defRPr/>
              </a:pPr>
              <a:t>10</a:t>
            </a:fld>
            <a:endParaRPr lang="en-US" altLang="zh-HK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25144"/>
            <a:ext cx="1728192" cy="19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xfrm>
            <a:off x="806896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b="1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Performance-based evaluation</a:t>
            </a:r>
            <a:endParaRPr lang="en-HK" altLang="zh-TW" b="1" dirty="0" smtClean="0">
              <a:latin typeface="Arial" panose="020B0604020202020204" pitchFamily="34" charset="0"/>
              <a:ea typeface="DFKai-SB" pitchFamily="65" charset="-12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899592" y="1481138"/>
            <a:ext cx="7993583" cy="4525962"/>
          </a:xfrm>
        </p:spPr>
        <p:txBody>
          <a:bodyPr anchor="t">
            <a:noAutofit/>
          </a:bodyPr>
          <a:lstStyle/>
          <a:p>
            <a:pPr marL="342900" lvl="1" indent="-342900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80% on teaching; 20% on research as a “principle”, but </a:t>
            </a:r>
            <a:r>
              <a:rPr lang="en-US" altLang="zh-TW" sz="32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customisable</a:t>
            </a:r>
            <a:endParaRPr lang="en-US" altLang="zh-TW" sz="800" b="0" dirty="0" smtClean="0">
              <a:solidFill>
                <a:schemeClr val="tx1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Objective-driven criteria – How can we achieve the desirable graduates’ attributes based on our staff’s performance?</a:t>
            </a:r>
            <a:endParaRPr lang="en-US" altLang="zh-TW" sz="800" b="0" dirty="0" smtClean="0">
              <a:solidFill>
                <a:srgbClr val="FF0000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A contract-based system with </a:t>
            </a:r>
            <a:r>
              <a:rPr lang="en-US" altLang="zh-TW" sz="32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graduity</a:t>
            </a:r>
            <a:endParaRPr lang="en-US" altLang="zh-TW" sz="3200" b="0" u="sng" dirty="0" smtClean="0">
              <a:solidFill>
                <a:srgbClr val="FF0000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043A-58DA-4810-8717-7C2BEE3AB3E9}" type="slidenum">
              <a:rPr lang="en-US" altLang="zh-HK" smtClean="0"/>
              <a:pPr>
                <a:defRPr/>
              </a:pPr>
              <a:t>11</a:t>
            </a:fld>
            <a:endParaRPr lang="en-US" altLang="zh-HK"/>
          </a:p>
        </p:txBody>
      </p:sp>
      <p:pic>
        <p:nvPicPr>
          <p:cNvPr id="3" name="Picture 3" descr="C:\Users\miyuki\AppData\Local\Microsoft\Windows\Temporary Internet Files\Content.IE5\7UF49J7C\MC900432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73216"/>
            <a:ext cx="2337332" cy="129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xfrm>
            <a:off x="806896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HK" altLang="zh-TW" b="1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Evaluation criteria for promotion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899592" y="1481138"/>
            <a:ext cx="7993583" cy="4525962"/>
          </a:xfrm>
        </p:spPr>
        <p:txBody>
          <a:bodyPr anchor="t">
            <a:noAutofit/>
          </a:bodyPr>
          <a:lstStyle/>
          <a:p>
            <a:pPr marL="342900" lvl="1" indent="-342900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Industry-based research is equally respected and “counted”</a:t>
            </a:r>
          </a:p>
          <a:p>
            <a:pPr marL="342900" lvl="1" indent="-3429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Consultancy incomes are as worthy as government research grants</a:t>
            </a:r>
            <a:endParaRPr lang="en-US" altLang="zh-TW" sz="3200" b="0" dirty="0" smtClean="0">
              <a:solidFill>
                <a:srgbClr val="FF0000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Quantitative indicators such as improving business performance are as useful as citation indexes</a:t>
            </a:r>
            <a:endParaRPr lang="en-US" altLang="zh-TW" sz="3200" b="0" u="sng" dirty="0" smtClean="0">
              <a:solidFill>
                <a:srgbClr val="FF0000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043A-58DA-4810-8717-7C2BEE3AB3E9}" type="slidenum">
              <a:rPr lang="en-US" altLang="zh-HK" smtClean="0"/>
              <a:pPr>
                <a:defRPr/>
              </a:pPr>
              <a:t>12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805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xfrm>
            <a:off x="755576" y="274638"/>
            <a:ext cx="8640960" cy="77809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HK" altLang="zh-TW" b="1" dirty="0" err="1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THEi</a:t>
            </a:r>
            <a:r>
              <a:rPr lang="en-HK" altLang="zh-TW" b="1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 Applied Research Model (TARM)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043A-58DA-4810-8717-7C2BEE3AB3E9}" type="slidenum">
              <a:rPr lang="en-US" altLang="zh-HK" smtClean="0"/>
              <a:pPr>
                <a:defRPr/>
              </a:pPr>
              <a:t>13</a:t>
            </a:fld>
            <a:endParaRPr lang="en-US" altLang="zh-HK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124744"/>
            <a:ext cx="8388424" cy="53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/>
              <a:t>Since 2012, TARM has helped us to bring in:</a:t>
            </a:r>
            <a:endParaRPr lang="zh-HK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smtClean="0"/>
              <a:t>Industry/Applied Research grants:</a:t>
            </a:r>
          </a:p>
          <a:p>
            <a:pPr lvl="1"/>
            <a:r>
              <a:rPr lang="en-US" altLang="zh-HK" dirty="0" smtClean="0"/>
              <a:t>850,000 Euros</a:t>
            </a:r>
          </a:p>
          <a:p>
            <a:r>
              <a:rPr lang="en-US" altLang="zh-HK" dirty="0" smtClean="0"/>
              <a:t>Setting up an Environmental Research </a:t>
            </a:r>
            <a:r>
              <a:rPr lang="en-US" altLang="zh-HK" dirty="0"/>
              <a:t>C</a:t>
            </a:r>
            <a:r>
              <a:rPr lang="en-US" altLang="zh-HK" dirty="0" smtClean="0"/>
              <a:t>entre:</a:t>
            </a:r>
          </a:p>
          <a:p>
            <a:pPr lvl="1"/>
            <a:r>
              <a:rPr lang="en-US" altLang="zh-HK" dirty="0" smtClean="0"/>
              <a:t>600,000 Euros</a:t>
            </a:r>
          </a:p>
          <a:p>
            <a:r>
              <a:rPr lang="en-US" altLang="zh-HK" dirty="0" smtClean="0"/>
              <a:t>Donations:</a:t>
            </a:r>
          </a:p>
          <a:p>
            <a:pPr lvl="1"/>
            <a:r>
              <a:rPr lang="en-US" altLang="zh-HK" dirty="0" smtClean="0"/>
              <a:t>200,000 Euros</a:t>
            </a:r>
          </a:p>
          <a:p>
            <a:r>
              <a:rPr lang="en-US" altLang="zh-HK" dirty="0" smtClean="0"/>
              <a:t>Consultancies</a:t>
            </a:r>
          </a:p>
          <a:p>
            <a:pPr lvl="1"/>
            <a:r>
              <a:rPr lang="en-US" altLang="zh-HK" dirty="0" smtClean="0"/>
              <a:t>213,000 Euros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7F2F-5000-4F52-93D9-2DBF4AEC4ABD}" type="slidenum">
              <a:rPr lang="zh-HK" altLang="en-US" smtClean="0"/>
              <a:t>14</a:t>
            </a:fld>
            <a:endParaRPr lang="zh-HK" altLang="en-US"/>
          </a:p>
        </p:txBody>
      </p:sp>
      <p:pic>
        <p:nvPicPr>
          <p:cNvPr id="5123" name="Picture 3" descr="C:\Users\miyuki\AppData\Local\Microsoft\Windows\Temporary Internet Files\Content.IE5\O1M0KGHY\MC9002165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69756"/>
            <a:ext cx="2900906" cy="29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7F2F-5000-4F52-93D9-2DBF4AEC4ABD}" type="slidenum">
              <a:rPr lang="zh-HK" altLang="en-US" smtClean="0"/>
              <a:t>15</a:t>
            </a:fld>
            <a:endParaRPr lang="zh-HK" altLang="en-US"/>
          </a:p>
        </p:txBody>
      </p:sp>
      <p:sp>
        <p:nvSpPr>
          <p:cNvPr id="7" name="Rectangle 6"/>
          <p:cNvSpPr/>
          <p:nvPr/>
        </p:nvSpPr>
        <p:spPr>
          <a:xfrm>
            <a:off x="861988" y="1916832"/>
            <a:ext cx="8316416" cy="32932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en-US" altLang="zh-HK" dirty="0"/>
          </a:p>
          <a:p>
            <a:r>
              <a:rPr lang="en-US" altLang="zh-HK" sz="4800" b="1" dirty="0" smtClean="0">
                <a:latin typeface="+mj-lt"/>
              </a:rPr>
              <a:t>“The </a:t>
            </a:r>
            <a:r>
              <a:rPr lang="en-US" altLang="zh-HK" sz="4800" b="1" dirty="0">
                <a:latin typeface="+mj-lt"/>
              </a:rPr>
              <a:t>road to success is always under </a:t>
            </a:r>
            <a:r>
              <a:rPr lang="en-US" altLang="zh-HK" sz="4800" b="1" dirty="0" smtClean="0">
                <a:latin typeface="+mj-lt"/>
              </a:rPr>
              <a:t>construction”</a:t>
            </a:r>
            <a:endParaRPr lang="en-US" altLang="zh-HK" sz="4800" b="1" dirty="0">
              <a:latin typeface="+mj-lt"/>
            </a:endParaRPr>
          </a:p>
          <a:p>
            <a:pPr lvl="8" algn="r"/>
            <a:endParaRPr lang="en-US" altLang="zh-HK" sz="4800" dirty="0"/>
          </a:p>
          <a:p>
            <a:pPr lvl="8" algn="r"/>
            <a:r>
              <a:rPr lang="en-US" altLang="zh-HK" sz="2800" i="1" dirty="0" smtClean="0"/>
              <a:t>Arnold </a:t>
            </a:r>
            <a:r>
              <a:rPr lang="en-US" altLang="zh-HK" sz="2800" i="1" dirty="0"/>
              <a:t>Palmer </a:t>
            </a:r>
          </a:p>
          <a:p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6702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HK" sz="5400" b="1" dirty="0" smtClean="0"/>
              <a:t>Thank You</a:t>
            </a:r>
            <a:endParaRPr lang="zh-HK" alt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7056784" cy="1752600"/>
          </a:xfrm>
        </p:spPr>
        <p:txBody>
          <a:bodyPr/>
          <a:lstStyle/>
          <a:p>
            <a:r>
              <a:rPr lang="en-US" altLang="zh-HK" sz="4400" dirty="0" smtClean="0"/>
              <a:t>Questions and Discussion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2137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2"/>
          <a:stretch/>
        </p:blipFill>
        <p:spPr bwMode="auto">
          <a:xfrm>
            <a:off x="803581" y="350658"/>
            <a:ext cx="8232915" cy="4653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7F2F-5000-4F52-93D9-2DBF4AEC4ABD}" type="slidenum">
              <a:rPr lang="zh-HK" altLang="en-US" smtClean="0"/>
              <a:t>2</a:t>
            </a:fld>
            <a:endParaRPr lang="zh-HK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03581" y="5229200"/>
            <a:ext cx="8232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/>
              <a:t>1937</a:t>
            </a:r>
          </a:p>
          <a:p>
            <a:r>
              <a:rPr lang="en-US" altLang="zh-HK" sz="2400" dirty="0" smtClean="0"/>
              <a:t>1</a:t>
            </a:r>
            <a:r>
              <a:rPr lang="en-US" altLang="zh-HK" sz="2400" baseline="30000" dirty="0" smtClean="0"/>
              <a:t>st</a:t>
            </a:r>
            <a:r>
              <a:rPr lang="en-US" altLang="zh-HK" sz="2400" dirty="0" smtClean="0"/>
              <a:t> Government post-secondary technical institution set up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932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/>
              <a:t>TVET in Hong Kong</a:t>
            </a:r>
            <a:endParaRPr lang="zh-HK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The Vocational Training Council (VTC) </a:t>
            </a:r>
          </a:p>
          <a:p>
            <a:pPr lvl="1"/>
            <a:r>
              <a:rPr lang="en-US" altLang="zh-HK" dirty="0" smtClean="0"/>
              <a:t>Established in 1982</a:t>
            </a:r>
          </a:p>
          <a:p>
            <a:pPr lvl="1"/>
            <a:r>
              <a:rPr lang="en-US" altLang="zh-HK" dirty="0" smtClean="0"/>
              <a:t>Currently educated/trained around </a:t>
            </a:r>
            <a:br>
              <a:rPr lang="en-US" altLang="zh-HK" dirty="0" smtClean="0"/>
            </a:br>
            <a:r>
              <a:rPr lang="en-US" altLang="zh-HK" dirty="0" smtClean="0"/>
              <a:t>250,000 students per year</a:t>
            </a:r>
          </a:p>
          <a:p>
            <a:pPr lvl="1"/>
            <a:r>
              <a:rPr lang="en-US" altLang="zh-HK" dirty="0" smtClean="0"/>
              <a:t>Covering Disciplines: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7F2F-5000-4F52-93D9-2DBF4AEC4ABD}" type="slidenum">
              <a:rPr lang="zh-HK" altLang="en-US" smtClean="0"/>
              <a:t>3</a:t>
            </a:fld>
            <a:endParaRPr lang="zh-HK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24639"/>
              </p:ext>
            </p:extLst>
          </p:nvPr>
        </p:nvGraphicFramePr>
        <p:xfrm>
          <a:off x="1627312" y="4149080"/>
          <a:ext cx="748883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528392"/>
              </a:tblGrid>
              <a:tr h="2376264">
                <a:tc>
                  <a:txBody>
                    <a:bodyPr/>
                    <a:lstStyle/>
                    <a:p>
                      <a:pPr marL="2857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2400" b="0" dirty="0" smtClean="0">
                          <a:solidFill>
                            <a:schemeClr val="tx1"/>
                          </a:solidFill>
                        </a:rPr>
                        <a:t>Applied Sciences </a:t>
                      </a:r>
                    </a:p>
                    <a:p>
                      <a:pPr marL="2857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2400" b="0" dirty="0" smtClean="0">
                          <a:solidFill>
                            <a:schemeClr val="tx1"/>
                          </a:solidFill>
                        </a:rPr>
                        <a:t>Business Administration </a:t>
                      </a:r>
                    </a:p>
                    <a:p>
                      <a:pPr marL="2857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2400" b="0" dirty="0" smtClean="0">
                          <a:solidFill>
                            <a:schemeClr val="tx1"/>
                          </a:solidFill>
                        </a:rPr>
                        <a:t>Child Care and Gerontology</a:t>
                      </a:r>
                    </a:p>
                    <a:p>
                      <a:pPr marL="2857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2400" b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HK" sz="2400" b="0" dirty="0" smtClean="0">
                          <a:solidFill>
                            <a:schemeClr val="tx1"/>
                          </a:solidFill>
                        </a:rPr>
                        <a:t>Engineering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HK" sz="2400" b="0" dirty="0" smtClean="0">
                          <a:solidFill>
                            <a:schemeClr val="tx1"/>
                          </a:solidFill>
                        </a:rPr>
                        <a:t>Hotel Serv. &amp; Tourism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HK" sz="2400" b="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zh-HK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 descr="D:\THEI\01 THEi\01 THEi Branding\VTC Branding\VTCLogo\VTC Logo\VTC logomark colou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5" r="7331" b="19926"/>
          <a:stretch/>
        </p:blipFill>
        <p:spPr bwMode="auto">
          <a:xfrm>
            <a:off x="6575400" y="0"/>
            <a:ext cx="25686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589240"/>
            <a:ext cx="8136904" cy="536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t="4720" r="3206" b="3945"/>
          <a:stretch/>
        </p:blipFill>
        <p:spPr bwMode="auto">
          <a:xfrm>
            <a:off x="880064" y="260648"/>
            <a:ext cx="7959935" cy="6048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7F2F-5000-4F52-93D9-2DBF4AEC4ABD}" type="slidenum">
              <a:rPr lang="zh-HK" altLang="en-US" smtClean="0"/>
              <a:t>4</a:t>
            </a:fld>
            <a:endParaRPr lang="zh-HK" altLang="en-US"/>
          </a:p>
        </p:txBody>
      </p:sp>
      <p:sp>
        <p:nvSpPr>
          <p:cNvPr id="6" name="矩形 5"/>
          <p:cNvSpPr/>
          <p:nvPr/>
        </p:nvSpPr>
        <p:spPr>
          <a:xfrm>
            <a:off x="2843808" y="6525344"/>
            <a:ext cx="4032448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46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/>
              <a:t>VTC today</a:t>
            </a:r>
            <a:endParaRPr lang="zh-HK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Hong Kong’s largest TVET Group – a public </a:t>
            </a:r>
            <a:r>
              <a:rPr lang="en-US" altLang="zh-HK" dirty="0"/>
              <a:t>(or quasi-government</a:t>
            </a:r>
            <a:r>
              <a:rPr lang="en-US" altLang="zh-HK" dirty="0" smtClean="0"/>
              <a:t>) </a:t>
            </a:r>
            <a:r>
              <a:rPr lang="en-US" altLang="zh-HK" dirty="0" err="1" smtClean="0"/>
              <a:t>organisation</a:t>
            </a:r>
            <a:endParaRPr lang="en-US" altLang="zh-HK" dirty="0" smtClean="0"/>
          </a:p>
          <a:p>
            <a:endParaRPr lang="zh-HK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617220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10"/>
          <p:cNvSpPr txBox="1">
            <a:spLocks noChangeArrowheads="1"/>
          </p:cNvSpPr>
          <p:nvPr/>
        </p:nvSpPr>
        <p:spPr bwMode="auto">
          <a:xfrm>
            <a:off x="902618" y="4674269"/>
            <a:ext cx="158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zh-HK" dirty="0">
                <a:latin typeface="Arial" panose="020B0604020202020204" pitchFamily="34" charset="0"/>
              </a:rPr>
              <a:t>Institutes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7F2F-5000-4F52-93D9-2DBF4AEC4ABD}" type="slidenum">
              <a:rPr lang="zh-HK" altLang="en-US" smtClean="0"/>
              <a:t>5</a:t>
            </a:fld>
            <a:endParaRPr lang="zh-HK" altLang="en-US"/>
          </a:p>
        </p:txBody>
      </p:sp>
      <p:sp>
        <p:nvSpPr>
          <p:cNvPr id="8" name="文字方塊 10"/>
          <p:cNvSpPr txBox="1">
            <a:spLocks noChangeArrowheads="1"/>
          </p:cNvSpPr>
          <p:nvPr/>
        </p:nvSpPr>
        <p:spPr bwMode="auto">
          <a:xfrm>
            <a:off x="902618" y="3501008"/>
            <a:ext cx="114910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zh-HK" dirty="0" smtClean="0">
                <a:latin typeface="Arial" panose="020B0604020202020204" pitchFamily="34" charset="0"/>
              </a:rPr>
              <a:t>Academies</a:t>
            </a:r>
            <a:endParaRPr lang="en-US" altLang="zh-H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xfrm>
            <a:off x="806896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b="1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Applied Research – why needed?</a:t>
            </a:r>
            <a:endParaRPr lang="en-HK" altLang="zh-TW" b="1" dirty="0" smtClean="0">
              <a:latin typeface="Arial" panose="020B0604020202020204" pitchFamily="34" charset="0"/>
              <a:ea typeface="DFKai-SB" pitchFamily="65" charset="-12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899592" y="1481138"/>
            <a:ext cx="7993583" cy="4525962"/>
          </a:xfrm>
        </p:spPr>
        <p:txBody>
          <a:bodyPr anchor="t">
            <a:noAutofit/>
          </a:bodyPr>
          <a:lstStyle/>
          <a:p>
            <a:pPr marL="342900" lvl="1" indent="-342900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Differentiate between Bachelor degree-level (HKQF Level 5) and Sub-degree level </a:t>
            </a:r>
            <a:r>
              <a:rPr lang="en-US" altLang="zh-TW" sz="32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programmes</a:t>
            </a:r>
            <a:r>
              <a:rPr lang="en-US" altLang="zh-TW" sz="3200" b="0" dirty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 </a:t>
            </a: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(HKQF Level 4)</a:t>
            </a:r>
          </a:p>
          <a:p>
            <a:pPr marL="342900" lvl="1" indent="-3429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From “good at using your hands” to also “good at using your brain”</a:t>
            </a:r>
            <a:endParaRPr lang="en-US" altLang="zh-TW" sz="3200" b="0" dirty="0" smtClean="0">
              <a:solidFill>
                <a:srgbClr val="FF0000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Transforming from a skills-based society to a “skills- AND knowledge-based” society</a:t>
            </a:r>
            <a:endParaRPr lang="en-US" altLang="zh-TW" sz="3200" b="0" u="sng" dirty="0" smtClean="0">
              <a:solidFill>
                <a:srgbClr val="FF0000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043A-58DA-4810-8717-7C2BEE3AB3E9}" type="slidenum">
              <a:rPr lang="en-US" altLang="zh-HK" smtClean="0"/>
              <a:pPr>
                <a:defRPr/>
              </a:pPr>
              <a:t>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1113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b="1" dirty="0" smtClean="0">
                <a:ea typeface="DFKai-SB" pitchFamily="65" charset="-120"/>
              </a:rPr>
              <a:t>7-level Hierarchy under HK Qualifications Framework (HKQF)</a:t>
            </a:r>
          </a:p>
        </p:txBody>
      </p:sp>
      <p:graphicFrame>
        <p:nvGraphicFramePr>
          <p:cNvPr id="164892" name="Group 2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2722914"/>
              </p:ext>
            </p:extLst>
          </p:nvPr>
        </p:nvGraphicFramePr>
        <p:xfrm>
          <a:off x="755576" y="1700808"/>
          <a:ext cx="2879725" cy="4525963"/>
        </p:xfrm>
        <a:graphic>
          <a:graphicData uri="http://schemas.openxmlformats.org/drawingml/2006/table">
            <a:tbl>
              <a:tblPr/>
              <a:tblGrid>
                <a:gridCol w="2879725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Academic Sector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0013">
                <a:tc>
                  <a:txBody>
                    <a:bodyPr/>
                    <a:lstStyle/>
                    <a:p>
                      <a:pPr marL="717550" marR="0" lvl="0" indent="-717550" algn="ctr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新細明體" charset="-12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043A-58DA-4810-8717-7C2BEE3AB3E9}" type="slidenum">
              <a:rPr lang="en-US" altLang="zh-HK" smtClean="0"/>
              <a:pPr>
                <a:defRPr/>
              </a:pPr>
              <a:t>7</a:t>
            </a:fld>
            <a:endParaRPr lang="en-US" altLang="zh-HK"/>
          </a:p>
        </p:txBody>
      </p:sp>
      <p:graphicFrame>
        <p:nvGraphicFramePr>
          <p:cNvPr id="1648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87268"/>
              </p:ext>
            </p:extLst>
          </p:nvPr>
        </p:nvGraphicFramePr>
        <p:xfrm>
          <a:off x="3708400" y="1773238"/>
          <a:ext cx="1511300" cy="4406901"/>
        </p:xfrm>
        <a:graphic>
          <a:graphicData uri="http://schemas.openxmlformats.org/drawingml/2006/table">
            <a:tbl>
              <a:tblPr/>
              <a:tblGrid>
                <a:gridCol w="1511300"/>
              </a:tblGrid>
              <a:tr h="82295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QF Levels</a:t>
                      </a:r>
                    </a:p>
                  </a:txBody>
                  <a:tcPr marL="91388" marR="91388" marT="45719" marB="4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550">
                <a:tc>
                  <a:txBody>
                    <a:bodyPr/>
                    <a:lstStyle/>
                    <a:p>
                      <a:pPr marL="717550" marR="0" lvl="0" indent="-7175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Level  7 </a:t>
                      </a:r>
                    </a:p>
                  </a:txBody>
                  <a:tcPr marL="91388" marR="9138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>
                        <a:alpha val="50000"/>
                      </a:srgbClr>
                    </a:solidFill>
                  </a:tcPr>
                </a:tc>
              </a:tr>
              <a:tr h="485637">
                <a:tc>
                  <a:txBody>
                    <a:bodyPr/>
                    <a:lstStyle/>
                    <a:p>
                      <a:pPr marL="717550" marR="0" lvl="0" indent="-7175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Level  6</a:t>
                      </a:r>
                    </a:p>
                  </a:txBody>
                  <a:tcPr marL="91388" marR="9138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>
                        <a:alpha val="50000"/>
                      </a:srgbClr>
                    </a:solidFill>
                  </a:tcPr>
                </a:tc>
              </a:tr>
              <a:tr h="501405">
                <a:tc>
                  <a:txBody>
                    <a:bodyPr/>
                    <a:lstStyle/>
                    <a:p>
                      <a:pPr marL="717550" marR="0" lvl="0" indent="-7175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Level  5</a:t>
                      </a:r>
                    </a:p>
                  </a:txBody>
                  <a:tcPr marL="91388" marR="9138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>
                        <a:alpha val="50000"/>
                      </a:srgbClr>
                    </a:solidFill>
                  </a:tcPr>
                </a:tc>
              </a:tr>
              <a:tr h="499829">
                <a:tc>
                  <a:txBody>
                    <a:bodyPr/>
                    <a:lstStyle/>
                    <a:p>
                      <a:pPr marL="717550" marR="0" lvl="0" indent="-7175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Level  4</a:t>
                      </a:r>
                    </a:p>
                  </a:txBody>
                  <a:tcPr marL="91388" marR="9138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>
                        <a:alpha val="50000"/>
                      </a:srgbClr>
                    </a:solidFill>
                  </a:tcPr>
                </a:tc>
              </a:tr>
              <a:tr h="501405">
                <a:tc>
                  <a:txBody>
                    <a:bodyPr/>
                    <a:lstStyle/>
                    <a:p>
                      <a:pPr marL="717550" marR="0" lvl="0" indent="-7175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Level  3</a:t>
                      </a:r>
                    </a:p>
                  </a:txBody>
                  <a:tcPr marL="91388" marR="9138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>
                        <a:alpha val="50000"/>
                      </a:srgbClr>
                    </a:solidFill>
                  </a:tcPr>
                </a:tc>
              </a:tr>
              <a:tr h="501405">
                <a:tc>
                  <a:txBody>
                    <a:bodyPr/>
                    <a:lstStyle/>
                    <a:p>
                      <a:pPr marL="717550" marR="0" lvl="0" indent="-7175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Level  2</a:t>
                      </a:r>
                    </a:p>
                  </a:txBody>
                  <a:tcPr marL="91388" marR="9138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>
                        <a:alpha val="50000"/>
                      </a:srgbClr>
                    </a:solidFill>
                  </a:tcPr>
                </a:tc>
              </a:tr>
              <a:tr h="507712">
                <a:tc>
                  <a:txBody>
                    <a:bodyPr/>
                    <a:lstStyle/>
                    <a:p>
                      <a:pPr marL="717550" marR="0" lvl="0" indent="-7175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Level  1</a:t>
                      </a:r>
                    </a:p>
                  </a:txBody>
                  <a:tcPr marL="91388" marR="9138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262" name="Oval 25"/>
          <p:cNvSpPr>
            <a:spLocks noChangeArrowheads="1"/>
          </p:cNvSpPr>
          <p:nvPr/>
        </p:nvSpPr>
        <p:spPr bwMode="auto">
          <a:xfrm>
            <a:off x="5580112" y="2565400"/>
            <a:ext cx="3096344" cy="3600450"/>
          </a:xfrm>
          <a:prstGeom prst="ellips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837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10263" name="Text Box 26"/>
          <p:cNvSpPr txBox="1">
            <a:spLocks noChangeArrowheads="1"/>
          </p:cNvSpPr>
          <p:nvPr/>
        </p:nvSpPr>
        <p:spPr bwMode="auto">
          <a:xfrm>
            <a:off x="5580112" y="2708920"/>
            <a:ext cx="3096344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dirty="0">
                <a:solidFill>
                  <a:srgbClr val="000099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To be </a:t>
            </a:r>
            <a:r>
              <a:rPr lang="en-US" altLang="zh-TW" dirty="0" smtClean="0">
                <a:solidFill>
                  <a:srgbClr val="000099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more </a:t>
            </a:r>
            <a:br>
              <a:rPr lang="en-US" altLang="zh-TW" dirty="0" smtClean="0">
                <a:solidFill>
                  <a:srgbClr val="000099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</a:br>
            <a:r>
              <a:rPr lang="en-US" altLang="zh-TW" dirty="0" smtClean="0">
                <a:solidFill>
                  <a:srgbClr val="000099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systematically </a:t>
            </a:r>
            <a:br>
              <a:rPr lang="en-US" altLang="zh-TW" dirty="0" smtClean="0">
                <a:solidFill>
                  <a:srgbClr val="000099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</a:br>
            <a:r>
              <a:rPr lang="en-US" altLang="zh-TW" dirty="0" smtClean="0">
                <a:solidFill>
                  <a:srgbClr val="000099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developed, quality </a:t>
            </a:r>
            <a:br>
              <a:rPr lang="en-US" altLang="zh-TW" dirty="0" smtClean="0">
                <a:solidFill>
                  <a:srgbClr val="000099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</a:br>
            <a:r>
              <a:rPr lang="en-US" altLang="zh-TW" dirty="0" smtClean="0">
                <a:solidFill>
                  <a:srgbClr val="000099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assured and </a:t>
            </a:r>
            <a:r>
              <a:rPr lang="en-US" altLang="zh-TW" dirty="0">
                <a:solidFill>
                  <a:srgbClr val="000099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ordered </a:t>
            </a:r>
            <a:r>
              <a:rPr lang="en-US" altLang="zh-TW" dirty="0" smtClean="0">
                <a:solidFill>
                  <a:srgbClr val="000099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solidFill>
                  <a:srgbClr val="000099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</a:br>
            <a:r>
              <a:rPr lang="en-US" altLang="zh-TW" dirty="0" smtClean="0">
                <a:solidFill>
                  <a:srgbClr val="000099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under QF</a:t>
            </a:r>
          </a:p>
          <a:p>
            <a:pPr marL="358775">
              <a:spcBef>
                <a:spcPct val="50000"/>
              </a:spcBef>
            </a:pPr>
            <a:r>
              <a:rPr lang="en-US" altLang="zh-TW" sz="1600" dirty="0" smtClean="0">
                <a:solidFill>
                  <a:srgbClr val="6600CC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e.g</a:t>
            </a:r>
            <a:r>
              <a:rPr lang="en-US" altLang="zh-TW" sz="1600" dirty="0">
                <a:solidFill>
                  <a:srgbClr val="6600CC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. </a:t>
            </a:r>
            <a:r>
              <a:rPr lang="en-US" altLang="zh-TW" sz="1600" dirty="0" smtClean="0">
                <a:solidFill>
                  <a:srgbClr val="6600CC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/>
            </a:r>
            <a:br>
              <a:rPr lang="en-US" altLang="zh-TW" sz="1600" dirty="0" smtClean="0">
                <a:solidFill>
                  <a:srgbClr val="6600CC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</a:br>
            <a:r>
              <a:rPr lang="en-US" altLang="zh-TW" sz="1600" dirty="0" smtClean="0">
                <a:solidFill>
                  <a:srgbClr val="6600CC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- </a:t>
            </a:r>
            <a:r>
              <a:rPr lang="en-US" altLang="zh-TW" sz="1600" dirty="0" err="1" smtClean="0">
                <a:solidFill>
                  <a:srgbClr val="6600CC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Recog</a:t>
            </a:r>
            <a:r>
              <a:rPr lang="en-US" altLang="zh-TW" sz="1600" dirty="0" smtClean="0">
                <a:solidFill>
                  <a:srgbClr val="6600CC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. Of Prior Learning</a:t>
            </a:r>
            <a:endParaRPr lang="en-US" altLang="zh-TW" sz="1600" dirty="0">
              <a:solidFill>
                <a:srgbClr val="6600CC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358775">
              <a:spcBef>
                <a:spcPct val="50000"/>
              </a:spcBef>
            </a:pPr>
            <a:r>
              <a:rPr lang="en-US" altLang="zh-TW" sz="1600" dirty="0">
                <a:solidFill>
                  <a:srgbClr val="6600CC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- </a:t>
            </a:r>
            <a:r>
              <a:rPr lang="en-US" altLang="zh-TW" sz="1600" dirty="0" smtClean="0">
                <a:solidFill>
                  <a:srgbClr val="6600CC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Articulation Pathways</a:t>
            </a:r>
            <a:endParaRPr lang="en-US" altLang="zh-TW" sz="1600" dirty="0">
              <a:solidFill>
                <a:srgbClr val="6600CC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358775">
              <a:spcBef>
                <a:spcPct val="50000"/>
              </a:spcBef>
            </a:pPr>
            <a:r>
              <a:rPr lang="en-US" altLang="zh-TW" sz="1600" dirty="0">
                <a:solidFill>
                  <a:srgbClr val="6600CC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- </a:t>
            </a:r>
            <a:r>
              <a:rPr lang="en-US" altLang="zh-TW" sz="1600" dirty="0" smtClean="0">
                <a:solidFill>
                  <a:srgbClr val="6600CC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Spec. Comp. Standard-</a:t>
            </a:r>
            <a:br>
              <a:rPr lang="en-US" altLang="zh-TW" sz="1600" dirty="0" smtClean="0">
                <a:solidFill>
                  <a:srgbClr val="6600CC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</a:br>
            <a:r>
              <a:rPr lang="en-US" altLang="zh-TW" sz="1600" dirty="0" smtClean="0">
                <a:solidFill>
                  <a:srgbClr val="6600CC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   based courses</a:t>
            </a:r>
            <a:endParaRPr lang="en-US" altLang="zh-TW" sz="1200" dirty="0">
              <a:solidFill>
                <a:srgbClr val="6600CC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</p:txBody>
      </p:sp>
      <p:sp>
        <p:nvSpPr>
          <p:cNvPr id="10264" name="Text Box 27"/>
          <p:cNvSpPr txBox="1">
            <a:spLocks noChangeArrowheads="1"/>
          </p:cNvSpPr>
          <p:nvPr/>
        </p:nvSpPr>
        <p:spPr bwMode="auto">
          <a:xfrm>
            <a:off x="5148064" y="1700808"/>
            <a:ext cx="388778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ct val="15000"/>
              </a:spcAft>
            </a:pPr>
            <a:r>
              <a:rPr lang="en-US" altLang="zh-TW" sz="2000" b="1" u="sng" dirty="0">
                <a:solidFill>
                  <a:srgbClr val="FF0000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Vocational/Continuing </a:t>
            </a:r>
          </a:p>
          <a:p>
            <a:pPr algn="ctr">
              <a:spcAft>
                <a:spcPct val="15000"/>
              </a:spcAft>
            </a:pPr>
            <a:r>
              <a:rPr lang="en-US" altLang="zh-TW" sz="2000" b="1" u="sng" dirty="0">
                <a:solidFill>
                  <a:srgbClr val="FF0000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Education Sectors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679944"/>
            <a:ext cx="23762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17550" lvl="0" indent="-717550" algn="ctr" eaLnBrk="0" fontAlgn="ctr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n-US" altLang="zh-TW" sz="2000" dirty="0">
                <a:solidFill>
                  <a:srgbClr val="00B050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Doctoral Degree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043608" y="3225467"/>
            <a:ext cx="23762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17550" lvl="0" indent="-717550" algn="ctr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n-US" altLang="zh-TW" sz="2000" dirty="0">
                <a:solidFill>
                  <a:srgbClr val="00B050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Master Degree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043608" y="3720247"/>
            <a:ext cx="23762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17550" lvl="0" indent="-717550" algn="ctr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n-US" altLang="zh-TW" sz="2000" dirty="0">
                <a:solidFill>
                  <a:srgbClr val="00B050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Bachelor Degree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827584" y="4220745"/>
            <a:ext cx="27363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n-US" altLang="zh-TW" sz="2000" dirty="0" err="1">
                <a:solidFill>
                  <a:srgbClr val="00B050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Assoc</a:t>
            </a:r>
            <a:r>
              <a:rPr lang="en-US" altLang="zh-TW" sz="2000" dirty="0">
                <a:solidFill>
                  <a:srgbClr val="00B050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 </a:t>
            </a:r>
            <a:r>
              <a:rPr lang="en-US" altLang="zh-TW" sz="2000" dirty="0" err="1">
                <a:solidFill>
                  <a:srgbClr val="00B050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Deg</a:t>
            </a:r>
            <a:r>
              <a:rPr lang="en-US" altLang="zh-TW" sz="2000" dirty="0">
                <a:solidFill>
                  <a:srgbClr val="00B050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/Higher Dip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827584" y="4713945"/>
            <a:ext cx="27363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17550" lvl="0" indent="-717550" algn="ctr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n-US" altLang="zh-TW" sz="2000" dirty="0">
                <a:solidFill>
                  <a:srgbClr val="00B050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DSE/Diploma/Sec. 7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27584" y="5217945"/>
            <a:ext cx="27363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17550" lvl="0" indent="-717550" algn="ctr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n-US" altLang="zh-TW" sz="2000" dirty="0">
                <a:solidFill>
                  <a:srgbClr val="00B050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Sec. 5/Certificate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827584" y="5721945"/>
            <a:ext cx="27363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17550" lvl="0" indent="-717550" algn="ctr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68000"/>
            </a:pPr>
            <a:r>
              <a:rPr lang="en-US" altLang="zh-TW" sz="2000" dirty="0">
                <a:solidFill>
                  <a:srgbClr val="00B050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Sec. 3/Certificate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7174" y="633797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Source: QFS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392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xfrm>
            <a:off x="806896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b="1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Desirable graduates’ attributes</a:t>
            </a:r>
            <a:endParaRPr lang="en-HK" altLang="zh-TW" b="1" dirty="0" smtClean="0">
              <a:latin typeface="Arial" panose="020B0604020202020204" pitchFamily="34" charset="0"/>
              <a:ea typeface="DFKai-SB" pitchFamily="65" charset="-12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899592" y="1481138"/>
            <a:ext cx="7992888" cy="4525962"/>
          </a:xfrm>
        </p:spPr>
        <p:txBody>
          <a:bodyPr anchor="t">
            <a:noAutofit/>
          </a:bodyPr>
          <a:lstStyle/>
          <a:p>
            <a:pPr marL="342900" lvl="1" indent="-342900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Equipped with latest professional knowledge</a:t>
            </a:r>
          </a:p>
          <a:p>
            <a:pPr marL="342900" lvl="1" indent="-342900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endParaRPr lang="en-US" altLang="zh-TW" sz="800" b="0" dirty="0" smtClean="0">
              <a:solidFill>
                <a:schemeClr val="tx1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Easily integrated into a team</a:t>
            </a:r>
          </a:p>
          <a:p>
            <a:pPr marL="342900" lvl="1" indent="-342900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endParaRPr lang="en-US" altLang="zh-TW" sz="800" b="0" dirty="0">
              <a:solidFill>
                <a:schemeClr val="tx1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Professional ethics</a:t>
            </a:r>
          </a:p>
          <a:p>
            <a:pPr marL="342900" lvl="1" indent="-3429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endParaRPr lang="en-US" altLang="zh-TW" sz="800" b="0" dirty="0" smtClean="0">
              <a:solidFill>
                <a:schemeClr val="tx1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Inter-personal skills</a:t>
            </a:r>
          </a:p>
          <a:p>
            <a:pPr marL="342900" lvl="1" indent="-3429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endParaRPr lang="en-US" altLang="zh-TW" sz="800" b="0" dirty="0" smtClean="0">
              <a:solidFill>
                <a:schemeClr val="tx1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Etc…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043A-58DA-4810-8717-7C2BEE3AB3E9}" type="slidenum">
              <a:rPr lang="en-US" altLang="zh-HK" smtClean="0"/>
              <a:pPr>
                <a:defRPr/>
              </a:pPr>
              <a:t>8</a:t>
            </a:fld>
            <a:endParaRPr lang="en-US" altLang="zh-HK"/>
          </a:p>
        </p:txBody>
      </p:sp>
      <p:pic>
        <p:nvPicPr>
          <p:cNvPr id="2051" name="Picture 3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2574202" cy="26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9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xfrm>
            <a:off x="806896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b="1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3 ways to promote Applied Research</a:t>
            </a:r>
            <a:endParaRPr lang="en-HK" altLang="zh-TW" b="1" dirty="0" smtClean="0">
              <a:latin typeface="Arial" panose="020B0604020202020204" pitchFamily="34" charset="0"/>
              <a:ea typeface="DFKai-SB" pitchFamily="65" charset="-12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899592" y="1481138"/>
            <a:ext cx="7993583" cy="4525962"/>
          </a:xfrm>
        </p:spPr>
        <p:txBody>
          <a:bodyPr anchor="t">
            <a:noAutofit/>
          </a:bodyPr>
          <a:lstStyle/>
          <a:p>
            <a:pPr marL="571500" lvl="1" indent="-571500" algn="just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Seed grants</a:t>
            </a:r>
          </a:p>
          <a:p>
            <a:pPr marL="571500" lvl="1" indent="-571500" algn="just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endParaRPr lang="en-US" altLang="zh-TW" sz="800" b="0" dirty="0" smtClean="0">
              <a:solidFill>
                <a:schemeClr val="tx1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571500" lvl="1" indent="-5715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Performance-based evaluation</a:t>
            </a:r>
          </a:p>
          <a:p>
            <a:pPr marL="571500" lvl="1" indent="-5715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endParaRPr lang="en-US" altLang="zh-TW" sz="800" b="0" dirty="0" smtClean="0">
              <a:solidFill>
                <a:srgbClr val="FF0000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571500" lvl="1" indent="-571500" eaLnBrk="1" hangingPunct="1">
              <a:spcBef>
                <a:spcPct val="30000"/>
              </a:spcBef>
              <a:buSzPct val="68000"/>
              <a:buFont typeface="Wingdings" panose="05000000000000000000" pitchFamily="2" charset="2"/>
              <a:buChar char="l"/>
            </a:pPr>
            <a:r>
              <a:rPr lang="en-US" altLang="zh-TW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Evaluation criteria for promotion</a:t>
            </a:r>
            <a:endParaRPr lang="en-US" altLang="zh-TW" sz="3200" b="0" u="sng" dirty="0" smtClean="0">
              <a:solidFill>
                <a:srgbClr val="FF0000"/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043A-58DA-4810-8717-7C2BEE3AB3E9}" type="slidenum">
              <a:rPr lang="en-US" altLang="zh-HK" smtClean="0"/>
              <a:pPr>
                <a:defRPr/>
              </a:pPr>
              <a:t>9</a:t>
            </a:fld>
            <a:endParaRPr lang="en-US" altLang="zh-HK"/>
          </a:p>
        </p:txBody>
      </p:sp>
      <p:pic>
        <p:nvPicPr>
          <p:cNvPr id="3076" name="Picture 4" descr="C:\Users\miyuki\AppData\Local\Microsoft\Windows\Temporary Internet Files\Content.IE5\7IMIKK0S\MC9002218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10952"/>
            <a:ext cx="2119516" cy="260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iyuki\AppData\Local\Microsoft\Windows\Temporary Internet Files\Content.IE5\7UF49J7C\MC9003595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4236463"/>
            <a:ext cx="2276393" cy="19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i">
  <a:themeElements>
    <a:clrScheme name="THE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71920"/>
      </a:accent1>
      <a:accent2>
        <a:srgbClr val="BAC405"/>
      </a:accent2>
      <a:accent3>
        <a:srgbClr val="FFC222"/>
      </a:accent3>
      <a:accent4>
        <a:srgbClr val="00AEEF"/>
      </a:accent4>
      <a:accent5>
        <a:srgbClr val="0F2B5B"/>
      </a:accent5>
      <a:accent6>
        <a:srgbClr val="939598"/>
      </a:accent6>
      <a:hlink>
        <a:srgbClr val="00AEEF"/>
      </a:hlink>
      <a:folHlink>
        <a:srgbClr val="D71920"/>
      </a:folHlink>
    </a:clrScheme>
    <a:fontScheme name="THEi-V1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THEi</Template>
  <TotalTime>3346</TotalTime>
  <Words>398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THEi</vt:lpstr>
      <vt:lpstr>Applied Research in TVET A Case of Hong Kong</vt:lpstr>
      <vt:lpstr>PowerPoint Presentation</vt:lpstr>
      <vt:lpstr>TVET in Hong Kong</vt:lpstr>
      <vt:lpstr>PowerPoint Presentation</vt:lpstr>
      <vt:lpstr>VTC today</vt:lpstr>
      <vt:lpstr>Applied Research – why needed?</vt:lpstr>
      <vt:lpstr>7-level Hierarchy under HK Qualifications Framework (HKQF)</vt:lpstr>
      <vt:lpstr>Desirable graduates’ attributes</vt:lpstr>
      <vt:lpstr>3 ways to promote Applied Research</vt:lpstr>
      <vt:lpstr>Seed Grants</vt:lpstr>
      <vt:lpstr>Performance-based evaluation</vt:lpstr>
      <vt:lpstr>Evaluation criteria for promotion</vt:lpstr>
      <vt:lpstr>THEi Applied Research Model (TARM)</vt:lpstr>
      <vt:lpstr>Since 2012, TARM has helped us to bring in: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TVET development and NCS/NQF</dc:title>
  <dc:creator>Simpson Poon</dc:creator>
  <cp:lastModifiedBy>Simpson Poon</cp:lastModifiedBy>
  <cp:revision>112</cp:revision>
  <cp:lastPrinted>2013-10-03T07:09:24Z</cp:lastPrinted>
  <dcterms:created xsi:type="dcterms:W3CDTF">2013-09-24T03:13:37Z</dcterms:created>
  <dcterms:modified xsi:type="dcterms:W3CDTF">2014-05-19T13:33:42Z</dcterms:modified>
</cp:coreProperties>
</file>