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  <p:sldMasterId id="2147483680" r:id="rId5"/>
    <p:sldMasterId id="2147483660" r:id="rId6"/>
    <p:sldMasterId id="2147483675" r:id="rId7"/>
  </p:sldMasterIdLst>
  <p:notesMasterIdLst>
    <p:notesMasterId r:id="rId44"/>
  </p:notesMasterIdLst>
  <p:handoutMasterIdLst>
    <p:handoutMasterId r:id="rId45"/>
  </p:handoutMasterIdLst>
  <p:sldIdLst>
    <p:sldId id="256" r:id="rId8"/>
    <p:sldId id="481" r:id="rId9"/>
    <p:sldId id="479" r:id="rId10"/>
    <p:sldId id="480" r:id="rId11"/>
    <p:sldId id="475" r:id="rId12"/>
    <p:sldId id="484" r:id="rId13"/>
    <p:sldId id="482" r:id="rId14"/>
    <p:sldId id="477" r:id="rId15"/>
    <p:sldId id="406" r:id="rId16"/>
    <p:sldId id="445" r:id="rId17"/>
    <p:sldId id="453" r:id="rId18"/>
    <p:sldId id="435" r:id="rId19"/>
    <p:sldId id="485" r:id="rId20"/>
    <p:sldId id="446" r:id="rId21"/>
    <p:sldId id="457" r:id="rId22"/>
    <p:sldId id="396" r:id="rId23"/>
    <p:sldId id="464" r:id="rId24"/>
    <p:sldId id="463" r:id="rId25"/>
    <p:sldId id="466" r:id="rId26"/>
    <p:sldId id="486" r:id="rId27"/>
    <p:sldId id="460" r:id="rId28"/>
    <p:sldId id="459" r:id="rId29"/>
    <p:sldId id="470" r:id="rId30"/>
    <p:sldId id="471" r:id="rId31"/>
    <p:sldId id="487" r:id="rId32"/>
    <p:sldId id="456" r:id="rId33"/>
    <p:sldId id="468" r:id="rId34"/>
    <p:sldId id="469" r:id="rId35"/>
    <p:sldId id="488" r:id="rId36"/>
    <p:sldId id="450" r:id="rId37"/>
    <p:sldId id="489" r:id="rId38"/>
    <p:sldId id="398" r:id="rId39"/>
    <p:sldId id="473" r:id="rId40"/>
    <p:sldId id="490" r:id="rId41"/>
    <p:sldId id="472" r:id="rId42"/>
    <p:sldId id="330" r:id="rId43"/>
  </p:sldIdLst>
  <p:sldSz cx="9906000" cy="6858000" type="A4"/>
  <p:notesSz cx="6735763" cy="98694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336774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673547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010321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347094" algn="ctr" rtl="0" fontAlgn="base">
      <a:spcBef>
        <a:spcPct val="0"/>
      </a:spcBef>
      <a:spcAft>
        <a:spcPct val="0"/>
      </a:spcAft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1683868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020641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2357415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2694188" algn="l" defTabSz="673547" rtl="0" eaLnBrk="1" latinLnBrk="0" hangingPunct="1">
      <a:defRPr sz="28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6490C0"/>
    <a:srgbClr val="94B6D2"/>
    <a:srgbClr val="4F81BD"/>
    <a:srgbClr val="0097E2"/>
    <a:srgbClr val="5C4D22"/>
    <a:srgbClr val="9C823A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3989" autoAdjust="0"/>
  </p:normalViewPr>
  <p:slideViewPr>
    <p:cSldViewPr showGuides="1">
      <p:cViewPr varScale="1">
        <p:scale>
          <a:sx n="82" d="100"/>
          <a:sy n="82" d="100"/>
        </p:scale>
        <p:origin x="1296" y="4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2" d="100"/>
          <a:sy n="52" d="100"/>
        </p:scale>
        <p:origin x="294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theme" Target="theme/theme1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presProps" Target="presProp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30" cy="495189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0" cy="495189"/>
          </a:xfrm>
          <a:prstGeom prst="rect">
            <a:avLst/>
          </a:prstGeom>
        </p:spPr>
        <p:txBody>
          <a:bodyPr vert="horz" lIns="90648" tIns="45323" rIns="90648" bIns="45323" rtlCol="0"/>
          <a:lstStyle>
            <a:lvl1pPr algn="r">
              <a:defRPr sz="1200"/>
            </a:lvl1pPr>
          </a:lstStyle>
          <a:p>
            <a:fld id="{21E8FEAA-DC1B-4500-A296-BC54A7B321DE}" type="datetimeFigureOut">
              <a:rPr lang="eu-ES" smtClean="0"/>
              <a:t>2022/10/25</a:t>
            </a:fld>
            <a:endParaRPr lang="eu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3" y="9374304"/>
            <a:ext cx="2918830" cy="495188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l">
              <a:defRPr sz="1200"/>
            </a:lvl1pPr>
          </a:lstStyle>
          <a:p>
            <a:endParaRPr lang="eu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3815377" y="9374304"/>
            <a:ext cx="2918830" cy="495188"/>
          </a:xfrm>
          <a:prstGeom prst="rect">
            <a:avLst/>
          </a:prstGeom>
        </p:spPr>
        <p:txBody>
          <a:bodyPr vert="horz" lIns="90648" tIns="45323" rIns="90648" bIns="45323" rtlCol="0" anchor="b"/>
          <a:lstStyle>
            <a:lvl1pPr algn="r">
              <a:defRPr sz="1200"/>
            </a:lvl1pPr>
          </a:lstStyle>
          <a:p>
            <a:fld id="{E31D1761-BDA4-4B03-85B9-C7F96EE0C769}" type="slidenum">
              <a:rPr lang="eu-ES" smtClean="0"/>
              <a:t>‹Nº›</a:t>
            </a:fld>
            <a:endParaRPr lang="eu-ES"/>
          </a:p>
        </p:txBody>
      </p:sp>
    </p:spTree>
    <p:extLst>
      <p:ext uri="{BB962C8B-B14F-4D97-AF65-F5344CB8AC3E}">
        <p14:creationId xmlns:p14="http://schemas.microsoft.com/office/powerpoint/2010/main" val="2927825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2" cy="495300"/>
          </a:xfrm>
          <a:prstGeom prst="rect">
            <a:avLst/>
          </a:prstGeom>
        </p:spPr>
        <p:txBody>
          <a:bodyPr vert="horz" lIns="91317" tIns="45659" rIns="91317" bIns="45659" rtlCol="0"/>
          <a:lstStyle>
            <a:lvl1pPr algn="r">
              <a:defRPr sz="1200"/>
            </a:lvl1pPr>
          </a:lstStyle>
          <a:p>
            <a:fld id="{3E1E27AD-E345-48EF-9738-0CCE7ED6D8D2}" type="datetimeFigureOut">
              <a:rPr lang="es-ES" smtClean="0"/>
              <a:t>25/10/2022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7" tIns="45659" rIns="91317" bIns="4565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101" y="4749800"/>
            <a:ext cx="5389564" cy="3886200"/>
          </a:xfrm>
          <a:prstGeom prst="rect">
            <a:avLst/>
          </a:prstGeom>
        </p:spPr>
        <p:txBody>
          <a:bodyPr vert="horz" lIns="91317" tIns="45659" rIns="91317" bIns="4565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2" cy="495300"/>
          </a:xfrm>
          <a:prstGeom prst="rect">
            <a:avLst/>
          </a:prstGeom>
        </p:spPr>
        <p:txBody>
          <a:bodyPr vert="horz" lIns="91317" tIns="45659" rIns="91317" bIns="45659" rtlCol="0" anchor="b"/>
          <a:lstStyle>
            <a:lvl1pPr algn="r">
              <a:defRPr sz="1200"/>
            </a:lvl1pPr>
          </a:lstStyle>
          <a:p>
            <a:fld id="{A7FB5D08-C7D7-4B0B-A057-933DEEC75B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9817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ada (escudo central) / Azala (erdi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3"/>
          <p:cNvSpPr>
            <a:spLocks noChangeAspect="1"/>
          </p:cNvSpPr>
          <p:nvPr userDrawn="1"/>
        </p:nvSpPr>
        <p:spPr bwMode="auto">
          <a:xfrm>
            <a:off x="1497025" y="2226842"/>
            <a:ext cx="8173176" cy="2024123"/>
          </a:xfrm>
          <a:prstGeom prst="roundRect">
            <a:avLst>
              <a:gd name="adj" fmla="val 23074"/>
            </a:avLst>
          </a:prstGeom>
          <a:solidFill>
            <a:schemeClr val="bg1"/>
          </a:solidFill>
          <a:ln w="12700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>
              <a:defRPr/>
            </a:pPr>
            <a:endParaRPr lang="es-ES" sz="2500" kern="0" dirty="0">
              <a:solidFill>
                <a:schemeClr val="tx1"/>
              </a:solidFill>
              <a:latin typeface="Helvetica Light" charset="0"/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12" name="AutoShape 3"/>
          <p:cNvSpPr>
            <a:spLocks noChangeAspect="1"/>
          </p:cNvSpPr>
          <p:nvPr userDrawn="1"/>
        </p:nvSpPr>
        <p:spPr bwMode="auto">
          <a:xfrm>
            <a:off x="1497025" y="2226842"/>
            <a:ext cx="8173176" cy="2024123"/>
          </a:xfrm>
          <a:prstGeom prst="roundRect">
            <a:avLst>
              <a:gd name="adj" fmla="val 23074"/>
            </a:avLst>
          </a:prstGeom>
          <a:solidFill>
            <a:schemeClr val="bg1"/>
          </a:solidFill>
          <a:ln w="12700">
            <a:solidFill>
              <a:schemeClr val="bg1"/>
            </a:solidFill>
            <a:prstDash val="sysDot"/>
            <a:miter lim="800000"/>
            <a:headEnd/>
            <a:tailEnd/>
          </a:ln>
        </p:spPr>
        <p:txBody>
          <a:bodyPr lIns="0" tIns="0" rIns="0" bIns="0">
            <a:noAutofit/>
          </a:bodyPr>
          <a:lstStyle/>
          <a:p>
            <a:pPr>
              <a:defRPr/>
            </a:pPr>
            <a:endParaRPr lang="es-ES" sz="2500" kern="0" dirty="0">
              <a:solidFill>
                <a:schemeClr val="tx1"/>
              </a:solidFill>
              <a:latin typeface="Helvetica Light" charset="0"/>
              <a:ea typeface="Helvetica Light" charset="0"/>
              <a:cs typeface="Helvetica Light" charset="0"/>
              <a:sym typeface="Helvetica Light" charset="0"/>
            </a:endParaRP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1352600" y="2112604"/>
            <a:ext cx="8317601" cy="1352115"/>
          </a:xfrm>
          <a:prstGeom prst="rect">
            <a:avLst/>
          </a:prstGeom>
        </p:spPr>
        <p:txBody>
          <a:bodyPr lIns="67355" tIns="33677" rIns="67355" bIns="33677" anchor="b"/>
          <a:lstStyle>
            <a:lvl1pPr algn="ctr">
              <a:defRPr sz="4400" b="1">
                <a:latin typeface="Helvetica Light"/>
              </a:defRPr>
            </a:lvl1pPr>
          </a:lstStyle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16" name="Testuaren leku-marka 15"/>
          <p:cNvSpPr>
            <a:spLocks noGrp="1"/>
          </p:cNvSpPr>
          <p:nvPr>
            <p:ph type="body" sz="quarter" idx="10"/>
          </p:nvPr>
        </p:nvSpPr>
        <p:spPr>
          <a:xfrm>
            <a:off x="1352599" y="3530261"/>
            <a:ext cx="8317601" cy="760140"/>
          </a:xfrm>
          <a:prstGeom prst="rect">
            <a:avLst/>
          </a:prstGeom>
        </p:spPr>
        <p:txBody>
          <a:bodyPr lIns="67355" tIns="33677" rIns="67355" bIns="33677"/>
          <a:lstStyle>
            <a:lvl1pPr marL="0" indent="0">
              <a:buNone/>
              <a:defRPr/>
            </a:lvl1pPr>
          </a:lstStyle>
          <a:p>
            <a:pPr lvl="0"/>
            <a:r>
              <a:rPr lang="eu-ES" dirty="0"/>
              <a:t>Egin klik diapositiba nagusiaren testu-estiloak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487459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(escudo lateral) / Edukia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95784" y="87379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/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quarter" idx="11"/>
          </p:nvPr>
        </p:nvSpPr>
        <p:spPr>
          <a:xfrm>
            <a:off x="510163" y="998730"/>
            <a:ext cx="8885543" cy="4860262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eu-ES" dirty="0"/>
              <a:t>Egin klik testu maisuaren 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91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(escudo lateral) / Edukia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495784" y="87379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/>
          <a:p>
            <a:r>
              <a:rPr lang="eu-ES" dirty="0"/>
              <a:t>Egin klik titulu maisuaren estiloa aldatzeko</a:t>
            </a:r>
            <a:endParaRPr lang="es-ES" dirty="0"/>
          </a:p>
        </p:txBody>
      </p:sp>
      <p:sp>
        <p:nvSpPr>
          <p:cNvPr id="4" name="Testuaren leku-marka 3"/>
          <p:cNvSpPr>
            <a:spLocks noGrp="1"/>
          </p:cNvSpPr>
          <p:nvPr>
            <p:ph type="body" sz="quarter" idx="11"/>
          </p:nvPr>
        </p:nvSpPr>
        <p:spPr>
          <a:xfrm>
            <a:off x="510163" y="998730"/>
            <a:ext cx="8885543" cy="4860262"/>
          </a:xfrm>
          <a:prstGeom prst="rect">
            <a:avLst/>
          </a:prstGeom>
        </p:spPr>
        <p:txBody>
          <a:bodyPr lIns="67355" tIns="33677" rIns="67355" bIns="33677"/>
          <a:lstStyle/>
          <a:p>
            <a:pPr lvl="0"/>
            <a:r>
              <a:rPr lang="eu-ES" dirty="0"/>
              <a:t>Egin klik testu maisuaren estiloak aldatzeko</a:t>
            </a:r>
          </a:p>
          <a:p>
            <a:pPr lvl="1"/>
            <a:r>
              <a:rPr lang="eu-ES" dirty="0"/>
              <a:t>Bigarren maila</a:t>
            </a:r>
          </a:p>
          <a:p>
            <a:pPr lvl="2"/>
            <a:r>
              <a:rPr lang="eu-ES" dirty="0"/>
              <a:t>Hirugarren maila</a:t>
            </a:r>
          </a:p>
          <a:p>
            <a:pPr lvl="3"/>
            <a:r>
              <a:rPr lang="eu-ES" dirty="0"/>
              <a:t>Laugarren maila</a:t>
            </a:r>
          </a:p>
          <a:p>
            <a:pPr lvl="4"/>
            <a:r>
              <a:rPr lang="eu-ES" dirty="0"/>
              <a:t>Bosgarren maila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235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 (escudo central) / Eskerrak (erdi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stuaren leku-marka 2"/>
          <p:cNvSpPr>
            <a:spLocks noGrp="1"/>
          </p:cNvSpPr>
          <p:nvPr>
            <p:ph type="body" sz="quarter" idx="10"/>
          </p:nvPr>
        </p:nvSpPr>
        <p:spPr>
          <a:xfrm>
            <a:off x="564710" y="2163217"/>
            <a:ext cx="8776581" cy="1265783"/>
          </a:xfrm>
          <a:prstGeom prst="rect">
            <a:avLst/>
          </a:prstGeom>
        </p:spPr>
        <p:txBody>
          <a:bodyPr lIns="67355" tIns="33677" rIns="67355" bIns="33677" anchor="ctr"/>
          <a:lstStyle>
            <a:lvl1pPr marL="0" indent="0" algn="ctr">
              <a:buNone/>
              <a:defRPr sz="3200" b="1">
                <a:latin typeface="Helvetica Light"/>
              </a:defRPr>
            </a:lvl1pPr>
          </a:lstStyle>
          <a:p>
            <a:pPr lvl="0"/>
            <a:r>
              <a:rPr lang="eu-ES" dirty="0"/>
              <a:t>Egin klik testu maisuaren estiloak aldatzeko</a:t>
            </a:r>
          </a:p>
        </p:txBody>
      </p:sp>
    </p:spTree>
    <p:extLst>
      <p:ext uri="{BB962C8B-B14F-4D97-AF65-F5344CB8AC3E}">
        <p14:creationId xmlns:p14="http://schemas.microsoft.com/office/powerpoint/2010/main" val="299997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radecimientos (escudo lateral) / Eskerrak (alboko armarri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stuaren leku-marka 2"/>
          <p:cNvSpPr>
            <a:spLocks noGrp="1"/>
          </p:cNvSpPr>
          <p:nvPr>
            <p:ph type="body" sz="quarter" idx="10"/>
          </p:nvPr>
        </p:nvSpPr>
        <p:spPr>
          <a:xfrm>
            <a:off x="564710" y="2163217"/>
            <a:ext cx="8776581" cy="1265783"/>
          </a:xfrm>
          <a:prstGeom prst="rect">
            <a:avLst/>
          </a:prstGeom>
        </p:spPr>
        <p:txBody>
          <a:bodyPr lIns="67355" tIns="33677" rIns="67355" bIns="33677" anchor="ctr"/>
          <a:lstStyle>
            <a:lvl1pPr marL="0" indent="0" algn="ctr">
              <a:buNone/>
              <a:defRPr sz="3200" b="1">
                <a:latin typeface="Helvetica Light"/>
              </a:defRPr>
            </a:lvl1pPr>
          </a:lstStyle>
          <a:p>
            <a:pPr lvl="0"/>
            <a:r>
              <a:rPr lang="eu-ES" dirty="0"/>
              <a:t>Egin klik testu maisuaren estiloak aldatzeko</a:t>
            </a:r>
          </a:p>
        </p:txBody>
      </p:sp>
    </p:spTree>
    <p:extLst>
      <p:ext uri="{BB962C8B-B14F-4D97-AF65-F5344CB8AC3E}">
        <p14:creationId xmlns:p14="http://schemas.microsoft.com/office/powerpoint/2010/main" val="385732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alphaModFix amt="32000"/>
            <a:lum/>
          </a:blip>
          <a:srcRect/>
          <a:stretch>
            <a:fillRect l="-25000" t="-20000" r="10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856656" y="5517232"/>
            <a:ext cx="6552728" cy="12212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252580" indent="-252580" algn="ctr" rtl="0" eaLnBrk="1" fontAlgn="base" hangingPunct="1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547257" indent="-210483" algn="ctr" rtl="0" eaLnBrk="1" fontAlgn="base" hangingPunct="1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841934" indent="-168387" algn="ctr" rtl="0" eaLnBrk="1" fontAlgn="base" hangingPunct="1">
        <a:spcBef>
          <a:spcPct val="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178707" indent="-168387" algn="ctr" rtl="0" eaLnBrk="1" fontAlgn="base" hangingPunct="1">
        <a:spcBef>
          <a:spcPct val="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515481" indent="-168387" algn="ctr" rtl="0" eaLnBrk="1" fontAlgn="base" hangingPunct="1">
        <a:spcBef>
          <a:spcPct val="0"/>
        </a:spcBef>
        <a:spcAft>
          <a:spcPct val="0"/>
        </a:spcAft>
        <a:buChar char="»"/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36774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673547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1010321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1347094" algn="ctr" rtl="0" eaLnBrk="1" fontAlgn="base" hangingPunct="1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4 Imagen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/>
          <a:stretch>
            <a:fillRect/>
          </a:stretch>
        </p:blipFill>
        <p:spPr bwMode="auto">
          <a:xfrm>
            <a:off x="0" y="867296"/>
            <a:ext cx="1582881" cy="526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0 Rectángulo"/>
          <p:cNvSpPr/>
          <p:nvPr/>
        </p:nvSpPr>
        <p:spPr bwMode="auto">
          <a:xfrm>
            <a:off x="0" y="0"/>
            <a:ext cx="9906000" cy="86729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dash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lIns="67355" tIns="33677" rIns="67355" bIns="33677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36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673547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Helvetica Ligh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 Ligh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Helvetica Ligh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 Ligh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14 Imagen" descr="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29"/>
          <a:stretch>
            <a:fillRect/>
          </a:stretch>
        </p:blipFill>
        <p:spPr bwMode="auto">
          <a:xfrm>
            <a:off x="0" y="867296"/>
            <a:ext cx="1582881" cy="5268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10 Rectángulo"/>
          <p:cNvSpPr/>
          <p:nvPr/>
        </p:nvSpPr>
        <p:spPr bwMode="auto">
          <a:xfrm>
            <a:off x="0" y="0"/>
            <a:ext cx="9906000" cy="86729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dash"/>
            <a:round/>
            <a:headEnd type="none" w="med" len="med"/>
            <a:tailEnd type="none" w="med" len="med"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lIns="67355" tIns="33677" rIns="67355" bIns="33677"/>
          <a:lstStyle/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00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 ftr="0" dt="0"/>
  <p:txStyles>
    <p:titleStyle>
      <a:lvl1pPr algn="l" defTabSz="673547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Helvetica Ligh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Helvetica Ligh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Helvetica Ligh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Helvetica Ligh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300" kern="1200">
          <a:solidFill>
            <a:schemeClr val="tx1"/>
          </a:solidFill>
          <a:latin typeface="Helvetica Ligh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alphaModFix amt="32000"/>
            <a:lum/>
          </a:blip>
          <a:srcRect/>
          <a:stretch>
            <a:fillRect l="-25000" t="-20000" r="10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032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</p:sldLayoutIdLst>
  <p:hf hdr="0" ftr="0" dt="0"/>
  <p:txStyles>
    <p:titleStyle>
      <a:lvl1pPr algn="ctr" defTabSz="673547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580" indent="-252580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7257" indent="-210483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4193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78707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548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52254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189028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25801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862575" indent="-168387" algn="l" defTabSz="673547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77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3547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032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094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386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20641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7415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4188" algn="l" defTabSz="67354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71ADFD2-5649-4E94-B832-4EF145AC7C4F}"/>
              </a:ext>
            </a:extLst>
          </p:cNvPr>
          <p:cNvSpPr txBox="1"/>
          <p:nvPr/>
        </p:nvSpPr>
        <p:spPr>
          <a:xfrm>
            <a:off x="1640632" y="2348880"/>
            <a:ext cx="7862457" cy="177058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b"/>
          <a:lstStyle>
            <a:lvl1pPr eaLnBrk="1" hangingPunct="1">
              <a:defRPr b="1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1pPr>
            <a:lvl2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Anteproyecto de la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LEY VASCA DE EMPLEO</a:t>
            </a: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E0FAC9-A3AD-4D94-8A3C-578B11519081}"/>
              </a:ext>
            </a:extLst>
          </p:cNvPr>
          <p:cNvSpPr txBox="1"/>
          <p:nvPr/>
        </p:nvSpPr>
        <p:spPr>
          <a:xfrm>
            <a:off x="4963259" y="47667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Donostia/San Sebastián, octubre 2022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9057456" y="638132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673197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6" y="116632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PRINCIPIOS INSPIRADORES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64567" y="993459"/>
            <a:ext cx="806489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ü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Wingdings" panose="05000000000000000000" pitchFamily="2" charset="2"/>
              <a:buChar char="ü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Carta Social Europea.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Pilar Europeo de Derechos Sociales (PEDS). 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Convenios de la Organización Internacional del Trabajo (OIT).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8 de los ODS.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22266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32277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IDEAS FUERZA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021568" y="1182812"/>
            <a:ext cx="763284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Abrir la mirada a una nueva forma de entender el servicio público de empleo, centrada en las necesidades de las personas y de las empresas.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Reconocer derechos para la mejora de la empleabilidad.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Ofrecer una cartera de servicios integral e integrada.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Garantizar la  dimensión transversal del empleo. 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Reconocer el papel de todos los niveles institucionales.</a:t>
            </a:r>
          </a:p>
          <a:p>
            <a:pPr marL="342900" lvl="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Reconocer la importancia del dialogo social.</a:t>
            </a:r>
          </a:p>
        </p:txBody>
      </p:sp>
    </p:spTree>
    <p:extLst>
      <p:ext uri="{BB962C8B-B14F-4D97-AF65-F5344CB8AC3E}">
        <p14:creationId xmlns:p14="http://schemas.microsoft.com/office/powerpoint/2010/main" val="256842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973670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</a:t>
            </a:r>
          </a:p>
          <a:p>
            <a:pPr lvl="0"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  <a:p>
            <a:pPr marL="514350" indent="-514350" algn="l">
              <a:buFont typeface="+mj-lt"/>
              <a:buAutoNum type="arabicPeriod"/>
            </a:pP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09972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80592" y="993459"/>
            <a:ext cx="8352927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  <a:p>
            <a:pPr lvl="0" algn="l"/>
            <a:endParaRPr lang="es-ES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/>
            </a:pPr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456904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2775" y="1412776"/>
            <a:ext cx="9166729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¿PARA QUIÉN? </a:t>
            </a:r>
          </a:p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PERSONA EN EL CENTRO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Derechos para la mejora de la empleabilidad. </a:t>
            </a:r>
          </a:p>
          <a:p>
            <a:pPr>
              <a:lnSpc>
                <a:spcPct val="150000"/>
              </a:lnSpc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Expresión de la aspiración de un trabajo digno para todas las personas.</a:t>
            </a:r>
          </a:p>
          <a:p>
            <a:pPr marL="571500" indent="-571500">
              <a:buFontTx/>
              <a:buChar char="-"/>
            </a:pPr>
            <a:endParaRPr lang="es-ES" sz="3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reconocen por 1ª vez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2288704" y="5278823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509412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5" y="193001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22775" y="1268760"/>
            <a:ext cx="9166729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SE OFRECE? </a:t>
            </a:r>
          </a:p>
          <a:p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Catálogo flexible y moderno de servicios de empleo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las personas y para las empresas. </a:t>
            </a: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endParaRPr lang="es-ES" b="1" u="sng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lnSpc>
                <a:spcPct val="150000"/>
              </a:lnSpc>
              <a:buFontTx/>
              <a:buChar char="-"/>
            </a:pPr>
            <a:r>
              <a:rPr lang="es-ES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complementarios 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respondan a las necesidades de todas las personas.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612928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352600" y="1408077"/>
            <a:ext cx="8237471" cy="489654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Orientación.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Formación en el trabajo.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Intermediación y colocación.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Asesoramiento para el autoempleo y el emprendimiento.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Asesoramiento a empresas.</a:t>
            </a:r>
          </a:p>
          <a:p>
            <a:pPr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 de información avanzada sobre el mercado de trabajo.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es-ES" sz="3200" dirty="0"/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1" y="6904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733256"/>
            <a:ext cx="1632008" cy="91485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5" y="193001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932372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04528" y="1052736"/>
            <a:ext cx="8151118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¿CÓMO? </a:t>
            </a:r>
          </a:p>
          <a:p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VASCA DE EMPLEO </a:t>
            </a:r>
          </a:p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Lanbide + otras entidades públicas (DDFF y municipios).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privadas colaboradoras.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Liderazgo de Lanbide: garantiza la totalidad de los servicios de la cartera, la gestión exclusiva de servicios clave y la prestación digital.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Otras entidades públicas: servicios complementarios o vinculados al territorio. </a:t>
            </a:r>
          </a:p>
        </p:txBody>
      </p:sp>
      <p:sp>
        <p:nvSpPr>
          <p:cNvPr id="9" name="Rectángulo 8"/>
          <p:cNvSpPr/>
          <p:nvPr/>
        </p:nvSpPr>
        <p:spPr>
          <a:xfrm>
            <a:off x="5241032" y="3789040"/>
            <a:ext cx="3614613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CuadroTexto 9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000294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154824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245580" y="1228859"/>
            <a:ext cx="763284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VENTAJAS DE LA RED VASCA DE EMPLEO </a:t>
            </a:r>
          </a:p>
          <a:p>
            <a:endParaRPr lang="es-ES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Capilaridad y cercanía. 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Enorme potencial gestor en beneficio de personas y empresas (información + formación + ofertas) a través de instrumentos comunes, de utilización obligatoria.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 laboral única: garantiza la trazabilidad de todas las actuaciones. </a:t>
            </a:r>
          </a:p>
          <a:p>
            <a:endParaRPr lang="es-E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6490334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32520" y="1556792"/>
            <a:ext cx="828092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DE CALIDAD</a:t>
            </a:r>
          </a:p>
          <a:p>
            <a:pPr marL="571500" indent="-571500" algn="just">
              <a:buFontTx/>
              <a:buChar char="-"/>
            </a:pP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Mapa de la Red Vasca de Empleo: optimización de la estructura territorial de los servicios. 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 prestacional técnico único para cada servicio.</a:t>
            </a:r>
          </a:p>
          <a:p>
            <a:pPr marL="571500" indent="-571500" algn="just">
              <a:spcAft>
                <a:spcPts val="1200"/>
              </a:spcAft>
              <a:buFontTx/>
              <a:buChar char="-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Inspección de la Red Vasca de Empleo: Gobierno Vasco.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262430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71ADFD2-5649-4E94-B832-4EF145AC7C4F}"/>
              </a:ext>
            </a:extLst>
          </p:cNvPr>
          <p:cNvSpPr txBox="1"/>
          <p:nvPr/>
        </p:nvSpPr>
        <p:spPr>
          <a:xfrm>
            <a:off x="2144688" y="2348880"/>
            <a:ext cx="6998361" cy="1795802"/>
          </a:xfrm>
          <a:prstGeom prst="roundRect">
            <a:avLst>
              <a:gd name="adj" fmla="val 18588"/>
            </a:avLst>
          </a:prstGeom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b"/>
          <a:lstStyle>
            <a:lvl1pPr eaLnBrk="1" hangingPunct="1">
              <a:defRPr b="1">
                <a:solidFill>
                  <a:schemeClr val="tx1"/>
                </a:solidFill>
                <a:latin typeface="Helvetica Light"/>
                <a:ea typeface="+mn-ea"/>
                <a:cs typeface="+mn-cs"/>
              </a:defRPr>
            </a:lvl1pPr>
            <a:lvl2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ACOMPAÑAMIENTO EN LA CREACIÓN DE LA LEY DEL SISTEMA VASCO DE EMPLEO</a:t>
            </a:r>
          </a:p>
          <a:p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9E0FAC9-A3AD-4D94-8A3C-578B11519081}"/>
              </a:ext>
            </a:extLst>
          </p:cNvPr>
          <p:cNvSpPr txBox="1"/>
          <p:nvPr/>
        </p:nvSpPr>
        <p:spPr>
          <a:xfrm>
            <a:off x="4963259" y="476672"/>
            <a:ext cx="4608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Vitoria-Gasteiz, 16 de noviembre 2021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3044788" y="426347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5F5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Fase de puesta en marcha</a:t>
            </a:r>
          </a:p>
        </p:txBody>
      </p:sp>
    </p:spTree>
    <p:extLst>
      <p:ext uri="{BB962C8B-B14F-4D97-AF65-F5344CB8AC3E}">
        <p14:creationId xmlns:p14="http://schemas.microsoft.com/office/powerpoint/2010/main" val="1461891800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1119791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74565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54865" y="0"/>
            <a:ext cx="9906001" cy="112474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614554" y="331539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614554" y="1700808"/>
            <a:ext cx="829888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LAS INSTITUCIONES CUENTAN  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 por 1ª vez de un espacio competencial propio a todos los niveles institucionales, a partir del vínculo [empleo/ desarrollo económico/territorio].</a:t>
            </a:r>
          </a:p>
          <a:p>
            <a:pPr algn="just"/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 una nueva dimensión en la prestación de servicios: Red Vasca de Empleo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2760725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sz="2800" dirty="0"/>
              <a:t>2.- ARTICULACIÓN INTERINSTITUCIONAL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04528" y="1046401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LIDERAZGO DEL GOBIERNO VASCO ATENDIENDO A LA SINGULARIDAD TERRITORIAL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indent="-355600" algn="just">
              <a:buFontTx/>
              <a:buChar char="-"/>
            </a:pP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Gobierno Vasco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aprueba la planificación estratégica y operativa de la CAE, define la cartera de servicios de empleo y los programas complementarios.</a:t>
            </a:r>
          </a:p>
          <a:p>
            <a:pPr algn="just"/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lvl="1" indent="-355600" algn="just"/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Diputaciones y municipios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planificación y fomento de empleo en el ámbito de su territorio, de acuerdo con la Estrategia Vasca.</a:t>
            </a: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2431420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2.- ARTICULACIÓN INTERINSTITUCIONAL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23</a:t>
            </a:r>
          </a:p>
        </p:txBody>
      </p:sp>
      <p:sp>
        <p:nvSpPr>
          <p:cNvPr id="8" name="Rectángulo 7"/>
          <p:cNvSpPr/>
          <p:nvPr/>
        </p:nvSpPr>
        <p:spPr>
          <a:xfrm>
            <a:off x="272480" y="1108909"/>
            <a:ext cx="887869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 DE LAS POLÍTICAS DE EMPLEO. </a:t>
            </a:r>
          </a:p>
          <a:p>
            <a:pPr marL="1079500"/>
            <a:r>
              <a:rPr lang="es-ES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 GENERAL A LO TERRITORIAL</a:t>
            </a:r>
          </a:p>
          <a:p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Vasca de Empleo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trienal de empleo de Euskadi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territoriales de empleo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Planes de empleo y desarrollo local (&gt;10.000)</a:t>
            </a:r>
          </a:p>
          <a:p>
            <a:endParaRPr lang="es-ES" sz="4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5702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46862" y="52942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04528" y="209688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2.- ARTICULACIÓN INTERINSTITUCIONAL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22775" y="1196752"/>
            <a:ext cx="916672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FINANCIACIÓN</a:t>
            </a:r>
          </a:p>
          <a:p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Financiación ordinaria.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de cooperación para el empleo y el desarrollo local (transitorio).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Colaboración financiera estable para garantizar la calidad y eficacia en la prestación de los servicios.</a:t>
            </a:r>
          </a:p>
          <a:p>
            <a:endParaRPr lang="es-ES" sz="4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0690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08584" y="1164134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  <a:p>
            <a:pPr algn="l"/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411290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0" y="169476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</a:p>
        </p:txBody>
      </p:sp>
      <p:sp>
        <p:nvSpPr>
          <p:cNvPr id="8" name="Rectángulo 7"/>
          <p:cNvSpPr/>
          <p:nvPr/>
        </p:nvSpPr>
        <p:spPr>
          <a:xfrm>
            <a:off x="-87560" y="1556792"/>
            <a:ext cx="97930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CONSEJO VASCO DE POLÍTICAS PÚBLICAS DE EMPLEO.</a:t>
            </a:r>
          </a:p>
          <a:p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Interinstitucional paritaria </a:t>
            </a:r>
          </a:p>
          <a:p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(6 GV + 3 DDFF + 3 EELL)  </a:t>
            </a:r>
          </a:p>
          <a:p>
            <a:endParaRPr lang="es-ES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Intersectorial</a:t>
            </a: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empleo + competitividad + educación + inclusión + Lanbide</a:t>
            </a: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Garantiza la cooperación y la coordinación con otras políticas.</a:t>
            </a:r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48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13445" y="249121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</a:p>
        </p:txBody>
      </p:sp>
      <p:sp>
        <p:nvSpPr>
          <p:cNvPr id="8" name="Rectángulo 7"/>
          <p:cNvSpPr/>
          <p:nvPr/>
        </p:nvSpPr>
        <p:spPr>
          <a:xfrm>
            <a:off x="632520" y="1268760"/>
            <a:ext cx="8352928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COOPERACIÓN Y COORDINACIÓN</a:t>
            </a:r>
            <a:r>
              <a:rPr lang="es-E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endParaRPr lang="es-ES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Cooperación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todos participan en la elaboración de la planificación estratégica y operativa, en la propuesta de medidas de fomento de empleo, en la propuesta del Mapa Red Vasca de Empleo, etc.</a:t>
            </a:r>
          </a:p>
          <a:p>
            <a:pPr algn="just"/>
            <a:endParaRPr lang="es-ES" sz="26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s-ES" sz="2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Coordinación</a:t>
            </a:r>
            <a:r>
              <a:rPr lang="es-ES" sz="26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El Consejo Vasco de Políticas Públicas de Empleo garantiza que la planificación territorial se coordina con la Estrategia Vasca de Empleo.</a:t>
            </a:r>
          </a:p>
        </p:txBody>
      </p:sp>
    </p:spTree>
    <p:extLst>
      <p:ext uri="{BB962C8B-B14F-4D97-AF65-F5344CB8AC3E}">
        <p14:creationId xmlns:p14="http://schemas.microsoft.com/office/powerpoint/2010/main" val="17635381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0" y="169476"/>
            <a:ext cx="9705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GOBERNANZA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88504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</a:p>
        </p:txBody>
      </p:sp>
      <p:sp>
        <p:nvSpPr>
          <p:cNvPr id="8" name="Rectángulo 7"/>
          <p:cNvSpPr/>
          <p:nvPr/>
        </p:nvSpPr>
        <p:spPr>
          <a:xfrm>
            <a:off x="322775" y="2120949"/>
            <a:ext cx="9382753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 DE DIÁLOGO SOCIAL</a:t>
            </a: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Concertar directrices y planificación estratégica y planificación operativa</a:t>
            </a:r>
            <a:r>
              <a:rPr lang="es-ES" sz="40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41233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040447" y="883551"/>
            <a:ext cx="835292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  <a:p>
            <a:pPr algn="l"/>
            <a:endParaRPr lang="es-ES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88503" y="6454307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3234502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E8948-7A27-402E-BF52-450F166C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692696"/>
            <a:ext cx="8914433" cy="708829"/>
          </a:xfrm>
        </p:spPr>
        <p:txBody>
          <a:bodyPr/>
          <a:lstStyle/>
          <a:p>
            <a:pPr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1.- 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Integración desde la Especialización inteligente: </a:t>
            </a:r>
            <a:endParaRPr lang="es-ES" sz="16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ulua 1">
            <a:extLst>
              <a:ext uri="{FF2B5EF4-FFF2-40B4-BE49-F238E27FC236}">
                <a16:creationId xmlns:a16="http://schemas.microsoft.com/office/drawing/2014/main" id="{B1BFEF05-4EA5-4211-8EA7-9EEFA334355A}"/>
              </a:ext>
            </a:extLst>
          </p:cNvPr>
          <p:cNvSpPr txBox="1">
            <a:spLocks/>
          </p:cNvSpPr>
          <p:nvPr/>
        </p:nvSpPr>
        <p:spPr>
          <a:xfrm>
            <a:off x="0" y="-39188"/>
            <a:ext cx="9906000" cy="8254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s-ES" dirty="0"/>
              <a:t>4.1. PRINCIPIOS Y PRUDENCIAS PARA LA CONSTRUCCIÓN DE UN SISTEMA</a:t>
            </a:r>
            <a:endParaRPr lang="eu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96B048E-FD1F-4928-A2D1-CC83B24B48B5}"/>
              </a:ext>
            </a:extLst>
          </p:cNvPr>
          <p:cNvSpPr txBox="1">
            <a:spLocks/>
          </p:cNvSpPr>
          <p:nvPr/>
        </p:nvSpPr>
        <p:spPr>
          <a:xfrm>
            <a:off x="495783" y="1052736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Optimizar los rasgos experiencias, especializaciones y posiciones de los actores que lo sitúan en ventaja o desventaja comparativa respecto a funciones y servicios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“No sobra nadie” pero todos deben jugar en la posición que mejor lo hacen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2B2AF29-7ED2-4AFC-8CDB-7FB881285EA0}"/>
              </a:ext>
            </a:extLst>
          </p:cNvPr>
          <p:cNvSpPr txBox="1">
            <a:spLocks/>
          </p:cNvSpPr>
          <p:nvPr/>
        </p:nvSpPr>
        <p:spPr>
          <a:xfrm>
            <a:off x="200472" y="2105595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2.-  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ill Sans" charset="0"/>
                <a:ea typeface="+mn-ea"/>
                <a:cs typeface="+mn-cs"/>
              </a:rPr>
              <a:t>LIDERAZGO PROACTIVO</a:t>
            </a:r>
            <a:endParaRPr lang="es-ES" sz="16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245E99E-A39D-4686-A5B4-EBEB3900EE6C}"/>
              </a:ext>
            </a:extLst>
          </p:cNvPr>
          <p:cNvSpPr txBox="1">
            <a:spLocks/>
          </p:cNvSpPr>
          <p:nvPr/>
        </p:nvSpPr>
        <p:spPr>
          <a:xfrm>
            <a:off x="632520" y="2537643"/>
            <a:ext cx="8914433" cy="1107381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titularidad de la competencia como legitimador del liderazgo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Liderazgo proactivo y colaborativo para definir : ¿Qué hace quién y cómo debe hacerse?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37FE8EB-1898-49B4-A28E-4C460DF11F61}"/>
              </a:ext>
            </a:extLst>
          </p:cNvPr>
          <p:cNvSpPr txBox="1">
            <a:spLocks/>
          </p:cNvSpPr>
          <p:nvPr/>
        </p:nvSpPr>
        <p:spPr>
          <a:xfrm>
            <a:off x="200472" y="3573016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3.- 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Realismo participativo: </a:t>
            </a:r>
            <a:endParaRPr lang="es-ES" sz="16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EEC0A20-49E3-4698-B172-0FA1D4723170}"/>
              </a:ext>
            </a:extLst>
          </p:cNvPr>
          <p:cNvSpPr txBox="1">
            <a:spLocks/>
          </p:cNvSpPr>
          <p:nvPr/>
        </p:nvSpPr>
        <p:spPr>
          <a:xfrm>
            <a:off x="632520" y="3717031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 participación como valor que genera consenso unánime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Necesidad de participación operativa (No compleja) y estructurada + necesidad de aterrizar la coordinación interinstitucional no solo en foros si no en procedimientos y rutinas de trabajo duras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194EE12-2040-4693-8104-63B7856BC361}"/>
              </a:ext>
            </a:extLst>
          </p:cNvPr>
          <p:cNvSpPr txBox="1">
            <a:spLocks/>
          </p:cNvSpPr>
          <p:nvPr/>
        </p:nvSpPr>
        <p:spPr>
          <a:xfrm>
            <a:off x="200472" y="5013176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2000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4.-  </a:t>
            </a:r>
            <a: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Pensar en clave de economía y sociedad;  no solo en empleo:</a:t>
            </a:r>
            <a:br>
              <a:rPr lang="es-ES" sz="20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ES" sz="16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6F75C81-7281-46AA-B1B9-A053D879AAFA}"/>
              </a:ext>
            </a:extLst>
          </p:cNvPr>
          <p:cNvSpPr txBox="1">
            <a:spLocks/>
          </p:cNvSpPr>
          <p:nvPr/>
        </p:nvSpPr>
        <p:spPr>
          <a:xfrm>
            <a:off x="704528" y="5140371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Necesidad de “coser” el sistema de empleo con otros sistemas (promoción económica, vivienda, servicios sociales…)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6336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11760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</p:txBody>
      </p:sp>
      <p:sp>
        <p:nvSpPr>
          <p:cNvPr id="8" name="Rectángulo 7"/>
          <p:cNvSpPr/>
          <p:nvPr/>
        </p:nvSpPr>
        <p:spPr>
          <a:xfrm>
            <a:off x="711760" y="1268760"/>
            <a:ext cx="79856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FORO VASCO DE EMPLEO</a:t>
            </a:r>
          </a:p>
          <a:p>
            <a:endParaRPr lang="es-E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indent="-457200" algn="l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Funciones consultivas.</a:t>
            </a:r>
          </a:p>
          <a:p>
            <a:pPr marL="895350" indent="-457200" algn="l">
              <a:buFont typeface="Wingdings" panose="05000000000000000000" pitchFamily="2" charset="2"/>
              <a:buChar char="ü"/>
            </a:pP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95350" indent="-457200" algn="l">
              <a:buFont typeface="Wingdings" panose="05000000000000000000" pitchFamily="2" charset="2"/>
              <a:buChar char="ü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Agentes públicos y privados que intervienen en las  políticas de empleo</a:t>
            </a:r>
          </a:p>
          <a:p>
            <a:endParaRPr lang="es-ES" sz="32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26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136576" y="1124744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1734512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lipse 8"/>
          <p:cNvSpPr/>
          <p:nvPr/>
        </p:nvSpPr>
        <p:spPr>
          <a:xfrm>
            <a:off x="416496" y="1412776"/>
            <a:ext cx="878497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/>
          <p:cNvSpPr/>
          <p:nvPr/>
        </p:nvSpPr>
        <p:spPr>
          <a:xfrm>
            <a:off x="2862438" y="3209543"/>
            <a:ext cx="4176464" cy="1440160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4099" y="1693198"/>
            <a:ext cx="9289032" cy="4248472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Conversión en Ente Público de derecho privado</a:t>
            </a: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3200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Gill Sans" charset="0"/>
            </a:endParaRP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Contrato programa</a:t>
            </a:r>
          </a:p>
          <a:p>
            <a:pPr marL="0" indent="0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3200" dirty="0">
              <a:solidFill>
                <a:schemeClr val="tx2"/>
              </a:solidFill>
              <a:latin typeface="Calibri" panose="020F0502020204030204" pitchFamily="34" charset="0"/>
              <a:ea typeface="Times New Roman" panose="02020603050405020304" pitchFamily="18" charset="0"/>
              <a:cs typeface="ヒラギノ角ゴ ProN W3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2720752" y="156746"/>
            <a:ext cx="467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30283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26922054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519" y="1113745"/>
            <a:ext cx="8280921" cy="5148572"/>
          </a:xfrm>
        </p:spPr>
        <p:txBody>
          <a:bodyPr/>
          <a:lstStyle/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3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Contrato programa</a:t>
            </a:r>
          </a:p>
          <a:p>
            <a:pPr marL="0" indent="0"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 charset="0"/>
              </a:rPr>
              <a:t>Contenidos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Objetivos del Ente.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Planes necesarios para alcanzar los objetivos y coste estimado de los mismos.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Financiación aportada por la Administración.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Requisitos y procedimiento de control. 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lphaLcParenR"/>
            </a:pPr>
            <a:r>
              <a:rPr lang="es-ES" sz="24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Indicadores para evaluar los resultados obtenidos y determinación de los efectos asociados al grado de cumplimiento de los objetivos establecidos. </a:t>
            </a:r>
          </a:p>
          <a:p>
            <a:pPr marL="0" indent="0" algn="ctr">
              <a:buNone/>
            </a:pPr>
            <a:r>
              <a:rPr lang="es-ES" sz="2800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Gill Sans" charset="0"/>
              </a:rPr>
              <a:t>Tendrá una validez de 4 años.</a:t>
            </a:r>
          </a:p>
          <a:p>
            <a:pPr algn="ctr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  <a:sym typeface="Gill Sans" charset="0"/>
            </a:endParaRPr>
          </a:p>
          <a:p>
            <a:pPr marL="0" indent="0">
              <a:lnSpc>
                <a:spcPct val="110000"/>
              </a:lnSpc>
              <a:spcBef>
                <a:spcPts val="800"/>
              </a:spcBef>
              <a:buClr>
                <a:schemeClr val="accent1">
                  <a:lumMod val="50000"/>
                </a:schemeClr>
              </a:buClr>
              <a:buSzPct val="100000"/>
              <a:buNone/>
            </a:pPr>
            <a:endParaRPr lang="es-ES" sz="4800" dirty="0">
              <a:latin typeface="Arial" panose="020B060402020202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sz="28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2720752" y="190399"/>
            <a:ext cx="4675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LANBIDE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33</a:t>
            </a:r>
          </a:p>
        </p:txBody>
      </p:sp>
      <p:sp>
        <p:nvSpPr>
          <p:cNvPr id="8" name="Flecha derecha 7"/>
          <p:cNvSpPr/>
          <p:nvPr/>
        </p:nvSpPr>
        <p:spPr>
          <a:xfrm>
            <a:off x="1424608" y="5757041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4733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ÁMBITOS DE ACTUACIÓN DE LA LEY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280592" y="1037195"/>
            <a:ext cx="83529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1.- Políticas activas de empleo.</a:t>
            </a:r>
          </a:p>
          <a:p>
            <a:pPr algn="l"/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2.- Articulación interinstitucional.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3.- Gobernanza del Sistema.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4.- Participación de todos los agentes intervinientes en materia de empleo.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/>
            <a:r>
              <a:rPr lang="es-E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5.- Transformación de Lanbide. </a:t>
            </a:r>
          </a:p>
          <a:p>
            <a:pPr lvl="0" algn="l"/>
            <a:endParaRPr lang="es-E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6.- Innovación y Evaluación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20492209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72E19-B846-45EF-986E-0CAB79B6EE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2520" y="1187371"/>
            <a:ext cx="8280920" cy="5489133"/>
          </a:xfrm>
        </p:spPr>
        <p:txBody>
          <a:bodyPr/>
          <a:lstStyle/>
          <a:p>
            <a:pPr marL="0" indent="0">
              <a:buNone/>
            </a:pPr>
            <a:endParaRPr lang="es-ES" b="1" dirty="0"/>
          </a:p>
          <a:p>
            <a:pPr algn="just">
              <a:spcAft>
                <a:spcPts val="1200"/>
              </a:spcAft>
            </a:pP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Apuesta por la evaluación independiente de la políticas públicas</a:t>
            </a:r>
          </a:p>
          <a:p>
            <a:pPr algn="just">
              <a:spcAft>
                <a:spcPts val="1200"/>
              </a:spcAft>
            </a:pP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Promoción de acciones de investigación e innovación.</a:t>
            </a:r>
          </a:p>
          <a:p>
            <a:pPr algn="just">
              <a:spcAft>
                <a:spcPts val="1200"/>
              </a:spcAft>
            </a:pPr>
            <a:r>
              <a:rPr lang="es-ES" sz="3200" dirty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ヒラギノ角ゴ ProN W3" charset="0"/>
                <a:sym typeface="Gill Sans" charset="0"/>
              </a:rPr>
              <a:t>La realización de acciones de evaluación corresponderá al Órgano de Evaluación de Políticas de Empleo e Inclusión. </a:t>
            </a:r>
          </a:p>
          <a:p>
            <a:pPr marL="0" indent="0">
              <a:buNone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ES" sz="2800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s-ES" sz="3300" dirty="0">
              <a:latin typeface="Arial" panose="020B0604020202020204" pitchFamily="34" charset="0"/>
              <a:cs typeface="Times New Roman" panose="02020603050405020304" pitchFamily="18" charset="0"/>
              <a:sym typeface="Gill Sans" charset="0"/>
            </a:endParaRPr>
          </a:p>
        </p:txBody>
      </p:sp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1640632" y="116632"/>
            <a:ext cx="66967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6.- INNOVACIÓN Y EVALUACIÓN</a:t>
            </a:r>
          </a:p>
          <a:p>
            <a:endParaRPr lang="es-E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520" y="5761649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6496" y="6453336"/>
            <a:ext cx="5760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19493013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783175" y="2967335"/>
            <a:ext cx="4339650" cy="923330"/>
          </a:xfrm>
          <a:prstGeom prst="rect">
            <a:avLst/>
          </a:prstGeom>
          <a:solidFill>
            <a:schemeClr val="bg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Eskerrik</a:t>
            </a:r>
            <a:r>
              <a:rPr lang="es-E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asko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237" y="5301208"/>
            <a:ext cx="6867525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2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DE8948-7A27-402E-BF52-450F166C9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72" y="908720"/>
            <a:ext cx="8914433" cy="708829"/>
          </a:xfrm>
        </p:spPr>
        <p:txBody>
          <a:bodyPr/>
          <a:lstStyle/>
          <a:p>
            <a:pPr marL="365125" indent="-365125"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 NIVEL RECTOR Y EL NIVEL BASE CUENTAN YA CON UN MARCO DE SOPORTE PREEXISTENTE</a:t>
            </a:r>
            <a:r>
              <a:rPr lang="es-ES" sz="1800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endParaRPr lang="es-ES" sz="18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itulua 1">
            <a:extLst>
              <a:ext uri="{FF2B5EF4-FFF2-40B4-BE49-F238E27FC236}">
                <a16:creationId xmlns:a16="http://schemas.microsoft.com/office/drawing/2014/main" id="{B1BFEF05-4EA5-4211-8EA7-9EEFA334355A}"/>
              </a:ext>
            </a:extLst>
          </p:cNvPr>
          <p:cNvSpPr txBox="1">
            <a:spLocks/>
          </p:cNvSpPr>
          <p:nvPr/>
        </p:nvSpPr>
        <p:spPr>
          <a:xfrm>
            <a:off x="0" y="-39188"/>
            <a:ext cx="9906000" cy="82546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s-ES" dirty="0"/>
              <a:t>4.2. AVANZANDO EN LA CONSTRUCCÓN DE LA GOBERNANZA DEL SISTEMA</a:t>
            </a:r>
            <a:endParaRPr lang="eu-ES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96B048E-FD1F-4928-A2D1-CC83B24B48B5}"/>
              </a:ext>
            </a:extLst>
          </p:cNvPr>
          <p:cNvSpPr txBox="1">
            <a:spLocks/>
          </p:cNvSpPr>
          <p:nvPr/>
        </p:nvSpPr>
        <p:spPr>
          <a:xfrm>
            <a:off x="495783" y="1385515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Nivel Rector: Departamento de empleo y mesa de dialogo social como base competencial y consultiva respectivamente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Nivel BASE: El foro de empleo como espacio amplio de seguimiento y punto de encuentro a estructurar y perfeccionar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C2B2AF29-7ED2-4AFC-8CDB-7FB881285EA0}"/>
              </a:ext>
            </a:extLst>
          </p:cNvPr>
          <p:cNvSpPr txBox="1">
            <a:spLocks/>
          </p:cNvSpPr>
          <p:nvPr/>
        </p:nvSpPr>
        <p:spPr>
          <a:xfrm>
            <a:off x="200472" y="2609651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365125" indent="-365125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NIVEL DE GESTIÓN Y EJECUCIÓN (nivel intermedio): ESPACIO CLAVE PARA LA COGOBERNANZA:</a:t>
            </a:r>
            <a:endParaRPr lang="es-ES" sz="18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245E99E-A39D-4686-A5B4-EBEB3900EE6C}"/>
              </a:ext>
            </a:extLst>
          </p:cNvPr>
          <p:cNvSpPr txBox="1">
            <a:spLocks/>
          </p:cNvSpPr>
          <p:nvPr/>
        </p:nvSpPr>
        <p:spPr>
          <a:xfrm>
            <a:off x="648225" y="3113707"/>
            <a:ext cx="8914433" cy="1251397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 en este nivel amplio y diverso y difuso donde se sitúa el gran reto de trabajo</a:t>
            </a:r>
          </a:p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 ahí donde “quien hace qué y Cómo se hace” cobran especial relevancia en términos de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cogobernanza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en sus distintos registros. Colaboración ; coordinación, y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cocreación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o </a:t>
            </a:r>
            <a:r>
              <a:rPr lang="es-ES" sz="1500" dirty="0" err="1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codefinición</a:t>
            </a: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de los instrumentos.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37FE8EB-1898-49B4-A28E-4C460DF11F61}"/>
              </a:ext>
            </a:extLst>
          </p:cNvPr>
          <p:cNvSpPr txBox="1">
            <a:spLocks/>
          </p:cNvSpPr>
          <p:nvPr/>
        </p:nvSpPr>
        <p:spPr>
          <a:xfrm>
            <a:off x="200472" y="4445043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3.-  C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ONCERTACION POR LA GOBERNANZA DEL EMPLEO</a:t>
            </a:r>
            <a:br>
              <a:rPr lang="es-ES" sz="1800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s-ES" sz="1800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FEEC0A20-49E3-4698-B172-0FA1D4723170}"/>
              </a:ext>
            </a:extLst>
          </p:cNvPr>
          <p:cNvSpPr txBox="1">
            <a:spLocks/>
          </p:cNvSpPr>
          <p:nvPr/>
        </p:nvSpPr>
        <p:spPr>
          <a:xfrm>
            <a:off x="632520" y="4481047"/>
            <a:ext cx="8914433" cy="820161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Necesidad de dar respuesta a la llamada generalizada a la coordinación y complementariedad entre los agentes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C194EE12-2040-4693-8104-63B7856BC361}"/>
              </a:ext>
            </a:extLst>
          </p:cNvPr>
          <p:cNvSpPr txBox="1">
            <a:spLocks/>
          </p:cNvSpPr>
          <p:nvPr/>
        </p:nvSpPr>
        <p:spPr>
          <a:xfrm>
            <a:off x="200472" y="5229200"/>
            <a:ext cx="8914433" cy="360040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</a:pPr>
            <a:r>
              <a:rPr lang="es-ES" sz="1800" b="1" cap="small" dirty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4.- </a:t>
            </a:r>
            <a:r>
              <a:rPr lang="es-ES" sz="1800" b="1" cap="small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GESTIÓN EN PROCESO</a:t>
            </a:r>
            <a:endParaRPr lang="es-ES" sz="1800" b="1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A6F75C81-7281-46AA-B1B9-A053D879AAFA}"/>
              </a:ext>
            </a:extLst>
          </p:cNvPr>
          <p:cNvSpPr txBox="1">
            <a:spLocks/>
          </p:cNvSpPr>
          <p:nvPr/>
        </p:nvSpPr>
        <p:spPr>
          <a:xfrm>
            <a:off x="612901" y="5384467"/>
            <a:ext cx="8914433" cy="708829"/>
          </a:xfrm>
          <a:prstGeom prst="rect">
            <a:avLst/>
          </a:prstGeom>
        </p:spPr>
        <p:txBody>
          <a:bodyPr lIns="67355" tIns="33677" rIns="67355" bIns="33677" anchor="ctr"/>
          <a:lstStyle>
            <a:lvl1pPr algn="l" defTabSz="673547" rtl="0" eaLnBrk="1" latinLnBrk="0" hangingPunct="1">
              <a:spcBef>
                <a:spcPct val="0"/>
              </a:spcBef>
              <a:buNone/>
              <a:defRPr sz="2700" kern="1200">
                <a:solidFill>
                  <a:schemeClr val="tx1"/>
                </a:solidFill>
                <a:latin typeface="Helvetica Light"/>
                <a:ea typeface="+mj-ea"/>
                <a:cs typeface="+mj-cs"/>
              </a:defRPr>
            </a:lvl1pPr>
          </a:lstStyle>
          <a:p>
            <a:pPr marL="285750" indent="-285750" fontAlgn="auto">
              <a:spcAft>
                <a:spcPts val="0"/>
              </a:spcAft>
              <a:buClr>
                <a:schemeClr val="accent1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s-ES" sz="150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Construcción progresiva: “Comernos la tarta pedazo a pedazo”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0650" y="5739818"/>
            <a:ext cx="1632008" cy="914855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27995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ANTEPROYECTO DE LEY DE EMPLEO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1352600" y="998869"/>
            <a:ext cx="7704856" cy="4860262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Orden inicio. 28/01/2022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Orden de aprobación inicial 08/06/2022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Consulta pública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Informes interdepartamentales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Consejo Vasco de Inclusión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Gobiernos locales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Consejo Económico y Social y Consejo de Relaciones Laborales 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5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21425375">
            <a:off x="472688" y="2829762"/>
            <a:ext cx="195874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esa de diálogo social</a:t>
            </a:r>
          </a:p>
        </p:txBody>
      </p:sp>
    </p:spTree>
    <p:extLst>
      <p:ext uri="{BB962C8B-B14F-4D97-AF65-F5344CB8AC3E}">
        <p14:creationId xmlns:p14="http://schemas.microsoft.com/office/powerpoint/2010/main" val="282384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ANTEPROYECTO DE LEY DE EMPLEO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1496616" y="1055704"/>
            <a:ext cx="7755710" cy="4842246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Oficina de Control económico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Comisión Jurídica Asesora de Euskadi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Aprobación Consejo de Gobierno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Parlamento Vasco</a:t>
            </a: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6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 rot="21425375">
            <a:off x="378386" y="2829762"/>
            <a:ext cx="1958749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esa de diálogo social</a:t>
            </a:r>
          </a:p>
        </p:txBody>
      </p:sp>
    </p:spTree>
    <p:extLst>
      <p:ext uri="{BB962C8B-B14F-4D97-AF65-F5344CB8AC3E}">
        <p14:creationId xmlns:p14="http://schemas.microsoft.com/office/powerpoint/2010/main" val="816444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ulua 1"/>
          <p:cNvSpPr>
            <a:spLocks noGrp="1"/>
          </p:cNvSpPr>
          <p:nvPr>
            <p:ph type="title"/>
          </p:nvPr>
        </p:nvSpPr>
        <p:spPr>
          <a:xfrm>
            <a:off x="236476" y="82210"/>
            <a:ext cx="9433048" cy="934675"/>
          </a:xfrm>
          <a:solidFill>
            <a:schemeClr val="accent1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IMPULSO TRANSFORMADOR XII LEGISLATURA</a:t>
            </a:r>
            <a:endParaRPr lang="eu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stuaren leku-marka 2"/>
          <p:cNvSpPr>
            <a:spLocks noGrp="1"/>
          </p:cNvSpPr>
          <p:nvPr>
            <p:ph type="body" sz="quarter" idx="11"/>
          </p:nvPr>
        </p:nvSpPr>
        <p:spPr>
          <a:xfrm>
            <a:off x="704528" y="1628800"/>
            <a:ext cx="8280920" cy="4230330"/>
          </a:xfrm>
        </p:spPr>
        <p:txBody>
          <a:bodyPr/>
          <a:lstStyle/>
          <a:p>
            <a:pPr marL="457200" lvl="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0" lvl="0" indent="0" algn="ctr" defTabSz="914400">
              <a:spcBef>
                <a:spcPts val="0"/>
              </a:spcBef>
              <a:spcAft>
                <a:spcPts val="1417"/>
              </a:spcAft>
              <a:buSzPct val="45000"/>
              <a:buNone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lvl="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Ley del Sistema Vasco de Garantía de Ingresos y para la Inclusión</a:t>
            </a:r>
          </a:p>
          <a:p>
            <a:pPr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Ley Vasca de Empleo</a:t>
            </a:r>
          </a:p>
          <a:p>
            <a:pPr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Ø"/>
            </a:pPr>
            <a:r>
              <a:rPr lang="es-ES" sz="2800" dirty="0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Lanbide </a:t>
            </a:r>
            <a:r>
              <a:rPr lang="es-ES" sz="2800" dirty="0" err="1">
                <a:solidFill>
                  <a:prstClr val="black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hobetzen</a:t>
            </a:r>
            <a:endParaRPr lang="es-ES" sz="28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marL="457200" indent="-457200" algn="ctr" defTabSz="914400">
              <a:spcBef>
                <a:spcPts val="0"/>
              </a:spcBef>
              <a:spcAft>
                <a:spcPts val="1417"/>
              </a:spcAft>
              <a:buSzPct val="45000"/>
              <a:buFont typeface="+mj-lt"/>
              <a:buAutoNum type="arabicPeriod"/>
            </a:pPr>
            <a:endParaRPr lang="es-ES" sz="2400" b="1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algn="just" defTabSz="914400">
              <a:spcBef>
                <a:spcPts val="0"/>
              </a:spcBef>
              <a:spcAft>
                <a:spcPts val="1417"/>
              </a:spcAft>
              <a:buSzPct val="45000"/>
              <a:buFont typeface="Wingdings" panose="05000000000000000000" pitchFamily="2" charset="2"/>
              <a:buChar char="§"/>
            </a:pPr>
            <a:endParaRPr lang="es-ES" sz="2000" dirty="0">
              <a:solidFill>
                <a:prstClr val="black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endParaRPr lang="eu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7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57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endParaRPr lang="eu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57057F-8F97-4473-AD23-8E8E1D67B35E}"/>
              </a:ext>
            </a:extLst>
          </p:cNvPr>
          <p:cNvSpPr txBox="1"/>
          <p:nvPr/>
        </p:nvSpPr>
        <p:spPr>
          <a:xfrm>
            <a:off x="776535" y="156746"/>
            <a:ext cx="858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DE LEGITIMACIÓN COMPETENCIAL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1352" y="5698233"/>
            <a:ext cx="1632008" cy="91485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991799" y="1124744"/>
            <a:ext cx="7849633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s-E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Constitución.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Estatuto de Autonomía. </a:t>
            </a:r>
          </a:p>
          <a:p>
            <a:pPr marL="34290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_tradnl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de Empleo, aprobado por el Real Decreto Legislativo 3/2015.</a:t>
            </a:r>
            <a:endParaRPr lang="es-ES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Decreto 1441/2010 </a:t>
            </a:r>
            <a:r>
              <a:rPr lang="es-ES" sz="2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traspaso funciones PAE.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3/2011, por el que se crea Lanbide-Servicio Vasco de Empleo.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7/1985, de 2 de abril, Reguladora de las Bases del Régimen Local.</a:t>
            </a:r>
          </a:p>
          <a:p>
            <a:pPr marL="342900" lvl="0" indent="-34290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2/2016, de Instituciones Locales de Euskadi.</a:t>
            </a:r>
            <a:endParaRPr lang="es-ES" sz="2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70649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ulua 1">
            <a:extLst>
              <a:ext uri="{FF2B5EF4-FFF2-40B4-BE49-F238E27FC236}">
                <a16:creationId xmlns:a16="http://schemas.microsoft.com/office/drawing/2014/main" id="{966A46A9-7D18-49C6-A239-8E1B66B7BE8B}"/>
              </a:ext>
            </a:extLst>
          </p:cNvPr>
          <p:cNvSpPr txBox="1">
            <a:spLocks/>
          </p:cNvSpPr>
          <p:nvPr/>
        </p:nvSpPr>
        <p:spPr>
          <a:xfrm>
            <a:off x="-67" y="0"/>
            <a:ext cx="9906001" cy="8367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7355" tIns="33677" rIns="67355" bIns="33677" anchor="ctr"/>
          <a:lstStyle>
            <a:defPPr>
              <a:defRPr lang="en-US"/>
            </a:defPPr>
            <a:lvl1pPr eaLnBrk="1" hangingPunct="1"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1" hangingPunct="1">
              <a:defRPr sz="5900"/>
            </a:lvl2pPr>
            <a:lvl3pPr eaLnBrk="1" hangingPunct="1">
              <a:defRPr sz="5900"/>
            </a:lvl3pPr>
            <a:lvl4pPr eaLnBrk="1" hangingPunct="1">
              <a:defRPr sz="5900"/>
            </a:lvl4pPr>
            <a:lvl5pPr eaLnBrk="1" hangingPunct="1">
              <a:defRPr sz="5900"/>
            </a:lvl5pPr>
            <a:lvl6pPr marL="336774" algn="ctr" fontAlgn="base">
              <a:spcBef>
                <a:spcPct val="0"/>
              </a:spcBef>
              <a:spcAft>
                <a:spcPct val="0"/>
              </a:spcAft>
              <a:defRPr sz="5900"/>
            </a:lvl6pPr>
            <a:lvl7pPr marL="673547" algn="ctr" fontAlgn="base">
              <a:spcBef>
                <a:spcPct val="0"/>
              </a:spcBef>
              <a:spcAft>
                <a:spcPct val="0"/>
              </a:spcAft>
              <a:defRPr sz="5900"/>
            </a:lvl7pPr>
            <a:lvl8pPr marL="1010321" algn="ctr" fontAlgn="base">
              <a:spcBef>
                <a:spcPct val="0"/>
              </a:spcBef>
              <a:spcAft>
                <a:spcPct val="0"/>
              </a:spcAft>
              <a:defRPr sz="5900"/>
            </a:lvl8pPr>
            <a:lvl9pPr marL="1347094" algn="ctr" fontAlgn="base">
              <a:spcBef>
                <a:spcPct val="0"/>
              </a:spcBef>
              <a:spcAft>
                <a:spcPct val="0"/>
              </a:spcAft>
              <a:defRPr sz="5900"/>
            </a:lvl9pPr>
          </a:lstStyle>
          <a:p>
            <a:r>
              <a:rPr lang="eu-ES" sz="2800" dirty="0"/>
              <a:t>PUNTO DE PARTIDA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20D23F2F-33EF-464F-ABD8-864FE2634C7E}"/>
              </a:ext>
            </a:extLst>
          </p:cNvPr>
          <p:cNvSpPr/>
          <p:nvPr/>
        </p:nvSpPr>
        <p:spPr>
          <a:xfrm>
            <a:off x="537694" y="1412776"/>
            <a:ext cx="8663777" cy="4493932"/>
          </a:xfrm>
          <a:prstGeom prst="roundRect">
            <a:avLst>
              <a:gd name="adj" fmla="val 3479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94250" algn="l">
              <a:buClr>
                <a:schemeClr val="accent1">
                  <a:lumMod val="75000"/>
                </a:schemeClr>
              </a:buClr>
            </a:pPr>
            <a:endParaRPr lang="es-ES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344" y="5787440"/>
            <a:ext cx="1632008" cy="91485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6496" y="1383768"/>
            <a:ext cx="90730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de Gobierno XII Legislatura.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 Vasca de Empleo 2030.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Bases de la mesa de diálogo social 2019.</a:t>
            </a:r>
          </a:p>
          <a:p>
            <a:pPr marL="1892300" indent="-457200" algn="just">
              <a:lnSpc>
                <a:spcPct val="150000"/>
              </a:lnSpc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s-ES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de diagnóstico participativo.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38791" y="623731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7593744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GV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Título y subtítul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ítulo y subtítul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rkezpena1" id="{01AC7C0A-3968-418B-B485-DABE22C54A37}" vid="{DA4180F5-193A-4C0E-BF6D-6E62EFFD812A}"/>
    </a:ext>
  </a:extLst>
</a:theme>
</file>

<file path=ppt/theme/theme2.xml><?xml version="1.0" encoding="utf-8"?>
<a:theme xmlns:a="http://schemas.openxmlformats.org/drawingml/2006/main" name="1_Contenido / Eduk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F8FF7E1-22D5-4AA2-9FAF-30E22C2B7394}"/>
    </a:ext>
  </a:extLst>
</a:theme>
</file>

<file path=ppt/theme/theme3.xml><?xml version="1.0" encoding="utf-8"?>
<a:theme xmlns:a="http://schemas.openxmlformats.org/drawingml/2006/main" name="Contenido / Eduk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F8FF7E1-22D5-4AA2-9FAF-30E22C2B7394}"/>
    </a:ext>
  </a:extLst>
</a:theme>
</file>

<file path=ppt/theme/theme4.xml><?xml version="1.0" encoding="utf-8"?>
<a:theme xmlns:a="http://schemas.openxmlformats.org/drawingml/2006/main" name="Agradecimientos / Eskerr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rkezpena1" id="{01AC7C0A-3968-418B-B485-DABE22C54A37}" vid="{A8BCF42B-56F7-487F-AAE5-27F1832541D2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a" ma:contentTypeID="0x010100961080FA33B8DF449BA8E04595AA5705" ma:contentTypeVersion="16" ma:contentTypeDescription="Sortu dokumentu berri bat." ma:contentTypeScope="" ma:versionID="fe7b1bed469f013ffb3bdec77e4b6d42">
  <xsd:schema xmlns:xsd="http://www.w3.org/2001/XMLSchema" xmlns:xs="http://www.w3.org/2001/XMLSchema" xmlns:p="http://schemas.microsoft.com/office/2006/metadata/properties" xmlns:ns2="ef0b1429-168c-4133-829e-a92bf0d41c67" xmlns:ns3="1fc91001-d724-4a49-9ddb-7d07021195ea" targetNamespace="http://schemas.microsoft.com/office/2006/metadata/properties" ma:root="true" ma:fieldsID="49c48180013b8ae51f56f231e8fa5096" ns2:_="" ns3:_="">
    <xsd:import namespace="ef0b1429-168c-4133-829e-a92bf0d41c67"/>
    <xsd:import namespace="1fc91001-d724-4a49-9ddb-7d07021195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b1429-168c-4133-829e-a92bf0d41c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rudiaren etiketak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c91001-d724-4a49-9ddb-7d07021195e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ekatuta dutena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Xehetasunekin partekatua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a12b5d-533b-4f62-88a1-0a0e83474c16}" ma:internalName="TaxCatchAll" ma:showField="CatchAllData" ma:web="1fc91001-d724-4a49-9ddb-7d07021195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Eduki mota"/>
        <xsd:element ref="dc:title" minOccurs="0" maxOccurs="1" ma:index="4" ma:displayName="Titulu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c91001-d724-4a49-9ddb-7d07021195ea" xsi:nil="true"/>
    <lcf76f155ced4ddcb4097134ff3c332f xmlns="ef0b1429-168c-4133-829e-a92bf0d41c6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8A839A-D78A-494C-8ACE-9A17330F89E8}"/>
</file>

<file path=customXml/itemProps2.xml><?xml version="1.0" encoding="utf-8"?>
<ds:datastoreItem xmlns:ds="http://schemas.openxmlformats.org/officeDocument/2006/customXml" ds:itemID="{5C59D352-DD9B-4994-8C3B-DD33568A4932}">
  <ds:schemaRefs>
    <ds:schemaRef ds:uri="http://schemas.openxmlformats.org/package/2006/metadata/core-properties"/>
    <ds:schemaRef ds:uri="4a7f4559-a4a1-4347-b229-f848a9b98ed4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5f14faa3-31f3-4882-ba26-fe460390e5c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15C12C-420E-435A-AC9E-F81115DDF9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EJGV</Template>
  <TotalTime>13563</TotalTime>
  <Pages>0</Pages>
  <Words>1784</Words>
  <Characters>0</Characters>
  <Application>Microsoft Office PowerPoint</Application>
  <PresentationFormat>A4 (210 x 297 mm)</PresentationFormat>
  <Lines>0</Lines>
  <Paragraphs>328</Paragraphs>
  <Slides>36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36</vt:i4>
      </vt:variant>
    </vt:vector>
  </HeadingPairs>
  <TitlesOfParts>
    <vt:vector size="46" baseType="lpstr">
      <vt:lpstr>Arial</vt:lpstr>
      <vt:lpstr>Calibri</vt:lpstr>
      <vt:lpstr>Courier New</vt:lpstr>
      <vt:lpstr>Gill Sans</vt:lpstr>
      <vt:lpstr>Helvetica Light</vt:lpstr>
      <vt:lpstr>Wingdings</vt:lpstr>
      <vt:lpstr>EJGV</vt:lpstr>
      <vt:lpstr>1_Contenido / Edukia</vt:lpstr>
      <vt:lpstr>Contenido / Edukia</vt:lpstr>
      <vt:lpstr>Agradecimientos / Eskerrak</vt:lpstr>
      <vt:lpstr>Presentación de PowerPoint</vt:lpstr>
      <vt:lpstr>Presentación de PowerPoint</vt:lpstr>
      <vt:lpstr>1.- Integración desde la Especialización inteligente: </vt:lpstr>
      <vt:lpstr>1.- EL NIVEL RECTOR Y EL NIVEL BASE CUENTAN YA CON UN MARCO DE SOPORTE PREEXISTENTE: </vt:lpstr>
      <vt:lpstr>ANTEPROYECTO DE LEY DE EMPLEO</vt:lpstr>
      <vt:lpstr>ANTEPROYECTO DE LEY DE EMPLEO</vt:lpstr>
      <vt:lpstr>IMPULSO TRANSFORMADOR XII LEGISLATURA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Ley del Sistema Vasco de Garantía de Ingresos y para la Inclusión</dc:title>
  <dc:creator>Molina Caballero, Amparo Rosario</dc:creator>
  <cp:lastModifiedBy>MARTA PAMPLONA BADENAS</cp:lastModifiedBy>
  <cp:revision>444</cp:revision>
  <cp:lastPrinted>2022-06-02T08:05:20Z</cp:lastPrinted>
  <dcterms:created xsi:type="dcterms:W3CDTF">2021-04-23T11:36:32Z</dcterms:created>
  <dcterms:modified xsi:type="dcterms:W3CDTF">2022-10-25T07:03:14Z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0x01010029FCE94430F168479011414C72CAFC71</vt:lpwstr>
  </property>
</Properties>
</file>