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60_B12034DE.xml" ContentType="application/vnd.ms-powerpoint.comments+xml"/>
  <Override PartName="/ppt/comments/modernComment_14B_30BE17AA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52" r:id="rId6"/>
    <p:sldId id="257" r:id="rId7"/>
    <p:sldId id="342" r:id="rId8"/>
    <p:sldId id="259" r:id="rId9"/>
    <p:sldId id="360" r:id="rId10"/>
    <p:sldId id="262" r:id="rId11"/>
    <p:sldId id="276" r:id="rId12"/>
    <p:sldId id="317" r:id="rId13"/>
    <p:sldId id="277" r:id="rId14"/>
    <p:sldId id="359" r:id="rId15"/>
    <p:sldId id="318" r:id="rId16"/>
    <p:sldId id="320" r:id="rId17"/>
    <p:sldId id="356" r:id="rId18"/>
    <p:sldId id="358" r:id="rId19"/>
    <p:sldId id="331" r:id="rId20"/>
    <p:sldId id="323" r:id="rId21"/>
    <p:sldId id="324" r:id="rId22"/>
    <p:sldId id="328" r:id="rId23"/>
    <p:sldId id="349" r:id="rId24"/>
    <p:sldId id="355" r:id="rId25"/>
    <p:sldId id="341" r:id="rId26"/>
    <p:sldId id="361" r:id="rId27"/>
    <p:sldId id="351" r:id="rId28"/>
    <p:sldId id="310" r:id="rId29"/>
    <p:sldId id="340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- Societal challenges &amp; role of work" id="{6622D367-A4E0-4C86-A23F-B44646CC1058}">
          <p14:sldIdLst>
            <p14:sldId id="256"/>
            <p14:sldId id="352"/>
            <p14:sldId id="257"/>
            <p14:sldId id="342"/>
            <p14:sldId id="259"/>
            <p14:sldId id="360"/>
            <p14:sldId id="262"/>
            <p14:sldId id="276"/>
          </p14:sldIdLst>
        </p14:section>
        <p14:section name="Green transition" id="{9BCA4896-A057-47F7-87F9-CD0C17096534}">
          <p14:sldIdLst>
            <p14:sldId id="317"/>
            <p14:sldId id="277"/>
            <p14:sldId id="359"/>
            <p14:sldId id="318"/>
          </p14:sldIdLst>
        </p14:section>
        <p14:section name="Digital transition" id="{8454D582-8B78-47AD-A26D-DC718AF3E5EF}">
          <p14:sldIdLst>
            <p14:sldId id="320"/>
            <p14:sldId id="356"/>
            <p14:sldId id="358"/>
            <p14:sldId id="331"/>
            <p14:sldId id="323"/>
            <p14:sldId id="324"/>
            <p14:sldId id="328"/>
            <p14:sldId id="349"/>
          </p14:sldIdLst>
        </p14:section>
        <p14:section name="Policy action" id="{9C25821E-1685-47F7-8B2B-E05AD4AC2A08}">
          <p14:sldIdLst>
            <p14:sldId id="355"/>
            <p14:sldId id="341"/>
            <p14:sldId id="361"/>
            <p14:sldId id="351"/>
            <p14:sldId id="310"/>
            <p14:sldId id="34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98EC01-53A2-9626-5382-2C1FFCAA6AB1}" name="Matteo SOSTERO" initials="MS" userId="S::matteo.sostero@ec.europa.eu::35f72d81-36f3-499d-a7a8-74ec29a9336a" providerId="AD"/>
  <p188:author id="{241D0D57-8364-1876-E5D3-77F21FFD79EE}" name="PONTIKAKIS Dimitrios (JRC-SEVILLA)" initials="P(" userId="S::dimitrios.pontikakis@ec.europa.eu::ab558756-271f-4602-bae8-979229c65030" providerId="AD"/>
  <p188:author id="{626F6977-3F2F-A844-E93D-012E4F97817F}" name="SCHMIDBERGER Hannah (JRC)" initials="S(" userId="S::hannah.schmidberger@ec.europa.eu::67a3ae28-07c1-468f-b3f7-6059d26161ca" providerId="AD"/>
  <p188:author id="{F2F73983-7539-61F6-6A68-9FAA5B97A027}" name="GONZALEZ VAZQUEZ Ignacio (JRC-SEVILLA)" initials="G(" userId="S::ignacio.gonzalez-vazquez@ec.europa.eu::9cf1953d-bf2f-48b7-9a4b-0568d70139a5" providerId="AD"/>
  <p188:author id="{E8734BEE-1699-E2C4-90D6-776BE8A9FCF7}" name="LANDABASO ALVAREZ Mikel (JRC-SEVILLA)" initials="L(" userId="S::mikel.landabaso@ec.europa.eu::98d40f8b-3bc9-4b4f-ade8-d648068bba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FF"/>
    <a:srgbClr val="996633"/>
    <a:srgbClr val="D0EAF3"/>
    <a:srgbClr val="F8DBCD"/>
    <a:srgbClr val="660066"/>
    <a:srgbClr val="005400"/>
    <a:srgbClr val="99CC00"/>
    <a:srgbClr val="FFFF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D164C-05CD-3009-2229-BA5A30906208}" v="7" dt="2022-10-25T06:21:41.726"/>
    <p1510:client id="{2D9F99EA-DC29-E312-E42D-2EEA0C1FB62C}" v="94" dt="2022-10-24T19:31:54.062"/>
    <p1510:client id="{35EAE571-7663-6ED8-0BA8-6F147B88B0B1}" v="883" dt="2022-10-25T09:25:01.505"/>
    <p1510:client id="{6D820E4E-1D8E-F239-FADA-609E17FAC5D9}" v="225" dt="2022-10-25T10:11:12.451"/>
    <p1510:client id="{719B6795-ECAD-6F01-1380-F4A4269980BE}" v="398" dt="2022-10-25T14:01:02.804"/>
    <p1510:client id="{846A3F83-828E-9872-9D91-12F442ADCFC5}" v="1" dt="2022-10-25T15:18:01.818"/>
    <p1510:client id="{99332A97-44BA-FAF1-8F78-2BF967C7A167}" v="1067" dt="2022-10-25T16:37:44.929"/>
    <p1510:client id="{D00629A7-F0F4-4115-A87B-989191077400}" v="2" dt="2022-10-25T12:26:29.924"/>
    <p1510:client id="{D3498B99-B181-F04D-8D6F-28D3980E7B28}" v="27" vWet="29" dt="2022-10-25T13:22:02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3558" autoAdjust="0"/>
  </p:normalViewPr>
  <p:slideViewPr>
    <p:cSldViewPr snapToGrid="0">
      <p:cViewPr varScale="1">
        <p:scale>
          <a:sx n="62" d="100"/>
          <a:sy n="62" d="100"/>
        </p:scale>
        <p:origin x="1220" y="5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RTD\G\G1\01_ECONOMICS\SRI%20Report\SRIP%202022\SRIP%20DRAFTING\Part%20I\3.3-%20Skills%20in%20the%20digital%20era\Analytics\lfsa_egised__custom_1695219_page_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Job polarization (EU)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 job polarization (line grap)'!$L$22</c:f>
              <c:strCache>
                <c:ptCount val="1"/>
                <c:pt idx="0">
                  <c:v>Share of high skilled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'EU job polarization (line grap)'!$K$23:$K$41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'EU job polarization (line grap)'!$L$23:$L$41</c:f>
              <c:numCache>
                <c:formatCode>0%</c:formatCode>
                <c:ptCount val="19"/>
                <c:pt idx="0">
                  <c:v>0.3716361207821498</c:v>
                </c:pt>
                <c:pt idx="1">
                  <c:v>0.37849202391019937</c:v>
                </c:pt>
                <c:pt idx="2">
                  <c:v>0.39335284540423882</c:v>
                </c:pt>
                <c:pt idx="3">
                  <c:v>0.39398405201159065</c:v>
                </c:pt>
                <c:pt idx="4">
                  <c:v>0.39528886460985674</c:v>
                </c:pt>
                <c:pt idx="5">
                  <c:v>0.3957421098993546</c:v>
                </c:pt>
                <c:pt idx="6">
                  <c:v>0.39920131142420512</c:v>
                </c:pt>
                <c:pt idx="7">
                  <c:v>0.40778632236190787</c:v>
                </c:pt>
                <c:pt idx="8">
                  <c:v>0.41293673802940573</c:v>
                </c:pt>
                <c:pt idx="9">
                  <c:v>0.40356562274591706</c:v>
                </c:pt>
                <c:pt idx="10">
                  <c:v>0.40730593969981527</c:v>
                </c:pt>
                <c:pt idx="11">
                  <c:v>0.41145686536765408</c:v>
                </c:pt>
                <c:pt idx="12">
                  <c:v>0.41353269304302842</c:v>
                </c:pt>
                <c:pt idx="13">
                  <c:v>0.4165943890362187</c:v>
                </c:pt>
                <c:pt idx="14">
                  <c:v>0.41937339240172328</c:v>
                </c:pt>
                <c:pt idx="15">
                  <c:v>0.42069110068889204</c:v>
                </c:pt>
                <c:pt idx="16">
                  <c:v>0.42422769045187853</c:v>
                </c:pt>
                <c:pt idx="17">
                  <c:v>0.43018941572096592</c:v>
                </c:pt>
                <c:pt idx="18">
                  <c:v>0.44028901805344711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39-414D-AAE4-FC294C229F6F}"/>
            </c:ext>
          </c:extLst>
        </c:ser>
        <c:ser>
          <c:idx val="1"/>
          <c:order val="1"/>
          <c:tx>
            <c:strRef>
              <c:f>'EU job polarization (line grap)'!$M$22</c:f>
              <c:strCache>
                <c:ptCount val="1"/>
                <c:pt idx="0">
                  <c:v>Share of middle skilled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'EU job polarization (line grap)'!$K$23:$K$41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'EU job polarization (line grap)'!$M$23:$M$41</c:f>
              <c:numCache>
                <c:formatCode>0%</c:formatCode>
                <c:ptCount val="19"/>
                <c:pt idx="0">
                  <c:v>0.39152014130664853</c:v>
                </c:pt>
                <c:pt idx="1">
                  <c:v>0.38143200988789383</c:v>
                </c:pt>
                <c:pt idx="2">
                  <c:v>0.37233937157126279</c:v>
                </c:pt>
                <c:pt idx="3">
                  <c:v>0.36863636443477965</c:v>
                </c:pt>
                <c:pt idx="4">
                  <c:v>0.36371901185355165</c:v>
                </c:pt>
                <c:pt idx="5">
                  <c:v>0.36189388077528367</c:v>
                </c:pt>
                <c:pt idx="6">
                  <c:v>0.35900072643046582</c:v>
                </c:pt>
                <c:pt idx="7">
                  <c:v>0.34907217327056256</c:v>
                </c:pt>
                <c:pt idx="8">
                  <c:v>0.34151295982675495</c:v>
                </c:pt>
                <c:pt idx="9">
                  <c:v>0.32137577463958755</c:v>
                </c:pt>
                <c:pt idx="10">
                  <c:v>0.31959075209571053</c:v>
                </c:pt>
                <c:pt idx="11">
                  <c:v>0.31486507954132004</c:v>
                </c:pt>
                <c:pt idx="12">
                  <c:v>0.31363559684203424</c:v>
                </c:pt>
                <c:pt idx="13">
                  <c:v>0.31089036607163179</c:v>
                </c:pt>
                <c:pt idx="14">
                  <c:v>0.30934143397493707</c:v>
                </c:pt>
                <c:pt idx="15">
                  <c:v>0.30933888120832459</c:v>
                </c:pt>
                <c:pt idx="16">
                  <c:v>0.30724984260175331</c:v>
                </c:pt>
                <c:pt idx="17">
                  <c:v>0.3035167039644871</c:v>
                </c:pt>
                <c:pt idx="18">
                  <c:v>0.30327658463996793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39-414D-AAE4-FC294C229F6F}"/>
            </c:ext>
          </c:extLst>
        </c:ser>
        <c:ser>
          <c:idx val="2"/>
          <c:order val="2"/>
          <c:tx>
            <c:strRef>
              <c:f>'EU job polarization (line grap)'!$N$22</c:f>
              <c:strCache>
                <c:ptCount val="1"/>
                <c:pt idx="0">
                  <c:v>Share of low skilled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'EU job polarization (line grap)'!$K$23:$K$41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'EU job polarization (line grap)'!$N$23:$N$41</c:f>
              <c:numCache>
                <c:formatCode>0%</c:formatCode>
                <c:ptCount val="19"/>
                <c:pt idx="0">
                  <c:v>0.23684373791120159</c:v>
                </c:pt>
                <c:pt idx="1">
                  <c:v>0.24007596620190672</c:v>
                </c:pt>
                <c:pt idx="2">
                  <c:v>0.23430778302449828</c:v>
                </c:pt>
                <c:pt idx="3">
                  <c:v>0.23737958355362959</c:v>
                </c:pt>
                <c:pt idx="4">
                  <c:v>0.24099212353659144</c:v>
                </c:pt>
                <c:pt idx="5">
                  <c:v>0.24236400932536173</c:v>
                </c:pt>
                <c:pt idx="6">
                  <c:v>0.24179796214532898</c:v>
                </c:pt>
                <c:pt idx="7">
                  <c:v>0.24314150436752943</c:v>
                </c:pt>
                <c:pt idx="8">
                  <c:v>0.24555030214383936</c:v>
                </c:pt>
                <c:pt idx="9">
                  <c:v>0.27505860261449538</c:v>
                </c:pt>
                <c:pt idx="10">
                  <c:v>0.2731033082044742</c:v>
                </c:pt>
                <c:pt idx="11">
                  <c:v>0.27367805509102594</c:v>
                </c:pt>
                <c:pt idx="12">
                  <c:v>0.2728317101149374</c:v>
                </c:pt>
                <c:pt idx="13">
                  <c:v>0.27251524489214957</c:v>
                </c:pt>
                <c:pt idx="14">
                  <c:v>0.27128517362333981</c:v>
                </c:pt>
                <c:pt idx="15">
                  <c:v>0.26997001810278326</c:v>
                </c:pt>
                <c:pt idx="16">
                  <c:v>0.26852246694636817</c:v>
                </c:pt>
                <c:pt idx="17">
                  <c:v>0.26629388031454704</c:v>
                </c:pt>
                <c:pt idx="18">
                  <c:v>0.2564343973065849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39-414D-AAE4-FC294C22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090968"/>
        <c:axId val="345087688"/>
      </c:lineChart>
      <c:catAx>
        <c:axId val="34509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5087688"/>
        <c:crosses val="autoZero"/>
        <c:auto val="1"/>
        <c:lblAlgn val="ctr"/>
        <c:lblOffset val="100"/>
        <c:noMultiLvlLbl val="0"/>
      </c:catAx>
      <c:valAx>
        <c:axId val="345087688"/>
        <c:scaling>
          <c:orientation val="minMax"/>
          <c:max val="0.45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Share of occupational group</a:t>
                </a:r>
              </a:p>
            </c:rich>
          </c:tx>
          <c:layout>
            <c:manualLayout>
              <c:xMode val="edge"/>
              <c:yMode val="edge"/>
              <c:x val="1.0649088921928881E-2"/>
              <c:y val="0.20750553037451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509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4B_30BE17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7C238F-3D6B-4DAC-9833-6BABE43016BD}" authorId="{626F6977-3F2F-A844-E93D-012E4F97817F}" status="resolved" created="2022-10-25T07:54:13.705" complete="100000">
    <pc:sldMkLst xmlns:pc="http://schemas.microsoft.com/office/powerpoint/2013/main/command">
      <pc:docMk/>
      <pc:sldMk cId="817764266" sldId="331"/>
    </pc:sldMkLst>
    <p188:txBody>
      <a:bodyPr/>
      <a:lstStyle/>
      <a:p>
        <a:r>
          <a:rPr lang="en-US"/>
          <a:t>Take out?</a:t>
        </a:r>
      </a:p>
    </p188:txBody>
  </p188:cm>
</p188:cmLst>
</file>

<file path=ppt/comments/modernComment_160_B12034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A860CB-4D95-4956-84C3-284321886886}" authorId="{626F6977-3F2F-A844-E93D-012E4F97817F}" status="resolved" created="2022-10-20T06:50:12.4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1677918" sldId="352"/>
      <ac:spMk id="2" creationId="{BD3FEF37-CD96-05E0-983C-1E2FDB1A3943}"/>
      <ac:txMk cp="266" len="54">
        <ac:context len="392" hash="2974262354"/>
      </ac:txMk>
    </ac:txMkLst>
    <p188:pos x="9990666" y="3926416"/>
    <p188:txBody>
      <a:bodyPr/>
      <a:lstStyle/>
      <a:p>
        <a:r>
          <a:rPr lang="en-US"/>
          <a:t>[@LANDABASO ALVAREZ Mikel (JRC-SEVILLA)] Did you want to change the order here?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55901-F983-4440-B328-3B8B5B8069E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4E045C-F842-462D-859D-3368B76CA7C8}">
      <dgm:prSet phldrT="[Text]"/>
      <dgm:spPr/>
      <dgm:t>
        <a:bodyPr/>
        <a:lstStyle/>
        <a:p>
          <a:r>
            <a:rPr lang="en-US" b="0" err="1">
              <a:latin typeface="EC Square Sans Pro Medium"/>
            </a:rPr>
            <a:t>Modelo</a:t>
          </a:r>
          <a:r>
            <a:rPr lang="en-US" b="0">
              <a:latin typeface="EC Square Sans Pro Medium"/>
            </a:rPr>
            <a:t> de </a:t>
          </a:r>
          <a:r>
            <a:rPr lang="en-US" b="0" err="1">
              <a:latin typeface="EC Square Sans Pro Medium"/>
            </a:rPr>
            <a:t>Madurez</a:t>
          </a:r>
          <a:r>
            <a:rPr lang="en-US" b="0">
              <a:latin typeface="EC Square Sans Pro Medium"/>
            </a:rPr>
            <a:t> </a:t>
          </a:r>
          <a:r>
            <a:rPr lang="en-US">
              <a:latin typeface="EC Square Sans Pro"/>
            </a:rPr>
            <a:t>para la </a:t>
          </a:r>
          <a:r>
            <a:rPr lang="en-US" err="1">
              <a:latin typeface="EC Square Sans Pro"/>
            </a:rPr>
            <a:t>transformación</a:t>
          </a:r>
          <a:r>
            <a:rPr lang="en-US">
              <a:latin typeface="EC Square Sans Pro"/>
            </a:rPr>
            <a:t> digital </a:t>
          </a:r>
          <a:r>
            <a:rPr lang="en-US" err="1">
              <a:latin typeface="EC Square Sans Pro"/>
            </a:rPr>
            <a:t>sostenible</a:t>
          </a:r>
          <a:r>
            <a:rPr lang="en-US">
              <a:latin typeface="EC Square Sans Pro"/>
            </a:rPr>
            <a:t> de la FP</a:t>
          </a:r>
        </a:p>
      </dgm:t>
    </dgm:pt>
    <dgm:pt modelId="{0C2D02FA-7A05-4692-8882-47639DAD35E9}" type="parTrans" cxnId="{599D751B-A3E1-4D31-9A33-8A540C5F4D67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C47033E5-8191-4351-A674-BD934B463317}" type="sibTrans" cxnId="{599D751B-A3E1-4D31-9A33-8A540C5F4D67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E78BD51C-FC52-4506-988D-22519D2BB66F}">
      <dgm:prSet phldrT="[Text]"/>
      <dgm:spPr/>
      <dgm:t>
        <a:bodyPr/>
        <a:lstStyle/>
        <a:p>
          <a:r>
            <a:rPr lang="en-US">
              <a:latin typeface="EC Square Sans Pro" panose="020B0506040000020004" pitchFamily="34" charset="0"/>
            </a:rPr>
            <a:t>Monitoring tool</a:t>
          </a:r>
        </a:p>
      </dgm:t>
    </dgm:pt>
    <dgm:pt modelId="{200202F6-73E7-4EC6-B78D-47A3575A93C9}" type="parTrans" cxnId="{ECB5E5BF-6C19-476F-A5FB-5680933A20F0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85B89DC8-6276-406E-ADBC-FAED20554D6B}" type="sibTrans" cxnId="{ECB5E5BF-6C19-476F-A5FB-5680933A20F0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AA28588B-0EE1-472E-BF12-57E4E58FC893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err="1">
              <a:latin typeface="EC Square Sans Pro"/>
            </a:rPr>
            <a:t>DigCompEdu</a:t>
          </a:r>
        </a:p>
      </dgm:t>
    </dgm:pt>
    <dgm:pt modelId="{0D6CBA85-33AA-4D34-88E6-DDBAECF96896}" type="parTrans" cxnId="{2E0F777D-E4E0-4829-BBA7-E82E6E988D1D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3C409EE6-CACE-4D38-9D3D-8E2E6434CBC6}" type="sibTrans" cxnId="{2E0F777D-E4E0-4829-BBA7-E82E6E988D1D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A1110E9D-DE43-4BB4-A027-14DB00A23EB4}">
      <dgm:prSet phldrT="[Text]"/>
      <dgm:spPr/>
      <dgm:t>
        <a:bodyPr/>
        <a:lstStyle/>
        <a:p>
          <a:r>
            <a:rPr lang="en-US" dirty="0" err="1">
              <a:latin typeface="EC Square Sans Pro"/>
            </a:rPr>
            <a:t>DigCompOrg</a:t>
          </a:r>
          <a:endParaRPr lang="en-US" dirty="0">
            <a:latin typeface="EC Square Sans Pro"/>
          </a:endParaRPr>
        </a:p>
      </dgm:t>
    </dgm:pt>
    <dgm:pt modelId="{29C7967D-D6AC-4BC3-9A81-D6A884073F6F}" type="parTrans" cxnId="{C76000AA-288B-46B9-B1B9-92D1D9F957B5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9F0658AF-7B89-4685-9364-A6B1CFFECAD8}" type="sibTrans" cxnId="{C76000AA-288B-46B9-B1B9-92D1D9F957B5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88AD5236-BA6F-475A-8CCB-3F6D83A98DCA}">
      <dgm:prSet phldrT="[Text]"/>
      <dgm:spPr/>
      <dgm:t>
        <a:bodyPr/>
        <a:lstStyle/>
        <a:p>
          <a:r>
            <a:rPr lang="en-US">
              <a:latin typeface="EC Square Sans Pro"/>
            </a:rPr>
            <a:t>Learning model</a:t>
          </a:r>
        </a:p>
      </dgm:t>
    </dgm:pt>
    <dgm:pt modelId="{084F27DF-6151-4CAB-9223-77598F1CD522}" type="parTrans" cxnId="{BD3E7FDC-9679-4965-AAF9-BC1377F674D2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94A97127-D2A2-4195-8919-C4F191F6CF8C}" type="sibTrans" cxnId="{BD3E7FDC-9679-4965-AAF9-BC1377F674D2}">
      <dgm:prSet/>
      <dgm:spPr/>
      <dgm:t>
        <a:bodyPr/>
        <a:lstStyle/>
        <a:p>
          <a:endParaRPr lang="en-US">
            <a:latin typeface="EC Square Sans Pro" panose="020B0506040000020004" pitchFamily="34" charset="0"/>
          </a:endParaRPr>
        </a:p>
      </dgm:t>
    </dgm:pt>
    <dgm:pt modelId="{0DE9340B-A97E-479F-A12A-892986C402FC}" type="pres">
      <dgm:prSet presAssocID="{6B055901-F983-4440-B328-3B8B5B806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6BB445-53B6-4004-AF51-EECCF04F875B}" type="pres">
      <dgm:prSet presAssocID="{434E045C-F842-462D-859D-3368B76CA7C8}" presName="hierRoot1" presStyleCnt="0"/>
      <dgm:spPr/>
    </dgm:pt>
    <dgm:pt modelId="{E1B2BA2E-E0B3-4449-B264-2D29D17CF56A}" type="pres">
      <dgm:prSet presAssocID="{434E045C-F842-462D-859D-3368B76CA7C8}" presName="composite" presStyleCnt="0"/>
      <dgm:spPr/>
    </dgm:pt>
    <dgm:pt modelId="{2C49D2A6-D13E-4631-B6BE-24BE8CD5B95F}" type="pres">
      <dgm:prSet presAssocID="{434E045C-F842-462D-859D-3368B76CA7C8}" presName="background" presStyleLbl="node0" presStyleIdx="0" presStyleCnt="1"/>
      <dgm:spPr/>
    </dgm:pt>
    <dgm:pt modelId="{51B332C5-4B04-49FC-834B-12565115D271}" type="pres">
      <dgm:prSet presAssocID="{434E045C-F842-462D-859D-3368B76CA7C8}" presName="text" presStyleLbl="fgAcc0" presStyleIdx="0" presStyleCnt="1" custScaleX="504527" custScaleY="76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4E3A4-8638-490A-9C9B-CB94342176CE}" type="pres">
      <dgm:prSet presAssocID="{434E045C-F842-462D-859D-3368B76CA7C8}" presName="hierChild2" presStyleCnt="0"/>
      <dgm:spPr/>
    </dgm:pt>
    <dgm:pt modelId="{83B6F70C-D8C3-42C0-AF3C-8265BC2F69D2}" type="pres">
      <dgm:prSet presAssocID="{200202F6-73E7-4EC6-B78D-47A3575A93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506E01-5270-4DDE-96EC-8223C56526D6}" type="pres">
      <dgm:prSet presAssocID="{E78BD51C-FC52-4506-988D-22519D2BB66F}" presName="hierRoot2" presStyleCnt="0"/>
      <dgm:spPr/>
    </dgm:pt>
    <dgm:pt modelId="{71AE4ACB-D797-458C-88A9-580E554A7CF7}" type="pres">
      <dgm:prSet presAssocID="{E78BD51C-FC52-4506-988D-22519D2BB66F}" presName="composite2" presStyleCnt="0"/>
      <dgm:spPr/>
    </dgm:pt>
    <dgm:pt modelId="{50CE2C5B-431C-4A81-B832-30316BC38097}" type="pres">
      <dgm:prSet presAssocID="{E78BD51C-FC52-4506-988D-22519D2BB66F}" presName="background2" presStyleLbl="node2" presStyleIdx="0" presStyleCnt="2"/>
      <dgm:spPr/>
    </dgm:pt>
    <dgm:pt modelId="{184B583F-08BD-4B07-8D59-00D3F80A8441}" type="pres">
      <dgm:prSet presAssocID="{E78BD51C-FC52-4506-988D-22519D2BB66F}" presName="text2" presStyleLbl="fgAcc2" presStyleIdx="0" presStyleCnt="2" custScaleX="140111" custScaleY="67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5AD1F-5CA4-48FF-8CCE-93630B4BE414}" type="pres">
      <dgm:prSet presAssocID="{E78BD51C-FC52-4506-988D-22519D2BB66F}" presName="hierChild3" presStyleCnt="0"/>
      <dgm:spPr/>
    </dgm:pt>
    <dgm:pt modelId="{84B4E5D4-9787-445A-B082-9F0B0C3DFED6}" type="pres">
      <dgm:prSet presAssocID="{0D6CBA85-33AA-4D34-88E6-DDBAECF9689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EEC6B24-1961-42E1-A163-E7EABB72A928}" type="pres">
      <dgm:prSet presAssocID="{AA28588B-0EE1-472E-BF12-57E4E58FC893}" presName="hierRoot3" presStyleCnt="0"/>
      <dgm:spPr/>
    </dgm:pt>
    <dgm:pt modelId="{6D45A30B-07C6-4FB2-8500-0C313344F55F}" type="pres">
      <dgm:prSet presAssocID="{AA28588B-0EE1-472E-BF12-57E4E58FC893}" presName="composite3" presStyleCnt="0"/>
      <dgm:spPr/>
    </dgm:pt>
    <dgm:pt modelId="{685793C2-046D-46E6-B140-E5FB5879F929}" type="pres">
      <dgm:prSet presAssocID="{AA28588B-0EE1-472E-BF12-57E4E58FC893}" presName="background3" presStyleLbl="node3" presStyleIdx="0" presStyleCnt="2"/>
      <dgm:spPr>
        <a:solidFill>
          <a:srgbClr val="FFC000"/>
        </a:solidFill>
      </dgm:spPr>
    </dgm:pt>
    <dgm:pt modelId="{7387E35E-5C45-4EE9-8401-02A9C4D1B979}" type="pres">
      <dgm:prSet presAssocID="{AA28588B-0EE1-472E-BF12-57E4E58FC893}" presName="text3" presStyleLbl="fgAcc3" presStyleIdx="0" presStyleCnt="2" custScaleY="63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975F9-0434-4C69-AFCC-5A0754132742}" type="pres">
      <dgm:prSet presAssocID="{AA28588B-0EE1-472E-BF12-57E4E58FC893}" presName="hierChild4" presStyleCnt="0"/>
      <dgm:spPr/>
    </dgm:pt>
    <dgm:pt modelId="{3AD765DE-1503-404C-B1AF-899A94AE71BD}" type="pres">
      <dgm:prSet presAssocID="{29C7967D-D6AC-4BC3-9A81-D6A884073F6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D806F05-2082-49F5-BAF4-E12733506620}" type="pres">
      <dgm:prSet presAssocID="{A1110E9D-DE43-4BB4-A027-14DB00A23EB4}" presName="hierRoot3" presStyleCnt="0"/>
      <dgm:spPr/>
    </dgm:pt>
    <dgm:pt modelId="{0235FA26-BDE8-4A65-ABF1-91F24F483E97}" type="pres">
      <dgm:prSet presAssocID="{A1110E9D-DE43-4BB4-A027-14DB00A23EB4}" presName="composite3" presStyleCnt="0"/>
      <dgm:spPr/>
    </dgm:pt>
    <dgm:pt modelId="{02E87684-47B0-4A2B-86D5-CECCA4E527B6}" type="pres">
      <dgm:prSet presAssocID="{A1110E9D-DE43-4BB4-A027-14DB00A23EB4}" presName="background3" presStyleLbl="node3" presStyleIdx="1" presStyleCnt="2"/>
      <dgm:spPr>
        <a:solidFill>
          <a:srgbClr val="FFC000"/>
        </a:solidFill>
      </dgm:spPr>
    </dgm:pt>
    <dgm:pt modelId="{46F430F4-2BAD-4036-8332-7ED206007775}" type="pres">
      <dgm:prSet presAssocID="{A1110E9D-DE43-4BB4-A027-14DB00A23EB4}" presName="text3" presStyleLbl="fgAcc3" presStyleIdx="1" presStyleCnt="2" custScaleY="64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0AEBA-5A87-484B-A7A2-5349E95B475B}" type="pres">
      <dgm:prSet presAssocID="{A1110E9D-DE43-4BB4-A027-14DB00A23EB4}" presName="hierChild4" presStyleCnt="0"/>
      <dgm:spPr/>
    </dgm:pt>
    <dgm:pt modelId="{FD504BCA-4FB7-402A-8F96-6B414E8E5068}" type="pres">
      <dgm:prSet presAssocID="{084F27DF-6151-4CAB-9223-77598F1CD5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43758DF-0A34-4CA0-9BA0-C6A38CA00748}" type="pres">
      <dgm:prSet presAssocID="{88AD5236-BA6F-475A-8CCB-3F6D83A98DCA}" presName="hierRoot2" presStyleCnt="0"/>
      <dgm:spPr/>
    </dgm:pt>
    <dgm:pt modelId="{7267739E-E4E9-4148-9C62-24831005E65D}" type="pres">
      <dgm:prSet presAssocID="{88AD5236-BA6F-475A-8CCB-3F6D83A98DCA}" presName="composite2" presStyleCnt="0"/>
      <dgm:spPr/>
    </dgm:pt>
    <dgm:pt modelId="{4D0FCC74-3ACD-4FFA-8095-56E6D92BB7A7}" type="pres">
      <dgm:prSet presAssocID="{88AD5236-BA6F-475A-8CCB-3F6D83A98DCA}" presName="background2" presStyleLbl="node2" presStyleIdx="1" presStyleCnt="2"/>
      <dgm:spPr/>
    </dgm:pt>
    <dgm:pt modelId="{F14B74E0-2378-4F53-B326-F34FCE8BD45B}" type="pres">
      <dgm:prSet presAssocID="{88AD5236-BA6F-475A-8CCB-3F6D83A98DCA}" presName="text2" presStyleLbl="fgAcc2" presStyleIdx="1" presStyleCnt="2" custScaleX="155384" custScaleY="67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C23B73-DBD1-44F6-84C2-A90EABEC0D37}" type="pres">
      <dgm:prSet presAssocID="{88AD5236-BA6F-475A-8CCB-3F6D83A98DCA}" presName="hierChild3" presStyleCnt="0"/>
      <dgm:spPr/>
    </dgm:pt>
  </dgm:ptLst>
  <dgm:cxnLst>
    <dgm:cxn modelId="{DBB960B0-E5AE-4A18-88BB-5635C990BD9C}" type="presOf" srcId="{29C7967D-D6AC-4BC3-9A81-D6A884073F6F}" destId="{3AD765DE-1503-404C-B1AF-899A94AE71BD}" srcOrd="0" destOrd="0" presId="urn:microsoft.com/office/officeart/2005/8/layout/hierarchy1"/>
    <dgm:cxn modelId="{E7321DA5-CC89-400E-BD58-1F5DDB39DA0D}" type="presOf" srcId="{434E045C-F842-462D-859D-3368B76CA7C8}" destId="{51B332C5-4B04-49FC-834B-12565115D271}" srcOrd="0" destOrd="0" presId="urn:microsoft.com/office/officeart/2005/8/layout/hierarchy1"/>
    <dgm:cxn modelId="{2E0F777D-E4E0-4829-BBA7-E82E6E988D1D}" srcId="{E78BD51C-FC52-4506-988D-22519D2BB66F}" destId="{AA28588B-0EE1-472E-BF12-57E4E58FC893}" srcOrd="0" destOrd="0" parTransId="{0D6CBA85-33AA-4D34-88E6-DDBAECF96896}" sibTransId="{3C409EE6-CACE-4D38-9D3D-8E2E6434CBC6}"/>
    <dgm:cxn modelId="{0AEDD6D6-94CA-43E5-A29A-3CE8258DC044}" type="presOf" srcId="{A1110E9D-DE43-4BB4-A027-14DB00A23EB4}" destId="{46F430F4-2BAD-4036-8332-7ED206007775}" srcOrd="0" destOrd="0" presId="urn:microsoft.com/office/officeart/2005/8/layout/hierarchy1"/>
    <dgm:cxn modelId="{599D751B-A3E1-4D31-9A33-8A540C5F4D67}" srcId="{6B055901-F983-4440-B328-3B8B5B8069EF}" destId="{434E045C-F842-462D-859D-3368B76CA7C8}" srcOrd="0" destOrd="0" parTransId="{0C2D02FA-7A05-4692-8882-47639DAD35E9}" sibTransId="{C47033E5-8191-4351-A674-BD934B463317}"/>
    <dgm:cxn modelId="{64F0BDBF-6A11-45A2-8EC3-682E12868DF0}" type="presOf" srcId="{200202F6-73E7-4EC6-B78D-47A3575A93C9}" destId="{83B6F70C-D8C3-42C0-AF3C-8265BC2F69D2}" srcOrd="0" destOrd="0" presId="urn:microsoft.com/office/officeart/2005/8/layout/hierarchy1"/>
    <dgm:cxn modelId="{D8777759-50E2-4B96-80D4-FA65BF8EB53E}" type="presOf" srcId="{0D6CBA85-33AA-4D34-88E6-DDBAECF96896}" destId="{84B4E5D4-9787-445A-B082-9F0B0C3DFED6}" srcOrd="0" destOrd="0" presId="urn:microsoft.com/office/officeart/2005/8/layout/hierarchy1"/>
    <dgm:cxn modelId="{0EA1EA29-0B1F-4DEB-B3B6-1ECB0E0C2117}" type="presOf" srcId="{084F27DF-6151-4CAB-9223-77598F1CD522}" destId="{FD504BCA-4FB7-402A-8F96-6B414E8E5068}" srcOrd="0" destOrd="0" presId="urn:microsoft.com/office/officeart/2005/8/layout/hierarchy1"/>
    <dgm:cxn modelId="{F87E1B0B-3F41-4BAC-9A02-8777B5F1EDEB}" type="presOf" srcId="{6B055901-F983-4440-B328-3B8B5B8069EF}" destId="{0DE9340B-A97E-479F-A12A-892986C402FC}" srcOrd="0" destOrd="0" presId="urn:microsoft.com/office/officeart/2005/8/layout/hierarchy1"/>
    <dgm:cxn modelId="{7F003244-83F1-4F6D-B2C2-B4BB1AC5F3A6}" type="presOf" srcId="{88AD5236-BA6F-475A-8CCB-3F6D83A98DCA}" destId="{F14B74E0-2378-4F53-B326-F34FCE8BD45B}" srcOrd="0" destOrd="0" presId="urn:microsoft.com/office/officeart/2005/8/layout/hierarchy1"/>
    <dgm:cxn modelId="{ECB5E5BF-6C19-476F-A5FB-5680933A20F0}" srcId="{434E045C-F842-462D-859D-3368B76CA7C8}" destId="{E78BD51C-FC52-4506-988D-22519D2BB66F}" srcOrd="0" destOrd="0" parTransId="{200202F6-73E7-4EC6-B78D-47A3575A93C9}" sibTransId="{85B89DC8-6276-406E-ADBC-FAED20554D6B}"/>
    <dgm:cxn modelId="{BD3E7FDC-9679-4965-AAF9-BC1377F674D2}" srcId="{434E045C-F842-462D-859D-3368B76CA7C8}" destId="{88AD5236-BA6F-475A-8CCB-3F6D83A98DCA}" srcOrd="1" destOrd="0" parTransId="{084F27DF-6151-4CAB-9223-77598F1CD522}" sibTransId="{94A97127-D2A2-4195-8919-C4F191F6CF8C}"/>
    <dgm:cxn modelId="{C76000AA-288B-46B9-B1B9-92D1D9F957B5}" srcId="{E78BD51C-FC52-4506-988D-22519D2BB66F}" destId="{A1110E9D-DE43-4BB4-A027-14DB00A23EB4}" srcOrd="1" destOrd="0" parTransId="{29C7967D-D6AC-4BC3-9A81-D6A884073F6F}" sibTransId="{9F0658AF-7B89-4685-9364-A6B1CFFECAD8}"/>
    <dgm:cxn modelId="{1F6B0F92-EB68-4415-B174-C0F6C48B0964}" type="presOf" srcId="{E78BD51C-FC52-4506-988D-22519D2BB66F}" destId="{184B583F-08BD-4B07-8D59-00D3F80A8441}" srcOrd="0" destOrd="0" presId="urn:microsoft.com/office/officeart/2005/8/layout/hierarchy1"/>
    <dgm:cxn modelId="{3074EF5F-3A68-4F0B-AB6C-278C8CC1CB63}" type="presOf" srcId="{AA28588B-0EE1-472E-BF12-57E4E58FC893}" destId="{7387E35E-5C45-4EE9-8401-02A9C4D1B979}" srcOrd="0" destOrd="0" presId="urn:microsoft.com/office/officeart/2005/8/layout/hierarchy1"/>
    <dgm:cxn modelId="{0CC8FD21-2C75-403D-8EAB-ABCF84A711DF}" type="presParOf" srcId="{0DE9340B-A97E-479F-A12A-892986C402FC}" destId="{416BB445-53B6-4004-AF51-EECCF04F875B}" srcOrd="0" destOrd="0" presId="urn:microsoft.com/office/officeart/2005/8/layout/hierarchy1"/>
    <dgm:cxn modelId="{7695A7AB-0610-42A3-93C5-62705A160E6F}" type="presParOf" srcId="{416BB445-53B6-4004-AF51-EECCF04F875B}" destId="{E1B2BA2E-E0B3-4449-B264-2D29D17CF56A}" srcOrd="0" destOrd="0" presId="urn:microsoft.com/office/officeart/2005/8/layout/hierarchy1"/>
    <dgm:cxn modelId="{448167CE-648E-45B5-AF31-8898B298F0F0}" type="presParOf" srcId="{E1B2BA2E-E0B3-4449-B264-2D29D17CF56A}" destId="{2C49D2A6-D13E-4631-B6BE-24BE8CD5B95F}" srcOrd="0" destOrd="0" presId="urn:microsoft.com/office/officeart/2005/8/layout/hierarchy1"/>
    <dgm:cxn modelId="{B4F59053-A0D9-4175-9FAA-F3BD5FF4A5C5}" type="presParOf" srcId="{E1B2BA2E-E0B3-4449-B264-2D29D17CF56A}" destId="{51B332C5-4B04-49FC-834B-12565115D271}" srcOrd="1" destOrd="0" presId="urn:microsoft.com/office/officeart/2005/8/layout/hierarchy1"/>
    <dgm:cxn modelId="{8B52BAB0-F3D1-4B45-9D93-AC8A8783B4B3}" type="presParOf" srcId="{416BB445-53B6-4004-AF51-EECCF04F875B}" destId="{7714E3A4-8638-490A-9C9B-CB94342176CE}" srcOrd="1" destOrd="0" presId="urn:microsoft.com/office/officeart/2005/8/layout/hierarchy1"/>
    <dgm:cxn modelId="{5C8E0722-DFD7-4EE0-B7EC-6D101594119E}" type="presParOf" srcId="{7714E3A4-8638-490A-9C9B-CB94342176CE}" destId="{83B6F70C-D8C3-42C0-AF3C-8265BC2F69D2}" srcOrd="0" destOrd="0" presId="urn:microsoft.com/office/officeart/2005/8/layout/hierarchy1"/>
    <dgm:cxn modelId="{4513B931-0FE1-4640-A3CD-D0A3CB345633}" type="presParOf" srcId="{7714E3A4-8638-490A-9C9B-CB94342176CE}" destId="{C9506E01-5270-4DDE-96EC-8223C56526D6}" srcOrd="1" destOrd="0" presId="urn:microsoft.com/office/officeart/2005/8/layout/hierarchy1"/>
    <dgm:cxn modelId="{8E947504-5E0D-445A-823C-E6A5401473FD}" type="presParOf" srcId="{C9506E01-5270-4DDE-96EC-8223C56526D6}" destId="{71AE4ACB-D797-458C-88A9-580E554A7CF7}" srcOrd="0" destOrd="0" presId="urn:microsoft.com/office/officeart/2005/8/layout/hierarchy1"/>
    <dgm:cxn modelId="{4772B194-F8B3-4D8B-9356-4CDD063FDEA4}" type="presParOf" srcId="{71AE4ACB-D797-458C-88A9-580E554A7CF7}" destId="{50CE2C5B-431C-4A81-B832-30316BC38097}" srcOrd="0" destOrd="0" presId="urn:microsoft.com/office/officeart/2005/8/layout/hierarchy1"/>
    <dgm:cxn modelId="{F0406731-4510-49A1-9C79-FCB438B57E63}" type="presParOf" srcId="{71AE4ACB-D797-458C-88A9-580E554A7CF7}" destId="{184B583F-08BD-4B07-8D59-00D3F80A8441}" srcOrd="1" destOrd="0" presId="urn:microsoft.com/office/officeart/2005/8/layout/hierarchy1"/>
    <dgm:cxn modelId="{5CC0D7F9-638C-4ABF-9A58-474C337207B1}" type="presParOf" srcId="{C9506E01-5270-4DDE-96EC-8223C56526D6}" destId="{0CD5AD1F-5CA4-48FF-8CCE-93630B4BE414}" srcOrd="1" destOrd="0" presId="urn:microsoft.com/office/officeart/2005/8/layout/hierarchy1"/>
    <dgm:cxn modelId="{9E18F76A-5496-4B85-B275-2C763513E247}" type="presParOf" srcId="{0CD5AD1F-5CA4-48FF-8CCE-93630B4BE414}" destId="{84B4E5D4-9787-445A-B082-9F0B0C3DFED6}" srcOrd="0" destOrd="0" presId="urn:microsoft.com/office/officeart/2005/8/layout/hierarchy1"/>
    <dgm:cxn modelId="{0C20E182-4C26-42D6-8E8F-DE383C6BCBCA}" type="presParOf" srcId="{0CD5AD1F-5CA4-48FF-8CCE-93630B4BE414}" destId="{3EEC6B24-1961-42E1-A163-E7EABB72A928}" srcOrd="1" destOrd="0" presId="urn:microsoft.com/office/officeart/2005/8/layout/hierarchy1"/>
    <dgm:cxn modelId="{D941A8C6-5DEB-4B7D-A6C4-89F90FADE248}" type="presParOf" srcId="{3EEC6B24-1961-42E1-A163-E7EABB72A928}" destId="{6D45A30B-07C6-4FB2-8500-0C313344F55F}" srcOrd="0" destOrd="0" presId="urn:microsoft.com/office/officeart/2005/8/layout/hierarchy1"/>
    <dgm:cxn modelId="{F51C1C06-D2CB-443C-9623-4F4A44C0F7FA}" type="presParOf" srcId="{6D45A30B-07C6-4FB2-8500-0C313344F55F}" destId="{685793C2-046D-46E6-B140-E5FB5879F929}" srcOrd="0" destOrd="0" presId="urn:microsoft.com/office/officeart/2005/8/layout/hierarchy1"/>
    <dgm:cxn modelId="{0D59B671-EFAE-4262-88D7-4B1DEF84D529}" type="presParOf" srcId="{6D45A30B-07C6-4FB2-8500-0C313344F55F}" destId="{7387E35E-5C45-4EE9-8401-02A9C4D1B979}" srcOrd="1" destOrd="0" presId="urn:microsoft.com/office/officeart/2005/8/layout/hierarchy1"/>
    <dgm:cxn modelId="{5C2CAA2E-9601-49F3-BF97-BA4064DA6FBC}" type="presParOf" srcId="{3EEC6B24-1961-42E1-A163-E7EABB72A928}" destId="{122975F9-0434-4C69-AFCC-5A0754132742}" srcOrd="1" destOrd="0" presId="urn:microsoft.com/office/officeart/2005/8/layout/hierarchy1"/>
    <dgm:cxn modelId="{6754C143-F7A6-4F59-81C3-446B9A941463}" type="presParOf" srcId="{0CD5AD1F-5CA4-48FF-8CCE-93630B4BE414}" destId="{3AD765DE-1503-404C-B1AF-899A94AE71BD}" srcOrd="2" destOrd="0" presId="urn:microsoft.com/office/officeart/2005/8/layout/hierarchy1"/>
    <dgm:cxn modelId="{4E9C7622-8DBE-4CCA-BF91-639ECF9FA0CB}" type="presParOf" srcId="{0CD5AD1F-5CA4-48FF-8CCE-93630B4BE414}" destId="{CD806F05-2082-49F5-BAF4-E12733506620}" srcOrd="3" destOrd="0" presId="urn:microsoft.com/office/officeart/2005/8/layout/hierarchy1"/>
    <dgm:cxn modelId="{76F6FF66-8CDC-4CE8-A269-BD3609B0F330}" type="presParOf" srcId="{CD806F05-2082-49F5-BAF4-E12733506620}" destId="{0235FA26-BDE8-4A65-ABF1-91F24F483E97}" srcOrd="0" destOrd="0" presId="urn:microsoft.com/office/officeart/2005/8/layout/hierarchy1"/>
    <dgm:cxn modelId="{5CDE4867-0173-4543-A10F-69AFBD329BF7}" type="presParOf" srcId="{0235FA26-BDE8-4A65-ABF1-91F24F483E97}" destId="{02E87684-47B0-4A2B-86D5-CECCA4E527B6}" srcOrd="0" destOrd="0" presId="urn:microsoft.com/office/officeart/2005/8/layout/hierarchy1"/>
    <dgm:cxn modelId="{6397C4DD-78AA-4A17-8089-B47CE0D7E4BF}" type="presParOf" srcId="{0235FA26-BDE8-4A65-ABF1-91F24F483E97}" destId="{46F430F4-2BAD-4036-8332-7ED206007775}" srcOrd="1" destOrd="0" presId="urn:microsoft.com/office/officeart/2005/8/layout/hierarchy1"/>
    <dgm:cxn modelId="{742812AD-8A36-4077-9B64-92FA86975F30}" type="presParOf" srcId="{CD806F05-2082-49F5-BAF4-E12733506620}" destId="{3BA0AEBA-5A87-484B-A7A2-5349E95B475B}" srcOrd="1" destOrd="0" presId="urn:microsoft.com/office/officeart/2005/8/layout/hierarchy1"/>
    <dgm:cxn modelId="{786A64E4-321C-4509-A93F-34357F3619BE}" type="presParOf" srcId="{7714E3A4-8638-490A-9C9B-CB94342176CE}" destId="{FD504BCA-4FB7-402A-8F96-6B414E8E5068}" srcOrd="2" destOrd="0" presId="urn:microsoft.com/office/officeart/2005/8/layout/hierarchy1"/>
    <dgm:cxn modelId="{9119E0E9-83C1-46D9-A1F4-FA2701EAD7D5}" type="presParOf" srcId="{7714E3A4-8638-490A-9C9B-CB94342176CE}" destId="{743758DF-0A34-4CA0-9BA0-C6A38CA00748}" srcOrd="3" destOrd="0" presId="urn:microsoft.com/office/officeart/2005/8/layout/hierarchy1"/>
    <dgm:cxn modelId="{32E89734-9591-4ECB-8FAD-363CF5E4A291}" type="presParOf" srcId="{743758DF-0A34-4CA0-9BA0-C6A38CA00748}" destId="{7267739E-E4E9-4148-9C62-24831005E65D}" srcOrd="0" destOrd="0" presId="urn:microsoft.com/office/officeart/2005/8/layout/hierarchy1"/>
    <dgm:cxn modelId="{474E60A8-3951-4A1C-90E8-66FF43196DFA}" type="presParOf" srcId="{7267739E-E4E9-4148-9C62-24831005E65D}" destId="{4D0FCC74-3ACD-4FFA-8095-56E6D92BB7A7}" srcOrd="0" destOrd="0" presId="urn:microsoft.com/office/officeart/2005/8/layout/hierarchy1"/>
    <dgm:cxn modelId="{8BC7D308-80FC-4A09-844A-2B0C87F83729}" type="presParOf" srcId="{7267739E-E4E9-4148-9C62-24831005E65D}" destId="{F14B74E0-2378-4F53-B326-F34FCE8BD45B}" srcOrd="1" destOrd="0" presId="urn:microsoft.com/office/officeart/2005/8/layout/hierarchy1"/>
    <dgm:cxn modelId="{83C56598-EAE4-43F2-8675-7D571381D23D}" type="presParOf" srcId="{743758DF-0A34-4CA0-9BA0-C6A38CA00748}" destId="{25C23B73-DBD1-44F6-84C2-A90EABEC0D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04BCA-4FB7-402A-8F96-6B414E8E5068}">
      <dsp:nvSpPr>
        <dsp:cNvPr id="0" name=""/>
        <dsp:cNvSpPr/>
      </dsp:nvSpPr>
      <dsp:spPr>
        <a:xfrm>
          <a:off x="3948529" y="1271851"/>
          <a:ext cx="1269544" cy="4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0"/>
              </a:lnTo>
              <a:lnTo>
                <a:pt x="1269544" y="310000"/>
              </a:lnTo>
              <a:lnTo>
                <a:pt x="1269544" y="454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765DE-1503-404C-B1AF-899A94AE71BD}">
      <dsp:nvSpPr>
        <dsp:cNvPr id="0" name=""/>
        <dsp:cNvSpPr/>
      </dsp:nvSpPr>
      <dsp:spPr>
        <a:xfrm>
          <a:off x="2559541" y="2400647"/>
          <a:ext cx="955851" cy="4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0"/>
              </a:lnTo>
              <a:lnTo>
                <a:pt x="955851" y="310000"/>
              </a:lnTo>
              <a:lnTo>
                <a:pt x="955851" y="454898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4E5D4-9787-445A-B082-9F0B0C3DFED6}">
      <dsp:nvSpPr>
        <dsp:cNvPr id="0" name=""/>
        <dsp:cNvSpPr/>
      </dsp:nvSpPr>
      <dsp:spPr>
        <a:xfrm>
          <a:off x="1603689" y="2400647"/>
          <a:ext cx="955851" cy="454898"/>
        </a:xfrm>
        <a:custGeom>
          <a:avLst/>
          <a:gdLst/>
          <a:ahLst/>
          <a:cxnLst/>
          <a:rect l="0" t="0" r="0" b="0"/>
          <a:pathLst>
            <a:path>
              <a:moveTo>
                <a:pt x="955851" y="0"/>
              </a:moveTo>
              <a:lnTo>
                <a:pt x="955851" y="310000"/>
              </a:lnTo>
              <a:lnTo>
                <a:pt x="0" y="310000"/>
              </a:lnTo>
              <a:lnTo>
                <a:pt x="0" y="454898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6F70C-D8C3-42C0-AF3C-8265BC2F69D2}">
      <dsp:nvSpPr>
        <dsp:cNvPr id="0" name=""/>
        <dsp:cNvSpPr/>
      </dsp:nvSpPr>
      <dsp:spPr>
        <a:xfrm>
          <a:off x="2559541" y="1271851"/>
          <a:ext cx="1388988" cy="454898"/>
        </a:xfrm>
        <a:custGeom>
          <a:avLst/>
          <a:gdLst/>
          <a:ahLst/>
          <a:cxnLst/>
          <a:rect l="0" t="0" r="0" b="0"/>
          <a:pathLst>
            <a:path>
              <a:moveTo>
                <a:pt x="1388988" y="0"/>
              </a:moveTo>
              <a:lnTo>
                <a:pt x="1388988" y="310000"/>
              </a:lnTo>
              <a:lnTo>
                <a:pt x="0" y="310000"/>
              </a:lnTo>
              <a:lnTo>
                <a:pt x="0" y="4548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9D2A6-D13E-4631-B6BE-24BE8CD5B95F}">
      <dsp:nvSpPr>
        <dsp:cNvPr id="0" name=""/>
        <dsp:cNvSpPr/>
      </dsp:nvSpPr>
      <dsp:spPr>
        <a:xfrm>
          <a:off x="2822" y="509298"/>
          <a:ext cx="7891414" cy="762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332C5-4B04-49FC-834B-12565115D271}">
      <dsp:nvSpPr>
        <dsp:cNvPr id="0" name=""/>
        <dsp:cNvSpPr/>
      </dsp:nvSpPr>
      <dsp:spPr>
        <a:xfrm>
          <a:off x="176613" y="674400"/>
          <a:ext cx="7891414" cy="762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err="1">
              <a:latin typeface="EC Square Sans Pro Medium"/>
            </a:rPr>
            <a:t>Modelo</a:t>
          </a:r>
          <a:r>
            <a:rPr lang="en-US" sz="2000" b="0" kern="1200">
              <a:latin typeface="EC Square Sans Pro Medium"/>
            </a:rPr>
            <a:t> de </a:t>
          </a:r>
          <a:r>
            <a:rPr lang="en-US" sz="2000" b="0" kern="1200" err="1">
              <a:latin typeface="EC Square Sans Pro Medium"/>
            </a:rPr>
            <a:t>Madurez</a:t>
          </a:r>
          <a:r>
            <a:rPr lang="en-US" sz="2000" b="0" kern="1200">
              <a:latin typeface="EC Square Sans Pro Medium"/>
            </a:rPr>
            <a:t> </a:t>
          </a:r>
          <a:r>
            <a:rPr lang="en-US" sz="2000" kern="1200">
              <a:latin typeface="EC Square Sans Pro"/>
            </a:rPr>
            <a:t>para la </a:t>
          </a:r>
          <a:r>
            <a:rPr lang="en-US" sz="2000" kern="1200" err="1">
              <a:latin typeface="EC Square Sans Pro"/>
            </a:rPr>
            <a:t>transformación</a:t>
          </a:r>
          <a:r>
            <a:rPr lang="en-US" sz="2000" kern="1200">
              <a:latin typeface="EC Square Sans Pro"/>
            </a:rPr>
            <a:t> digital </a:t>
          </a:r>
          <a:r>
            <a:rPr lang="en-US" sz="2000" kern="1200" err="1">
              <a:latin typeface="EC Square Sans Pro"/>
            </a:rPr>
            <a:t>sostenible</a:t>
          </a:r>
          <a:r>
            <a:rPr lang="en-US" sz="2000" kern="1200">
              <a:latin typeface="EC Square Sans Pro"/>
            </a:rPr>
            <a:t> de la FP</a:t>
          </a:r>
        </a:p>
      </dsp:txBody>
      <dsp:txXfrm>
        <a:off x="198947" y="696734"/>
        <a:ext cx="7846746" cy="717884"/>
      </dsp:txXfrm>
    </dsp:sp>
    <dsp:sp modelId="{50CE2C5B-431C-4A81-B832-30316BC38097}">
      <dsp:nvSpPr>
        <dsp:cNvPr id="0" name=""/>
        <dsp:cNvSpPr/>
      </dsp:nvSpPr>
      <dsp:spPr>
        <a:xfrm>
          <a:off x="1463788" y="1726749"/>
          <a:ext cx="2191505" cy="67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B583F-08BD-4B07-8D59-00D3F80A8441}">
      <dsp:nvSpPr>
        <dsp:cNvPr id="0" name=""/>
        <dsp:cNvSpPr/>
      </dsp:nvSpPr>
      <dsp:spPr>
        <a:xfrm>
          <a:off x="1637579" y="1891851"/>
          <a:ext cx="2191505" cy="673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EC Square Sans Pro" panose="020B0506040000020004" pitchFamily="34" charset="0"/>
            </a:rPr>
            <a:t>Monitoring tool</a:t>
          </a:r>
        </a:p>
      </dsp:txBody>
      <dsp:txXfrm>
        <a:off x="1657317" y="1911589"/>
        <a:ext cx="2152029" cy="634421"/>
      </dsp:txXfrm>
    </dsp:sp>
    <dsp:sp modelId="{685793C2-046D-46E6-B140-E5FB5879F929}">
      <dsp:nvSpPr>
        <dsp:cNvPr id="0" name=""/>
        <dsp:cNvSpPr/>
      </dsp:nvSpPr>
      <dsp:spPr>
        <a:xfrm>
          <a:off x="821628" y="2855546"/>
          <a:ext cx="1564121" cy="626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E35E-5C45-4EE9-8401-02A9C4D1B979}">
      <dsp:nvSpPr>
        <dsp:cNvPr id="0" name=""/>
        <dsp:cNvSpPr/>
      </dsp:nvSpPr>
      <dsp:spPr>
        <a:xfrm>
          <a:off x="995419" y="3020647"/>
          <a:ext cx="1564121" cy="62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err="1">
              <a:latin typeface="EC Square Sans Pro"/>
            </a:rPr>
            <a:t>DigCompEdu</a:t>
          </a:r>
        </a:p>
      </dsp:txBody>
      <dsp:txXfrm>
        <a:off x="1013755" y="3038983"/>
        <a:ext cx="1527449" cy="589372"/>
      </dsp:txXfrm>
    </dsp:sp>
    <dsp:sp modelId="{02E87684-47B0-4A2B-86D5-CECCA4E527B6}">
      <dsp:nvSpPr>
        <dsp:cNvPr id="0" name=""/>
        <dsp:cNvSpPr/>
      </dsp:nvSpPr>
      <dsp:spPr>
        <a:xfrm>
          <a:off x="2733332" y="2855546"/>
          <a:ext cx="1564121" cy="64041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430F4-2BAD-4036-8332-7ED206007775}">
      <dsp:nvSpPr>
        <dsp:cNvPr id="0" name=""/>
        <dsp:cNvSpPr/>
      </dsp:nvSpPr>
      <dsp:spPr>
        <a:xfrm>
          <a:off x="2907123" y="3020647"/>
          <a:ext cx="1564121" cy="640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EC Square Sans Pro"/>
            </a:rPr>
            <a:t>DigCompOrg</a:t>
          </a:r>
          <a:endParaRPr lang="en-US" sz="2000" kern="1200" dirty="0">
            <a:latin typeface="EC Square Sans Pro"/>
          </a:endParaRPr>
        </a:p>
      </dsp:txBody>
      <dsp:txXfrm>
        <a:off x="2925880" y="3039404"/>
        <a:ext cx="1526607" cy="602902"/>
      </dsp:txXfrm>
    </dsp:sp>
    <dsp:sp modelId="{4D0FCC74-3ACD-4FFA-8095-56E6D92BB7A7}">
      <dsp:nvSpPr>
        <dsp:cNvPr id="0" name=""/>
        <dsp:cNvSpPr/>
      </dsp:nvSpPr>
      <dsp:spPr>
        <a:xfrm>
          <a:off x="4002876" y="1726749"/>
          <a:ext cx="2430394" cy="6707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B74E0-2378-4F53-B326-F34FCE8BD45B}">
      <dsp:nvSpPr>
        <dsp:cNvPr id="0" name=""/>
        <dsp:cNvSpPr/>
      </dsp:nvSpPr>
      <dsp:spPr>
        <a:xfrm>
          <a:off x="4176667" y="1891851"/>
          <a:ext cx="2430394" cy="67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EC Square Sans Pro"/>
            </a:rPr>
            <a:t>Learning model</a:t>
          </a:r>
        </a:p>
      </dsp:txBody>
      <dsp:txXfrm>
        <a:off x="4196312" y="1911496"/>
        <a:ext cx="2391104" cy="63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14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7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8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6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5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34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7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89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116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235" lvl="1" indent="0">
              <a:spcAft>
                <a:spcPts val="600"/>
              </a:spcAft>
              <a:buFont typeface="Wingdings,Sans-Serif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5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40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91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8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29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91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74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3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1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2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endParaRPr lang="en-I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1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8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7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13172" y="1825626"/>
            <a:ext cx="5260977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z="2000"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41442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32367" y="1825626"/>
            <a:ext cx="5238788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54612" y="575222"/>
            <a:ext cx="1063888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0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47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48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2" r:id="rId21"/>
    <p:sldLayoutId id="214748367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18/10/relationships/comments" Target="../comments/modernComment_14B_30BE17AA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0_B12034DE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304" y="3014345"/>
            <a:ext cx="11095655" cy="1615601"/>
          </a:xfrm>
        </p:spPr>
        <p:txBody>
          <a:bodyPr anchor="b"/>
          <a:lstStyle/>
          <a:p>
            <a:r>
              <a:rPr lang="en-IE" sz="4400" dirty="0" err="1">
                <a:solidFill>
                  <a:srgbClr val="FFFF00"/>
                </a:solidFill>
              </a:rPr>
              <a:t>Futuro</a:t>
            </a:r>
            <a:r>
              <a:rPr lang="en-IE" sz="4400" dirty="0">
                <a:solidFill>
                  <a:srgbClr val="FFFF00"/>
                </a:solidFill>
              </a:rPr>
              <a:t> del Empleo, </a:t>
            </a:r>
            <a:r>
              <a:rPr lang="en-IE" sz="4400" dirty="0" err="1" smtClean="0">
                <a:solidFill>
                  <a:srgbClr val="FFFF00"/>
                </a:solidFill>
              </a:rPr>
              <a:t>Transformación</a:t>
            </a:r>
            <a:r>
              <a:rPr lang="en-IE" sz="4400" dirty="0" smtClean="0">
                <a:solidFill>
                  <a:srgbClr val="FFFF00"/>
                </a:solidFill>
              </a:rPr>
              <a:t> </a:t>
            </a:r>
            <a:r>
              <a:rPr lang="en-IE" sz="4400" dirty="0">
                <a:solidFill>
                  <a:srgbClr val="FFFF00"/>
                </a:solidFill>
              </a:rPr>
              <a:t>D</a:t>
            </a:r>
            <a:r>
              <a:rPr lang="en-IE" sz="4400" dirty="0" smtClean="0">
                <a:solidFill>
                  <a:srgbClr val="FFFF00"/>
                </a:solidFill>
              </a:rPr>
              <a:t>igital </a:t>
            </a:r>
            <a:r>
              <a:rPr lang="en-IE" sz="4400" dirty="0"/>
              <a:t/>
            </a:r>
            <a:br>
              <a:rPr lang="en-IE" sz="4400" dirty="0"/>
            </a:br>
            <a:r>
              <a:rPr lang="en-IE" sz="4400" dirty="0">
                <a:solidFill>
                  <a:srgbClr val="FFFF00"/>
                </a:solidFill>
              </a:rPr>
              <a:t>y </a:t>
            </a:r>
            <a:r>
              <a:rPr lang="en-IE" sz="4400" dirty="0" err="1">
                <a:solidFill>
                  <a:srgbClr val="FFFF00"/>
                </a:solidFill>
              </a:rPr>
              <a:t>Competitividad</a:t>
            </a:r>
            <a:r>
              <a:rPr lang="en-IE" sz="4400" dirty="0">
                <a:solidFill>
                  <a:srgbClr val="FFFF00"/>
                </a:solidFill>
              </a:rPr>
              <a:t> S</a:t>
            </a:r>
            <a:r>
              <a:rPr lang="en-IE" sz="4400" dirty="0" smtClean="0">
                <a:solidFill>
                  <a:srgbClr val="FFFF00"/>
                </a:solidFill>
              </a:rPr>
              <a:t>ostenible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IE" sz="44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465" y="3703423"/>
            <a:ext cx="11416042" cy="17076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>
                <a:cs typeface="Arial"/>
              </a:rPr>
              <a:t>V Congreso Empleo 2022, </a:t>
            </a:r>
            <a:r>
              <a:rPr lang="en-IE" dirty="0" err="1">
                <a:cs typeface="Arial"/>
              </a:rPr>
              <a:t>Donostia</a:t>
            </a:r>
            <a:r>
              <a:rPr lang="en-IE" dirty="0">
                <a:cs typeface="Arial"/>
              </a:rPr>
              <a:t> – San </a:t>
            </a:r>
            <a:r>
              <a:rPr lang="en-IE" dirty="0" err="1" smtClean="0">
                <a:cs typeface="Arial"/>
              </a:rPr>
              <a:t>Sebastián</a:t>
            </a:r>
            <a:r>
              <a:rPr lang="en-IE" dirty="0">
                <a:cs typeface="Arial"/>
              </a:rPr>
              <a:t>, </a:t>
            </a:r>
            <a:endParaRPr lang="en-US" dirty="0">
              <a:cs typeface="Arial"/>
            </a:endParaRPr>
          </a:p>
          <a:p>
            <a:r>
              <a:rPr lang="en-IE" dirty="0">
                <a:cs typeface="Arial"/>
              </a:rPr>
              <a:t>                             27 </a:t>
            </a:r>
            <a:r>
              <a:rPr lang="en-IE" dirty="0" err="1">
                <a:cs typeface="Arial"/>
              </a:rPr>
              <a:t>Octubre</a:t>
            </a:r>
            <a:r>
              <a:rPr lang="en-IE" dirty="0">
                <a:cs typeface="Arial"/>
              </a:rPr>
              <a:t> 2022</a:t>
            </a:r>
            <a:endParaRPr lang="en-US" dirty="0"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139512" y="5038358"/>
            <a:ext cx="12777802" cy="10572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/>
              <a:t>Mikel </a:t>
            </a:r>
            <a:r>
              <a:rPr lang="en-IE" err="1"/>
              <a:t>Landabaso</a:t>
            </a:r>
            <a:r>
              <a:rPr lang="en-IE"/>
              <a:t> , Director – Growth and Innovation </a:t>
            </a:r>
          </a:p>
          <a:p>
            <a:r>
              <a:rPr lang="en-IE"/>
              <a:t>Joint Research Centre, European Commission</a:t>
            </a:r>
            <a:endParaRPr lang="en-I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2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999" y="1715191"/>
            <a:ext cx="8229974" cy="4449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013154"/>
          </a:xfrm>
        </p:spPr>
        <p:txBody>
          <a:bodyPr/>
          <a:lstStyle/>
          <a:p>
            <a:r>
              <a:rPr lang="en-IE"/>
              <a:t>Impact of climate transition on employment by sector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A44D593-F1CE-E4A0-971D-17949972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009" y="1953998"/>
            <a:ext cx="1891553" cy="2642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C8905-B9BF-C17A-FBF8-2F333D65735C}"/>
              </a:ext>
            </a:extLst>
          </p:cNvPr>
          <p:cNvSpPr txBox="1"/>
          <p:nvPr/>
        </p:nvSpPr>
        <p:spPr>
          <a:xfrm>
            <a:off x="10022417" y="4666627"/>
            <a:ext cx="6020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cs typeface="Arial"/>
              </a:rPr>
              <a:t>2021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D8D99-0D84-EADC-FF08-7D078880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998017"/>
          </a:xfrm>
        </p:spPr>
        <p:txBody>
          <a:bodyPr/>
          <a:lstStyle/>
          <a:p>
            <a:r>
              <a:rPr lang="en-US">
                <a:cs typeface="Arial"/>
              </a:rPr>
              <a:t>Transitioning out of "brown" jobs through the right reskilling</a:t>
            </a:r>
          </a:p>
        </p:txBody>
      </p:sp>
      <p:pic>
        <p:nvPicPr>
          <p:cNvPr id="6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4E6B7E2E-E4FA-AC61-6EBE-B86283B9D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74" b="-203"/>
          <a:stretch/>
        </p:blipFill>
        <p:spPr>
          <a:xfrm>
            <a:off x="928258" y="3902053"/>
            <a:ext cx="5324394" cy="243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948EF-DC08-1F6A-77DB-A1BFB47CA349}"/>
              </a:ext>
            </a:extLst>
          </p:cNvPr>
          <p:cNvSpPr txBox="1"/>
          <p:nvPr/>
        </p:nvSpPr>
        <p:spPr>
          <a:xfrm>
            <a:off x="6881004" y="1719532"/>
            <a:ext cx="521610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AU" dirty="0">
                <a:cs typeface="Arial"/>
              </a:rPr>
              <a:t>Brown jobs are distributed unevenly </a:t>
            </a:r>
            <a:r>
              <a:rPr lang="en-AU" b="1" dirty="0">
                <a:cs typeface="Arial"/>
              </a:rPr>
              <a:t>across sectors. </a:t>
            </a:r>
            <a:endParaRPr lang="en-US" dirty="0">
              <a:cs typeface="Arial"/>
            </a:endParaRPr>
          </a:p>
          <a:p>
            <a:pPr marL="342900" indent="-342900">
              <a:buAutoNum type="alphaUcPeriod"/>
            </a:pPr>
            <a:endParaRPr lang="en-AU">
              <a:cs typeface="Arial"/>
            </a:endParaRPr>
          </a:p>
          <a:p>
            <a:pPr marL="342900" indent="-342900">
              <a:buAutoNum type="alphaUcPeriod"/>
            </a:pPr>
            <a:r>
              <a:rPr lang="en-AU" dirty="0">
                <a:cs typeface="Arial"/>
              </a:rPr>
              <a:t>Brown jobs are </a:t>
            </a:r>
            <a:r>
              <a:rPr lang="en-AU" b="1" dirty="0">
                <a:cs typeface="Arial"/>
              </a:rPr>
              <a:t>distributed unevenly across regions</a:t>
            </a:r>
            <a:r>
              <a:rPr lang="en-AU" dirty="0">
                <a:cs typeface="Arial"/>
              </a:rPr>
              <a:t> (shows manufacturing only)</a:t>
            </a:r>
          </a:p>
          <a:p>
            <a:pPr marL="342900" indent="-342900">
              <a:buAutoNum type="alphaUcPeriod"/>
            </a:pPr>
            <a:endParaRPr lang="en-AU">
              <a:cs typeface="Arial"/>
            </a:endParaRPr>
          </a:p>
          <a:p>
            <a:pPr marL="342900" indent="-342900">
              <a:buAutoNum type="alphaUcPeriod"/>
            </a:pPr>
            <a:r>
              <a:rPr lang="en-US" dirty="0">
                <a:cs typeface="Arial"/>
              </a:rPr>
              <a:t>Workers in coal jobs (subset of “brown” jobs at threat) have </a:t>
            </a:r>
            <a:r>
              <a:rPr lang="en-US" b="1" dirty="0">
                <a:cs typeface="Arial"/>
              </a:rPr>
              <a:t>limited transition options </a:t>
            </a:r>
            <a:r>
              <a:rPr lang="en-US" dirty="0">
                <a:cs typeface="Arial"/>
              </a:rPr>
              <a:t>(# of viable transitions low).</a:t>
            </a:r>
          </a:p>
          <a:p>
            <a:pPr marL="342900" indent="-342900">
              <a:buAutoNum type="alphaUcPeriod"/>
            </a:pPr>
            <a:endParaRPr lang="en-US" b="1">
              <a:cs typeface="Arial"/>
            </a:endParaRPr>
          </a:p>
          <a:p>
            <a:pPr marL="342900" indent="-342900">
              <a:buAutoNum type="alphaUcPeriod"/>
            </a:pPr>
            <a:r>
              <a:rPr lang="en-US" b="1" dirty="0">
                <a:cs typeface="Arial"/>
              </a:rPr>
              <a:t>Reskilling that is informed by skills proximities increases transition options dramatically.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lphaLcParenR"/>
            </a:pPr>
            <a:endParaRPr lang="en-US" b="1" dirty="0"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b="1" dirty="0">
                <a:cs typeface="Arial"/>
              </a:rPr>
              <a:t>Policymakers need to understand local reskilling potential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B8986F6-288F-D567-7FA7-D2197005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30" y="6424744"/>
            <a:ext cx="4625788" cy="2950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70430" y="1719532"/>
            <a:ext cx="4967202" cy="2331768"/>
            <a:chOff x="586137" y="1719532"/>
            <a:chExt cx="6179652" cy="29134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68263B-CAFF-42AD-B7C0-F626297D14A9}"/>
                </a:ext>
              </a:extLst>
            </p:cNvPr>
            <p:cNvSpPr txBox="1"/>
            <p:nvPr/>
          </p:nvSpPr>
          <p:spPr>
            <a:xfrm>
              <a:off x="1145731" y="17195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F51C6-FA53-4B1D-9F20-75D34686E03D}"/>
                </a:ext>
              </a:extLst>
            </p:cNvPr>
            <p:cNvSpPr txBox="1"/>
            <p:nvPr/>
          </p:nvSpPr>
          <p:spPr>
            <a:xfrm>
              <a:off x="3676410" y="17211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07D8F81E-D1A7-481F-8803-A40B5F80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37" y="2164812"/>
              <a:ext cx="3259550" cy="2281685"/>
            </a:xfrm>
            <a:prstGeom prst="rect">
              <a:avLst/>
            </a:prstGeom>
          </p:spPr>
        </p:pic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80117DD1-7A87-4F80-B1F2-2778354D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4"/>
            <a:stretch/>
          </p:blipFill>
          <p:spPr>
            <a:xfrm>
              <a:off x="4014964" y="1904198"/>
              <a:ext cx="2750825" cy="2728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2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7987" y="1520700"/>
            <a:ext cx="6342985" cy="43696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Need for a gender-balanced transition</a:t>
            </a:r>
          </a:p>
        </p:txBody>
      </p:sp>
    </p:spTree>
    <p:extLst>
      <p:ext uri="{BB962C8B-B14F-4D97-AF65-F5344CB8AC3E}">
        <p14:creationId xmlns:p14="http://schemas.microsoft.com/office/powerpoint/2010/main" val="39663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681852"/>
            <a:ext cx="10769628" cy="1132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  <a:defRPr>
                <a:solidFill>
                  <a:srgbClr val="000000"/>
                </a:solidFill>
              </a:defRPr>
            </a:pPr>
            <a:r>
              <a:rPr lang="en-US" sz="1800" dirty="0"/>
              <a:t>The </a:t>
            </a:r>
            <a:r>
              <a:rPr lang="en-US" sz="1800" b="1" dirty="0"/>
              <a:t>digital transformation </a:t>
            </a:r>
            <a:r>
              <a:rPr lang="en-US" sz="1800" dirty="0"/>
              <a:t>is a </a:t>
            </a:r>
            <a:r>
              <a:rPr lang="en-US" sz="1800" b="1" dirty="0"/>
              <a:t>widespread acceleration of the pace of technological change in the economy</a:t>
            </a:r>
            <a:r>
              <a:rPr lang="en-US" sz="1800" dirty="0"/>
              <a:t>, driven by a massive expansion of the capacity to store, process and communicate information using electronic devices. </a:t>
            </a:r>
            <a:endParaRPr lang="en-US" dirty="0"/>
          </a:p>
          <a:p>
            <a:pPr marL="0" indent="0">
              <a:spcAft>
                <a:spcPts val="600"/>
              </a:spcAft>
              <a:buNone/>
              <a:defRPr>
                <a:solidFill>
                  <a:srgbClr val="000000"/>
                </a:solidFill>
              </a:defRPr>
            </a:pPr>
            <a:r>
              <a:rPr lang="en-US" sz="1800" dirty="0">
                <a:cs typeface="Arial"/>
              </a:rPr>
              <a:t>It leads to a </a:t>
            </a:r>
            <a:r>
              <a:rPr lang="en-US" sz="1800" b="1" u="sng" dirty="0">
                <a:cs typeface="Arial"/>
              </a:rPr>
              <a:t>new division of </a:t>
            </a:r>
            <a:r>
              <a:rPr lang="en-US" sz="1800" b="1" u="sng" dirty="0" err="1">
                <a:cs typeface="Arial"/>
              </a:rPr>
              <a:t>labour</a:t>
            </a:r>
            <a:r>
              <a:rPr lang="en-US" sz="1800" b="1" dirty="0">
                <a:cs typeface="Arial"/>
              </a:rPr>
              <a:t> in the economy.</a:t>
            </a:r>
            <a:endParaRPr lang="en-US" sz="1800" dirty="0">
              <a:cs typeface="Arial"/>
            </a:endParaRPr>
          </a:p>
          <a:p>
            <a:pPr marL="380365" indent="-380365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1066165" lvl="1" indent="-457200">
              <a:spcAft>
                <a:spcPts val="600"/>
              </a:spcAft>
              <a:buFont typeface="Arial"/>
              <a:buAutoNum type="arabicPeriod"/>
              <a:defRPr>
                <a:solidFill>
                  <a:srgbClr val="000000"/>
                </a:solidFill>
              </a:defRPr>
            </a:pPr>
            <a:endParaRPr lang="en-US" sz="1600" dirty="0">
              <a:cs typeface="Arial"/>
            </a:endParaRPr>
          </a:p>
          <a:p>
            <a:pPr marL="1066165" lvl="1" indent="-457200">
              <a:spcBef>
                <a:spcPts val="0"/>
              </a:spcBef>
              <a:spcAft>
                <a:spcPts val="600"/>
              </a:spcAft>
              <a:buAutoNum type="arabicPeriod"/>
              <a:defRPr>
                <a:solidFill>
                  <a:srgbClr val="000000"/>
                </a:solidFill>
              </a:defRPr>
            </a:pPr>
            <a:endParaRPr lang="en-US" sz="160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transition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A12E9-DDF2-C623-02FC-27A9B45112A4}"/>
              </a:ext>
            </a:extLst>
          </p:cNvPr>
          <p:cNvSpPr txBox="1"/>
          <p:nvPr/>
        </p:nvSpPr>
        <p:spPr>
          <a:xfrm>
            <a:off x="833437" y="3262312"/>
            <a:ext cx="71794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0"/>
              </a:spcAft>
            </a:pPr>
            <a:r>
              <a:rPr lang="en-US" dirty="0">
                <a:ea typeface="+mn-lt"/>
                <a:cs typeface="+mn-lt"/>
              </a:rPr>
              <a:t>With respect to work, </a:t>
            </a:r>
            <a:r>
              <a:rPr lang="en-US" b="1" dirty="0">
                <a:ea typeface="+mn-lt"/>
                <a:cs typeface="+mn-lt"/>
              </a:rPr>
              <a:t>three main drivers of change: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B1F47-2E29-7E6F-5349-0602F0F9343C}"/>
              </a:ext>
            </a:extLst>
          </p:cNvPr>
          <p:cNvSpPr txBox="1"/>
          <p:nvPr/>
        </p:nvSpPr>
        <p:spPr>
          <a:xfrm>
            <a:off x="7439625" y="3795713"/>
            <a:ext cx="352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Upskilling/ Reskilling/ Complementary skills</a:t>
            </a:r>
            <a:endParaRPr lang="en-US" b="1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D8E6D-869F-54A1-F194-2C38AD9475C5}"/>
              </a:ext>
            </a:extLst>
          </p:cNvPr>
          <p:cNvSpPr txBox="1"/>
          <p:nvPr/>
        </p:nvSpPr>
        <p:spPr>
          <a:xfrm>
            <a:off x="1057275" y="4521994"/>
            <a:ext cx="64936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2. Digitalization of processes</a:t>
            </a:r>
            <a:r>
              <a:rPr lang="en-US">
                <a:cs typeface="Arial"/>
              </a:rPr>
              <a:t>: moving more and more stages of the production process to the digital sphere.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0CD32-C1EF-0F8B-B68E-A4E578960D37}"/>
              </a:ext>
            </a:extLst>
          </p:cNvPr>
          <p:cNvSpPr txBox="1"/>
          <p:nvPr/>
        </p:nvSpPr>
        <p:spPr>
          <a:xfrm>
            <a:off x="569119" y="5248275"/>
            <a:ext cx="6696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b="1">
                <a:cs typeface="Arial"/>
              </a:rPr>
              <a:t>3. Algorithmic management of work </a:t>
            </a:r>
            <a:r>
              <a:rPr lang="en-US">
                <a:cs typeface="Arial"/>
              </a:rPr>
              <a:t>(</a:t>
            </a:r>
            <a:r>
              <a:rPr lang="en-US" err="1">
                <a:cs typeface="Arial"/>
              </a:rPr>
              <a:t>Platformisation</a:t>
            </a:r>
            <a:r>
              <a:rPr lang="en-US">
                <a:cs typeface="Arial"/>
              </a:rPr>
              <a:t>)​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426AB-3D05-CCF8-1B4D-8A41B314877A}"/>
              </a:ext>
            </a:extLst>
          </p:cNvPr>
          <p:cNvSpPr txBox="1"/>
          <p:nvPr/>
        </p:nvSpPr>
        <p:spPr>
          <a:xfrm>
            <a:off x="569119" y="3795713"/>
            <a:ext cx="69818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AutoNum type="arabicPeriod"/>
            </a:pPr>
            <a:r>
              <a:rPr lang="en-US" b="1">
                <a:cs typeface="Arial"/>
              </a:rPr>
              <a:t> Automation of employment: </a:t>
            </a:r>
            <a:r>
              <a:rPr lang="en-US">
                <a:cs typeface="Arial"/>
              </a:rPr>
              <a:t>replacement of tasks by  machines.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DF02A-2DA8-738A-288A-E0034795BC8A}"/>
              </a:ext>
            </a:extLst>
          </p:cNvPr>
          <p:cNvSpPr txBox="1"/>
          <p:nvPr/>
        </p:nvSpPr>
        <p:spPr>
          <a:xfrm>
            <a:off x="7439624" y="4521994"/>
            <a:ext cx="352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Data rights, digital skills &amp; </a:t>
            </a:r>
            <a:r>
              <a:rPr lang="en-US" dirty="0" err="1">
                <a:cs typeface="Arial"/>
              </a:rPr>
              <a:t>labour</a:t>
            </a:r>
            <a:r>
              <a:rPr lang="en-US" dirty="0">
                <a:cs typeface="Arial"/>
              </a:rPr>
              <a:t> rights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865CA-66C9-4EB2-0B30-7F4573910566}"/>
              </a:ext>
            </a:extLst>
          </p:cNvPr>
          <p:cNvSpPr txBox="1"/>
          <p:nvPr/>
        </p:nvSpPr>
        <p:spPr>
          <a:xfrm>
            <a:off x="7439624" y="5248276"/>
            <a:ext cx="352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Algorithmic transparency &amp; Social dialogue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C14E6-00CC-6EF7-90A6-C25B31723D18}"/>
              </a:ext>
            </a:extLst>
          </p:cNvPr>
          <p:cNvSpPr txBox="1"/>
          <p:nvPr/>
        </p:nvSpPr>
        <p:spPr>
          <a:xfrm>
            <a:off x="7439624" y="3262312"/>
            <a:ext cx="44050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… requiring different policy </a:t>
            </a:r>
            <a:r>
              <a:rPr lang="en-US" b="1" dirty="0" smtClean="0">
                <a:cs typeface="Arial"/>
              </a:rPr>
              <a:t>responses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44C1A-6938-8805-50C0-E4F9D45147E7}"/>
              </a:ext>
            </a:extLst>
          </p:cNvPr>
          <p:cNvSpPr txBox="1"/>
          <p:nvPr/>
        </p:nvSpPr>
        <p:spPr>
          <a:xfrm>
            <a:off x="5929312" y="5762624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99E05FA-9105-8AD2-684A-902EFC2D4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275343"/>
              </p:ext>
            </p:extLst>
          </p:nvPr>
        </p:nvGraphicFramePr>
        <p:xfrm>
          <a:off x="272142" y="1623785"/>
          <a:ext cx="11681717" cy="50765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21428">
                  <a:extLst>
                    <a:ext uri="{9D8B030D-6E8A-4147-A177-3AD203B41FA5}">
                      <a16:colId xmlns:a16="http://schemas.microsoft.com/office/drawing/2014/main" val="2761253937"/>
                    </a:ext>
                  </a:extLst>
                </a:gridCol>
                <a:gridCol w="5979748">
                  <a:extLst>
                    <a:ext uri="{9D8B030D-6E8A-4147-A177-3AD203B41FA5}">
                      <a16:colId xmlns:a16="http://schemas.microsoft.com/office/drawing/2014/main" val="3266743395"/>
                    </a:ext>
                  </a:extLst>
                </a:gridCol>
                <a:gridCol w="2980541">
                  <a:extLst>
                    <a:ext uri="{9D8B030D-6E8A-4147-A177-3AD203B41FA5}">
                      <a16:colId xmlns:a16="http://schemas.microsoft.com/office/drawing/2014/main" val="2013778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</a:rPr>
                        <a:t>Organisation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32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ILO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56%</a:t>
                      </a:r>
                      <a:r>
                        <a:rPr lang="en-US" sz="1000">
                          <a:effectLst/>
                        </a:rPr>
                        <a:t> of jobs at risk of automation in next 20 years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ILO, 2016 (for ASEAN-5)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44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World Bank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66%</a:t>
                      </a:r>
                      <a:r>
                        <a:rPr lang="en-US" sz="1000">
                          <a:effectLst/>
                        </a:rPr>
                        <a:t> of jobs at risk of automation 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WB, 2016 (by WB and IMF)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71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OECD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en-US" sz="1000" b="1">
                          <a:effectLst/>
                        </a:rPr>
                        <a:t>4.5%</a:t>
                      </a:r>
                      <a:r>
                        <a:rPr lang="en-US" sz="1000">
                          <a:effectLst/>
                        </a:rPr>
                        <a:t> of jobs in 34 OECD countries at high-risk and </a:t>
                      </a:r>
                      <a:r>
                        <a:rPr lang="en-US" sz="1000" b="1">
                          <a:effectLst/>
                        </a:rPr>
                        <a:t>32%</a:t>
                      </a:r>
                      <a:r>
                        <a:rPr lang="en-US" sz="1000">
                          <a:effectLst/>
                        </a:rPr>
                        <a:t> at significant risk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OECD, 2019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16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Deloitte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35%</a:t>
                      </a:r>
                      <a:r>
                        <a:rPr lang="en-US" sz="1000">
                          <a:effectLst/>
                        </a:rPr>
                        <a:t> of jobs might disappear in the next two decades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Deloitte, 2014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6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PwC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38%</a:t>
                      </a:r>
                      <a:r>
                        <a:rPr lang="en-US" sz="1000">
                          <a:effectLst/>
                        </a:rPr>
                        <a:t> of jobs in US, </a:t>
                      </a:r>
                      <a:r>
                        <a:rPr lang="en-US" sz="1000" b="1">
                          <a:effectLst/>
                        </a:rPr>
                        <a:t>35%</a:t>
                      </a:r>
                      <a:r>
                        <a:rPr lang="en-US" sz="1000">
                          <a:effectLst/>
                        </a:rPr>
                        <a:t> in Germany, </a:t>
                      </a:r>
                      <a:r>
                        <a:rPr lang="en-US" sz="1000" b="1">
                          <a:effectLst/>
                        </a:rPr>
                        <a:t>30%</a:t>
                      </a:r>
                      <a:r>
                        <a:rPr lang="en-US" sz="1000">
                          <a:effectLst/>
                        </a:rPr>
                        <a:t> in the UK, </a:t>
                      </a:r>
                      <a:r>
                        <a:rPr lang="en-US" sz="1000" b="1">
                          <a:effectLst/>
                        </a:rPr>
                        <a:t>21%</a:t>
                      </a:r>
                      <a:r>
                        <a:rPr lang="en-US" sz="1000">
                          <a:effectLst/>
                        </a:rPr>
                        <a:t> in Japan, at risk of automation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err="1">
                          <a:effectLst/>
                        </a:rPr>
                        <a:t>Pricewaterhouse</a:t>
                      </a:r>
                      <a:r>
                        <a:rPr lang="en-US" sz="1000">
                          <a:effectLst/>
                        </a:rPr>
                        <a:t> Cooper 2017; study of the US, Japan, UK and Germany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07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McKinsey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60%</a:t>
                      </a:r>
                      <a:r>
                        <a:rPr lang="en-US" sz="1000">
                          <a:effectLst/>
                        </a:rPr>
                        <a:t> of all occupations have at least </a:t>
                      </a:r>
                      <a:r>
                        <a:rPr lang="en-US" sz="1000" b="1">
                          <a:effectLst/>
                        </a:rPr>
                        <a:t>30%</a:t>
                      </a:r>
                      <a:r>
                        <a:rPr lang="en-US" sz="1000">
                          <a:effectLst/>
                        </a:rPr>
                        <a:t> automatable activities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McKinsey Global Institute 2016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80204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Bruegel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47%-54%</a:t>
                      </a:r>
                      <a:r>
                        <a:rPr lang="en-US" sz="1000">
                          <a:effectLst/>
                        </a:rPr>
                        <a:t> of jobs at risk of automation in the EU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Bruegel Blog 2014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09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World Economic Forum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75 million jobs lost</a:t>
                      </a:r>
                      <a:r>
                        <a:rPr lang="en-US" sz="1000">
                          <a:effectLst/>
                        </a:rPr>
                        <a:t> world-wide and </a:t>
                      </a:r>
                      <a:r>
                        <a:rPr lang="en-US" sz="1000" b="1">
                          <a:effectLst/>
                        </a:rPr>
                        <a:t>133 million created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WEF, 2018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91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Roland Berger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8.3 million jobs lost</a:t>
                      </a:r>
                      <a:r>
                        <a:rPr lang="en-US" sz="1000">
                          <a:effectLst/>
                        </a:rPr>
                        <a:t> in </a:t>
                      </a:r>
                      <a:r>
                        <a:rPr lang="en-US" sz="1000" b="1">
                          <a:effectLst/>
                        </a:rPr>
                        <a:t>industry;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b="1">
                          <a:effectLst/>
                        </a:rPr>
                        <a:t>10 million jobs</a:t>
                      </a:r>
                      <a:r>
                        <a:rPr lang="en-US" sz="1000">
                          <a:effectLst/>
                        </a:rPr>
                        <a:t> created in </a:t>
                      </a:r>
                      <a:r>
                        <a:rPr lang="en-US" sz="1000" b="1">
                          <a:effectLst/>
                        </a:rPr>
                        <a:t>services</a:t>
                      </a:r>
                      <a:r>
                        <a:rPr lang="en-US" sz="1000">
                          <a:effectLst/>
                        </a:rPr>
                        <a:t> by 2035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Study in 2016 for Western Europe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341197"/>
                  </a:ext>
                </a:extLst>
              </a:tr>
              <a:tr h="23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 University of Oxford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47%</a:t>
                      </a:r>
                      <a:r>
                        <a:rPr lang="en-US" sz="1000">
                          <a:effectLst/>
                        </a:rPr>
                        <a:t> of workers in the US at high risk of automation in 2030;</a:t>
                      </a:r>
                      <a:r>
                        <a:rPr lang="en-US" sz="1000" b="1">
                          <a:effectLst/>
                        </a:rPr>
                        <a:t> 20%</a:t>
                      </a:r>
                      <a:r>
                        <a:rPr lang="en-US" sz="1000">
                          <a:effectLst/>
                        </a:rPr>
                        <a:t> in Spain in 20 years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Frey and Osborne, 2013 (focused on the US)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132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 Harvard University, OECD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Jobs at high risk of automation vary between</a:t>
                      </a:r>
                      <a:r>
                        <a:rPr lang="en-US" sz="1000" b="1">
                          <a:effectLst/>
                        </a:rPr>
                        <a:t> 6%</a:t>
                      </a:r>
                      <a:r>
                        <a:rPr lang="en-US" sz="1000">
                          <a:effectLst/>
                        </a:rPr>
                        <a:t> in Norway to </a:t>
                      </a:r>
                      <a:r>
                        <a:rPr lang="en-US" sz="1000" b="1">
                          <a:effectLst/>
                        </a:rPr>
                        <a:t>33%</a:t>
                      </a:r>
                      <a:r>
                        <a:rPr lang="en-US" sz="1000">
                          <a:effectLst/>
                        </a:rPr>
                        <a:t> in Slovenia 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err="1">
                          <a:effectLst/>
                        </a:rPr>
                        <a:t>Nedelkoska</a:t>
                      </a:r>
                      <a:r>
                        <a:rPr lang="en-US" sz="1000">
                          <a:effectLst/>
                        </a:rPr>
                        <a:t>  and </a:t>
                      </a:r>
                      <a:r>
                        <a:rPr lang="en-US" sz="1000" err="1">
                          <a:effectLst/>
                        </a:rPr>
                        <a:t>Quintini</a:t>
                      </a:r>
                      <a:r>
                        <a:rPr lang="en-US" sz="1000">
                          <a:effectLst/>
                        </a:rPr>
                        <a:t>, 2018 (study on OECD countries)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19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 LSE Consulting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Jobs at high risk of automation vary between </a:t>
                      </a:r>
                      <a:r>
                        <a:rPr lang="en-US" sz="1000" b="1">
                          <a:effectLst/>
                        </a:rPr>
                        <a:t>37%</a:t>
                      </a:r>
                      <a:r>
                        <a:rPr lang="en-US" sz="1000">
                          <a:effectLst/>
                        </a:rPr>
                        <a:t> in Norway to </a:t>
                      </a:r>
                      <a:r>
                        <a:rPr lang="en-US" sz="1000" b="1">
                          <a:effectLst/>
                        </a:rPr>
                        <a:t>69%</a:t>
                      </a:r>
                      <a:r>
                        <a:rPr lang="en-US" sz="1000">
                          <a:effectLst/>
                        </a:rPr>
                        <a:t> in Czechia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Lordan, 2018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198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 </a:t>
                      </a:r>
                      <a:r>
                        <a:rPr lang="en-US" sz="1000" b="1" i="0" u="none" strike="noStrike" noProof="0">
                          <a:effectLst/>
                          <a:latin typeface="Arial"/>
                        </a:rPr>
                        <a:t>Centre for</a:t>
                      </a:r>
                      <a:br>
                        <a:rPr lang="en-US" sz="1000" b="1" i="0" u="none" strike="noStrike" noProof="0"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noProof="0">
                          <a:effectLst/>
                          <a:latin typeface="Arial"/>
                        </a:rPr>
                        <a:t>European Economic Research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9 % of jobs at risk of automation in the OECD countries; </a:t>
                      </a:r>
                      <a:r>
                        <a:rPr lang="en-US" sz="1000" b="1">
                          <a:effectLst/>
                        </a:rPr>
                        <a:t>9%</a:t>
                      </a:r>
                      <a:r>
                        <a:rPr lang="en-US" sz="1000">
                          <a:effectLst/>
                        </a:rPr>
                        <a:t> in the US, </a:t>
                      </a:r>
                      <a:r>
                        <a:rPr lang="en-US" sz="1000" b="1">
                          <a:effectLst/>
                        </a:rPr>
                        <a:t>6%</a:t>
                      </a:r>
                      <a:r>
                        <a:rPr lang="en-US" sz="1000">
                          <a:effectLst/>
                        </a:rPr>
                        <a:t> in South Korea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Arntz, Gregory and </a:t>
                      </a:r>
                      <a:r>
                        <a:rPr lang="en-US" sz="1000" err="1">
                          <a:effectLst/>
                        </a:rPr>
                        <a:t>Zierahn</a:t>
                      </a:r>
                      <a:r>
                        <a:rPr lang="en-US" sz="1000">
                          <a:effectLst/>
                        </a:rPr>
                        <a:t>, 2016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57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 MIT, Boston University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Each robot substitute </a:t>
                      </a:r>
                      <a:r>
                        <a:rPr lang="en-US" sz="1000" b="1">
                          <a:effectLst/>
                        </a:rPr>
                        <a:t>6</a:t>
                      </a:r>
                      <a:r>
                        <a:rPr lang="en-US" sz="1000">
                          <a:effectLst/>
                        </a:rPr>
                        <a:t> workers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err="1">
                          <a:effectLst/>
                        </a:rPr>
                        <a:t>Acemogly</a:t>
                      </a:r>
                      <a:r>
                        <a:rPr lang="en-US" sz="1000">
                          <a:effectLst/>
                        </a:rPr>
                        <a:t> and Restrepo, 2019 (USA 1990-2007)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70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Researchers, Bruegel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Each robot substitute </a:t>
                      </a:r>
                      <a:r>
                        <a:rPr lang="en-US" sz="1000" b="1">
                          <a:effectLst/>
                        </a:rPr>
                        <a:t>3-4</a:t>
                      </a:r>
                      <a:r>
                        <a:rPr lang="en-US" sz="1000">
                          <a:effectLst/>
                        </a:rPr>
                        <a:t> workers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Chiacchio et al, 2018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172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Oxford Economics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Each robot substitute </a:t>
                      </a:r>
                      <a:r>
                        <a:rPr lang="en-US" sz="1000" b="1">
                          <a:effectLst/>
                        </a:rPr>
                        <a:t>1.6 </a:t>
                      </a:r>
                      <a:r>
                        <a:rPr lang="en-US" sz="1000">
                          <a:effectLst/>
                        </a:rPr>
                        <a:t>workers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Oxford Economics, 2019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80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Boston Consulting Group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times more robots in the US will result in job losses of </a:t>
                      </a:r>
                      <a:r>
                        <a:rPr lang="en-US" sz="1000" b="1">
                          <a:effectLst/>
                        </a:rPr>
                        <a:t>0.9%-1.76%</a:t>
                      </a:r>
                      <a:r>
                        <a:rPr lang="en-US" sz="1000">
                          <a:effectLst/>
                        </a:rPr>
                        <a:t> of the population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Boston Consulting Group, 2015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072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Keynes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 2030 “technology unemployment” and “15 hours work per week” in 2030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1930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31960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73F825-2263-C9FB-9CC1-0AE70167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72" y="178060"/>
            <a:ext cx="10515600" cy="782357"/>
          </a:xfrm>
        </p:spPr>
        <p:txBody>
          <a:bodyPr/>
          <a:lstStyle/>
          <a:p>
            <a:r>
              <a:rPr lang="en-US" sz="3200" dirty="0" err="1" smtClean="0">
                <a:cs typeface="Arial"/>
              </a:rPr>
              <a:t>Automatización</a:t>
            </a:r>
            <a:r>
              <a:rPr lang="en-US" sz="3200" dirty="0" smtClean="0">
                <a:cs typeface="Arial"/>
              </a:rPr>
              <a:t> </a:t>
            </a:r>
            <a:r>
              <a:rPr lang="en-US" sz="3200" dirty="0">
                <a:cs typeface="Arial"/>
              </a:rPr>
              <a:t>y Empleo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26B65-B744-768A-F63F-1E9E0AF31DCC}"/>
              </a:ext>
            </a:extLst>
          </p:cNvPr>
          <p:cNvSpPr txBox="1"/>
          <p:nvPr/>
        </p:nvSpPr>
        <p:spPr>
          <a:xfrm>
            <a:off x="5698066" y="289983"/>
            <a:ext cx="6246284" cy="1223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i="1" dirty="0"/>
              <a:t>“At all levels of analysis — plant, firm, and industry — the estimated impact of automation on employment in France is positive, even for unskilled industrial workers.”</a:t>
            </a:r>
            <a:endParaRPr lang="en-GB" sz="1400" i="1" dirty="0">
              <a:cs typeface="Arial"/>
            </a:endParaRPr>
          </a:p>
          <a:p>
            <a:endParaRPr lang="en-GB" sz="1050" i="1" dirty="0"/>
          </a:p>
          <a:p>
            <a:r>
              <a:rPr lang="en-GB" sz="1050" dirty="0" err="1"/>
              <a:t>Phillipe</a:t>
            </a:r>
            <a:r>
              <a:rPr lang="en-GB" sz="1050" dirty="0"/>
              <a:t> </a:t>
            </a:r>
            <a:r>
              <a:rPr lang="en-GB" sz="1050" dirty="0" err="1"/>
              <a:t>Aghion</a:t>
            </a:r>
            <a:r>
              <a:rPr lang="en-GB" sz="1050" dirty="0"/>
              <a:t>, 2022, at the first conference on the economic impact of robots and automation that took place on October 13/14, 2022, at Goethe University Frankfurt am Main, Germany</a:t>
            </a:r>
            <a:endParaRPr lang="en-GB" sz="10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5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ECA598-5AC8-C465-199D-8C5E3B78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871257"/>
          </a:xfrm>
        </p:spPr>
        <p:txBody>
          <a:bodyPr/>
          <a:lstStyle/>
          <a:p>
            <a:r>
              <a:rPr lang="en-US">
                <a:cs typeface="Arial"/>
              </a:rPr>
              <a:t>Share of jobs at high risk of automation: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Variation in estimates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FD51D-4FEE-F935-3E52-9C4CF9F8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49" y="1667536"/>
            <a:ext cx="1677790" cy="228761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66786FF-DD9B-310E-B625-ACF616BF059A}"/>
              </a:ext>
            </a:extLst>
          </p:cNvPr>
          <p:cNvSpPr txBox="1"/>
          <p:nvPr/>
        </p:nvSpPr>
        <p:spPr>
          <a:xfrm rot="16200000">
            <a:off x="10865757" y="2626978"/>
            <a:ext cx="87928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Arial"/>
              </a:rPr>
              <a:t>2019</a:t>
            </a:r>
            <a:endParaRPr lang="en-US"/>
          </a:p>
        </p:txBody>
      </p:sp>
      <p:pic>
        <p:nvPicPr>
          <p:cNvPr id="9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E5A6803B-78F8-6A15-F89E-1A62D5D74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8583" y="1520825"/>
            <a:ext cx="6617217" cy="4885204"/>
          </a:xfrm>
        </p:spPr>
      </p:pic>
      <p:grpSp>
        <p:nvGrpSpPr>
          <p:cNvPr id="4" name="Group 3"/>
          <p:cNvGrpSpPr/>
          <p:nvPr/>
        </p:nvGrpSpPr>
        <p:grpSpPr>
          <a:xfrm>
            <a:off x="7361161" y="4262842"/>
            <a:ext cx="4605867" cy="1225444"/>
            <a:chOff x="7361161" y="4262842"/>
            <a:chExt cx="4605867" cy="1225444"/>
          </a:xfrm>
        </p:grpSpPr>
        <p:pic>
          <p:nvPicPr>
            <p:cNvPr id="2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A57D6B80-2BF5-53CC-847A-A44377950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1161" y="4262842"/>
              <a:ext cx="4605867" cy="8723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4377AD-3877-84D5-0FBC-5413E7D30E0E}"/>
                </a:ext>
              </a:extLst>
            </p:cNvPr>
            <p:cNvSpPr txBox="1"/>
            <p:nvPr/>
          </p:nvSpPr>
          <p:spPr>
            <a:xfrm>
              <a:off x="10989971" y="5226676"/>
              <a:ext cx="976647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cs typeface="Arial"/>
                </a:rPr>
                <a:t>OECD,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1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Future of work in a post-COVID world </a:t>
            </a:r>
            <a:r>
              <a:rPr lang="en-IE" sz="2400"/>
              <a:t>(McKinsey Global Institute, 2020)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199" y="1825625"/>
            <a:ext cx="6421362" cy="41603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/>
              <a:t>Declining supply of labour due to ageing (- 13.5 million (4%) by 2030)</a:t>
            </a:r>
            <a:endParaRPr lang="en-IE" dirty="0">
              <a:cs typeface="Arial"/>
            </a:endParaRPr>
          </a:p>
          <a:p>
            <a:r>
              <a:rPr lang="en-IE" dirty="0"/>
              <a:t>Urbanization trends: 48 cities could capture more than 50% of Europe’s potential job growth</a:t>
            </a:r>
            <a:endParaRPr lang="en-IE" dirty="0">
              <a:cs typeface="Arial"/>
            </a:endParaRPr>
          </a:p>
          <a:p>
            <a:r>
              <a:rPr lang="en-IE" dirty="0"/>
              <a:t>40% of Europeans will live in regions where jobs are declining</a:t>
            </a:r>
            <a:endParaRPr lang="en-IE" dirty="0">
              <a:cs typeface="Arial"/>
            </a:endParaRPr>
          </a:p>
        </p:txBody>
      </p:sp>
      <p:pic>
        <p:nvPicPr>
          <p:cNvPr id="1032" name="Picture 8" descr="Europe City Ligh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90" y="1828044"/>
            <a:ext cx="4196522" cy="41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642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76460"/>
            <a:ext cx="11360800" cy="763600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t>Density of robots per 1,000 workers in the EU, 1995-2015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811" y="6064655"/>
            <a:ext cx="1067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50"/>
            </a:pPr>
            <a:r>
              <a:rPr sz="1400"/>
              <a:t>Source: Fernandez-Macias, </a:t>
            </a:r>
            <a:r>
              <a:rPr sz="1400" err="1"/>
              <a:t>Klenert</a:t>
            </a:r>
            <a:r>
              <a:rPr sz="1400"/>
              <a:t> (Anton) (2020), </a:t>
            </a:r>
            <a:r>
              <a:rPr sz="1400" i="1"/>
              <a:t>Not so disruptive yet? Characteristics, distribution and determinants of robots in Europe</a:t>
            </a:r>
            <a:r>
              <a:rPr sz="1400"/>
              <a:t>, JRC Working Papers on Labour, Education and Technology 2020-03, Joint Research Centre.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59" y="1240061"/>
            <a:ext cx="8043349" cy="47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76460"/>
            <a:ext cx="11360800" cy="763600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t>Exposure to AI by wage level, different occupations (EU)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111" y="6177946"/>
            <a:ext cx="9605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50"/>
            </a:pPr>
            <a:r>
              <a:rPr sz="1200" dirty="0"/>
              <a:t>Source: </a:t>
            </a:r>
            <a:r>
              <a:rPr sz="1200" dirty="0" err="1"/>
              <a:t>Tolan</a:t>
            </a:r>
            <a:r>
              <a:rPr sz="1200" dirty="0"/>
              <a:t>, S., </a:t>
            </a:r>
            <a:r>
              <a:rPr sz="1200" dirty="0" err="1"/>
              <a:t>Pesole</a:t>
            </a:r>
            <a:r>
              <a:rPr sz="1200" dirty="0"/>
              <a:t>, A., </a:t>
            </a:r>
            <a:r>
              <a:rPr sz="1200" dirty="0" err="1"/>
              <a:t>Martínez</a:t>
            </a:r>
            <a:r>
              <a:rPr sz="1200" dirty="0"/>
              <a:t>-Plumed, F., Fernández-</a:t>
            </a:r>
            <a:r>
              <a:rPr sz="1200" dirty="0" err="1"/>
              <a:t>Macías</a:t>
            </a:r>
            <a:r>
              <a:rPr sz="1200" dirty="0"/>
              <a:t>, E., Hernández-</a:t>
            </a:r>
            <a:r>
              <a:rPr sz="1200" dirty="0" err="1"/>
              <a:t>Orallo</a:t>
            </a:r>
            <a:r>
              <a:rPr sz="1200" dirty="0"/>
              <a:t>, J., </a:t>
            </a:r>
            <a:r>
              <a:rPr sz="1200" dirty="0" err="1"/>
              <a:t>Ms</a:t>
            </a:r>
            <a:r>
              <a:rPr sz="1200" dirty="0"/>
              <a:t> Gómez, E. (2021). Measuring the occupational impact of AI: tasks, cognitive capabilities and AI benchmarks. Journal of Artificial Intelligence Research, 71, 191-236.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0" y="1902275"/>
            <a:ext cx="6337471" cy="342930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1CADD16-0F28-0AC4-5623-6D3717A106AD}"/>
              </a:ext>
            </a:extLst>
          </p:cNvPr>
          <p:cNvSpPr txBox="1"/>
          <p:nvPr/>
        </p:nvSpPr>
        <p:spPr>
          <a:xfrm>
            <a:off x="7050741" y="2196353"/>
            <a:ext cx="4624107" cy="24622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"There's an opportunity […] to implement </a:t>
            </a:r>
            <a:r>
              <a:rPr lang="en-US" sz="1400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new ways of working based on technological solutions that could foster flexibility for all workers</a:t>
            </a:r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,…"</a:t>
            </a:r>
          </a:p>
          <a:p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"At the same time, </a:t>
            </a: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automation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promises to</a:t>
            </a: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 handle more and more rote, repetitive tasks, 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allowing non-desk workers to be </a:t>
            </a: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reskilled to handle jobs calling for the human touch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."</a:t>
            </a:r>
          </a:p>
          <a:p>
            <a:endParaRPr lang="en-US" sz="1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sz="14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(The Adecco Group, 2022)</a:t>
            </a:r>
          </a:p>
          <a:p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0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Use of digital algorithms and platforms for </a:t>
            </a:r>
            <a:r>
              <a:rPr lang="en-US" sz="2000" b="1" dirty="0"/>
              <a:t>work management tasks</a:t>
            </a:r>
            <a:r>
              <a:rPr lang="en-US" sz="2000" dirty="0"/>
              <a:t>.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It involves some </a:t>
            </a:r>
            <a:r>
              <a:rPr lang="en-US" sz="1800" b="1" dirty="0"/>
              <a:t>automation of management </a:t>
            </a:r>
            <a:r>
              <a:rPr lang="en-US" sz="1800" dirty="0"/>
              <a:t>(which is never complete).</a:t>
            </a:r>
            <a:endParaRPr lang="en-GB" sz="18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It can be used for </a:t>
            </a:r>
            <a:r>
              <a:rPr lang="en-US" sz="1800" b="1" dirty="0"/>
              <a:t>different</a:t>
            </a:r>
            <a:r>
              <a:rPr lang="en-US" sz="1800" dirty="0"/>
              <a:t> management </a:t>
            </a:r>
            <a:r>
              <a:rPr lang="en-US" sz="1800" b="1" dirty="0"/>
              <a:t>functions</a:t>
            </a:r>
            <a:r>
              <a:rPr lang="en-US" sz="1800" dirty="0"/>
              <a:t>: procurement, planning, coordination, control.</a:t>
            </a:r>
            <a:endParaRPr lang="en-GB" sz="18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It requires a certain degree of </a:t>
            </a:r>
            <a:r>
              <a:rPr lang="en-US" sz="1800" dirty="0" err="1"/>
              <a:t>digitalisation</a:t>
            </a:r>
            <a:r>
              <a:rPr lang="en-US" sz="1800" dirty="0"/>
              <a:t> of processes. </a:t>
            </a:r>
            <a:r>
              <a:rPr lang="en-US" sz="1800" dirty="0" err="1"/>
              <a:t>Digitalisation</a:t>
            </a:r>
            <a:r>
              <a:rPr lang="en-US" sz="1800" dirty="0"/>
              <a:t> </a:t>
            </a:r>
            <a:r>
              <a:rPr lang="en-US" sz="1800" dirty="0" err="1"/>
              <a:t>favours</a:t>
            </a:r>
            <a:r>
              <a:rPr lang="en-US" sz="1800" dirty="0"/>
              <a:t> </a:t>
            </a:r>
            <a:r>
              <a:rPr lang="en-US" sz="1800" dirty="0" err="1"/>
              <a:t>platformisation</a:t>
            </a:r>
            <a:r>
              <a:rPr lang="en-US" sz="1800" dirty="0"/>
              <a:t>, because algorithms are the </a:t>
            </a:r>
            <a:r>
              <a:rPr lang="en-US" sz="1800" b="1" dirty="0"/>
              <a:t>most efficient way to manage data.</a:t>
            </a:r>
            <a:endParaRPr lang="en-GB" sz="1800" dirty="0"/>
          </a:p>
          <a:p>
            <a:pPr lvl="0">
              <a:spcAft>
                <a:spcPts val="600"/>
              </a:spcAft>
            </a:pPr>
            <a:r>
              <a:rPr lang="en-US" sz="2000" dirty="0"/>
              <a:t>Algorithmic management of work in Europe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The most advanced forms of algorithmic management are found in digital </a:t>
            </a:r>
            <a:r>
              <a:rPr lang="en-US" sz="1800" dirty="0" err="1"/>
              <a:t>labour</a:t>
            </a:r>
            <a:r>
              <a:rPr lang="en-US" sz="1800" dirty="0"/>
              <a:t> platforms, which account for </a:t>
            </a:r>
            <a:r>
              <a:rPr lang="en-US" sz="1800" b="1" dirty="0"/>
              <a:t>around 2 % of employment in Europe.</a:t>
            </a:r>
            <a:r>
              <a:rPr lang="en-US" sz="1800" dirty="0"/>
              <a:t> After strong initial growth, they appear </a:t>
            </a:r>
            <a:r>
              <a:rPr lang="en-US" sz="1800" b="1" dirty="0"/>
              <a:t>stagnant.</a:t>
            </a:r>
            <a:endParaRPr lang="en-GB" sz="18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1800" dirty="0"/>
              <a:t>However, </a:t>
            </a:r>
            <a:r>
              <a:rPr lang="en-US" sz="1800" b="1" dirty="0"/>
              <a:t>algorithmic management of work </a:t>
            </a:r>
            <a:r>
              <a:rPr lang="en-US" sz="1800" dirty="0"/>
              <a:t>is</a:t>
            </a:r>
            <a:r>
              <a:rPr lang="en-US" sz="1800" b="1" dirty="0"/>
              <a:t> spreading </a:t>
            </a:r>
            <a:r>
              <a:rPr lang="en-US" sz="1800" dirty="0"/>
              <a:t>across the economy. The increasing use of digital tools in all types of processes </a:t>
            </a:r>
            <a:r>
              <a:rPr lang="en-US" sz="1800" dirty="0" err="1"/>
              <a:t>favours</a:t>
            </a:r>
            <a:r>
              <a:rPr lang="en-US" sz="1800" dirty="0"/>
              <a:t> algorithmic management.</a:t>
            </a:r>
            <a:endParaRPr lang="en-GB" sz="18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The </a:t>
            </a:r>
            <a:r>
              <a:rPr lang="en-US" sz="1800" b="1" dirty="0"/>
              <a:t>COVID crisis,</a:t>
            </a:r>
            <a:r>
              <a:rPr lang="en-US" sz="1800" dirty="0"/>
              <a:t> with the need to reduce social interaction (teleworking) and to monitor workers’ location and health status, has </a:t>
            </a:r>
            <a:r>
              <a:rPr lang="en-US" sz="1800" b="1" dirty="0"/>
              <a:t>boosted the </a:t>
            </a:r>
            <a:r>
              <a:rPr lang="en-US" sz="1800" b="1" dirty="0" err="1"/>
              <a:t>platformisation</a:t>
            </a:r>
            <a:r>
              <a:rPr lang="en-US" sz="1800" dirty="0"/>
              <a:t> of work in Europe.</a:t>
            </a:r>
            <a:endParaRPr lang="en-GB" sz="1800" dirty="0"/>
          </a:p>
          <a:p>
            <a:pPr>
              <a:spcAft>
                <a:spcPts val="600"/>
              </a:spcAft>
            </a:pPr>
            <a:endParaRPr lang="en-GB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79512" cy="948007"/>
          </a:xfrm>
        </p:spPr>
        <p:txBody>
          <a:bodyPr/>
          <a:lstStyle/>
          <a:p>
            <a:pPr indent="-399415">
              <a:spcBef>
                <a:spcPts val="1333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/>
              <a:t>Algorithmic management of work (</a:t>
            </a:r>
            <a:r>
              <a:rPr lang="en-US" err="1"/>
              <a:t>platformisation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FEF37-CD96-05E0-983C-1E2FDB1A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28" y="1517196"/>
            <a:ext cx="10905699" cy="4816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Crisis que </a:t>
            </a:r>
            <a:r>
              <a:rPr lang="en-US" dirty="0" err="1">
                <a:cs typeface="Arial"/>
              </a:rPr>
              <a:t>afectan</a:t>
            </a:r>
            <a:r>
              <a:rPr lang="en-US" dirty="0">
                <a:cs typeface="Arial"/>
              </a:rPr>
              <a:t> al </a:t>
            </a:r>
            <a:r>
              <a:rPr lang="en-US" dirty="0" err="1">
                <a:cs typeface="Arial"/>
              </a:rPr>
              <a:t>futuro</a:t>
            </a:r>
            <a:r>
              <a:rPr lang="en-US" dirty="0">
                <a:cs typeface="Arial"/>
              </a:rPr>
              <a:t> del </a:t>
            </a:r>
            <a:r>
              <a:rPr lang="en-US" dirty="0" err="1">
                <a:cs typeface="Arial"/>
              </a:rPr>
              <a:t>empleo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Oportunidades</a:t>
            </a:r>
            <a:r>
              <a:rPr lang="en-US" dirty="0">
                <a:cs typeface="Arial"/>
              </a:rPr>
              <a:t> de la </a:t>
            </a:r>
            <a:r>
              <a:rPr lang="en-US" dirty="0" err="1">
                <a:cs typeface="Arial"/>
              </a:rPr>
              <a:t>t</a:t>
            </a:r>
            <a:r>
              <a:rPr lang="en-US" dirty="0" err="1" smtClean="0">
                <a:cs typeface="Arial"/>
              </a:rPr>
              <a:t>ransición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>
                <a:cs typeface="Arial"/>
              </a:rPr>
              <a:t>verde</a:t>
            </a:r>
            <a:r>
              <a:rPr lang="en-US" dirty="0">
                <a:cs typeface="Arial"/>
              </a:rPr>
              <a:t> para el </a:t>
            </a:r>
            <a:r>
              <a:rPr lang="en-US" dirty="0" err="1" smtClean="0">
                <a:cs typeface="Arial"/>
              </a:rPr>
              <a:t>empleo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Riesgos</a:t>
            </a:r>
            <a:r>
              <a:rPr lang="en-US" dirty="0">
                <a:cs typeface="Arial"/>
              </a:rPr>
              <a:t> para el </a:t>
            </a:r>
            <a:r>
              <a:rPr lang="en-US" dirty="0" err="1">
                <a:cs typeface="Arial"/>
              </a:rPr>
              <a:t>empleo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la </a:t>
            </a:r>
            <a:r>
              <a:rPr lang="en-US" dirty="0" err="1" smtClean="0">
                <a:cs typeface="Arial"/>
              </a:rPr>
              <a:t>transición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d</a:t>
            </a:r>
            <a:r>
              <a:rPr lang="en-US" dirty="0" smtClean="0">
                <a:cs typeface="Arial"/>
              </a:rPr>
              <a:t>igital</a:t>
            </a:r>
            <a:r>
              <a:rPr lang="en-US" dirty="0">
                <a:cs typeface="Arial"/>
              </a:rPr>
              <a:t>:</a:t>
            </a:r>
          </a:p>
          <a:p>
            <a:pPr marL="800100" lvl="1" indent="-342900"/>
            <a:r>
              <a:rPr lang="en-US" dirty="0" err="1" smtClean="0">
                <a:cs typeface="Arial"/>
              </a:rPr>
              <a:t>Automatización</a:t>
            </a:r>
            <a:r>
              <a:rPr lang="en-US" dirty="0">
                <a:cs typeface="Arial"/>
              </a:rPr>
              <a:t>: Robots e </a:t>
            </a:r>
            <a:r>
              <a:rPr lang="en-US" dirty="0" err="1" smtClean="0">
                <a:cs typeface="Arial"/>
              </a:rPr>
              <a:t>inteligencia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a</a:t>
            </a:r>
            <a:r>
              <a:rPr lang="en-US" dirty="0" smtClean="0">
                <a:cs typeface="Arial"/>
              </a:rPr>
              <a:t>rtificial</a:t>
            </a:r>
            <a:endParaRPr lang="en-US" dirty="0">
              <a:cs typeface="Arial"/>
            </a:endParaRPr>
          </a:p>
          <a:p>
            <a:pPr marL="800100" lvl="1" indent="-342900"/>
            <a:r>
              <a:rPr lang="en-US" dirty="0" err="1" smtClean="0">
                <a:ea typeface="+mn-lt"/>
                <a:cs typeface="+mn-lt"/>
              </a:rPr>
              <a:t>Gestión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algorítmica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y el </a:t>
            </a:r>
            <a:r>
              <a:rPr lang="en-US" dirty="0" err="1">
                <a:ea typeface="+mn-lt"/>
                <a:cs typeface="+mn-lt"/>
              </a:rPr>
              <a:t>t</a:t>
            </a:r>
            <a:r>
              <a:rPr lang="en-US" dirty="0" err="1" smtClean="0">
                <a:ea typeface="+mn-lt"/>
                <a:cs typeface="+mn-lt"/>
              </a:rPr>
              <a:t>rabajo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las </a:t>
            </a:r>
            <a:r>
              <a:rPr lang="en-US" dirty="0" err="1">
                <a:ea typeface="+mn-lt"/>
                <a:cs typeface="+mn-lt"/>
              </a:rPr>
              <a:t>p</a:t>
            </a:r>
            <a:r>
              <a:rPr lang="en-US" dirty="0" err="1" smtClean="0">
                <a:ea typeface="+mn-lt"/>
                <a:cs typeface="+mn-lt"/>
              </a:rPr>
              <a:t>lataformas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</a:t>
            </a:r>
            <a:r>
              <a:rPr lang="en-US" dirty="0" err="1" smtClean="0">
                <a:ea typeface="+mn-lt"/>
                <a:cs typeface="+mn-lt"/>
              </a:rPr>
              <a:t>igitales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(Gig Economy)</a:t>
            </a:r>
            <a:endParaRPr lang="en-US" dirty="0">
              <a:cs typeface="Arial"/>
            </a:endParaRPr>
          </a:p>
          <a:p>
            <a:pPr marL="800100" lvl="1" indent="-342900"/>
            <a:r>
              <a:rPr lang="en-US" dirty="0">
                <a:cs typeface="Arial"/>
              </a:rPr>
              <a:t>Teleworking y </a:t>
            </a:r>
            <a:r>
              <a:rPr lang="en-US" dirty="0" err="1">
                <a:cs typeface="Arial"/>
              </a:rPr>
              <a:t>espacios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trabajo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la era post-Covid</a:t>
            </a:r>
          </a:p>
          <a:p>
            <a:pPr marL="342900" indent="-342900"/>
            <a:r>
              <a:rPr lang="en-US" dirty="0" err="1" smtClean="0">
                <a:cs typeface="Arial"/>
              </a:rPr>
              <a:t>Políticas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públicas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de </a:t>
            </a:r>
            <a:r>
              <a:rPr lang="en-US" dirty="0" err="1">
                <a:cs typeface="Arial"/>
              </a:rPr>
              <a:t>apoyo</a:t>
            </a:r>
            <a:r>
              <a:rPr lang="en-US" dirty="0">
                <a:cs typeface="Arial"/>
              </a:rPr>
              <a:t> a la </a:t>
            </a:r>
            <a:r>
              <a:rPr lang="en-US" dirty="0" err="1" smtClean="0">
                <a:cs typeface="Arial"/>
              </a:rPr>
              <a:t>transición</a:t>
            </a:r>
            <a:r>
              <a:rPr lang="en-US" dirty="0">
                <a:cs typeface="Arial"/>
              </a:rPr>
              <a:t> y el </a:t>
            </a:r>
            <a:r>
              <a:rPr lang="en-US" dirty="0" err="1">
                <a:cs typeface="Arial"/>
              </a:rPr>
              <a:t>empleo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calidad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82F95-C2B8-7231-0988-5AEA28D5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Í</a:t>
            </a:r>
            <a:r>
              <a:rPr lang="en-US" dirty="0" err="1" smtClean="0">
                <a:cs typeface="Arial"/>
              </a:rPr>
              <a:t>ndice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79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411374C-342E-BC6C-CB51-1548A74A7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2420" y="1656747"/>
            <a:ext cx="4974380" cy="40825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BE3215-1E65-6E17-2A20-16A164D1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ea typeface="+mj-lt"/>
                <a:cs typeface="+mj-lt"/>
              </a:rPr>
              <a:t>Potential and actual teleworking, before and during COVID (EU)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2269D26-A725-0045-A087-7BFCB6FDBD14}"/>
              </a:ext>
            </a:extLst>
          </p:cNvPr>
          <p:cNvSpPr txBox="1"/>
          <p:nvPr/>
        </p:nvSpPr>
        <p:spPr>
          <a:xfrm>
            <a:off x="865811" y="6064655"/>
            <a:ext cx="1067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050"/>
            </a:pPr>
            <a:r>
              <a:rPr sz="1400"/>
              <a:t>Source: </a:t>
            </a:r>
            <a:r>
              <a:rPr sz="1400" err="1"/>
              <a:t>Sostero</a:t>
            </a:r>
            <a:r>
              <a:rPr sz="1400"/>
              <a:t>, </a:t>
            </a:r>
            <a:r>
              <a:rPr sz="1400" err="1"/>
              <a:t>Milasi</a:t>
            </a:r>
            <a:r>
              <a:rPr sz="1400"/>
              <a:t>, Hurley, Fernandez-Macias and </a:t>
            </a:r>
            <a:r>
              <a:rPr sz="1400" err="1"/>
              <a:t>Bisello</a:t>
            </a:r>
            <a:r>
              <a:rPr sz="1400"/>
              <a:t> (2020). </a:t>
            </a:r>
            <a:r>
              <a:rPr sz="1400" i="1" err="1"/>
              <a:t>Teleworkability</a:t>
            </a:r>
            <a:r>
              <a:rPr sz="1400" i="1"/>
              <a:t> and the COVID-19 crisis: a new digital divide?</a:t>
            </a:r>
            <a:r>
              <a:rPr sz="1400"/>
              <a:t>, JRC Working Papers on Labour, Education and Technology 2020-05, Joint Research Centre.</a:t>
            </a:r>
          </a:p>
        </p:txBody>
      </p:sp>
    </p:spTree>
    <p:extLst>
      <p:ext uri="{BB962C8B-B14F-4D97-AF65-F5344CB8AC3E}">
        <p14:creationId xmlns:p14="http://schemas.microsoft.com/office/powerpoint/2010/main" val="33776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677B9B1-737F-D041-02A8-F1C115AF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189" y="2300077"/>
            <a:ext cx="5645708" cy="32955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Anticipating skills needs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Arial"/>
              </a:rPr>
              <a:t>Industrial policy based on innovation (closer connection to </a:t>
            </a:r>
            <a:r>
              <a:rPr lang="en-US" err="1">
                <a:cs typeface="Arial"/>
              </a:rPr>
              <a:t>labour</a:t>
            </a:r>
            <a:r>
              <a:rPr lang="en-US">
                <a:cs typeface="Arial"/>
              </a:rPr>
              <a:t> policy)</a:t>
            </a:r>
          </a:p>
          <a:p>
            <a:r>
              <a:rPr lang="en-US">
                <a:cs typeface="Arial"/>
              </a:rPr>
              <a:t>… legal &amp; institutional improvements (collective bargaining)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70C9D0-A6FA-0D46-7FBB-DCF0D7E0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15" y="482860"/>
            <a:ext cx="5531907" cy="1472470"/>
          </a:xfrm>
        </p:spPr>
        <p:txBody>
          <a:bodyPr anchor="b">
            <a:noAutofit/>
          </a:bodyPr>
          <a:lstStyle/>
          <a:p>
            <a:r>
              <a:rPr lang="en-US"/>
              <a:t>Need for a clear and visionary public policy</a:t>
            </a:r>
          </a:p>
        </p:txBody>
      </p:sp>
      <p:pic>
        <p:nvPicPr>
          <p:cNvPr id="5" name="Picture 5" descr="A picture containing blue&#10;&#10;Description automatically generated">
            <a:extLst>
              <a:ext uri="{FF2B5EF4-FFF2-40B4-BE49-F238E27FC236}">
                <a16:creationId xmlns:a16="http://schemas.microsoft.com/office/drawing/2014/main" id="{9C2CAD8C-4E15-887C-E3ED-91866CD04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4" t="620" r="-259" b="826"/>
          <a:stretch/>
        </p:blipFill>
        <p:spPr>
          <a:xfrm>
            <a:off x="-2791" y="-2791"/>
            <a:ext cx="5524261" cy="6863057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55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12925F-E292-7834-71CD-18A9511B7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303" y="1641270"/>
            <a:ext cx="7417812" cy="38819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EBAF9C-EC23-85E6-5DA0-3222A2DB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045428"/>
          </a:xfrm>
        </p:spPr>
        <p:txBody>
          <a:bodyPr/>
          <a:lstStyle/>
          <a:p>
            <a:r>
              <a:rPr lang="en-US">
                <a:cs typeface="Arial"/>
              </a:rPr>
              <a:t>Anticipating skills needs: Matching supply of and demand for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AA58C-1B44-F551-1197-D499F22FE3CE}"/>
              </a:ext>
            </a:extLst>
          </p:cNvPr>
          <p:cNvSpPr txBox="1"/>
          <p:nvPr/>
        </p:nvSpPr>
        <p:spPr>
          <a:xfrm>
            <a:off x="1106714" y="5624285"/>
            <a:ext cx="10032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The right skilling will enable the transition towards a sustainable energy sector to yield a net growth of 18 million jobs worldwide (ILO, 2019, “</a:t>
            </a:r>
            <a:r>
              <a:rPr lang="en-GB" b="1">
                <a:ea typeface="+mn-lt"/>
                <a:cs typeface="+mn-lt"/>
              </a:rPr>
              <a:t>Skills for a Greener Future</a:t>
            </a:r>
            <a:r>
              <a:rPr lang="en-GB">
                <a:ea typeface="+mn-lt"/>
                <a:cs typeface="+mn-lt"/>
              </a:rPr>
              <a:t>”)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A66E1F8-8A99-2D5C-5F74-DD16277D7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916" y="2412305"/>
            <a:ext cx="2743200" cy="19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8844"/>
              </p:ext>
            </p:extLst>
          </p:nvPr>
        </p:nvGraphicFramePr>
        <p:xfrm>
          <a:off x="1852687" y="1357579"/>
          <a:ext cx="8070850" cy="41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123885" y="575222"/>
            <a:ext cx="7892084" cy="782357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EC Square Sans Pro Medium" panose="020B0500000000020004" pitchFamily="34" charset="0"/>
              </a:rPr>
              <a:t>Euskadi case in VET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5655" y="5442423"/>
            <a:ext cx="215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000">
                <a:solidFill>
                  <a:srgbClr val="1D679F"/>
                </a:solidFill>
                <a:latin typeface="EC Square Sans Pro Medium" panose="020B0500000000020004" pitchFamily="34" charset="0"/>
              </a:rPr>
              <a:t>+3,500 users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52" y="5096066"/>
            <a:ext cx="1733702" cy="858263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>
            <a:off x="4533024" y="5120767"/>
            <a:ext cx="413552" cy="321657"/>
          </a:xfrm>
          <a:prstGeom prst="curvedConnector3">
            <a:avLst>
              <a:gd name="adj1" fmla="val -24293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091643-6476-6DBC-CC31-0F874BF2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077865" cy="782357"/>
          </a:xfrm>
        </p:spPr>
        <p:txBody>
          <a:bodyPr/>
          <a:lstStyle/>
          <a:p>
            <a:r>
              <a:rPr lang="en-US">
                <a:cs typeface="Arial"/>
              </a:rPr>
              <a:t>The University of the Basque country – An international comparison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DDD725-71F5-628F-D3B5-A277A5D2D128}"/>
              </a:ext>
            </a:extLst>
          </p:cNvPr>
          <p:cNvGrpSpPr/>
          <p:nvPr/>
        </p:nvGrpSpPr>
        <p:grpSpPr>
          <a:xfrm>
            <a:off x="3019177" y="1612194"/>
            <a:ext cx="6152353" cy="4079768"/>
            <a:chOff x="3770313" y="1782487"/>
            <a:chExt cx="5538787" cy="367402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ACDF412-E615-DED3-AD63-D1C9DE1B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313" y="3338513"/>
              <a:ext cx="333375" cy="561975"/>
            </a:xfrm>
            <a:prstGeom prst="rect">
              <a:avLst/>
            </a:prstGeom>
          </p:spPr>
        </p:pic>
        <p:pic>
          <p:nvPicPr>
            <p:cNvPr id="5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BF4B9CF2-1671-2AD0-B07E-A557AEAF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567" y="1782487"/>
              <a:ext cx="5198533" cy="367402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CB0B6B-0EB1-47D3-73E8-3F46A50DF32C}"/>
              </a:ext>
            </a:extLst>
          </p:cNvPr>
          <p:cNvSpPr txBox="1"/>
          <p:nvPr/>
        </p:nvSpPr>
        <p:spPr>
          <a:xfrm>
            <a:off x="7535333" y="5789083"/>
            <a:ext cx="32924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(UniversityRankings.ch, 2022)</a:t>
            </a:r>
          </a:p>
        </p:txBody>
      </p:sp>
    </p:spTree>
    <p:extLst>
      <p:ext uri="{BB962C8B-B14F-4D97-AF65-F5344CB8AC3E}">
        <p14:creationId xmlns:p14="http://schemas.microsoft.com/office/powerpoint/2010/main" val="34016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5045" r="6887" b="4598"/>
          <a:stretch/>
        </p:blipFill>
        <p:spPr>
          <a:xfrm>
            <a:off x="6289159" y="1444626"/>
            <a:ext cx="5631818" cy="4062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963168"/>
          </a:xfrm>
        </p:spPr>
        <p:txBody>
          <a:bodyPr/>
          <a:lstStyle/>
          <a:p>
            <a:r>
              <a:rPr lang="en-GB" sz="3200" i="1" err="1"/>
              <a:t>LifeComp</a:t>
            </a:r>
            <a:r>
              <a:rPr lang="en-GB" sz="3200" i="1"/>
              <a:t>: </a:t>
            </a:r>
            <a:r>
              <a:rPr lang="en-US" sz="3200"/>
              <a:t>The European Framework for Personal, Social and Learning to Learn Key Competence</a:t>
            </a:r>
            <a:endParaRPr lang="en-IE" sz="3200"/>
          </a:p>
        </p:txBody>
      </p:sp>
      <p:sp>
        <p:nvSpPr>
          <p:cNvPr id="5" name="TextBox 4"/>
          <p:cNvSpPr txBox="1"/>
          <p:nvPr/>
        </p:nvSpPr>
        <p:spPr>
          <a:xfrm>
            <a:off x="971762" y="1765047"/>
            <a:ext cx="5001927" cy="310854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b="1">
                <a:latin typeface="EC Square Sans Pro"/>
              </a:rPr>
              <a:t>Socio-emotional skills</a:t>
            </a:r>
            <a:r>
              <a:rPr lang="en-US">
                <a:latin typeface="EC Square Sans Pro"/>
              </a:rPr>
              <a:t>; Non-cognitive skills; Soft skills;</a:t>
            </a: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b="1">
                <a:latin typeface="EC Square Sans Pro"/>
              </a:rPr>
              <a:t>Not fixed personality traits </a:t>
            </a:r>
            <a:r>
              <a:rPr lang="en-US">
                <a:latin typeface="EC Square Sans Pro"/>
              </a:rPr>
              <a:t>but competences learnable life-long and life-wide;</a:t>
            </a: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>
                <a:latin typeface="EC Square Sans Pro"/>
              </a:rPr>
              <a:t>Linked to improved: </a:t>
            </a:r>
          </a:p>
          <a:p>
            <a:pPr marL="671195" lvl="1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b="1">
                <a:latin typeface="EC Square Sans Pro"/>
              </a:rPr>
              <a:t>educational outcomes </a:t>
            </a:r>
            <a:endParaRPr lang="en-US" b="1">
              <a:latin typeface="EC Square Sans Pro" panose="020B0506040000020004" pitchFamily="34" charset="0"/>
            </a:endParaRPr>
          </a:p>
          <a:p>
            <a:pPr marL="671195" lvl="1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b="1">
                <a:latin typeface="EC Square Sans Pro"/>
              </a:rPr>
              <a:t>life outcomes </a:t>
            </a:r>
            <a:endParaRPr lang="en-US" b="1">
              <a:latin typeface="EC Square Sans Pro" panose="020B0506040000020004" pitchFamily="34" charset="0"/>
            </a:endParaRPr>
          </a:p>
          <a:p>
            <a:pPr marL="213995" indent="-213995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endParaRPr lang="en-US" sz="2000">
              <a:latin typeface="EC Square Sans Pro" panose="020B050604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EEFD7-0F74-84EC-FFBC-E90864FC6746}"/>
              </a:ext>
            </a:extLst>
          </p:cNvPr>
          <p:cNvSpPr txBox="1"/>
          <p:nvPr/>
        </p:nvSpPr>
        <p:spPr>
          <a:xfrm>
            <a:off x="923472" y="4669972"/>
            <a:ext cx="6099628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s-ES" sz="2000" i="1" err="1">
                <a:solidFill>
                  <a:srgbClr val="034EA2"/>
                </a:solidFill>
              </a:rPr>
              <a:t>LifeComp</a:t>
            </a:r>
            <a:r>
              <a:rPr lang="es-ES" sz="2000" i="1">
                <a:solidFill>
                  <a:srgbClr val="034EA2"/>
                </a:solidFill>
              </a:rPr>
              <a:t> </a:t>
            </a:r>
            <a:r>
              <a:rPr lang="es-ES" sz="2000" i="1" err="1">
                <a:solidFill>
                  <a:srgbClr val="034EA2"/>
                </a:solidFill>
              </a:rPr>
              <a:t>into</a:t>
            </a:r>
            <a:r>
              <a:rPr lang="es-ES" sz="2000" i="1">
                <a:solidFill>
                  <a:srgbClr val="034EA2"/>
                </a:solidFill>
              </a:rPr>
              <a:t> </a:t>
            </a:r>
            <a:r>
              <a:rPr lang="es-ES" sz="2000" i="1" err="1">
                <a:solidFill>
                  <a:srgbClr val="034EA2"/>
                </a:solidFill>
              </a:rPr>
              <a:t>Action</a:t>
            </a:r>
            <a:endParaRPr lang="es-ES" sz="2000" err="1">
              <a:solidFill>
                <a:srgbClr val="034EA2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>
                <a:latin typeface="EC Square Sans Pro"/>
                <a:cs typeface="Arial"/>
              </a:rPr>
              <a:t>Targets teachers and educators;</a:t>
            </a:r>
            <a:endParaRPr lang="en-US" sz="1600">
              <a:ea typeface="+mn-lt"/>
              <a:cs typeface="+mn-lt"/>
            </a:endParaRPr>
          </a:p>
          <a:p>
            <a:pPr marL="257175" indent="-257175">
              <a:spcBef>
                <a:spcPts val="4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US" sz="1600">
                <a:latin typeface="EC Square Sans Pro"/>
                <a:cs typeface="Arial"/>
              </a:rPr>
              <a:t>Selection of </a:t>
            </a:r>
            <a:r>
              <a:rPr lang="en-US" sz="1600" b="1" i="1">
                <a:latin typeface="EC Square Sans Pro"/>
                <a:cs typeface="Arial"/>
              </a:rPr>
              <a:t>research-based principles</a:t>
            </a:r>
            <a:r>
              <a:rPr lang="en-US" sz="1600" i="1">
                <a:latin typeface="EC Square Sans Pro"/>
                <a:cs typeface="Arial"/>
              </a:rPr>
              <a:t>,</a:t>
            </a:r>
            <a:r>
              <a:rPr lang="en-US" sz="1600">
                <a:latin typeface="EC Square Sans Pro"/>
                <a:cs typeface="Arial"/>
              </a:rPr>
              <a:t> </a:t>
            </a:r>
            <a:r>
              <a:rPr lang="en-US" sz="1600" b="1" i="1">
                <a:latin typeface="EC Square Sans Pro"/>
                <a:cs typeface="Arial"/>
              </a:rPr>
              <a:t>guidelines</a:t>
            </a:r>
            <a:r>
              <a:rPr lang="en-US" sz="1600">
                <a:latin typeface="EC Square Sans Pro"/>
                <a:cs typeface="Arial"/>
              </a:rPr>
              <a:t> and </a:t>
            </a:r>
            <a:r>
              <a:rPr lang="en-US" sz="1600" b="1" i="1">
                <a:latin typeface="EC Square Sans Pro"/>
                <a:cs typeface="Arial"/>
              </a:rPr>
              <a:t>teaching strategies</a:t>
            </a:r>
            <a:r>
              <a:rPr lang="en-US" sz="1600" b="1">
                <a:latin typeface="EC Square Sans Pro"/>
                <a:cs typeface="Arial"/>
              </a:rPr>
              <a:t> </a:t>
            </a:r>
            <a:r>
              <a:rPr lang="en-US" sz="1600">
                <a:latin typeface="EC Square Sans Pro"/>
                <a:cs typeface="Arial"/>
              </a:rPr>
              <a:t>to foster life skills while teaching the regular curriculum; </a:t>
            </a:r>
            <a:endParaRPr lang="es-ES" sz="1600">
              <a:latin typeface="Arial"/>
              <a:cs typeface="Arial"/>
            </a:endParaRPr>
          </a:p>
          <a:p>
            <a:pPr marL="257175" indent="-257175">
              <a:spcBef>
                <a:spcPts val="400"/>
              </a:spcBef>
              <a:spcAft>
                <a:spcPts val="300"/>
              </a:spcAft>
              <a:buFont typeface="Arial,Sans-Serif"/>
              <a:buChar char="•"/>
            </a:pPr>
            <a:r>
              <a:rPr lang="en-US" sz="1600">
                <a:latin typeface="EC Square Sans Pro"/>
                <a:cs typeface="Arial"/>
              </a:rPr>
              <a:t>Tested and fine-tuned with teachers</a:t>
            </a:r>
            <a:endParaRPr lang="es-ES" sz="1600">
              <a:cs typeface="Arial"/>
            </a:endParaRPr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452AA4-1678-2C9A-017B-3B3809CF7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328" y="4863760"/>
            <a:ext cx="2743200" cy="1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9D7BA-646F-F8B6-25F7-ED1CD91A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964324"/>
          </a:xfrm>
        </p:spPr>
        <p:txBody>
          <a:bodyPr/>
          <a:lstStyle/>
          <a:p>
            <a:r>
              <a:rPr lang="en-US" dirty="0">
                <a:cs typeface="Arial"/>
              </a:rPr>
              <a:t>The value of co-creation: Partnerships for Regional Innovation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3FD6B-DDF8-E527-44CD-63E4A49F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30" y="1607828"/>
            <a:ext cx="10754992" cy="15885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i="1" dirty="0">
                <a:ea typeface="+mn-lt"/>
                <a:cs typeface="+mn-lt"/>
              </a:rPr>
              <a:t>“It is about shaping a different future: co-creating markets and value, not just 'fixing' markets or redistributing value. </a:t>
            </a:r>
            <a:r>
              <a:rPr lang="en-US" sz="1800" i="1" dirty="0">
                <a:ea typeface="+mn-lt"/>
                <a:cs typeface="+mn-lt"/>
              </a:rPr>
              <a:t>It's about taking risks, not only 'de-risking'. And it must not be about levelling the playing field but about </a:t>
            </a:r>
            <a:r>
              <a:rPr lang="en-US" sz="1800" b="1" i="1" dirty="0">
                <a:ea typeface="+mn-lt"/>
                <a:cs typeface="+mn-lt"/>
              </a:rPr>
              <a:t>tilting it towards the kind of economy we want</a:t>
            </a:r>
            <a:r>
              <a:rPr lang="en-US" sz="1800" i="1" dirty="0">
                <a:ea typeface="+mn-lt"/>
                <a:cs typeface="+mn-lt"/>
              </a:rPr>
              <a:t>.” (</a:t>
            </a:r>
            <a:r>
              <a:rPr lang="en-US" sz="1800" dirty="0">
                <a:ea typeface="+mn-lt"/>
                <a:cs typeface="+mn-lt"/>
              </a:rPr>
              <a:t>Mariana </a:t>
            </a:r>
            <a:r>
              <a:rPr lang="en-US" sz="1800" dirty="0" err="1">
                <a:ea typeface="+mn-lt"/>
                <a:cs typeface="+mn-lt"/>
              </a:rPr>
              <a:t>Mazzucato</a:t>
            </a:r>
            <a:r>
              <a:rPr lang="en-US" sz="1800" dirty="0">
                <a:ea typeface="+mn-lt"/>
                <a:cs typeface="+mn-lt"/>
              </a:rPr>
              <a:t>)</a:t>
            </a:r>
            <a:endParaRPr lang="en-US" sz="1800" dirty="0">
              <a:cs typeface="Arial"/>
            </a:endParaRPr>
          </a:p>
          <a:p>
            <a:endParaRPr lang="en-US" sz="1800" dirty="0">
              <a:cs typeface="Arial"/>
            </a:endParaRPr>
          </a:p>
        </p:txBody>
      </p:sp>
      <p:pic>
        <p:nvPicPr>
          <p:cNvPr id="9" name="Picture 9" descr="Map&#10;&#10;Description automatically generated">
            <a:extLst>
              <a:ext uri="{FF2B5EF4-FFF2-40B4-BE49-F238E27FC236}">
                <a16:creationId xmlns:a16="http://schemas.microsoft.com/office/drawing/2014/main" id="{01354AA5-9235-A3DE-63D2-CA9CE3BB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2" y="3914530"/>
            <a:ext cx="3711954" cy="2204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B0718-52A5-5BB0-DC92-7E2DBD7EEACC}"/>
              </a:ext>
            </a:extLst>
          </p:cNvPr>
          <p:cNvSpPr txBox="1"/>
          <p:nvPr/>
        </p:nvSpPr>
        <p:spPr>
          <a:xfrm>
            <a:off x="1038632" y="2899990"/>
            <a:ext cx="1038134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 dirty="0"/>
              <a:t>A new strategic approach to innovation-driven </a:t>
            </a:r>
            <a:r>
              <a:rPr lang="en-GB" sz="2000" b="1" dirty="0"/>
              <a:t>territorial transformation</a:t>
            </a:r>
            <a:r>
              <a:rPr lang="en-GB" sz="2000" dirty="0"/>
              <a:t>, linking </a:t>
            </a:r>
            <a:r>
              <a:rPr lang="en-GB" sz="2000" b="1" dirty="0"/>
              <a:t>EU priorities </a:t>
            </a:r>
            <a:r>
              <a:rPr lang="en-GB" sz="2000" dirty="0"/>
              <a:t>with national plans and </a:t>
            </a:r>
            <a:r>
              <a:rPr lang="en-GB" sz="2000" b="1" dirty="0"/>
              <a:t>place-based</a:t>
            </a:r>
            <a:r>
              <a:rPr lang="en-GB" sz="2000" dirty="0"/>
              <a:t> opportunities and challenges</a:t>
            </a:r>
            <a:endParaRPr lang="en-GB" sz="2000" dirty="0">
              <a:cs typeface="Arial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1978E5A-4FA2-F329-55DD-D3083E2B1691}"/>
              </a:ext>
            </a:extLst>
          </p:cNvPr>
          <p:cNvSpPr txBox="1">
            <a:spLocks/>
          </p:cNvSpPr>
          <p:nvPr/>
        </p:nvSpPr>
        <p:spPr>
          <a:xfrm>
            <a:off x="4938473" y="3914193"/>
            <a:ext cx="6799009" cy="1861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b="1" dirty="0">
                <a:ea typeface="+mn-lt"/>
                <a:cs typeface="+mn-lt"/>
              </a:rPr>
              <a:t>Partnerships</a:t>
            </a:r>
            <a:r>
              <a:rPr lang="en-US" sz="1600" dirty="0">
                <a:ea typeface="+mn-lt"/>
                <a:cs typeface="+mn-lt"/>
              </a:rPr>
              <a:t> for sustainability transitions that create economic, social &amp; environmental value</a:t>
            </a:r>
            <a:endParaRPr lang="en-US" sz="160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ea typeface="+mn-lt"/>
                <a:cs typeface="+mn-lt"/>
              </a:rPr>
              <a:t>Participatory </a:t>
            </a:r>
            <a:r>
              <a:rPr lang="en-US" sz="1600" b="1" dirty="0">
                <a:ea typeface="+mn-lt"/>
                <a:cs typeface="+mn-lt"/>
              </a:rPr>
              <a:t>governance framework</a:t>
            </a:r>
            <a:r>
              <a:rPr lang="en-US" sz="1600" dirty="0">
                <a:ea typeface="+mn-lt"/>
                <a:cs typeface="+mn-lt"/>
              </a:rPr>
              <a:t> in support of forward-looking policy </a:t>
            </a:r>
            <a:endParaRPr lang="en-US" sz="160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1600" b="1" dirty="0">
                <a:ea typeface="+mn-lt"/>
                <a:cs typeface="+mn-lt"/>
              </a:rPr>
              <a:t>New ways of working across government</a:t>
            </a:r>
            <a:r>
              <a:rPr lang="en-US" sz="1600" dirty="0">
                <a:ea typeface="+mn-lt"/>
                <a:cs typeface="+mn-lt"/>
              </a:rPr>
              <a:t> departments and levels focused on solving territorial challenges</a:t>
            </a:r>
            <a:endParaRPr lang="en-US" sz="1600" dirty="0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7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909" y="3877734"/>
            <a:ext cx="12419762" cy="3835400"/>
          </a:xfrm>
        </p:spPr>
        <p:txBody>
          <a:bodyPr wrap="square" anchor="b" anchorCtr="0"/>
          <a:lstStyle/>
          <a:p>
            <a:pPr>
              <a:spcAft>
                <a:spcPts val="600"/>
              </a:spcAft>
            </a:pPr>
            <a:r>
              <a:rPr lang="en-US" sz="1050" b="1"/>
              <a:t>© European Union 2022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/>
              <a:t>.</a:t>
            </a:r>
            <a:endParaRPr lang="en-GB" sz="1050"/>
          </a:p>
          <a:p>
            <a:endParaRPr lang="en-GB" sz="1050"/>
          </a:p>
          <a:p>
            <a:endParaRPr lang="en-US" sz="1050"/>
          </a:p>
          <a:p>
            <a:endParaRPr lang="en-US" sz="1050"/>
          </a:p>
          <a:p>
            <a:endParaRPr lang="en-US" sz="1050"/>
          </a:p>
          <a:p>
            <a:endParaRPr lang="en-US" sz="1050"/>
          </a:p>
          <a:p>
            <a:endParaRPr lang="en-GB" sz="105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8688573" cy="261422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i="1"/>
              <a:t>“People need to have </a:t>
            </a:r>
            <a:r>
              <a:rPr lang="en-US" sz="2000" b="1" i="1"/>
              <a:t>meaning</a:t>
            </a:r>
            <a:r>
              <a:rPr lang="en-US" sz="2000" i="1"/>
              <a:t> in their life. They need to make a difference in their job. People are looking for </a:t>
            </a:r>
            <a:r>
              <a:rPr lang="en-US" sz="2000" b="1" i="1"/>
              <a:t>respect </a:t>
            </a:r>
            <a:r>
              <a:rPr lang="en-US" sz="2000" i="1"/>
              <a:t>in the job that they are doing, and in the </a:t>
            </a:r>
            <a:r>
              <a:rPr lang="en-US" sz="2000" b="1" i="1"/>
              <a:t>community</a:t>
            </a:r>
            <a:r>
              <a:rPr lang="en-US" sz="2000" i="1"/>
              <a:t> they’re living in, and that’s much, much more dominant than the financial incentive.” (Esther Duflo)</a:t>
            </a:r>
            <a:endParaRPr lang="en-IE" sz="2000" i="1"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i="1"/>
          </a:p>
          <a:p>
            <a:pPr marL="0" indent="0">
              <a:spcAft>
                <a:spcPts val="600"/>
              </a:spcAft>
              <a:buNone/>
            </a:pPr>
            <a:r>
              <a:rPr lang="en-IE" sz="2000" i="1"/>
              <a:t>“Individuals gain not only income, but meaning</a:t>
            </a:r>
            <a:r>
              <a:rPr lang="en-IE" sz="2000" b="1" i="1"/>
              <a:t>, status, skills, networks and friendships </a:t>
            </a:r>
            <a:r>
              <a:rPr lang="en-IE" sz="2000" i="1"/>
              <a:t>through work” (</a:t>
            </a:r>
            <a:r>
              <a:rPr lang="en-IE" sz="2000"/>
              <a:t>Ian Goldin)</a:t>
            </a:r>
            <a:endParaRPr lang="en-IE" sz="200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</a:t>
            </a:r>
            <a:r>
              <a:rPr lang="en-IE" dirty="0">
                <a:ea typeface="+mj-lt"/>
                <a:cs typeface="+mj-lt"/>
              </a:rPr>
              <a:t> factor de </a:t>
            </a:r>
            <a:r>
              <a:rPr lang="en-IE" dirty="0" err="1">
                <a:ea typeface="+mj-lt"/>
                <a:cs typeface="+mj-lt"/>
              </a:rPr>
              <a:t>producción</a:t>
            </a:r>
            <a:r>
              <a:rPr lang="en-IE" dirty="0">
                <a:ea typeface="+mj-lt"/>
                <a:cs typeface="+mj-lt"/>
              </a:rPr>
              <a:t> </a:t>
            </a:r>
            <a:r>
              <a:rPr lang="en-IE" dirty="0" err="1">
                <a:ea typeface="+mj-lt"/>
                <a:cs typeface="+mj-lt"/>
              </a:rPr>
              <a:t>como</a:t>
            </a:r>
            <a:r>
              <a:rPr lang="en-IE" dirty="0">
                <a:ea typeface="+mj-lt"/>
                <a:cs typeface="+mj-lt"/>
              </a:rPr>
              <a:t> </a:t>
            </a:r>
            <a:r>
              <a:rPr lang="en-IE" dirty="0" err="1" smtClean="0">
                <a:ea typeface="+mj-lt"/>
                <a:cs typeface="+mj-lt"/>
              </a:rPr>
              <a:t>ningún</a:t>
            </a:r>
            <a:r>
              <a:rPr lang="en-IE" dirty="0" smtClean="0">
                <a:ea typeface="+mj-lt"/>
                <a:cs typeface="+mj-lt"/>
              </a:rPr>
              <a:t> </a:t>
            </a:r>
            <a:r>
              <a:rPr lang="en-IE" dirty="0" err="1">
                <a:ea typeface="+mj-lt"/>
                <a:cs typeface="+mj-lt"/>
              </a:rPr>
              <a:t>otro</a:t>
            </a:r>
            <a:r>
              <a:rPr lang="en-IE" dirty="0">
                <a:ea typeface="+mj-lt"/>
                <a:cs typeface="+mj-lt"/>
              </a:rPr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9524"/>
          <a:stretch/>
        </p:blipFill>
        <p:spPr>
          <a:xfrm>
            <a:off x="10035352" y="1456529"/>
            <a:ext cx="1681006" cy="1768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9" t="185" r="229"/>
          <a:stretch/>
        </p:blipFill>
        <p:spPr>
          <a:xfrm>
            <a:off x="10035352" y="3299772"/>
            <a:ext cx="1681923" cy="1699157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FAB390-D355-B46B-DFA2-36E306E32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316" y="4340577"/>
            <a:ext cx="1578813" cy="2323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FB006-677C-1F6A-EEDC-DFF175D1E311}"/>
              </a:ext>
            </a:extLst>
          </p:cNvPr>
          <p:cNvSpPr txBox="1"/>
          <p:nvPr/>
        </p:nvSpPr>
        <p:spPr>
          <a:xfrm>
            <a:off x="842513" y="4436853"/>
            <a:ext cx="725769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E" sz="2000" i="1" dirty="0"/>
              <a:t>“El </a:t>
            </a:r>
            <a:r>
              <a:rPr lang="en-IE" sz="2000" i="1" dirty="0" err="1"/>
              <a:t>empleo</a:t>
            </a:r>
            <a:r>
              <a:rPr lang="en-IE" sz="2000" i="1" dirty="0"/>
              <a:t> </a:t>
            </a:r>
            <a:r>
              <a:rPr lang="en-IE" sz="2000" i="1" dirty="0" err="1"/>
              <a:t>sigue</a:t>
            </a:r>
            <a:r>
              <a:rPr lang="en-IE" sz="2000" i="1" dirty="0"/>
              <a:t> </a:t>
            </a:r>
            <a:r>
              <a:rPr lang="en-IE" sz="2000" i="1" dirty="0" err="1"/>
              <a:t>siendo</a:t>
            </a:r>
            <a:r>
              <a:rPr lang="en-IE" sz="2000" i="1" dirty="0"/>
              <a:t> el </a:t>
            </a:r>
            <a:r>
              <a:rPr lang="en-IE" sz="2000" i="1" dirty="0" err="1"/>
              <a:t>mecanismo</a:t>
            </a:r>
            <a:r>
              <a:rPr lang="en-IE" sz="2000" i="1" dirty="0"/>
              <a:t> fundamental </a:t>
            </a:r>
            <a:r>
              <a:rPr lang="en-IE" sz="2000" i="1" dirty="0" err="1"/>
              <a:t>por</a:t>
            </a:r>
            <a:r>
              <a:rPr lang="en-IE" sz="2000" i="1" dirty="0"/>
              <a:t> el que la </a:t>
            </a:r>
            <a:r>
              <a:rPr lang="en-IE" sz="2000" i="1" dirty="0" err="1"/>
              <a:t>población</a:t>
            </a:r>
            <a:r>
              <a:rPr lang="en-IE" sz="2000" i="1" dirty="0"/>
              <a:t> </a:t>
            </a:r>
            <a:r>
              <a:rPr lang="en-IE" sz="2000" i="1" dirty="0" err="1"/>
              <a:t>participa</a:t>
            </a:r>
            <a:r>
              <a:rPr lang="en-IE" sz="2000" i="1" dirty="0"/>
              <a:t> de </a:t>
            </a:r>
            <a:r>
              <a:rPr lang="en-IE" sz="2000" i="1" dirty="0" err="1"/>
              <a:t>los</a:t>
            </a:r>
            <a:r>
              <a:rPr lang="en-IE" sz="2000" i="1" dirty="0"/>
              <a:t> </a:t>
            </a:r>
            <a:r>
              <a:rPr lang="en-IE" sz="2000" i="1" dirty="0" err="1"/>
              <a:t>frutos</a:t>
            </a:r>
            <a:r>
              <a:rPr lang="en-IE" sz="2000" i="1" dirty="0"/>
              <a:t> de la </a:t>
            </a:r>
            <a:r>
              <a:rPr lang="en-IE" sz="2000" i="1" dirty="0" err="1"/>
              <a:t>producción</a:t>
            </a:r>
            <a:r>
              <a:rPr lang="en-IE" sz="2000" i="1" dirty="0"/>
              <a:t> y </a:t>
            </a:r>
            <a:r>
              <a:rPr lang="en-IE" sz="2000" i="1" dirty="0" err="1"/>
              <a:t>los</a:t>
            </a:r>
            <a:r>
              <a:rPr lang="en-IE" sz="2000" i="1" dirty="0"/>
              <a:t> </a:t>
            </a:r>
            <a:r>
              <a:rPr lang="en-IE" sz="2000" i="1" dirty="0" err="1"/>
              <a:t>ciudadanos</a:t>
            </a:r>
            <a:r>
              <a:rPr lang="en-IE" sz="2000" i="1" dirty="0"/>
              <a:t> </a:t>
            </a:r>
            <a:r>
              <a:rPr lang="en-IE" sz="2000" i="1" dirty="0" err="1"/>
              <a:t>pueden</a:t>
            </a:r>
            <a:r>
              <a:rPr lang="en-IE" sz="2000" i="1" dirty="0"/>
              <a:t> </a:t>
            </a:r>
            <a:r>
              <a:rPr lang="en-IE" sz="2000" i="1" dirty="0" err="1"/>
              <a:t>ejercer</a:t>
            </a:r>
            <a:r>
              <a:rPr lang="en-IE" sz="2000" i="1" dirty="0"/>
              <a:t> </a:t>
            </a:r>
            <a:r>
              <a:rPr lang="en-IE" sz="2000" i="1" dirty="0" err="1"/>
              <a:t>su</a:t>
            </a:r>
            <a:r>
              <a:rPr lang="en-IE" sz="2000" i="1" dirty="0"/>
              <a:t> </a:t>
            </a:r>
            <a:r>
              <a:rPr lang="en-IE" sz="2000" i="1" dirty="0" err="1"/>
              <a:t>propia</a:t>
            </a:r>
            <a:r>
              <a:rPr lang="en-IE" sz="2000" b="1" i="1" dirty="0"/>
              <a:t> </a:t>
            </a:r>
            <a:r>
              <a:rPr lang="en-IE" sz="2000" b="1" i="1" dirty="0" err="1"/>
              <a:t>libertad</a:t>
            </a:r>
            <a:r>
              <a:rPr lang="en-IE" sz="2000" b="1" i="1" dirty="0"/>
              <a:t> individual</a:t>
            </a:r>
            <a:r>
              <a:rPr lang="en-IE" sz="2000" i="1" dirty="0"/>
              <a:t> </a:t>
            </a:r>
            <a:r>
              <a:rPr lang="en-IE" sz="2000" i="1" dirty="0" err="1"/>
              <a:t>en</a:t>
            </a:r>
            <a:r>
              <a:rPr lang="en-IE" sz="2000" i="1" dirty="0"/>
              <a:t> </a:t>
            </a:r>
            <a:r>
              <a:rPr lang="en-IE" sz="2000" i="1" dirty="0" err="1"/>
              <a:t>una</a:t>
            </a:r>
            <a:r>
              <a:rPr lang="en-IE" sz="2000" i="1" dirty="0"/>
              <a:t> </a:t>
            </a:r>
            <a:r>
              <a:rPr lang="en-IE" sz="2000" i="1" dirty="0" err="1" smtClean="0"/>
              <a:t>economía</a:t>
            </a:r>
            <a:r>
              <a:rPr lang="en-IE" sz="2000" i="1" dirty="0" smtClean="0"/>
              <a:t> </a:t>
            </a:r>
            <a:r>
              <a:rPr lang="en-IE" sz="2000" i="1" dirty="0"/>
              <a:t>de </a:t>
            </a:r>
            <a:r>
              <a:rPr lang="en-IE" sz="2000" i="1" dirty="0" err="1"/>
              <a:t>mercado</a:t>
            </a:r>
            <a:r>
              <a:rPr lang="en-IE" sz="2000" i="1" dirty="0"/>
              <a:t>” (Roberto Velasco)</a:t>
            </a:r>
            <a:r>
              <a:rPr lang="en-US" sz="2000" i="1" dirty="0"/>
              <a:t> </a:t>
            </a:r>
            <a:r>
              <a:rPr lang="en-IE" sz="2000" i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942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BACDA6-1D75-BDEE-D70F-A352ECDC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099856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Crises as opportunities for deep transformation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8307D-95AA-21C0-074C-0AE31A30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70" y="1852839"/>
            <a:ext cx="10166140" cy="8339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i="1" dirty="0" smtClean="0">
                <a:ea typeface="+mn-lt"/>
                <a:cs typeface="+mn-lt"/>
              </a:rPr>
              <a:t>“When </a:t>
            </a:r>
            <a:r>
              <a:rPr lang="en-US" sz="1800" i="1" dirty="0">
                <a:ea typeface="+mn-lt"/>
                <a:cs typeface="+mn-lt"/>
              </a:rPr>
              <a:t>people find themselves in a new situation, they adapt and change. But as long as they expect things to stay as they are … they do not easily listen to new ideas”. </a:t>
            </a:r>
            <a:endParaRPr lang="en-US" sz="1800" b="1" dirty="0">
              <a:ea typeface="+mn-lt"/>
              <a:cs typeface="+mn-lt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800" i="1" dirty="0">
                <a:ea typeface="+mn-lt"/>
                <a:cs typeface="+mn-lt"/>
              </a:rPr>
              <a:t>Jean Monnet</a:t>
            </a:r>
            <a:endParaRPr lang="en-US" sz="18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55606-0608-480F-A10D-E0FF11823257}"/>
              </a:ext>
            </a:extLst>
          </p:cNvPr>
          <p:cNvSpPr txBox="1"/>
          <p:nvPr/>
        </p:nvSpPr>
        <p:spPr>
          <a:xfrm>
            <a:off x="2080030" y="5023208"/>
            <a:ext cx="21376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/>
              <a:t>Green Deal as EU’s </a:t>
            </a:r>
            <a:endParaRPr lang="en-GB" sz="1600">
              <a:cs typeface="Arial"/>
            </a:endParaRPr>
          </a:p>
          <a:p>
            <a:r>
              <a:rPr lang="en-GB" sz="1600"/>
              <a:t>long-term economic development strategy</a:t>
            </a:r>
            <a:endParaRPr lang="en-GB" sz="160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E3901-918C-D876-B062-7FF59A251EB2}"/>
              </a:ext>
            </a:extLst>
          </p:cNvPr>
          <p:cNvSpPr txBox="1"/>
          <p:nvPr/>
        </p:nvSpPr>
        <p:spPr>
          <a:xfrm>
            <a:off x="6944131" y="5023209"/>
            <a:ext cx="20991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/>
              <a:t>Consensus for economic recovery package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31EA9-3F1A-8537-6C83-524E858D6561}"/>
              </a:ext>
            </a:extLst>
          </p:cNvPr>
          <p:cNvSpPr txBox="1"/>
          <p:nvPr/>
        </p:nvSpPr>
        <p:spPr>
          <a:xfrm>
            <a:off x="4528410" y="5023661"/>
            <a:ext cx="225152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Accelerate the transition to renewable energy</a:t>
            </a:r>
            <a:r>
              <a:rPr lang="en-GB"/>
              <a:t> 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725153E-6BD2-D9CF-967E-FB03A8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109" y="3128394"/>
            <a:ext cx="2090058" cy="148018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36B60D9-2D16-CDCC-6511-8ACD96537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67" y="3128395"/>
            <a:ext cx="2080987" cy="1480185"/>
          </a:xfrm>
          <a:prstGeom prst="rect">
            <a:avLst/>
          </a:prstGeom>
        </p:spPr>
      </p:pic>
      <p:pic>
        <p:nvPicPr>
          <p:cNvPr id="11" name="Picture 11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31DA70C5-E542-5601-5761-FBC930B93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388" y="3128394"/>
            <a:ext cx="2080986" cy="1480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294947-627D-4F23-1902-F41A3DB7F24D}"/>
              </a:ext>
            </a:extLst>
          </p:cNvPr>
          <p:cNvSpPr txBox="1"/>
          <p:nvPr/>
        </p:nvSpPr>
        <p:spPr>
          <a:xfrm>
            <a:off x="2115027" y="469353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/>
              <a:t>Climate crisis </a:t>
            </a:r>
            <a:endParaRPr lang="en-GB" sz="1600" b="1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A7497-D85F-3143-9836-27BB6B0584E6}"/>
              </a:ext>
            </a:extLst>
          </p:cNvPr>
          <p:cNvSpPr txBox="1"/>
          <p:nvPr/>
        </p:nvSpPr>
        <p:spPr>
          <a:xfrm>
            <a:off x="6945109" y="4693534"/>
            <a:ext cx="24438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COVID-19 pandemic</a:t>
            </a:r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C8CB1-9F7F-B66F-E159-AEF4D5904CD6}"/>
              </a:ext>
            </a:extLst>
          </p:cNvPr>
          <p:cNvSpPr txBox="1"/>
          <p:nvPr/>
        </p:nvSpPr>
        <p:spPr>
          <a:xfrm>
            <a:off x="4529388" y="469353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/>
              <a:t>War in Ukraine 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2711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229" y="1782805"/>
            <a:ext cx="5680569" cy="4824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172945"/>
          </a:xfrm>
        </p:spPr>
        <p:txBody>
          <a:bodyPr/>
          <a:lstStyle/>
          <a:p>
            <a:r>
              <a:rPr lang="en-IE"/>
              <a:t>Employment share of manufacturing in Europe </a:t>
            </a:r>
            <a:r>
              <a:rPr lang="en-IE" sz="1800"/>
              <a:t>(</a:t>
            </a:r>
            <a:r>
              <a:rPr lang="en-IE" sz="1800" err="1"/>
              <a:t>Klenert</a:t>
            </a:r>
            <a:r>
              <a:rPr lang="en-IE" sz="1800"/>
              <a:t> et al., 2020)</a:t>
            </a:r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5CCBF-6F8D-72E5-E284-80EB3D301A4F}"/>
              </a:ext>
            </a:extLst>
          </p:cNvPr>
          <p:cNvSpPr txBox="1"/>
          <p:nvPr/>
        </p:nvSpPr>
        <p:spPr>
          <a:xfrm>
            <a:off x="6682317" y="1782233"/>
            <a:ext cx="5008033" cy="3765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400"/>
              </a:spcAft>
            </a:pPr>
            <a:r>
              <a:rPr lang="en-US" sz="1600" b="1">
                <a:cs typeface="Arial"/>
              </a:rPr>
              <a:t>The Multiplier Effect</a:t>
            </a:r>
            <a:endParaRPr lang="en-US" sz="1600">
              <a:cs typeface="Arial"/>
            </a:endParaRPr>
          </a:p>
          <a:p>
            <a:pPr>
              <a:spcAft>
                <a:spcPts val="1400"/>
              </a:spcAft>
            </a:pPr>
            <a:r>
              <a:rPr lang="en-US" sz="1600" i="1"/>
              <a:t>"We are seeing growing evidence that manufacturing supports far more jobs in other sectors than previously thought."</a:t>
            </a:r>
            <a:endParaRPr lang="en-US">
              <a:cs typeface="Arial"/>
            </a:endParaRPr>
          </a:p>
          <a:p>
            <a:pPr>
              <a:spcAft>
                <a:spcPts val="1400"/>
              </a:spcAft>
            </a:pPr>
            <a:r>
              <a:rPr lang="en-US" sz="1600" i="1">
                <a:ea typeface="+mn-lt"/>
                <a:cs typeface="+mn-lt"/>
              </a:rPr>
              <a:t>"As manufactured products and processes become more complex and productive, they give rise to a host of skilled paraprofessional and professionals in nonmanufacturing jobs"</a:t>
            </a:r>
            <a:endParaRPr lang="en-US" i="1">
              <a:cs typeface="Arial"/>
            </a:endParaRPr>
          </a:p>
          <a:p>
            <a:pPr>
              <a:spcAft>
                <a:spcPts val="1400"/>
              </a:spcAft>
            </a:pPr>
            <a:r>
              <a:rPr lang="en-US" sz="1600" i="1">
                <a:solidFill>
                  <a:srgbClr val="4D4D4D"/>
                </a:solidFill>
                <a:ea typeface="+mn-lt"/>
                <a:cs typeface="+mn-lt"/>
              </a:rPr>
              <a:t>(</a:t>
            </a:r>
            <a:r>
              <a:rPr lang="en-US" sz="1600" i="1" err="1">
                <a:solidFill>
                  <a:srgbClr val="4D4D4D"/>
                </a:solidFill>
                <a:ea typeface="+mn-lt"/>
                <a:cs typeface="+mn-lt"/>
              </a:rPr>
              <a:t>Jasinowski</a:t>
            </a:r>
            <a:r>
              <a:rPr lang="en-US" sz="1600" i="1">
                <a:solidFill>
                  <a:srgbClr val="4D4D4D"/>
                </a:solidFill>
                <a:ea typeface="+mn-lt"/>
                <a:cs typeface="+mn-lt"/>
              </a:rPr>
              <a:t>, 2013)</a:t>
            </a:r>
            <a:endParaRPr lang="en-US" sz="1600" i="1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1600" i="1">
              <a:cs typeface="Arial"/>
            </a:endParaRPr>
          </a:p>
          <a:p>
            <a:endParaRPr lang="en-US" sz="1600" i="1">
              <a:cs typeface="Arial"/>
            </a:endParaRPr>
          </a:p>
          <a:p>
            <a:endParaRPr lang="en-US" sz="1600" i="1">
              <a:cs typeface="Arial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9EAB8F3-29DD-ECCF-118B-4AE2FB063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239" y="4017983"/>
            <a:ext cx="1424818" cy="18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16755-10C1-163E-430A-5E3273CC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Youth unemployment rate in Europe </a:t>
            </a:r>
            <a:r>
              <a:rPr lang="en-US" sz="2000" dirty="0">
                <a:cs typeface="Arial"/>
              </a:rPr>
              <a:t>Aug 2022</a:t>
            </a:r>
            <a:endParaRPr lang="en-US" sz="2400" dirty="0">
              <a:cs typeface="Arial"/>
            </a:endParaRPr>
          </a:p>
        </p:txBody>
      </p:sp>
      <p:pic>
        <p:nvPicPr>
          <p:cNvPr id="5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2A97A93-798E-4117-293E-6A4C62DA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42" b="1359"/>
          <a:stretch/>
        </p:blipFill>
        <p:spPr>
          <a:xfrm>
            <a:off x="1976529" y="1765149"/>
            <a:ext cx="8520193" cy="4389918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48DE616-55C8-BA65-38CC-02ACF46C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81" y="1526402"/>
            <a:ext cx="4932438" cy="188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FA455-2772-487F-9EBE-BEBED082867E}"/>
              </a:ext>
            </a:extLst>
          </p:cNvPr>
          <p:cNvSpPr txBox="1"/>
          <p:nvPr/>
        </p:nvSpPr>
        <p:spPr>
          <a:xfrm>
            <a:off x="9577917" y="5894917"/>
            <a:ext cx="16510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cs typeface="Arial"/>
              </a:rPr>
              <a:t>OECD, 2022</a:t>
            </a:r>
          </a:p>
        </p:txBody>
      </p:sp>
    </p:spTree>
    <p:extLst>
      <p:ext uri="{BB962C8B-B14F-4D97-AF65-F5344CB8AC3E}">
        <p14:creationId xmlns:p14="http://schemas.microsoft.com/office/powerpoint/2010/main" val="23948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Salaries in GDP</a:t>
            </a:r>
          </a:p>
        </p:txBody>
      </p:sp>
      <p:pic>
        <p:nvPicPr>
          <p:cNvPr id="1026" name="Picture 2" descr="https://i.imgur.com/mA19vb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71" y="1550673"/>
            <a:ext cx="6971190" cy="49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971796" y="5563886"/>
            <a:ext cx="8173491" cy="391886"/>
          </a:xfrm>
        </p:spPr>
        <p:txBody>
          <a:bodyPr/>
          <a:lstStyle/>
          <a:p>
            <a:r>
              <a:rPr lang="en-GB" sz="1200"/>
              <a:t>Source: Science, Research and Innovation Performance of the EU 2022 [UPCOMING] </a:t>
            </a:r>
            <a:br>
              <a:rPr lang="en-GB" sz="1200"/>
            </a:br>
            <a:r>
              <a:rPr lang="en-GB" sz="1200"/>
              <a:t>(DG R&amp;I based on Eurostat data)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944286" y="575222"/>
            <a:ext cx="9210136" cy="782357"/>
          </a:xfrm>
          <a:prstGeom prst="rect">
            <a:avLst/>
          </a:prstGeom>
        </p:spPr>
        <p:txBody>
          <a:bodyPr/>
          <a:lstStyle/>
          <a:p>
            <a:r>
              <a:rPr lang="en-GB" sz="3400"/>
              <a:t>Change among occupational groups, 2002-2020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8AFF78F-6D3E-024A-881C-FB11FB304238}"/>
              </a:ext>
            </a:extLst>
          </p:cNvPr>
          <p:cNvSpPr txBox="1">
            <a:spLocks/>
          </p:cNvSpPr>
          <p:nvPr/>
        </p:nvSpPr>
        <p:spPr>
          <a:xfrm>
            <a:off x="971797" y="1563784"/>
            <a:ext cx="8173491" cy="791062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Percentage point change among </a:t>
            </a:r>
            <a:r>
              <a:rPr lang="en-GB" sz="1800" b="1"/>
              <a:t>shares of occupational groups</a:t>
            </a:r>
            <a:r>
              <a:rPr lang="en-GB" sz="1800"/>
              <a:t>, 2002-2020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FB60B5-7437-BC47-BDEF-33B2F9F4E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192078"/>
              </p:ext>
            </p:extLst>
          </p:nvPr>
        </p:nvGraphicFramePr>
        <p:xfrm>
          <a:off x="956962" y="2145619"/>
          <a:ext cx="8348132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A7EAB0-9D25-F89C-03A9-B72AB5A0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151" y="4396303"/>
            <a:ext cx="2129481" cy="12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620985"/>
            <a:ext cx="4690731" cy="38819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IE" sz="1600" dirty="0"/>
              <a:t>700 000 new jobs in </a:t>
            </a:r>
            <a:r>
              <a:rPr lang="en-IE" sz="1600" b="1" dirty="0"/>
              <a:t>global </a:t>
            </a:r>
            <a:r>
              <a:rPr lang="en-IE" sz="1600" dirty="0"/>
              <a:t>renewable energy sector in 2021 (12.7 million (2021) vs. 12 million (2020))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Green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95" y="2613257"/>
            <a:ext cx="5440626" cy="3498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850941"/>
            <a:ext cx="45985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EU: Expected </a:t>
            </a:r>
            <a:r>
              <a:rPr lang="en-IE" sz="1600" b="1" dirty="0"/>
              <a:t>net increase </a:t>
            </a:r>
            <a:r>
              <a:rPr lang="en-IE" sz="1600" dirty="0"/>
              <a:t>of up to </a:t>
            </a:r>
            <a:r>
              <a:rPr lang="en-IE" sz="1600" b="1" dirty="0"/>
              <a:t>884 000 jobs </a:t>
            </a:r>
            <a:r>
              <a:rPr lang="en-IE" sz="1600" dirty="0"/>
              <a:t>by 2030 (</a:t>
            </a:r>
            <a:r>
              <a:rPr lang="en-IE" sz="1600" dirty="0" err="1"/>
              <a:t>Asikainen</a:t>
            </a:r>
            <a:r>
              <a:rPr lang="en-IE" sz="1600" dirty="0"/>
              <a:t> et al., 2021)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Substantial </a:t>
            </a:r>
            <a:r>
              <a:rPr lang="en-IE" sz="1600" b="1" dirty="0"/>
              <a:t>implications for different economic sectors </a:t>
            </a:r>
            <a:r>
              <a:rPr lang="en-IE" sz="1600" dirty="0"/>
              <a:t>and regions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Shift of jobs from coal, oil, and gas to other sectors, in particular to </a:t>
            </a:r>
            <a:r>
              <a:rPr lang="en-IE" sz="1600" b="1" dirty="0"/>
              <a:t>renewable energy sectors</a:t>
            </a: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03948602-A9AA-E0D2-86F1-475DC18E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5816034"/>
            <a:ext cx="4338637" cy="821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35840-FA10-87E5-5521-53A200AAAB4C}"/>
              </a:ext>
            </a:extLst>
          </p:cNvPr>
          <p:cNvSpPr txBox="1"/>
          <p:nvPr/>
        </p:nvSpPr>
        <p:spPr>
          <a:xfrm>
            <a:off x="6225988" y="1618690"/>
            <a:ext cx="55670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rgbClr val="111111"/>
                </a:solidFill>
                <a:latin typeface="Arial"/>
                <a:cs typeface="Helvetica"/>
              </a:rPr>
              <a:t>Wind turbine service technician is one of the fastest-growing jobs in the US.</a:t>
            </a:r>
            <a:r>
              <a:rPr lang="en-US" sz="1600">
                <a:solidFill>
                  <a:srgbClr val="111111"/>
                </a:solidFill>
                <a:latin typeface="Arial"/>
                <a:cs typeface="Helvetica"/>
              </a:rPr>
              <a:t> (U.S. Bureau of Labor Statistics, 2022)</a:t>
            </a:r>
          </a:p>
        </p:txBody>
      </p:sp>
    </p:spTree>
    <p:extLst>
      <p:ext uri="{BB962C8B-B14F-4D97-AF65-F5344CB8AC3E}">
        <p14:creationId xmlns:p14="http://schemas.microsoft.com/office/powerpoint/2010/main" val="42614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91001-d724-4a49-9ddb-7d07021195ea" xsi:nil="true"/>
    <lcf76f155ced4ddcb4097134ff3c332f xmlns="ef0b1429-168c-4133-829e-a92bf0d41c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961080FA33B8DF449BA8E04595AA5705" ma:contentTypeVersion="16" ma:contentTypeDescription="Sortu dokumentu berri bat." ma:contentTypeScope="" ma:versionID="fe7b1bed469f013ffb3bdec77e4b6d42">
  <xsd:schema xmlns:xsd="http://www.w3.org/2001/XMLSchema" xmlns:xs="http://www.w3.org/2001/XMLSchema" xmlns:p="http://schemas.microsoft.com/office/2006/metadata/properties" xmlns:ns2="ef0b1429-168c-4133-829e-a92bf0d41c67" xmlns:ns3="1fc91001-d724-4a49-9ddb-7d07021195ea" targetNamespace="http://schemas.microsoft.com/office/2006/metadata/properties" ma:root="true" ma:fieldsID="49c48180013b8ae51f56f231e8fa5096" ns2:_="" ns3:_="">
    <xsd:import namespace="ef0b1429-168c-4133-829e-a92bf0d41c67"/>
    <xsd:import namespace="1fc91001-d724-4a49-9ddb-7d0702119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1429-168c-4133-829e-a92bf0d41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1001-d724-4a49-9ddb-7d0702119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a12b5d-533b-4f62-88a1-0a0e83474c16}" ma:internalName="TaxCatchAll" ma:showField="CatchAllData" ma:web="1fc91001-d724-4a49-9ddb-7d0702119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76C3F-CA48-488D-84AB-1BFD2E223E09}">
  <ds:schemaRefs>
    <ds:schemaRef ds:uri="http://purl.org/dc/terms/"/>
    <ds:schemaRef ds:uri="bf5373a9-3ae6-4627-894d-852f27c3d4f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b32b93a-a41f-449a-9492-9bc9f41ec6d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196FEC-B984-4457-9CE1-81ED127C68C2}"/>
</file>

<file path=customXml/itemProps3.xml><?xml version="1.0" encoding="utf-8"?>
<ds:datastoreItem xmlns:ds="http://schemas.openxmlformats.org/officeDocument/2006/customXml" ds:itemID="{001B3FFB-F7F1-432E-8D8B-E1BEF85917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</TotalTime>
  <Words>2180</Words>
  <Application>Microsoft Office PowerPoint</Application>
  <PresentationFormat>Widescreen</PresentationFormat>
  <Paragraphs>228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Arial,Sans-Serif</vt:lpstr>
      <vt:lpstr>Calibri</vt:lpstr>
      <vt:lpstr>EC Square Sans Pro</vt:lpstr>
      <vt:lpstr>EC Square Sans Pro Medium</vt:lpstr>
      <vt:lpstr>Helvetica</vt:lpstr>
      <vt:lpstr>Wingdings</vt:lpstr>
      <vt:lpstr>Wingdings,Sans-Serif</vt:lpstr>
      <vt:lpstr>Office Theme</vt:lpstr>
      <vt:lpstr>Futuro del Empleo, Transformación Digital  y Competitividad Sostenible  </vt:lpstr>
      <vt:lpstr>Índice</vt:lpstr>
      <vt:lpstr>Un factor de producción como ningún otro…</vt:lpstr>
      <vt:lpstr>Crises as opportunities for deep transformation</vt:lpstr>
      <vt:lpstr>Employment share of manufacturing in Europe (Klenert et al., 2020)</vt:lpstr>
      <vt:lpstr>Youth unemployment rate in Europe Aug 2022</vt:lpstr>
      <vt:lpstr>Salaries in GDP</vt:lpstr>
      <vt:lpstr>Change among occupational groups, 2002-2020</vt:lpstr>
      <vt:lpstr>Green opportunities</vt:lpstr>
      <vt:lpstr>Impact of climate transition on employment by sector</vt:lpstr>
      <vt:lpstr>Transitioning out of "brown" jobs through the right reskilling</vt:lpstr>
      <vt:lpstr>Need for a gender-balanced transition</vt:lpstr>
      <vt:lpstr>Digital transition</vt:lpstr>
      <vt:lpstr>Automatización y Empleo</vt:lpstr>
      <vt:lpstr>Share of jobs at high risk of automation: Variation in estimates</vt:lpstr>
      <vt:lpstr>Future of work in a post-COVID world (McKinsey Global Institute, 2020)</vt:lpstr>
      <vt:lpstr>Density of robots per 1,000 workers in the EU, 1995-2015</vt:lpstr>
      <vt:lpstr>Exposure to AI by wage level, different occupations (EU)</vt:lpstr>
      <vt:lpstr>Algorithmic management of work (platformisation)</vt:lpstr>
      <vt:lpstr>Potential and actual teleworking, before and during COVID (EU)</vt:lpstr>
      <vt:lpstr>Need for a clear and visionary public policy</vt:lpstr>
      <vt:lpstr>Anticipating skills needs: Matching supply of and demand for skills</vt:lpstr>
      <vt:lpstr>Euskadi case in VET Education</vt:lpstr>
      <vt:lpstr>The University of the Basque country – An international comparison</vt:lpstr>
      <vt:lpstr>LifeComp: The European Framework for Personal, Social and Learning to Learn Key Competence</vt:lpstr>
      <vt:lpstr>The value of co-creation: Partnerships for Regional Innovation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BIANCHI Guia (JRC-SEVILLA-EXT)</dc:creator>
  <cp:lastModifiedBy>MOLINA Ana (JRC-SEVILLA)</cp:lastModifiedBy>
  <cp:revision>618</cp:revision>
  <dcterms:created xsi:type="dcterms:W3CDTF">2022-08-01T10:53:37Z</dcterms:created>
  <dcterms:modified xsi:type="dcterms:W3CDTF">2022-10-25T19:55:33Z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0x01010029FCE94430F168479011414C72CAFC71</vt:lpwstr>
  </property>
  <property fmtid="{D5CDD505-2E9C-101B-9397-08002B2CF9AE}" pid="3" name="MediaServiceImageTags">
    <vt:lpwstr/>
  </property>
</Properties>
</file>