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7010400" cy="9296400"/>
  <p:embeddedFontLst>
    <p:embeddedFont>
      <p:font typeface="Calibri" panose="020F0502020204030204" pitchFamily="34" charset="0"/>
      <p:regular r:id="rId20"/>
      <p:bold r:id="rId21"/>
      <p:italic r:id="rId22"/>
      <p:boldItalic r:id="rId23"/>
    </p:embeddedFont>
    <p:embeddedFont>
      <p:font typeface="EB Garamond" panose="020B0604020202020204" pitchFamily="2" charset="0"/>
      <p:regular r:id="rId24"/>
      <p:bold r:id="rId25"/>
      <p:italic r:id="rId26"/>
      <p:boldItalic r:id="rId27"/>
    </p:embeddedFont>
    <p:embeddedFont>
      <p:font typeface="EB Garamond Medium" panose="020B0604020202020204"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98"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6db01d4f4e_0_99: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6db01d4f4e_0_9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7" name="Google Shape;187;g16db01d4f4e_0_9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6db01d4f4e_0_113: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6db01d4f4e_0_11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9" name="Google Shape;199;g16db01d4f4e_0_11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6db01d4f4e_0_13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6db01d4f4e_0_13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1" name="Google Shape;211;g16db01d4f4e_0_13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6db01d4f4e_0_153: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6db01d4f4e_0_15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2" name="Google Shape;222;g16db01d4f4e_0_15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6db01d4f4e_0_195: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6db01d4f4e_0_19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3" name="Google Shape;233;g16db01d4f4e_0_19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6db01d4f4e_0_209: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6db01d4f4e_0_20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4" name="Google Shape;244;g16db01d4f4e_0_20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6db01d4f4e_0_225: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6db01d4f4e_0_22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5" name="Google Shape;255;g16db01d4f4e_0_22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5" name="Google Shape;265;p3: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6db01d4f4e_0_1: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6db01d4f4e_0_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8" name="Google Shape;108;g16db01d4f4e_0_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6db01d4f4e_0_2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6db01d4f4e_0_2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8" name="Google Shape;118;g16db01d4f4e_0_2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6db01d4f4e_0_1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6db01d4f4e_0_1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7" name="Google Shape;127;g16db01d4f4e_0_1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6db01d4f4e_0_36: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6db01d4f4e_0_3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7" name="Google Shape;137;g16db01d4f4e_0_3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6db01d4f4e_0_4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6db01d4f4e_0_4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1" name="Google Shape;151;g16db01d4f4e_0_4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6db01d4f4e_0_68: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6db01d4f4e_0_6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3" name="Google Shape;163;g16db01d4f4e_0_6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6db01d4f4e_0_85: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6db01d4f4e_0_8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5" name="Google Shape;175;g16db01d4f4e_0_8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463750" y="1371629"/>
            <a:ext cx="43887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459581"/>
            <a:ext cx="5486400" cy="3086100"/>
          </a:xfrm>
          <a:prstGeom prst="rect">
            <a:avLst/>
          </a:prstGeom>
          <a:noFill/>
          <a:ln>
            <a:noFill/>
          </a:ln>
        </p:spPr>
      </p:sp>
      <p:sp>
        <p:nvSpPr>
          <p:cNvPr id="68" name="Google Shape;68;p10"/>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12" y="2028825"/>
            <a:ext cx="9144000" cy="1086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6"/>
              </a:buClr>
              <a:buSzPts val="4400"/>
              <a:buFont typeface="Arial"/>
              <a:buNone/>
            </a:pPr>
            <a:r>
              <a:rPr lang="en-US" sz="6000">
                <a:solidFill>
                  <a:schemeClr val="accent6"/>
                </a:solidFill>
                <a:latin typeface="EB Garamond Medium"/>
                <a:ea typeface="EB Garamond Medium"/>
                <a:cs typeface="EB Garamond Medium"/>
                <a:sym typeface="EB Garamond Medium"/>
              </a:rPr>
              <a:t>REFRAMING AGING</a:t>
            </a:r>
            <a:endParaRPr sz="6000" cap="small">
              <a:solidFill>
                <a:schemeClr val="accent1"/>
              </a:solidFill>
              <a:latin typeface="EB Garamond Medium"/>
              <a:ea typeface="EB Garamond Medium"/>
              <a:cs typeface="EB Garamond Medium"/>
              <a:sym typeface="EB Garamond Medium"/>
            </a:endParaRPr>
          </a:p>
        </p:txBody>
      </p:sp>
      <p:sp>
        <p:nvSpPr>
          <p:cNvPr id="90" name="Google Shape;90;p13"/>
          <p:cNvSpPr txBox="1">
            <a:spLocks noGrp="1"/>
          </p:cNvSpPr>
          <p:nvPr>
            <p:ph type="subTitle" idx="1"/>
          </p:nvPr>
        </p:nvSpPr>
        <p:spPr>
          <a:xfrm>
            <a:off x="0" y="3651319"/>
            <a:ext cx="9144000" cy="1158600"/>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115000"/>
              </a:lnSpc>
              <a:spcBef>
                <a:spcPts val="0"/>
              </a:spcBef>
              <a:spcAft>
                <a:spcPts val="0"/>
              </a:spcAft>
              <a:buClr>
                <a:srgbClr val="5F249F"/>
              </a:buClr>
              <a:buSzPct val="100000"/>
              <a:buNone/>
            </a:pPr>
            <a:r>
              <a:rPr lang="en-US" sz="2400" b="1">
                <a:solidFill>
                  <a:srgbClr val="5F249F"/>
                </a:solidFill>
                <a:latin typeface="Arial"/>
                <a:ea typeface="Arial"/>
                <a:cs typeface="Arial"/>
                <a:sym typeface="Arial"/>
              </a:rPr>
              <a:t>Ruth Finkelstein, ScD</a:t>
            </a:r>
            <a:endParaRPr sz="2400" b="1">
              <a:solidFill>
                <a:srgbClr val="5F249F"/>
              </a:solidFill>
              <a:latin typeface="Arial"/>
              <a:ea typeface="Arial"/>
              <a:cs typeface="Arial"/>
              <a:sym typeface="Arial"/>
            </a:endParaRPr>
          </a:p>
          <a:p>
            <a:pPr marL="0" lvl="0" indent="0" algn="ctr" rtl="0">
              <a:lnSpc>
                <a:spcPct val="115000"/>
              </a:lnSpc>
              <a:spcBef>
                <a:spcPts val="360"/>
              </a:spcBef>
              <a:spcAft>
                <a:spcPts val="0"/>
              </a:spcAft>
              <a:buClr>
                <a:schemeClr val="dk1"/>
              </a:buClr>
              <a:buSzPct val="100000"/>
              <a:buNone/>
            </a:pPr>
            <a:r>
              <a:rPr lang="en-US" sz="1800">
                <a:solidFill>
                  <a:schemeClr val="dk1"/>
                </a:solidFill>
                <a:latin typeface="Arial"/>
                <a:ea typeface="Arial"/>
                <a:cs typeface="Arial"/>
                <a:sym typeface="Arial"/>
              </a:rPr>
              <a:t>Professor of Public Policy</a:t>
            </a:r>
            <a:endParaRPr sz="1800">
              <a:solidFill>
                <a:schemeClr val="dk1"/>
              </a:solidFill>
              <a:latin typeface="Arial"/>
              <a:ea typeface="Arial"/>
              <a:cs typeface="Arial"/>
              <a:sym typeface="Arial"/>
            </a:endParaRPr>
          </a:p>
          <a:p>
            <a:pPr marL="0" lvl="0" indent="0" algn="ctr" rtl="0">
              <a:lnSpc>
                <a:spcPct val="115000"/>
              </a:lnSpc>
              <a:spcBef>
                <a:spcPts val="360"/>
              </a:spcBef>
              <a:spcAft>
                <a:spcPts val="0"/>
              </a:spcAft>
              <a:buClr>
                <a:schemeClr val="dk1"/>
              </a:buClr>
              <a:buSzPct val="100000"/>
              <a:buNone/>
            </a:pPr>
            <a:r>
              <a:rPr lang="en-US" sz="1800">
                <a:solidFill>
                  <a:schemeClr val="dk1"/>
                </a:solidFill>
                <a:latin typeface="Arial"/>
                <a:ea typeface="Arial"/>
                <a:cs typeface="Arial"/>
                <a:sym typeface="Arial"/>
              </a:rPr>
              <a:t>Executive Director</a:t>
            </a:r>
            <a:endParaRPr sz="1800">
              <a:latin typeface="Arial"/>
              <a:ea typeface="Arial"/>
              <a:cs typeface="Arial"/>
              <a:sym typeface="Arial"/>
            </a:endParaRPr>
          </a:p>
          <a:p>
            <a:pPr marL="0" lvl="0" indent="0" algn="ctr" rtl="0">
              <a:lnSpc>
                <a:spcPct val="115000"/>
              </a:lnSpc>
              <a:spcBef>
                <a:spcPts val="360"/>
              </a:spcBef>
              <a:spcAft>
                <a:spcPts val="0"/>
              </a:spcAft>
              <a:buClr>
                <a:schemeClr val="dk1"/>
              </a:buClr>
              <a:buSzPct val="100000"/>
              <a:buNone/>
            </a:pPr>
            <a:r>
              <a:rPr lang="en-US" sz="1800">
                <a:solidFill>
                  <a:schemeClr val="dk1"/>
                </a:solidFill>
                <a:latin typeface="Arial"/>
                <a:ea typeface="Arial"/>
                <a:cs typeface="Arial"/>
                <a:sym typeface="Arial"/>
              </a:rPr>
              <a:t>Brookdale Center for Healthy Aging, Hunter College</a:t>
            </a:r>
            <a:endParaRPr sz="1800">
              <a:solidFill>
                <a:schemeClr val="dk1"/>
              </a:solidFill>
              <a:latin typeface="Arial"/>
              <a:ea typeface="Arial"/>
              <a:cs typeface="Arial"/>
              <a:sym typeface="Arial"/>
            </a:endParaRPr>
          </a:p>
        </p:txBody>
      </p:sp>
      <p:pic>
        <p:nvPicPr>
          <p:cNvPr id="91" name="Google Shape;91;p13"/>
          <p:cNvPicPr preferRelativeResize="0"/>
          <p:nvPr/>
        </p:nvPicPr>
        <p:blipFill rotWithShape="1">
          <a:blip r:embed="rId3">
            <a:alphaModFix/>
          </a:blip>
          <a:srcRect/>
          <a:stretch/>
        </p:blipFill>
        <p:spPr>
          <a:xfrm>
            <a:off x="1753301" y="489413"/>
            <a:ext cx="4228031" cy="445913"/>
          </a:xfrm>
          <a:prstGeom prst="rect">
            <a:avLst/>
          </a:prstGeom>
          <a:noFill/>
          <a:ln>
            <a:noFill/>
          </a:ln>
        </p:spPr>
      </p:pic>
      <p:grpSp>
        <p:nvGrpSpPr>
          <p:cNvPr id="92" name="Google Shape;92;p13"/>
          <p:cNvGrpSpPr/>
          <p:nvPr/>
        </p:nvGrpSpPr>
        <p:grpSpPr>
          <a:xfrm>
            <a:off x="2862008" y="1091888"/>
            <a:ext cx="3419986" cy="300520"/>
            <a:chOff x="2908833" y="1828800"/>
            <a:chExt cx="3419986" cy="400693"/>
          </a:xfrm>
        </p:grpSpPr>
        <p:sp>
          <p:nvSpPr>
            <p:cNvPr id="93" name="Google Shape;93;p13"/>
            <p:cNvSpPr/>
            <p:nvPr/>
          </p:nvSpPr>
          <p:spPr>
            <a:xfrm>
              <a:off x="4059619" y="1828800"/>
              <a:ext cx="226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rgbClr val="5F249F"/>
                  </a:solidFill>
                  <a:latin typeface="Arial"/>
                  <a:ea typeface="Arial"/>
                  <a:cs typeface="Arial"/>
                  <a:sym typeface="Arial"/>
                </a:rPr>
                <a:t>@HunterBrookdale</a:t>
              </a:r>
              <a:endParaRPr sz="1800">
                <a:solidFill>
                  <a:schemeClr val="dk1"/>
                </a:solidFill>
                <a:latin typeface="Calibri"/>
                <a:ea typeface="Calibri"/>
                <a:cs typeface="Calibri"/>
                <a:sym typeface="Calibri"/>
              </a:endParaRPr>
            </a:p>
          </p:txBody>
        </p:sp>
        <p:pic>
          <p:nvPicPr>
            <p:cNvPr id="94" name="Google Shape;94;p13"/>
            <p:cNvPicPr preferRelativeResize="0"/>
            <p:nvPr/>
          </p:nvPicPr>
          <p:blipFill rotWithShape="1">
            <a:blip r:embed="rId4">
              <a:alphaModFix/>
            </a:blip>
            <a:srcRect/>
            <a:stretch/>
          </p:blipFill>
          <p:spPr>
            <a:xfrm>
              <a:off x="3602419" y="1856875"/>
              <a:ext cx="457200" cy="372618"/>
            </a:xfrm>
            <a:prstGeom prst="rect">
              <a:avLst/>
            </a:prstGeom>
            <a:noFill/>
            <a:ln>
              <a:noFill/>
            </a:ln>
          </p:spPr>
        </p:pic>
        <p:pic>
          <p:nvPicPr>
            <p:cNvPr id="95" name="Google Shape;95;p13"/>
            <p:cNvPicPr preferRelativeResize="0"/>
            <p:nvPr/>
          </p:nvPicPr>
          <p:blipFill rotWithShape="1">
            <a:blip r:embed="rId5">
              <a:alphaModFix/>
            </a:blip>
            <a:srcRect/>
            <a:stretch/>
          </p:blipFill>
          <p:spPr>
            <a:xfrm>
              <a:off x="2908833" y="1836881"/>
              <a:ext cx="707642" cy="392612"/>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189" name="Google Shape;189;p22"/>
          <p:cNvGrpSpPr/>
          <p:nvPr/>
        </p:nvGrpSpPr>
        <p:grpSpPr>
          <a:xfrm>
            <a:off x="457200" y="4755413"/>
            <a:ext cx="8229602" cy="307800"/>
            <a:chOff x="457200" y="6214525"/>
            <a:chExt cx="8229602" cy="410400"/>
          </a:xfrm>
        </p:grpSpPr>
        <p:sp>
          <p:nvSpPr>
            <p:cNvPr id="190" name="Google Shape;190;p22"/>
            <p:cNvSpPr txBox="1"/>
            <p:nvPr/>
          </p:nvSpPr>
          <p:spPr>
            <a:xfrm>
              <a:off x="457200" y="6214525"/>
              <a:ext cx="4879500" cy="41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latin typeface="EB Garamond"/>
                <a:ea typeface="EB Garamond"/>
                <a:cs typeface="EB Garamond"/>
                <a:sym typeface="EB Garamond"/>
              </a:endParaRPr>
            </a:p>
          </p:txBody>
        </p:sp>
        <p:pic>
          <p:nvPicPr>
            <p:cNvPr id="191" name="Google Shape;191;p22"/>
            <p:cNvPicPr preferRelativeResize="0"/>
            <p:nvPr/>
          </p:nvPicPr>
          <p:blipFill rotWithShape="1">
            <a:blip r:embed="rId3">
              <a:alphaModFix/>
            </a:blip>
            <a:srcRect/>
            <a:stretch/>
          </p:blipFill>
          <p:spPr>
            <a:xfrm>
              <a:off x="5641850" y="6284805"/>
              <a:ext cx="3044952" cy="321148"/>
            </a:xfrm>
            <a:prstGeom prst="rect">
              <a:avLst/>
            </a:prstGeom>
            <a:noFill/>
            <a:ln>
              <a:noFill/>
            </a:ln>
          </p:spPr>
        </p:pic>
      </p:grpSp>
      <p:sp>
        <p:nvSpPr>
          <p:cNvPr id="192" name="Google Shape;192;p22"/>
          <p:cNvSpPr txBox="1">
            <a:spLocks noGrp="1"/>
          </p:cNvSpPr>
          <p:nvPr>
            <p:ph type="title"/>
          </p:nvPr>
        </p:nvSpPr>
        <p:spPr>
          <a:xfrm>
            <a:off x="457200" y="94515"/>
            <a:ext cx="8229600" cy="537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5F249F"/>
              </a:buClr>
              <a:buSzPct val="100000"/>
              <a:buFont typeface="Arial"/>
              <a:buNone/>
            </a:pPr>
            <a:r>
              <a:rPr lang="en-US" sz="3900" b="1">
                <a:solidFill>
                  <a:srgbClr val="5F249F"/>
                </a:solidFill>
                <a:latin typeface="EB Garamond"/>
                <a:ea typeface="EB Garamond"/>
                <a:cs typeface="EB Garamond"/>
                <a:sym typeface="EB Garamond"/>
              </a:rPr>
              <a:t>Older Workers</a:t>
            </a:r>
            <a:endParaRPr sz="3900" b="1">
              <a:solidFill>
                <a:srgbClr val="5F249F"/>
              </a:solidFill>
              <a:latin typeface="EB Garamond"/>
              <a:ea typeface="EB Garamond"/>
              <a:cs typeface="EB Garamond"/>
              <a:sym typeface="EB Garamond"/>
            </a:endParaRPr>
          </a:p>
        </p:txBody>
      </p:sp>
      <p:grpSp>
        <p:nvGrpSpPr>
          <p:cNvPr id="193" name="Google Shape;193;p22"/>
          <p:cNvGrpSpPr/>
          <p:nvPr/>
        </p:nvGrpSpPr>
        <p:grpSpPr>
          <a:xfrm>
            <a:off x="1177500" y="673269"/>
            <a:ext cx="6789003" cy="4041000"/>
            <a:chOff x="1025100" y="827550"/>
            <a:chExt cx="6789003" cy="5388000"/>
          </a:xfrm>
        </p:grpSpPr>
        <p:sp>
          <p:nvSpPr>
            <p:cNvPr id="194" name="Google Shape;194;p22"/>
            <p:cNvSpPr txBox="1"/>
            <p:nvPr/>
          </p:nvSpPr>
          <p:spPr>
            <a:xfrm>
              <a:off x="1025100" y="5353650"/>
              <a:ext cx="6789000" cy="86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EB Garamond"/>
                  <a:ea typeface="EB Garamond"/>
                  <a:cs typeface="EB Garamond"/>
                  <a:sym typeface="EB Garamond"/>
                </a:rPr>
                <a:t>At Enselow Shoes, a comfort shoewear company, workers can “dial up” and “dial down” their hours as they desire. </a:t>
              </a:r>
              <a:endParaRPr sz="1800">
                <a:solidFill>
                  <a:srgbClr val="000000"/>
                </a:solidFill>
                <a:latin typeface="EB Garamond"/>
                <a:ea typeface="EB Garamond"/>
                <a:cs typeface="EB Garamond"/>
                <a:sym typeface="EB Garamond"/>
              </a:endParaRPr>
            </a:p>
          </p:txBody>
        </p:sp>
        <p:pic>
          <p:nvPicPr>
            <p:cNvPr id="195" name="Google Shape;195;p22"/>
            <p:cNvPicPr preferRelativeResize="0"/>
            <p:nvPr/>
          </p:nvPicPr>
          <p:blipFill rotWithShape="1">
            <a:blip r:embed="rId4">
              <a:alphaModFix/>
            </a:blip>
            <a:srcRect/>
            <a:stretch/>
          </p:blipFill>
          <p:spPr>
            <a:xfrm>
              <a:off x="1025103" y="827550"/>
              <a:ext cx="6789000" cy="452610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Google Shape;201;p23"/>
          <p:cNvGrpSpPr/>
          <p:nvPr/>
        </p:nvGrpSpPr>
        <p:grpSpPr>
          <a:xfrm>
            <a:off x="457200" y="4755413"/>
            <a:ext cx="8229602" cy="307800"/>
            <a:chOff x="457200" y="6214525"/>
            <a:chExt cx="8229602" cy="410400"/>
          </a:xfrm>
        </p:grpSpPr>
        <p:sp>
          <p:nvSpPr>
            <p:cNvPr id="202" name="Google Shape;202;p23"/>
            <p:cNvSpPr txBox="1"/>
            <p:nvPr/>
          </p:nvSpPr>
          <p:spPr>
            <a:xfrm>
              <a:off x="457200" y="6214525"/>
              <a:ext cx="4879500" cy="41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latin typeface="EB Garamond"/>
                <a:ea typeface="EB Garamond"/>
                <a:cs typeface="EB Garamond"/>
                <a:sym typeface="EB Garamond"/>
              </a:endParaRPr>
            </a:p>
          </p:txBody>
        </p:sp>
        <p:pic>
          <p:nvPicPr>
            <p:cNvPr id="203" name="Google Shape;203;p23"/>
            <p:cNvPicPr preferRelativeResize="0"/>
            <p:nvPr/>
          </p:nvPicPr>
          <p:blipFill rotWithShape="1">
            <a:blip r:embed="rId3">
              <a:alphaModFix/>
            </a:blip>
            <a:srcRect/>
            <a:stretch/>
          </p:blipFill>
          <p:spPr>
            <a:xfrm>
              <a:off x="5641850" y="6284805"/>
              <a:ext cx="3044952" cy="321148"/>
            </a:xfrm>
            <a:prstGeom prst="rect">
              <a:avLst/>
            </a:prstGeom>
            <a:noFill/>
            <a:ln>
              <a:noFill/>
            </a:ln>
          </p:spPr>
        </p:pic>
      </p:grpSp>
      <p:sp>
        <p:nvSpPr>
          <p:cNvPr id="204" name="Google Shape;204;p23"/>
          <p:cNvSpPr txBox="1">
            <a:spLocks noGrp="1"/>
          </p:cNvSpPr>
          <p:nvPr>
            <p:ph type="title"/>
          </p:nvPr>
        </p:nvSpPr>
        <p:spPr>
          <a:xfrm>
            <a:off x="457200" y="94515"/>
            <a:ext cx="8229600" cy="537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5F249F"/>
              </a:buClr>
              <a:buSzPct val="100000"/>
              <a:buFont typeface="Arial"/>
              <a:buNone/>
            </a:pPr>
            <a:r>
              <a:rPr lang="en-US" sz="3900" b="1">
                <a:solidFill>
                  <a:srgbClr val="5F249F"/>
                </a:solidFill>
                <a:latin typeface="EB Garamond"/>
                <a:ea typeface="EB Garamond"/>
                <a:cs typeface="EB Garamond"/>
                <a:sym typeface="EB Garamond"/>
              </a:rPr>
              <a:t>Older Workers</a:t>
            </a:r>
            <a:endParaRPr sz="3900" b="1">
              <a:solidFill>
                <a:srgbClr val="5F249F"/>
              </a:solidFill>
              <a:latin typeface="EB Garamond"/>
              <a:ea typeface="EB Garamond"/>
              <a:cs typeface="EB Garamond"/>
              <a:sym typeface="EB Garamond"/>
            </a:endParaRPr>
          </a:p>
        </p:txBody>
      </p:sp>
      <p:grpSp>
        <p:nvGrpSpPr>
          <p:cNvPr id="205" name="Google Shape;205;p23"/>
          <p:cNvGrpSpPr/>
          <p:nvPr/>
        </p:nvGrpSpPr>
        <p:grpSpPr>
          <a:xfrm>
            <a:off x="649437" y="632125"/>
            <a:ext cx="7845138" cy="4335558"/>
            <a:chOff x="760384" y="1300042"/>
            <a:chExt cx="7623300" cy="6290711"/>
          </a:xfrm>
        </p:grpSpPr>
        <p:pic>
          <p:nvPicPr>
            <p:cNvPr id="206" name="Google Shape;206;p23"/>
            <p:cNvPicPr preferRelativeResize="0"/>
            <p:nvPr/>
          </p:nvPicPr>
          <p:blipFill rotWithShape="1">
            <a:blip r:embed="rId4">
              <a:alphaModFix/>
            </a:blip>
            <a:srcRect/>
            <a:stretch/>
          </p:blipFill>
          <p:spPr>
            <a:xfrm>
              <a:off x="1278932" y="1300042"/>
              <a:ext cx="6586200" cy="5017800"/>
            </a:xfrm>
            <a:prstGeom prst="rect">
              <a:avLst/>
            </a:prstGeom>
            <a:noFill/>
            <a:ln>
              <a:noFill/>
            </a:ln>
          </p:spPr>
        </p:pic>
        <p:sp>
          <p:nvSpPr>
            <p:cNvPr id="207" name="Google Shape;207;p23"/>
            <p:cNvSpPr txBox="1"/>
            <p:nvPr/>
          </p:nvSpPr>
          <p:spPr>
            <a:xfrm>
              <a:off x="760384" y="6317853"/>
              <a:ext cx="7623300" cy="127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a:solidFill>
                    <a:srgbClr val="000000"/>
                  </a:solidFill>
                  <a:latin typeface="EB Garamond"/>
                  <a:ea typeface="EB Garamond"/>
                  <a:cs typeface="EB Garamond"/>
                  <a:sym typeface="EB Garamond"/>
                </a:rPr>
                <a:t>Brooks Brothers factory in Long Island City makes all of the company’s neckties, and 40% of the workers there are over age 50. The factory grapples with a local and national tailor shortage, by valuing existing employees.</a:t>
              </a:r>
              <a:endParaRPr sz="1700">
                <a:solidFill>
                  <a:srgbClr val="000000"/>
                </a:solidFill>
                <a:latin typeface="EB Garamond"/>
                <a:ea typeface="EB Garamond"/>
                <a:cs typeface="EB Garamond"/>
                <a:sym typeface="EB Garamond"/>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24"/>
          <p:cNvGrpSpPr/>
          <p:nvPr/>
        </p:nvGrpSpPr>
        <p:grpSpPr>
          <a:xfrm>
            <a:off x="457200" y="4755413"/>
            <a:ext cx="8229602" cy="307800"/>
            <a:chOff x="457200" y="6214525"/>
            <a:chExt cx="8229602" cy="410400"/>
          </a:xfrm>
        </p:grpSpPr>
        <p:sp>
          <p:nvSpPr>
            <p:cNvPr id="214" name="Google Shape;214;p24"/>
            <p:cNvSpPr txBox="1"/>
            <p:nvPr/>
          </p:nvSpPr>
          <p:spPr>
            <a:xfrm>
              <a:off x="457200" y="6214525"/>
              <a:ext cx="4879500" cy="41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latin typeface="EB Garamond"/>
                <a:ea typeface="EB Garamond"/>
                <a:cs typeface="EB Garamond"/>
                <a:sym typeface="EB Garamond"/>
              </a:endParaRPr>
            </a:p>
          </p:txBody>
        </p:sp>
        <p:pic>
          <p:nvPicPr>
            <p:cNvPr id="215" name="Google Shape;215;p24"/>
            <p:cNvPicPr preferRelativeResize="0"/>
            <p:nvPr/>
          </p:nvPicPr>
          <p:blipFill rotWithShape="1">
            <a:blip r:embed="rId3">
              <a:alphaModFix/>
            </a:blip>
            <a:srcRect/>
            <a:stretch/>
          </p:blipFill>
          <p:spPr>
            <a:xfrm>
              <a:off x="5641850" y="6284805"/>
              <a:ext cx="3044952" cy="321148"/>
            </a:xfrm>
            <a:prstGeom prst="rect">
              <a:avLst/>
            </a:prstGeom>
            <a:noFill/>
            <a:ln>
              <a:noFill/>
            </a:ln>
          </p:spPr>
        </p:pic>
      </p:grpSp>
      <p:sp>
        <p:nvSpPr>
          <p:cNvPr id="216" name="Google Shape;216;p24"/>
          <p:cNvSpPr txBox="1">
            <a:spLocks noGrp="1"/>
          </p:cNvSpPr>
          <p:nvPr>
            <p:ph type="title"/>
          </p:nvPr>
        </p:nvSpPr>
        <p:spPr>
          <a:xfrm>
            <a:off x="457200" y="94515"/>
            <a:ext cx="8229600" cy="537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5F249F"/>
              </a:buClr>
              <a:buSzPct val="100000"/>
              <a:buFont typeface="Arial"/>
              <a:buNone/>
            </a:pPr>
            <a:r>
              <a:rPr lang="en-US" sz="3900" b="1">
                <a:solidFill>
                  <a:srgbClr val="5F249F"/>
                </a:solidFill>
                <a:latin typeface="EB Garamond"/>
                <a:ea typeface="EB Garamond"/>
                <a:cs typeface="EB Garamond"/>
                <a:sym typeface="EB Garamond"/>
              </a:rPr>
              <a:t>Older Workers</a:t>
            </a:r>
            <a:endParaRPr sz="3900" b="1">
              <a:solidFill>
                <a:srgbClr val="5F249F"/>
              </a:solidFill>
              <a:latin typeface="EB Garamond"/>
              <a:ea typeface="EB Garamond"/>
              <a:cs typeface="EB Garamond"/>
              <a:sym typeface="EB Garamond"/>
            </a:endParaRPr>
          </a:p>
        </p:txBody>
      </p:sp>
      <p:pic>
        <p:nvPicPr>
          <p:cNvPr id="217" name="Google Shape;217;p24"/>
          <p:cNvPicPr preferRelativeResize="0"/>
          <p:nvPr/>
        </p:nvPicPr>
        <p:blipFill rotWithShape="1">
          <a:blip r:embed="rId4">
            <a:alphaModFix/>
          </a:blip>
          <a:srcRect/>
          <a:stretch/>
        </p:blipFill>
        <p:spPr>
          <a:xfrm>
            <a:off x="1185900" y="680501"/>
            <a:ext cx="6772200" cy="3400500"/>
          </a:xfrm>
          <a:prstGeom prst="rect">
            <a:avLst/>
          </a:prstGeom>
          <a:noFill/>
          <a:ln>
            <a:noFill/>
          </a:ln>
        </p:spPr>
      </p:pic>
      <p:sp>
        <p:nvSpPr>
          <p:cNvPr id="218" name="Google Shape;218;p24"/>
          <p:cNvSpPr txBox="1"/>
          <p:nvPr/>
        </p:nvSpPr>
        <p:spPr>
          <a:xfrm>
            <a:off x="219750" y="4129375"/>
            <a:ext cx="8704500" cy="87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a:solidFill>
                  <a:srgbClr val="000000"/>
                </a:solidFill>
                <a:latin typeface="EB Garamond"/>
                <a:ea typeface="EB Garamond"/>
                <a:cs typeface="EB Garamond"/>
                <a:sym typeface="EB Garamond"/>
              </a:rPr>
              <a:t>At Metro Optics, a vision care and </a:t>
            </a:r>
            <a:r>
              <a:rPr lang="en-US" sz="1700">
                <a:latin typeface="EB Garamond"/>
                <a:ea typeface="EB Garamond"/>
                <a:cs typeface="EB Garamond"/>
                <a:sym typeface="EB Garamond"/>
              </a:rPr>
              <a:t>eyewear</a:t>
            </a:r>
            <a:r>
              <a:rPr lang="en-US" sz="1700">
                <a:solidFill>
                  <a:srgbClr val="000000"/>
                </a:solidFill>
                <a:latin typeface="EB Garamond"/>
                <a:ea typeface="EB Garamond"/>
                <a:cs typeface="EB Garamond"/>
                <a:sym typeface="EB Garamond"/>
              </a:rPr>
              <a:t> company, many of the people  hired to work in their lab learned how to make glasses in a job training program in prison. Several recently hired entry-level employees are older patients who were in need of work. </a:t>
            </a:r>
            <a:endParaRPr sz="1700">
              <a:solidFill>
                <a:srgbClr val="000000"/>
              </a:solidFill>
              <a:latin typeface="EB Garamond"/>
              <a:ea typeface="EB Garamond"/>
              <a:cs typeface="EB Garamond"/>
              <a:sym typeface="EB 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grpSp>
        <p:nvGrpSpPr>
          <p:cNvPr id="224" name="Google Shape;224;p25"/>
          <p:cNvGrpSpPr/>
          <p:nvPr/>
        </p:nvGrpSpPr>
        <p:grpSpPr>
          <a:xfrm>
            <a:off x="457200" y="4755413"/>
            <a:ext cx="8229602" cy="307800"/>
            <a:chOff x="457200" y="6214525"/>
            <a:chExt cx="8229602" cy="410400"/>
          </a:xfrm>
        </p:grpSpPr>
        <p:sp>
          <p:nvSpPr>
            <p:cNvPr id="225" name="Google Shape;225;p25"/>
            <p:cNvSpPr txBox="1"/>
            <p:nvPr/>
          </p:nvSpPr>
          <p:spPr>
            <a:xfrm>
              <a:off x="457200" y="6214525"/>
              <a:ext cx="4879500" cy="41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latin typeface="EB Garamond"/>
                <a:ea typeface="EB Garamond"/>
                <a:cs typeface="EB Garamond"/>
                <a:sym typeface="EB Garamond"/>
              </a:endParaRPr>
            </a:p>
          </p:txBody>
        </p:sp>
        <p:pic>
          <p:nvPicPr>
            <p:cNvPr id="226" name="Google Shape;226;p25"/>
            <p:cNvPicPr preferRelativeResize="0"/>
            <p:nvPr/>
          </p:nvPicPr>
          <p:blipFill rotWithShape="1">
            <a:blip r:embed="rId3">
              <a:alphaModFix/>
            </a:blip>
            <a:srcRect/>
            <a:stretch/>
          </p:blipFill>
          <p:spPr>
            <a:xfrm>
              <a:off x="5641850" y="6284805"/>
              <a:ext cx="3044952" cy="321148"/>
            </a:xfrm>
            <a:prstGeom prst="rect">
              <a:avLst/>
            </a:prstGeom>
            <a:noFill/>
            <a:ln>
              <a:noFill/>
            </a:ln>
          </p:spPr>
        </p:pic>
      </p:grpSp>
      <p:sp>
        <p:nvSpPr>
          <p:cNvPr id="227" name="Google Shape;227;p25"/>
          <p:cNvSpPr txBox="1">
            <a:spLocks noGrp="1"/>
          </p:cNvSpPr>
          <p:nvPr>
            <p:ph type="title"/>
          </p:nvPr>
        </p:nvSpPr>
        <p:spPr>
          <a:xfrm>
            <a:off x="457200" y="94515"/>
            <a:ext cx="8229600" cy="537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5F249F"/>
              </a:buClr>
              <a:buSzPct val="100000"/>
              <a:buFont typeface="Arial"/>
              <a:buNone/>
            </a:pPr>
            <a:r>
              <a:rPr lang="en-US" sz="3900" b="1">
                <a:solidFill>
                  <a:srgbClr val="5F249F"/>
                </a:solidFill>
                <a:latin typeface="EB Garamond"/>
                <a:ea typeface="EB Garamond"/>
                <a:cs typeface="EB Garamond"/>
                <a:sym typeface="EB Garamond"/>
              </a:rPr>
              <a:t>Older Workers</a:t>
            </a:r>
            <a:endParaRPr sz="3900" b="1">
              <a:solidFill>
                <a:srgbClr val="5F249F"/>
              </a:solidFill>
              <a:latin typeface="EB Garamond"/>
              <a:ea typeface="EB Garamond"/>
              <a:cs typeface="EB Garamond"/>
              <a:sym typeface="EB Garamond"/>
            </a:endParaRPr>
          </a:p>
        </p:txBody>
      </p:sp>
      <p:pic>
        <p:nvPicPr>
          <p:cNvPr id="228" name="Google Shape;228;p25" descr="IMG_6550 (2) (1).JPG"/>
          <p:cNvPicPr preferRelativeResize="0"/>
          <p:nvPr/>
        </p:nvPicPr>
        <p:blipFill rotWithShape="1">
          <a:blip r:embed="rId4">
            <a:alphaModFix/>
          </a:blip>
          <a:srcRect l="3512" r="4066" b="6340"/>
          <a:stretch/>
        </p:blipFill>
        <p:spPr>
          <a:xfrm>
            <a:off x="1745900" y="632125"/>
            <a:ext cx="5652201" cy="3505325"/>
          </a:xfrm>
          <a:prstGeom prst="rect">
            <a:avLst/>
          </a:prstGeom>
          <a:noFill/>
          <a:ln>
            <a:noFill/>
          </a:ln>
        </p:spPr>
      </p:pic>
      <p:sp>
        <p:nvSpPr>
          <p:cNvPr id="229" name="Google Shape;229;p25"/>
          <p:cNvSpPr txBox="1"/>
          <p:nvPr/>
        </p:nvSpPr>
        <p:spPr>
          <a:xfrm>
            <a:off x="1156638" y="4069501"/>
            <a:ext cx="68307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EB Garamond"/>
                <a:ea typeface="EB Garamond"/>
                <a:cs typeface="EB Garamond"/>
                <a:sym typeface="EB Garamond"/>
              </a:rPr>
              <a:t>At Hermes Waste Removal, valued, senior garbage truck drivers are given lower-paid assistants to do the heavy lifting, who the drivers, in turn, train.</a:t>
            </a:r>
            <a:endParaRPr sz="1800">
              <a:solidFill>
                <a:srgbClr val="000000"/>
              </a:solidFill>
              <a:latin typeface="EB Garamond"/>
              <a:ea typeface="EB Garamond"/>
              <a:cs typeface="EB Garamond"/>
              <a:sym typeface="EB 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pSp>
        <p:nvGrpSpPr>
          <p:cNvPr id="235" name="Google Shape;235;p26"/>
          <p:cNvGrpSpPr/>
          <p:nvPr/>
        </p:nvGrpSpPr>
        <p:grpSpPr>
          <a:xfrm>
            <a:off x="457200" y="4755413"/>
            <a:ext cx="8229602" cy="307800"/>
            <a:chOff x="457200" y="6214525"/>
            <a:chExt cx="8229602" cy="410400"/>
          </a:xfrm>
        </p:grpSpPr>
        <p:sp>
          <p:nvSpPr>
            <p:cNvPr id="236" name="Google Shape;236;p26"/>
            <p:cNvSpPr txBox="1"/>
            <p:nvPr/>
          </p:nvSpPr>
          <p:spPr>
            <a:xfrm>
              <a:off x="457200" y="6214525"/>
              <a:ext cx="4879500" cy="41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latin typeface="EB Garamond"/>
                <a:ea typeface="EB Garamond"/>
                <a:cs typeface="EB Garamond"/>
                <a:sym typeface="EB Garamond"/>
              </a:endParaRPr>
            </a:p>
          </p:txBody>
        </p:sp>
        <p:pic>
          <p:nvPicPr>
            <p:cNvPr id="237" name="Google Shape;237;p26"/>
            <p:cNvPicPr preferRelativeResize="0"/>
            <p:nvPr/>
          </p:nvPicPr>
          <p:blipFill rotWithShape="1">
            <a:blip r:embed="rId3">
              <a:alphaModFix/>
            </a:blip>
            <a:srcRect/>
            <a:stretch/>
          </p:blipFill>
          <p:spPr>
            <a:xfrm>
              <a:off x="5641850" y="6284805"/>
              <a:ext cx="3044952" cy="321148"/>
            </a:xfrm>
            <a:prstGeom prst="rect">
              <a:avLst/>
            </a:prstGeom>
            <a:noFill/>
            <a:ln>
              <a:noFill/>
            </a:ln>
          </p:spPr>
        </p:pic>
      </p:grpSp>
      <p:sp>
        <p:nvSpPr>
          <p:cNvPr id="238" name="Google Shape;238;p26"/>
          <p:cNvSpPr txBox="1">
            <a:spLocks noGrp="1"/>
          </p:cNvSpPr>
          <p:nvPr>
            <p:ph type="title"/>
          </p:nvPr>
        </p:nvSpPr>
        <p:spPr>
          <a:xfrm>
            <a:off x="457200" y="94515"/>
            <a:ext cx="8229600" cy="537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5F249F"/>
              </a:buClr>
              <a:buSzPct val="100000"/>
              <a:buFont typeface="Arial"/>
              <a:buNone/>
            </a:pPr>
            <a:r>
              <a:rPr lang="en-US" sz="3900" b="1">
                <a:solidFill>
                  <a:srgbClr val="5F249F"/>
                </a:solidFill>
                <a:latin typeface="EB Garamond"/>
                <a:ea typeface="EB Garamond"/>
                <a:cs typeface="EB Garamond"/>
                <a:sym typeface="EB Garamond"/>
              </a:rPr>
              <a:t>Older Workers</a:t>
            </a:r>
            <a:endParaRPr sz="3900" b="1">
              <a:solidFill>
                <a:srgbClr val="5F249F"/>
              </a:solidFill>
              <a:latin typeface="EB Garamond"/>
              <a:ea typeface="EB Garamond"/>
              <a:cs typeface="EB Garamond"/>
              <a:sym typeface="EB Garamond"/>
            </a:endParaRPr>
          </a:p>
        </p:txBody>
      </p:sp>
      <p:pic>
        <p:nvPicPr>
          <p:cNvPr id="239" name="Google Shape;239;p26" descr="a10.Otto-teaching (1).jpg"/>
          <p:cNvPicPr preferRelativeResize="0"/>
          <p:nvPr/>
        </p:nvPicPr>
        <p:blipFill rotWithShape="1">
          <a:blip r:embed="rId4">
            <a:alphaModFix/>
          </a:blip>
          <a:srcRect r="4634" b="5132"/>
          <a:stretch/>
        </p:blipFill>
        <p:spPr>
          <a:xfrm>
            <a:off x="1570687" y="632125"/>
            <a:ext cx="6002628" cy="3370399"/>
          </a:xfrm>
          <a:prstGeom prst="rect">
            <a:avLst/>
          </a:prstGeom>
          <a:noFill/>
          <a:ln>
            <a:noFill/>
          </a:ln>
        </p:spPr>
      </p:pic>
      <p:sp>
        <p:nvSpPr>
          <p:cNvPr id="240" name="Google Shape;240;p26"/>
          <p:cNvSpPr txBox="1"/>
          <p:nvPr/>
        </p:nvSpPr>
        <p:spPr>
          <a:xfrm>
            <a:off x="862950" y="4002450"/>
            <a:ext cx="7438500" cy="78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rgbClr val="000000"/>
                </a:solidFill>
                <a:latin typeface="EB Garamond"/>
                <a:ea typeface="EB Garamond"/>
                <a:cs typeface="EB Garamond"/>
                <a:sym typeface="EB Garamond"/>
              </a:rPr>
              <a:t>Otto Neals, a retired U.S. Postal worker and artist, teaches weekly art classes open to the community. He was surprised at the number of postal workers who came to sit on the benches outside the post office after retiring. He said they seemed to crave the routine and did not know what else to do.</a:t>
            </a:r>
            <a:endParaRPr sz="1500">
              <a:solidFill>
                <a:srgbClr val="000000"/>
              </a:solidFill>
              <a:latin typeface="EB Garamond"/>
              <a:ea typeface="EB Garamond"/>
              <a:cs typeface="EB Garamond"/>
              <a:sym typeface="EB 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grpSp>
        <p:nvGrpSpPr>
          <p:cNvPr id="246" name="Google Shape;246;p27"/>
          <p:cNvGrpSpPr/>
          <p:nvPr/>
        </p:nvGrpSpPr>
        <p:grpSpPr>
          <a:xfrm>
            <a:off x="457200" y="4755413"/>
            <a:ext cx="8229602" cy="307800"/>
            <a:chOff x="457200" y="6214525"/>
            <a:chExt cx="8229602" cy="410400"/>
          </a:xfrm>
        </p:grpSpPr>
        <p:sp>
          <p:nvSpPr>
            <p:cNvPr id="247" name="Google Shape;247;p27"/>
            <p:cNvSpPr txBox="1"/>
            <p:nvPr/>
          </p:nvSpPr>
          <p:spPr>
            <a:xfrm>
              <a:off x="457200" y="6214525"/>
              <a:ext cx="4879500" cy="41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latin typeface="EB Garamond"/>
                <a:ea typeface="EB Garamond"/>
                <a:cs typeface="EB Garamond"/>
                <a:sym typeface="EB Garamond"/>
              </a:endParaRPr>
            </a:p>
          </p:txBody>
        </p:sp>
        <p:pic>
          <p:nvPicPr>
            <p:cNvPr id="248" name="Google Shape;248;p27"/>
            <p:cNvPicPr preferRelativeResize="0"/>
            <p:nvPr/>
          </p:nvPicPr>
          <p:blipFill rotWithShape="1">
            <a:blip r:embed="rId3">
              <a:alphaModFix/>
            </a:blip>
            <a:srcRect/>
            <a:stretch/>
          </p:blipFill>
          <p:spPr>
            <a:xfrm>
              <a:off x="5641850" y="6284805"/>
              <a:ext cx="3044952" cy="321148"/>
            </a:xfrm>
            <a:prstGeom prst="rect">
              <a:avLst/>
            </a:prstGeom>
            <a:noFill/>
            <a:ln>
              <a:noFill/>
            </a:ln>
          </p:spPr>
        </p:pic>
      </p:grpSp>
      <p:sp>
        <p:nvSpPr>
          <p:cNvPr id="249" name="Google Shape;249;p27"/>
          <p:cNvSpPr txBox="1">
            <a:spLocks noGrp="1"/>
          </p:cNvSpPr>
          <p:nvPr>
            <p:ph type="title"/>
          </p:nvPr>
        </p:nvSpPr>
        <p:spPr>
          <a:xfrm>
            <a:off x="457200" y="94515"/>
            <a:ext cx="8229600" cy="537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5F249F"/>
              </a:buClr>
              <a:buSzPct val="100000"/>
              <a:buFont typeface="Arial"/>
              <a:buNone/>
            </a:pPr>
            <a:r>
              <a:rPr lang="en-US" sz="3900" b="1">
                <a:solidFill>
                  <a:srgbClr val="5F249F"/>
                </a:solidFill>
                <a:latin typeface="EB Garamond"/>
                <a:ea typeface="EB Garamond"/>
                <a:cs typeface="EB Garamond"/>
                <a:sym typeface="EB Garamond"/>
              </a:rPr>
              <a:t>Older Workers</a:t>
            </a:r>
            <a:endParaRPr sz="3900" b="1">
              <a:solidFill>
                <a:srgbClr val="5F249F"/>
              </a:solidFill>
              <a:latin typeface="EB Garamond"/>
              <a:ea typeface="EB Garamond"/>
              <a:cs typeface="EB Garamond"/>
              <a:sym typeface="EB Garamond"/>
            </a:endParaRPr>
          </a:p>
        </p:txBody>
      </p:sp>
      <p:pic>
        <p:nvPicPr>
          <p:cNvPr id="250" name="Google Shape;250;p27" descr="a11.Hank-atwork (1).JPG"/>
          <p:cNvPicPr preferRelativeResize="0"/>
          <p:nvPr/>
        </p:nvPicPr>
        <p:blipFill rotWithShape="1">
          <a:blip r:embed="rId4">
            <a:alphaModFix/>
          </a:blip>
          <a:srcRect l="17084" t="2007" r="2780" b="7568"/>
          <a:stretch/>
        </p:blipFill>
        <p:spPr>
          <a:xfrm>
            <a:off x="1785462" y="632125"/>
            <a:ext cx="5573073" cy="3539950"/>
          </a:xfrm>
          <a:prstGeom prst="rect">
            <a:avLst/>
          </a:prstGeom>
          <a:noFill/>
          <a:ln>
            <a:noFill/>
          </a:ln>
        </p:spPr>
      </p:pic>
      <p:sp>
        <p:nvSpPr>
          <p:cNvPr id="251" name="Google Shape;251;p27"/>
          <p:cNvSpPr txBox="1"/>
          <p:nvPr/>
        </p:nvSpPr>
        <p:spPr>
          <a:xfrm>
            <a:off x="766638" y="4196625"/>
            <a:ext cx="76107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EB Garamond"/>
                <a:ea typeface="EB Garamond"/>
                <a:cs typeface="EB Garamond"/>
                <a:sym typeface="EB Garamond"/>
              </a:rPr>
              <a:t>Hank Blum, retired and returned to work as an optometrist four times, because he missed working and the structure and purpose it provided.</a:t>
            </a:r>
            <a:endParaRPr sz="1800">
              <a:solidFill>
                <a:srgbClr val="000000"/>
              </a:solidFill>
              <a:latin typeface="EB Garamond"/>
              <a:ea typeface="EB Garamond"/>
              <a:cs typeface="EB Garamond"/>
              <a:sym typeface="EB 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pSp>
        <p:nvGrpSpPr>
          <p:cNvPr id="257" name="Google Shape;257;p28"/>
          <p:cNvGrpSpPr/>
          <p:nvPr/>
        </p:nvGrpSpPr>
        <p:grpSpPr>
          <a:xfrm>
            <a:off x="457200" y="4755413"/>
            <a:ext cx="8229602" cy="307800"/>
            <a:chOff x="457200" y="6214525"/>
            <a:chExt cx="8229602" cy="410400"/>
          </a:xfrm>
        </p:grpSpPr>
        <p:sp>
          <p:nvSpPr>
            <p:cNvPr id="258" name="Google Shape;258;p28"/>
            <p:cNvSpPr txBox="1"/>
            <p:nvPr/>
          </p:nvSpPr>
          <p:spPr>
            <a:xfrm>
              <a:off x="457200" y="6214525"/>
              <a:ext cx="4879500" cy="41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latin typeface="EB Garamond"/>
                <a:ea typeface="EB Garamond"/>
                <a:cs typeface="EB Garamond"/>
                <a:sym typeface="EB Garamond"/>
              </a:endParaRPr>
            </a:p>
          </p:txBody>
        </p:sp>
        <p:pic>
          <p:nvPicPr>
            <p:cNvPr id="259" name="Google Shape;259;p28"/>
            <p:cNvPicPr preferRelativeResize="0"/>
            <p:nvPr/>
          </p:nvPicPr>
          <p:blipFill rotWithShape="1">
            <a:blip r:embed="rId3">
              <a:alphaModFix/>
            </a:blip>
            <a:srcRect/>
            <a:stretch/>
          </p:blipFill>
          <p:spPr>
            <a:xfrm>
              <a:off x="5641850" y="6284805"/>
              <a:ext cx="3044952" cy="321148"/>
            </a:xfrm>
            <a:prstGeom prst="rect">
              <a:avLst/>
            </a:prstGeom>
            <a:noFill/>
            <a:ln>
              <a:noFill/>
            </a:ln>
          </p:spPr>
        </p:pic>
      </p:grpSp>
      <p:sp>
        <p:nvSpPr>
          <p:cNvPr id="260" name="Google Shape;260;p28"/>
          <p:cNvSpPr txBox="1">
            <a:spLocks noGrp="1"/>
          </p:cNvSpPr>
          <p:nvPr>
            <p:ph type="title"/>
          </p:nvPr>
        </p:nvSpPr>
        <p:spPr>
          <a:xfrm>
            <a:off x="457200" y="94515"/>
            <a:ext cx="8229600" cy="537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5F249F"/>
              </a:buClr>
              <a:buSzPct val="100000"/>
              <a:buFont typeface="Arial"/>
              <a:buNone/>
            </a:pPr>
            <a:r>
              <a:rPr lang="en-US" sz="3900" b="1">
                <a:solidFill>
                  <a:srgbClr val="5F249F"/>
                </a:solidFill>
                <a:latin typeface="EB Garamond"/>
                <a:ea typeface="EB Garamond"/>
                <a:cs typeface="EB Garamond"/>
                <a:sym typeface="EB Garamond"/>
              </a:rPr>
              <a:t>Older Workers</a:t>
            </a:r>
            <a:endParaRPr sz="3900" b="1">
              <a:solidFill>
                <a:srgbClr val="5F249F"/>
              </a:solidFill>
              <a:latin typeface="EB Garamond"/>
              <a:ea typeface="EB Garamond"/>
              <a:cs typeface="EB Garamond"/>
              <a:sym typeface="EB Garamond"/>
            </a:endParaRPr>
          </a:p>
        </p:txBody>
      </p:sp>
      <p:pic>
        <p:nvPicPr>
          <p:cNvPr id="261" name="Google Shape;261;p28" descr="Sandy-birthdaysmile.JPG"/>
          <p:cNvPicPr preferRelativeResize="0"/>
          <p:nvPr/>
        </p:nvPicPr>
        <p:blipFill rotWithShape="1">
          <a:blip r:embed="rId4">
            <a:alphaModFix/>
          </a:blip>
          <a:srcRect/>
          <a:stretch/>
        </p:blipFill>
        <p:spPr>
          <a:xfrm>
            <a:off x="1870038" y="632125"/>
            <a:ext cx="5403922" cy="3507477"/>
          </a:xfrm>
          <a:prstGeom prst="rect">
            <a:avLst/>
          </a:prstGeom>
          <a:noFill/>
          <a:ln>
            <a:noFill/>
          </a:ln>
        </p:spPr>
      </p:pic>
      <p:sp>
        <p:nvSpPr>
          <p:cNvPr id="262" name="Google Shape;262;p28"/>
          <p:cNvSpPr txBox="1"/>
          <p:nvPr/>
        </p:nvSpPr>
        <p:spPr>
          <a:xfrm>
            <a:off x="645600" y="4139531"/>
            <a:ext cx="7852800" cy="87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a:solidFill>
                  <a:srgbClr val="000000"/>
                </a:solidFill>
                <a:latin typeface="EB Garamond"/>
                <a:ea typeface="EB Garamond"/>
                <a:cs typeface="EB Garamond"/>
                <a:sym typeface="EB Garamond"/>
              </a:rPr>
              <a:t>Sandy and Art Robbins have been married for 60 years. Art works as a psychotherapist, despite needing supplemental oxygen and using a walker. Sandy is the director of a children’s theater. This photo is from Sandy’s 82</a:t>
            </a:r>
            <a:r>
              <a:rPr lang="en-US" sz="1700" baseline="30000">
                <a:solidFill>
                  <a:srgbClr val="000000"/>
                </a:solidFill>
                <a:latin typeface="EB Garamond"/>
                <a:ea typeface="EB Garamond"/>
                <a:cs typeface="EB Garamond"/>
                <a:sym typeface="EB Garamond"/>
              </a:rPr>
              <a:t>nd</a:t>
            </a:r>
            <a:r>
              <a:rPr lang="en-US" sz="1700">
                <a:solidFill>
                  <a:srgbClr val="000000"/>
                </a:solidFill>
                <a:latin typeface="EB Garamond"/>
                <a:ea typeface="EB Garamond"/>
                <a:cs typeface="EB Garamond"/>
                <a:sym typeface="EB Garamond"/>
              </a:rPr>
              <a:t> birthday.</a:t>
            </a:r>
            <a:endParaRPr sz="1700">
              <a:solidFill>
                <a:srgbClr val="000000"/>
              </a:solidFill>
              <a:latin typeface="EB Garamond"/>
              <a:ea typeface="EB Garamond"/>
              <a:cs typeface="EB Garamond"/>
              <a:sym typeface="EB 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9"/>
          <p:cNvSpPr txBox="1">
            <a:spLocks noGrp="1"/>
          </p:cNvSpPr>
          <p:nvPr>
            <p:ph type="body" idx="1"/>
          </p:nvPr>
        </p:nvSpPr>
        <p:spPr>
          <a:xfrm>
            <a:off x="457188" y="2088413"/>
            <a:ext cx="8229600" cy="2183100"/>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5F249F"/>
              </a:buClr>
              <a:buSzPts val="2400"/>
              <a:buNone/>
            </a:pPr>
            <a:r>
              <a:rPr lang="en-US" b="1">
                <a:solidFill>
                  <a:srgbClr val="5F249F"/>
                </a:solidFill>
                <a:latin typeface="Arial"/>
                <a:ea typeface="Arial"/>
                <a:cs typeface="Arial"/>
                <a:sym typeface="Arial"/>
              </a:rPr>
              <a:t>Ruth Finkelstein, ScD</a:t>
            </a:r>
            <a:endParaRPr b="1">
              <a:solidFill>
                <a:srgbClr val="5F249F"/>
              </a:solidFill>
              <a:latin typeface="Arial"/>
              <a:ea typeface="Arial"/>
              <a:cs typeface="Arial"/>
              <a:sym typeface="Arial"/>
            </a:endParaRPr>
          </a:p>
          <a:p>
            <a:pPr marL="0" lvl="0" indent="0" algn="ctr" rtl="0">
              <a:lnSpc>
                <a:spcPct val="150000"/>
              </a:lnSpc>
              <a:spcBef>
                <a:spcPts val="0"/>
              </a:spcBef>
              <a:spcAft>
                <a:spcPts val="0"/>
              </a:spcAft>
              <a:buClr>
                <a:srgbClr val="5F249F"/>
              </a:buClr>
              <a:buSzPts val="2400"/>
              <a:buFont typeface="Arial"/>
              <a:buNone/>
            </a:pPr>
            <a:r>
              <a:rPr lang="en-US" sz="1800" b="1">
                <a:solidFill>
                  <a:srgbClr val="5F259F"/>
                </a:solidFill>
                <a:latin typeface="Arial"/>
                <a:ea typeface="Arial"/>
                <a:cs typeface="Arial"/>
                <a:sym typeface="Arial"/>
              </a:rPr>
              <a:t>rf1132@hunter.cuny.edu</a:t>
            </a:r>
            <a:endParaRPr sz="3800" b="1">
              <a:solidFill>
                <a:srgbClr val="5F249F"/>
              </a:solidFill>
              <a:latin typeface="Arial"/>
              <a:ea typeface="Arial"/>
              <a:cs typeface="Arial"/>
              <a:sym typeface="Arial"/>
            </a:endParaRPr>
          </a:p>
          <a:p>
            <a:pPr marL="0" lvl="0" indent="0" algn="ctr" rtl="0">
              <a:lnSpc>
                <a:spcPct val="100000"/>
              </a:lnSpc>
              <a:spcBef>
                <a:spcPts val="360"/>
              </a:spcBef>
              <a:spcAft>
                <a:spcPts val="0"/>
              </a:spcAft>
              <a:buClr>
                <a:schemeClr val="dk1"/>
              </a:buClr>
              <a:buSzPts val="1800"/>
              <a:buFont typeface="Arial"/>
              <a:buNone/>
            </a:pPr>
            <a:r>
              <a:rPr lang="en-US" sz="2400">
                <a:latin typeface="Arial"/>
                <a:ea typeface="Arial"/>
                <a:cs typeface="Arial"/>
                <a:sym typeface="Arial"/>
              </a:rPr>
              <a:t>Professor of Public Policy</a:t>
            </a:r>
            <a:endParaRPr sz="2400">
              <a:latin typeface="Arial"/>
              <a:ea typeface="Arial"/>
              <a:cs typeface="Arial"/>
              <a:sym typeface="Arial"/>
            </a:endParaRPr>
          </a:p>
          <a:p>
            <a:pPr marL="0" lvl="0" indent="0" algn="ctr" rtl="0">
              <a:lnSpc>
                <a:spcPct val="100000"/>
              </a:lnSpc>
              <a:spcBef>
                <a:spcPts val="360"/>
              </a:spcBef>
              <a:spcAft>
                <a:spcPts val="0"/>
              </a:spcAft>
              <a:buClr>
                <a:schemeClr val="dk1"/>
              </a:buClr>
              <a:buSzPts val="1800"/>
              <a:buFont typeface="Arial"/>
              <a:buNone/>
            </a:pPr>
            <a:r>
              <a:rPr lang="en-US" sz="2400">
                <a:latin typeface="Arial"/>
                <a:ea typeface="Arial"/>
                <a:cs typeface="Arial"/>
                <a:sym typeface="Arial"/>
              </a:rPr>
              <a:t>Executive Director</a:t>
            </a:r>
            <a:endParaRPr sz="2400">
              <a:solidFill>
                <a:srgbClr val="888888"/>
              </a:solidFill>
              <a:latin typeface="Arial"/>
              <a:ea typeface="Arial"/>
              <a:cs typeface="Arial"/>
              <a:sym typeface="Arial"/>
            </a:endParaRPr>
          </a:p>
          <a:p>
            <a:pPr marL="0" lvl="0" indent="0" algn="ctr" rtl="0">
              <a:lnSpc>
                <a:spcPct val="100000"/>
              </a:lnSpc>
              <a:spcBef>
                <a:spcPts val="360"/>
              </a:spcBef>
              <a:spcAft>
                <a:spcPts val="0"/>
              </a:spcAft>
              <a:buClr>
                <a:schemeClr val="dk1"/>
              </a:buClr>
              <a:buSzPts val="1800"/>
              <a:buNone/>
            </a:pPr>
            <a:r>
              <a:rPr lang="en-US" sz="2000">
                <a:latin typeface="Arial"/>
                <a:ea typeface="Arial"/>
                <a:cs typeface="Arial"/>
                <a:sym typeface="Arial"/>
              </a:rPr>
              <a:t>Brookdale Center for Healthy Aging, Hunter College</a:t>
            </a:r>
            <a:endParaRPr sz="2000">
              <a:latin typeface="Arial"/>
              <a:ea typeface="Arial"/>
              <a:cs typeface="Arial"/>
              <a:sym typeface="Arial"/>
            </a:endParaRPr>
          </a:p>
          <a:p>
            <a:pPr marL="0" lvl="0" indent="0" algn="ctr" rtl="0">
              <a:lnSpc>
                <a:spcPct val="100000"/>
              </a:lnSpc>
              <a:spcBef>
                <a:spcPts val="360"/>
              </a:spcBef>
              <a:spcAft>
                <a:spcPts val="0"/>
              </a:spcAft>
              <a:buClr>
                <a:schemeClr val="dk1"/>
              </a:buClr>
              <a:buSzPts val="1800"/>
              <a:buNone/>
            </a:pPr>
            <a:r>
              <a:rPr lang="en-US" sz="2000" u="sng">
                <a:latin typeface="Arial"/>
                <a:ea typeface="Arial"/>
                <a:cs typeface="Arial"/>
                <a:sym typeface="Arial"/>
              </a:rPr>
              <a:t>www.brookdale.org</a:t>
            </a:r>
            <a:endParaRPr sz="2000" u="sng">
              <a:latin typeface="Arial"/>
              <a:ea typeface="Arial"/>
              <a:cs typeface="Arial"/>
              <a:sym typeface="Arial"/>
            </a:endParaRPr>
          </a:p>
        </p:txBody>
      </p:sp>
      <p:grpSp>
        <p:nvGrpSpPr>
          <p:cNvPr id="268" name="Google Shape;268;p29"/>
          <p:cNvGrpSpPr/>
          <p:nvPr/>
        </p:nvGrpSpPr>
        <p:grpSpPr>
          <a:xfrm>
            <a:off x="1675427" y="463500"/>
            <a:ext cx="5793182" cy="1004730"/>
            <a:chOff x="1527048" y="987552"/>
            <a:chExt cx="6062984" cy="1241941"/>
          </a:xfrm>
        </p:grpSpPr>
        <p:pic>
          <p:nvPicPr>
            <p:cNvPr id="269" name="Google Shape;269;p29"/>
            <p:cNvPicPr preferRelativeResize="0"/>
            <p:nvPr/>
          </p:nvPicPr>
          <p:blipFill rotWithShape="1">
            <a:blip r:embed="rId3">
              <a:alphaModFix/>
            </a:blip>
            <a:srcRect/>
            <a:stretch/>
          </p:blipFill>
          <p:spPr>
            <a:xfrm>
              <a:off x="1527048" y="987552"/>
              <a:ext cx="6062984" cy="639456"/>
            </a:xfrm>
            <a:prstGeom prst="rect">
              <a:avLst/>
            </a:prstGeom>
            <a:noFill/>
            <a:ln>
              <a:noFill/>
            </a:ln>
          </p:spPr>
        </p:pic>
        <p:grpSp>
          <p:nvGrpSpPr>
            <p:cNvPr id="270" name="Google Shape;270;p29"/>
            <p:cNvGrpSpPr/>
            <p:nvPr/>
          </p:nvGrpSpPr>
          <p:grpSpPr>
            <a:xfrm>
              <a:off x="2908833" y="1828812"/>
              <a:ext cx="3560375" cy="400681"/>
              <a:chOff x="2305333" y="1828812"/>
              <a:chExt cx="3560375" cy="400681"/>
            </a:xfrm>
          </p:grpSpPr>
          <p:sp>
            <p:nvSpPr>
              <p:cNvPr id="271" name="Google Shape;271;p29"/>
              <p:cNvSpPr/>
              <p:nvPr/>
            </p:nvSpPr>
            <p:spPr>
              <a:xfrm>
                <a:off x="3456108" y="1828812"/>
                <a:ext cx="2409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5F249F"/>
                    </a:solidFill>
                    <a:latin typeface="Arial"/>
                    <a:ea typeface="Arial"/>
                    <a:cs typeface="Arial"/>
                    <a:sym typeface="Arial"/>
                  </a:rPr>
                  <a:t>@HunterBrookdale</a:t>
                </a:r>
                <a:endParaRPr sz="1800">
                  <a:solidFill>
                    <a:schemeClr val="dk1"/>
                  </a:solidFill>
                  <a:latin typeface="Calibri"/>
                  <a:ea typeface="Calibri"/>
                  <a:cs typeface="Calibri"/>
                  <a:sym typeface="Calibri"/>
                </a:endParaRPr>
              </a:p>
            </p:txBody>
          </p:sp>
          <p:pic>
            <p:nvPicPr>
              <p:cNvPr id="272" name="Google Shape;272;p29"/>
              <p:cNvPicPr preferRelativeResize="0"/>
              <p:nvPr/>
            </p:nvPicPr>
            <p:blipFill rotWithShape="1">
              <a:blip r:embed="rId4">
                <a:alphaModFix/>
              </a:blip>
              <a:srcRect/>
              <a:stretch/>
            </p:blipFill>
            <p:spPr>
              <a:xfrm>
                <a:off x="2998919" y="1856875"/>
                <a:ext cx="457200" cy="372618"/>
              </a:xfrm>
              <a:prstGeom prst="rect">
                <a:avLst/>
              </a:prstGeom>
              <a:noFill/>
              <a:ln>
                <a:noFill/>
              </a:ln>
            </p:spPr>
          </p:pic>
          <p:pic>
            <p:nvPicPr>
              <p:cNvPr id="273" name="Google Shape;273;p29"/>
              <p:cNvPicPr preferRelativeResize="0"/>
              <p:nvPr/>
            </p:nvPicPr>
            <p:blipFill rotWithShape="1">
              <a:blip r:embed="rId5">
                <a:alphaModFix/>
              </a:blip>
              <a:srcRect/>
              <a:stretch/>
            </p:blipFill>
            <p:spPr>
              <a:xfrm>
                <a:off x="2305333" y="1836881"/>
                <a:ext cx="707642" cy="392612"/>
              </a:xfrm>
              <a:prstGeom prst="rect">
                <a:avLst/>
              </a:prstGeom>
              <a:noFill/>
              <a:ln>
                <a:noFill/>
              </a:ln>
            </p:spPr>
          </p:pic>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457200" y="-9"/>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F249F"/>
              </a:buClr>
              <a:buSzPts val="3900"/>
              <a:buFont typeface="Arial"/>
              <a:buNone/>
            </a:pPr>
            <a:r>
              <a:rPr lang="en-US" sz="3900" b="1">
                <a:solidFill>
                  <a:srgbClr val="5F249F"/>
                </a:solidFill>
                <a:latin typeface="EB Garamond"/>
                <a:ea typeface="EB Garamond"/>
                <a:cs typeface="EB Garamond"/>
                <a:sym typeface="EB Garamond"/>
              </a:rPr>
              <a:t>An expanding longevity gap</a:t>
            </a:r>
            <a:endParaRPr sz="3900" b="1">
              <a:solidFill>
                <a:srgbClr val="5F249F"/>
              </a:solidFill>
              <a:latin typeface="EB Garamond"/>
              <a:ea typeface="EB Garamond"/>
              <a:cs typeface="EB Garamond"/>
              <a:sym typeface="EB Garamond"/>
            </a:endParaRPr>
          </a:p>
        </p:txBody>
      </p:sp>
      <p:grpSp>
        <p:nvGrpSpPr>
          <p:cNvPr id="101" name="Google Shape;101;p14"/>
          <p:cNvGrpSpPr/>
          <p:nvPr/>
        </p:nvGrpSpPr>
        <p:grpSpPr>
          <a:xfrm>
            <a:off x="457200" y="4620144"/>
            <a:ext cx="8229602" cy="523350"/>
            <a:chOff x="457200" y="6214525"/>
            <a:chExt cx="8229602" cy="697800"/>
          </a:xfrm>
        </p:grpSpPr>
        <p:sp>
          <p:nvSpPr>
            <p:cNvPr id="102" name="Google Shape;102;p14"/>
            <p:cNvSpPr txBox="1"/>
            <p:nvPr/>
          </p:nvSpPr>
          <p:spPr>
            <a:xfrm>
              <a:off x="457200" y="6214525"/>
              <a:ext cx="4879500" cy="69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solidFill>
                    <a:schemeClr val="dk1"/>
                  </a:solidFill>
                  <a:latin typeface="EB Garamond"/>
                  <a:ea typeface="EB Garamond"/>
                  <a:cs typeface="EB Garamond"/>
                  <a:sym typeface="EB Garamond"/>
                </a:rPr>
                <a:t>Source: Gary Burtless; </a:t>
              </a:r>
              <a:r>
                <a:rPr lang="en-US">
                  <a:solidFill>
                    <a:srgbClr val="333333"/>
                  </a:solidFill>
                  <a:highlight>
                    <a:schemeClr val="lt1"/>
                  </a:highlight>
                  <a:latin typeface="EB Garamond"/>
                  <a:ea typeface="EB Garamond"/>
                  <a:cs typeface="EB Garamond"/>
                  <a:sym typeface="EB Garamond"/>
                </a:rPr>
                <a:t>Brookings Institution; U. of Michigan Health and Retirement Study (By The New York Times)</a:t>
              </a:r>
              <a:endParaRPr>
                <a:latin typeface="EB Garamond"/>
                <a:ea typeface="EB Garamond"/>
                <a:cs typeface="EB Garamond"/>
                <a:sym typeface="EB Garamond"/>
              </a:endParaRPr>
            </a:p>
          </p:txBody>
        </p:sp>
        <p:pic>
          <p:nvPicPr>
            <p:cNvPr id="103" name="Google Shape;103;p14"/>
            <p:cNvPicPr preferRelativeResize="0"/>
            <p:nvPr/>
          </p:nvPicPr>
          <p:blipFill rotWithShape="1">
            <a:blip r:embed="rId3">
              <a:alphaModFix/>
            </a:blip>
            <a:srcRect/>
            <a:stretch/>
          </p:blipFill>
          <p:spPr>
            <a:xfrm>
              <a:off x="5641850" y="6284805"/>
              <a:ext cx="3044952" cy="321148"/>
            </a:xfrm>
            <a:prstGeom prst="rect">
              <a:avLst/>
            </a:prstGeom>
            <a:noFill/>
            <a:ln>
              <a:noFill/>
            </a:ln>
          </p:spPr>
        </p:pic>
      </p:grpSp>
      <p:pic>
        <p:nvPicPr>
          <p:cNvPr id="104" name="Google Shape;104;p14"/>
          <p:cNvPicPr preferRelativeResize="0"/>
          <p:nvPr/>
        </p:nvPicPr>
        <p:blipFill rotWithShape="1">
          <a:blip r:embed="rId4">
            <a:alphaModFix/>
          </a:blip>
          <a:srcRect l="23418" t="17983" r="24471" b="17140"/>
          <a:stretch/>
        </p:blipFill>
        <p:spPr>
          <a:xfrm>
            <a:off x="1061440" y="857408"/>
            <a:ext cx="7021124" cy="35871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pSp>
        <p:nvGrpSpPr>
          <p:cNvPr id="110" name="Google Shape;110;p15"/>
          <p:cNvGrpSpPr/>
          <p:nvPr/>
        </p:nvGrpSpPr>
        <p:grpSpPr>
          <a:xfrm>
            <a:off x="457200" y="4660894"/>
            <a:ext cx="8229602" cy="307800"/>
            <a:chOff x="457200" y="6214525"/>
            <a:chExt cx="8229602" cy="410400"/>
          </a:xfrm>
        </p:grpSpPr>
        <p:sp>
          <p:nvSpPr>
            <p:cNvPr id="111" name="Google Shape;111;p15"/>
            <p:cNvSpPr txBox="1"/>
            <p:nvPr/>
          </p:nvSpPr>
          <p:spPr>
            <a:xfrm>
              <a:off x="457200" y="6214525"/>
              <a:ext cx="4879500" cy="41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latin typeface="EB Garamond"/>
                <a:ea typeface="EB Garamond"/>
                <a:cs typeface="EB Garamond"/>
                <a:sym typeface="EB Garamond"/>
              </a:endParaRPr>
            </a:p>
          </p:txBody>
        </p:sp>
        <p:pic>
          <p:nvPicPr>
            <p:cNvPr id="112" name="Google Shape;112;p15"/>
            <p:cNvPicPr preferRelativeResize="0"/>
            <p:nvPr/>
          </p:nvPicPr>
          <p:blipFill rotWithShape="1">
            <a:blip r:embed="rId3">
              <a:alphaModFix/>
            </a:blip>
            <a:srcRect/>
            <a:stretch/>
          </p:blipFill>
          <p:spPr>
            <a:xfrm>
              <a:off x="5641850" y="6284805"/>
              <a:ext cx="3044952" cy="321148"/>
            </a:xfrm>
            <a:prstGeom prst="rect">
              <a:avLst/>
            </a:prstGeom>
            <a:noFill/>
            <a:ln>
              <a:noFill/>
            </a:ln>
          </p:spPr>
        </p:pic>
      </p:grpSp>
      <p:pic>
        <p:nvPicPr>
          <p:cNvPr id="113" name="Google Shape;113;p15"/>
          <p:cNvPicPr preferRelativeResize="0"/>
          <p:nvPr/>
        </p:nvPicPr>
        <p:blipFill>
          <a:blip r:embed="rId4">
            <a:alphaModFix/>
          </a:blip>
          <a:stretch>
            <a:fillRect/>
          </a:stretch>
        </p:blipFill>
        <p:spPr>
          <a:xfrm>
            <a:off x="883075" y="1004378"/>
            <a:ext cx="7377831" cy="3294725"/>
          </a:xfrm>
          <a:prstGeom prst="rect">
            <a:avLst/>
          </a:prstGeom>
          <a:noFill/>
          <a:ln>
            <a:noFill/>
          </a:ln>
        </p:spPr>
      </p:pic>
      <p:sp>
        <p:nvSpPr>
          <p:cNvPr id="114" name="Google Shape;114;p15"/>
          <p:cNvSpPr txBox="1">
            <a:spLocks noGrp="1"/>
          </p:cNvSpPr>
          <p:nvPr>
            <p:ph type="title"/>
          </p:nvPr>
        </p:nvSpPr>
        <p:spPr>
          <a:xfrm>
            <a:off x="457200" y="-9"/>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F249F"/>
              </a:buClr>
              <a:buSzPts val="3900"/>
              <a:buFont typeface="Arial"/>
              <a:buNone/>
            </a:pPr>
            <a:r>
              <a:rPr lang="en-US" sz="3900" b="1">
                <a:solidFill>
                  <a:srgbClr val="5F249F"/>
                </a:solidFill>
                <a:latin typeface="EB Garamond"/>
                <a:ea typeface="EB Garamond"/>
                <a:cs typeface="EB Garamond"/>
                <a:sym typeface="EB Garamond"/>
              </a:rPr>
              <a:t>Cumulative Disadvantage</a:t>
            </a:r>
            <a:endParaRPr sz="3900" b="1">
              <a:solidFill>
                <a:srgbClr val="5F249F"/>
              </a:solidFill>
              <a:latin typeface="EB Garamond"/>
              <a:ea typeface="EB Garamond"/>
              <a:cs typeface="EB Garamond"/>
              <a:sym typeface="EB 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120" name="Google Shape;120;p16"/>
          <p:cNvGrpSpPr/>
          <p:nvPr/>
        </p:nvGrpSpPr>
        <p:grpSpPr>
          <a:xfrm>
            <a:off x="457200" y="4615669"/>
            <a:ext cx="8229602" cy="523350"/>
            <a:chOff x="457200" y="6214525"/>
            <a:chExt cx="8229602" cy="697800"/>
          </a:xfrm>
        </p:grpSpPr>
        <p:sp>
          <p:nvSpPr>
            <p:cNvPr id="121" name="Google Shape;121;p16"/>
            <p:cNvSpPr txBox="1"/>
            <p:nvPr/>
          </p:nvSpPr>
          <p:spPr>
            <a:xfrm>
              <a:off x="457200" y="6214525"/>
              <a:ext cx="4879500" cy="69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solidFill>
                    <a:schemeClr val="dk1"/>
                  </a:solidFill>
                  <a:latin typeface="EB Garamond"/>
                  <a:ea typeface="EB Garamond"/>
                  <a:cs typeface="EB Garamond"/>
                  <a:sym typeface="EB Garamond"/>
                </a:rPr>
                <a:t>S</a:t>
              </a:r>
              <a:r>
                <a:rPr lang="en-US">
                  <a:solidFill>
                    <a:srgbClr val="333333"/>
                  </a:solidFill>
                  <a:highlight>
                    <a:schemeClr val="lt1"/>
                  </a:highlight>
                  <a:latin typeface="EB Garamond"/>
                  <a:ea typeface="EB Garamond"/>
                  <a:cs typeface="EB Garamond"/>
                  <a:sym typeface="EB Garamond"/>
                </a:rPr>
                <a:t>ource: Global Roadmap for Healthy Longevity June 2022 (U.S. National Academy of Medicine)</a:t>
              </a:r>
              <a:endParaRPr>
                <a:latin typeface="EB Garamond"/>
                <a:ea typeface="EB Garamond"/>
                <a:cs typeface="EB Garamond"/>
                <a:sym typeface="EB Garamond"/>
              </a:endParaRPr>
            </a:p>
          </p:txBody>
        </p:sp>
        <p:pic>
          <p:nvPicPr>
            <p:cNvPr id="122" name="Google Shape;122;p16"/>
            <p:cNvPicPr preferRelativeResize="0"/>
            <p:nvPr/>
          </p:nvPicPr>
          <p:blipFill rotWithShape="1">
            <a:blip r:embed="rId3">
              <a:alphaModFix/>
            </a:blip>
            <a:srcRect/>
            <a:stretch/>
          </p:blipFill>
          <p:spPr>
            <a:xfrm>
              <a:off x="5641850" y="6284805"/>
              <a:ext cx="3044952" cy="321148"/>
            </a:xfrm>
            <a:prstGeom prst="rect">
              <a:avLst/>
            </a:prstGeom>
            <a:noFill/>
            <a:ln>
              <a:noFill/>
            </a:ln>
          </p:spPr>
        </p:pic>
      </p:grpSp>
      <p:pic>
        <p:nvPicPr>
          <p:cNvPr id="123" name="Google Shape;123;p16"/>
          <p:cNvPicPr preferRelativeResize="0"/>
          <p:nvPr/>
        </p:nvPicPr>
        <p:blipFill>
          <a:blip r:embed="rId4">
            <a:alphaModFix/>
          </a:blip>
          <a:stretch>
            <a:fillRect/>
          </a:stretch>
        </p:blipFill>
        <p:spPr>
          <a:xfrm>
            <a:off x="2179088" y="124344"/>
            <a:ext cx="4785823" cy="44913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pSp>
        <p:nvGrpSpPr>
          <p:cNvPr id="129" name="Google Shape;129;p17"/>
          <p:cNvGrpSpPr/>
          <p:nvPr/>
        </p:nvGrpSpPr>
        <p:grpSpPr>
          <a:xfrm>
            <a:off x="457200" y="4545019"/>
            <a:ext cx="8229602" cy="307800"/>
            <a:chOff x="457200" y="6214525"/>
            <a:chExt cx="8229602" cy="410400"/>
          </a:xfrm>
        </p:grpSpPr>
        <p:sp>
          <p:nvSpPr>
            <p:cNvPr id="130" name="Google Shape;130;p17"/>
            <p:cNvSpPr txBox="1"/>
            <p:nvPr/>
          </p:nvSpPr>
          <p:spPr>
            <a:xfrm>
              <a:off x="457200" y="6214525"/>
              <a:ext cx="4879500" cy="41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latin typeface="EB Garamond"/>
                <a:ea typeface="EB Garamond"/>
                <a:cs typeface="EB Garamond"/>
                <a:sym typeface="EB Garamond"/>
              </a:endParaRPr>
            </a:p>
          </p:txBody>
        </p:sp>
        <p:pic>
          <p:nvPicPr>
            <p:cNvPr id="131" name="Google Shape;131;p17"/>
            <p:cNvPicPr preferRelativeResize="0"/>
            <p:nvPr/>
          </p:nvPicPr>
          <p:blipFill rotWithShape="1">
            <a:blip r:embed="rId3">
              <a:alphaModFix/>
            </a:blip>
            <a:srcRect/>
            <a:stretch/>
          </p:blipFill>
          <p:spPr>
            <a:xfrm>
              <a:off x="5641850" y="6284805"/>
              <a:ext cx="3044952" cy="321148"/>
            </a:xfrm>
            <a:prstGeom prst="rect">
              <a:avLst/>
            </a:prstGeom>
            <a:noFill/>
            <a:ln>
              <a:noFill/>
            </a:ln>
          </p:spPr>
        </p:pic>
      </p:grpSp>
      <p:sp>
        <p:nvSpPr>
          <p:cNvPr id="132" name="Google Shape;132;p17"/>
          <p:cNvSpPr txBox="1">
            <a:spLocks noGrp="1"/>
          </p:cNvSpPr>
          <p:nvPr>
            <p:ph type="title"/>
          </p:nvPr>
        </p:nvSpPr>
        <p:spPr>
          <a:xfrm>
            <a:off x="457200" y="94510"/>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F249F"/>
              </a:buClr>
              <a:buSzPts val="3900"/>
              <a:buFont typeface="Arial"/>
              <a:buNone/>
            </a:pPr>
            <a:r>
              <a:rPr lang="en-US" sz="3900" b="1">
                <a:solidFill>
                  <a:srgbClr val="5F249F"/>
                </a:solidFill>
                <a:latin typeface="EB Garamond"/>
                <a:ea typeface="EB Garamond"/>
                <a:cs typeface="EB Garamond"/>
                <a:sym typeface="EB Garamond"/>
              </a:rPr>
              <a:t>Older Adults in Basque Country</a:t>
            </a:r>
            <a:endParaRPr sz="3900" b="1">
              <a:solidFill>
                <a:srgbClr val="5F249F"/>
              </a:solidFill>
              <a:latin typeface="EB Garamond"/>
              <a:ea typeface="EB Garamond"/>
              <a:cs typeface="EB Garamond"/>
              <a:sym typeface="EB Garamond"/>
            </a:endParaRPr>
          </a:p>
        </p:txBody>
      </p:sp>
      <p:sp>
        <p:nvSpPr>
          <p:cNvPr id="133" name="Google Shape;133;p17"/>
          <p:cNvSpPr txBox="1"/>
          <p:nvPr/>
        </p:nvSpPr>
        <p:spPr>
          <a:xfrm>
            <a:off x="228600" y="1151775"/>
            <a:ext cx="8686800" cy="3786600"/>
          </a:xfrm>
          <a:prstGeom prst="rect">
            <a:avLst/>
          </a:prstGeom>
          <a:noFill/>
          <a:ln>
            <a:noFill/>
          </a:ln>
        </p:spPr>
        <p:txBody>
          <a:bodyPr spcFirstLastPara="1" wrap="square" lIns="91425" tIns="91425" rIns="91425" bIns="91425" anchor="t" anchorCtr="0">
            <a:spAutoFit/>
          </a:bodyPr>
          <a:lstStyle/>
          <a:p>
            <a:pPr marL="457200" lvl="0" indent="-393700" algn="l" rtl="0">
              <a:lnSpc>
                <a:spcPct val="200000"/>
              </a:lnSpc>
              <a:spcBef>
                <a:spcPts val="0"/>
              </a:spcBef>
              <a:spcAft>
                <a:spcPts val="0"/>
              </a:spcAft>
              <a:buClr>
                <a:schemeClr val="dk1"/>
              </a:buClr>
              <a:buSzPts val="2600"/>
              <a:buFont typeface="EB Garamond Medium"/>
              <a:buChar char="➢"/>
            </a:pPr>
            <a:r>
              <a:rPr lang="en-US" sz="2600">
                <a:solidFill>
                  <a:schemeClr val="dk1"/>
                </a:solidFill>
                <a:latin typeface="EB Garamond Medium"/>
                <a:ea typeface="EB Garamond Medium"/>
                <a:cs typeface="EB Garamond Medium"/>
                <a:sym typeface="EB Garamond Medium"/>
              </a:rPr>
              <a:t>Currently about </a:t>
            </a:r>
            <a:r>
              <a:rPr lang="en-US" sz="2600">
                <a:solidFill>
                  <a:schemeClr val="accent6"/>
                </a:solidFill>
                <a:latin typeface="EB Garamond Medium"/>
                <a:ea typeface="EB Garamond Medium"/>
                <a:cs typeface="EB Garamond Medium"/>
                <a:sym typeface="EB Garamond Medium"/>
              </a:rPr>
              <a:t>25%</a:t>
            </a:r>
            <a:r>
              <a:rPr lang="en-US" sz="2600">
                <a:solidFill>
                  <a:schemeClr val="dk1"/>
                </a:solidFill>
                <a:latin typeface="EB Garamond Medium"/>
                <a:ea typeface="EB Garamond Medium"/>
                <a:cs typeface="EB Garamond Medium"/>
                <a:sym typeface="EB Garamond Medium"/>
              </a:rPr>
              <a:t> of population is </a:t>
            </a:r>
            <a:r>
              <a:rPr lang="en-US" sz="2600">
                <a:solidFill>
                  <a:schemeClr val="accent6"/>
                </a:solidFill>
                <a:latin typeface="EB Garamond Medium"/>
                <a:ea typeface="EB Garamond Medium"/>
                <a:cs typeface="EB Garamond Medium"/>
                <a:sym typeface="EB Garamond Medium"/>
              </a:rPr>
              <a:t>65 and over.</a:t>
            </a:r>
            <a:r>
              <a:rPr lang="en-US" sz="2600">
                <a:solidFill>
                  <a:schemeClr val="dk1"/>
                </a:solidFill>
                <a:latin typeface="EB Garamond Medium"/>
                <a:ea typeface="EB Garamond Medium"/>
                <a:cs typeface="EB Garamond Medium"/>
                <a:sym typeface="EB Garamond Medium"/>
              </a:rPr>
              <a:t> </a:t>
            </a:r>
            <a:endParaRPr sz="2600">
              <a:solidFill>
                <a:schemeClr val="dk1"/>
              </a:solidFill>
              <a:latin typeface="EB Garamond Medium"/>
              <a:ea typeface="EB Garamond Medium"/>
              <a:cs typeface="EB Garamond Medium"/>
              <a:sym typeface="EB Garamond Medium"/>
            </a:endParaRPr>
          </a:p>
          <a:p>
            <a:pPr marL="457200" lvl="0" indent="-393700" algn="l" rtl="0">
              <a:lnSpc>
                <a:spcPct val="200000"/>
              </a:lnSpc>
              <a:spcBef>
                <a:spcPts val="0"/>
              </a:spcBef>
              <a:spcAft>
                <a:spcPts val="0"/>
              </a:spcAft>
              <a:buClr>
                <a:schemeClr val="dk1"/>
              </a:buClr>
              <a:buSzPts val="2600"/>
              <a:buFont typeface="EB Garamond Medium"/>
              <a:buChar char="➢"/>
            </a:pPr>
            <a:r>
              <a:rPr lang="en-US" sz="2600">
                <a:solidFill>
                  <a:schemeClr val="dk1"/>
                </a:solidFill>
                <a:latin typeface="EB Garamond Medium"/>
                <a:ea typeface="EB Garamond Medium"/>
                <a:cs typeface="EB Garamond Medium"/>
                <a:sym typeface="EB Garamond Medium"/>
              </a:rPr>
              <a:t>By </a:t>
            </a:r>
            <a:r>
              <a:rPr lang="en-US" sz="2600">
                <a:solidFill>
                  <a:schemeClr val="accent6"/>
                </a:solidFill>
                <a:latin typeface="EB Garamond Medium"/>
                <a:ea typeface="EB Garamond Medium"/>
                <a:cs typeface="EB Garamond Medium"/>
                <a:sym typeface="EB Garamond Medium"/>
              </a:rPr>
              <a:t>2031</a:t>
            </a:r>
            <a:r>
              <a:rPr lang="en-US" sz="2600">
                <a:solidFill>
                  <a:schemeClr val="dk1"/>
                </a:solidFill>
                <a:latin typeface="EB Garamond Medium"/>
                <a:ea typeface="EB Garamond Medium"/>
                <a:cs typeface="EB Garamond Medium"/>
                <a:sym typeface="EB Garamond Medium"/>
              </a:rPr>
              <a:t>, more than </a:t>
            </a:r>
            <a:r>
              <a:rPr lang="en-US" sz="2600">
                <a:solidFill>
                  <a:schemeClr val="accent6"/>
                </a:solidFill>
                <a:latin typeface="EB Garamond Medium"/>
                <a:ea typeface="EB Garamond Medium"/>
                <a:cs typeface="EB Garamond Medium"/>
                <a:sym typeface="EB Garamond Medium"/>
              </a:rPr>
              <a:t>half </a:t>
            </a:r>
            <a:r>
              <a:rPr lang="en-US" sz="2600">
                <a:solidFill>
                  <a:schemeClr val="dk1"/>
                </a:solidFill>
                <a:latin typeface="EB Garamond Medium"/>
                <a:ea typeface="EB Garamond Medium"/>
                <a:cs typeface="EB Garamond Medium"/>
                <a:sym typeface="EB Garamond Medium"/>
              </a:rPr>
              <a:t>the population will be </a:t>
            </a:r>
            <a:r>
              <a:rPr lang="en-US" sz="2600">
                <a:solidFill>
                  <a:schemeClr val="accent6"/>
                </a:solidFill>
                <a:latin typeface="EB Garamond Medium"/>
                <a:ea typeface="EB Garamond Medium"/>
                <a:cs typeface="EB Garamond Medium"/>
                <a:sym typeface="EB Garamond Medium"/>
              </a:rPr>
              <a:t>over 50 years.</a:t>
            </a:r>
            <a:r>
              <a:rPr lang="en-US" sz="2600">
                <a:solidFill>
                  <a:schemeClr val="dk1"/>
                </a:solidFill>
                <a:latin typeface="EB Garamond Medium"/>
                <a:ea typeface="EB Garamond Medium"/>
                <a:cs typeface="EB Garamond Medium"/>
                <a:sym typeface="EB Garamond Medium"/>
              </a:rPr>
              <a:t> </a:t>
            </a:r>
            <a:endParaRPr sz="2600">
              <a:solidFill>
                <a:schemeClr val="dk1"/>
              </a:solidFill>
              <a:latin typeface="EB Garamond Medium"/>
              <a:ea typeface="EB Garamond Medium"/>
              <a:cs typeface="EB Garamond Medium"/>
              <a:sym typeface="EB Garamond Medium"/>
            </a:endParaRPr>
          </a:p>
          <a:p>
            <a:pPr marL="457200" lvl="0" indent="-393700" algn="l" rtl="0">
              <a:lnSpc>
                <a:spcPct val="200000"/>
              </a:lnSpc>
              <a:spcBef>
                <a:spcPts val="0"/>
              </a:spcBef>
              <a:spcAft>
                <a:spcPts val="0"/>
              </a:spcAft>
              <a:buClr>
                <a:schemeClr val="dk1"/>
              </a:buClr>
              <a:buSzPts val="2600"/>
              <a:buFont typeface="EB Garamond Medium"/>
              <a:buChar char="➢"/>
            </a:pPr>
            <a:r>
              <a:rPr lang="en-US" sz="2600">
                <a:solidFill>
                  <a:schemeClr val="dk1"/>
                </a:solidFill>
                <a:latin typeface="EB Garamond Medium"/>
                <a:ea typeface="EB Garamond Medium"/>
                <a:cs typeface="EB Garamond Medium"/>
                <a:sym typeface="EB Garamond Medium"/>
              </a:rPr>
              <a:t>Currently 1.5 people 65+ for each person under age 16. </a:t>
            </a:r>
            <a:endParaRPr sz="2600">
              <a:solidFill>
                <a:schemeClr val="dk1"/>
              </a:solidFill>
              <a:latin typeface="EB Garamond Medium"/>
              <a:ea typeface="EB Garamond Medium"/>
              <a:cs typeface="EB Garamond Medium"/>
              <a:sym typeface="EB Garamond Medium"/>
            </a:endParaRPr>
          </a:p>
          <a:p>
            <a:pPr marL="457200" lvl="0" indent="-393700" algn="l" rtl="0">
              <a:lnSpc>
                <a:spcPct val="200000"/>
              </a:lnSpc>
              <a:spcBef>
                <a:spcPts val="0"/>
              </a:spcBef>
              <a:spcAft>
                <a:spcPts val="0"/>
              </a:spcAft>
              <a:buClr>
                <a:schemeClr val="dk1"/>
              </a:buClr>
              <a:buSzPts val="2600"/>
              <a:buFont typeface="EB Garamond Medium"/>
              <a:buChar char="➢"/>
            </a:pPr>
            <a:r>
              <a:rPr lang="en-US" sz="2600">
                <a:solidFill>
                  <a:schemeClr val="dk1"/>
                </a:solidFill>
                <a:latin typeface="EB Garamond Medium"/>
                <a:ea typeface="EB Garamond Medium"/>
                <a:cs typeface="EB Garamond Medium"/>
                <a:sym typeface="EB Garamond Medium"/>
              </a:rPr>
              <a:t>Life expectancy at birth is age </a:t>
            </a:r>
            <a:r>
              <a:rPr lang="en-US" sz="2600">
                <a:solidFill>
                  <a:schemeClr val="accent6"/>
                </a:solidFill>
                <a:latin typeface="EB Garamond Medium"/>
                <a:ea typeface="EB Garamond Medium"/>
                <a:cs typeface="EB Garamond Medium"/>
                <a:sym typeface="EB Garamond Medium"/>
              </a:rPr>
              <a:t>83.3. </a:t>
            </a:r>
            <a:endParaRPr sz="2600">
              <a:solidFill>
                <a:schemeClr val="accent6"/>
              </a:solidFill>
              <a:latin typeface="EB Garamond Medium"/>
              <a:ea typeface="EB Garamond Medium"/>
              <a:cs typeface="EB Garamond Medium"/>
              <a:sym typeface="EB Garamond Medium"/>
            </a:endParaRPr>
          </a:p>
          <a:p>
            <a:pPr marL="457200" lvl="0" indent="-393700" algn="l" rtl="0">
              <a:lnSpc>
                <a:spcPct val="200000"/>
              </a:lnSpc>
              <a:spcBef>
                <a:spcPts val="0"/>
              </a:spcBef>
              <a:spcAft>
                <a:spcPts val="0"/>
              </a:spcAft>
              <a:buClr>
                <a:schemeClr val="dk1"/>
              </a:buClr>
              <a:buSzPts val="2600"/>
              <a:buFont typeface="EB Garamond Medium"/>
              <a:buChar char="➢"/>
            </a:pPr>
            <a:r>
              <a:rPr lang="en-US" sz="2600">
                <a:solidFill>
                  <a:schemeClr val="dk1"/>
                </a:solidFill>
                <a:latin typeface="EB Garamond Medium"/>
                <a:ea typeface="EB Garamond Medium"/>
                <a:cs typeface="EB Garamond Medium"/>
                <a:sym typeface="EB Garamond Medium"/>
              </a:rPr>
              <a:t>Life expectancy at</a:t>
            </a:r>
            <a:r>
              <a:rPr lang="en-US" sz="2600">
                <a:solidFill>
                  <a:schemeClr val="accent6"/>
                </a:solidFill>
                <a:latin typeface="EB Garamond Medium"/>
                <a:ea typeface="EB Garamond Medium"/>
                <a:cs typeface="EB Garamond Medium"/>
                <a:sym typeface="EB Garamond Medium"/>
              </a:rPr>
              <a:t> 65 is 21.3 years. </a:t>
            </a:r>
            <a:endParaRPr sz="2600">
              <a:solidFill>
                <a:schemeClr val="accent6"/>
              </a:solidFill>
              <a:latin typeface="EB Garamond Medium"/>
              <a:ea typeface="EB Garamond Medium"/>
              <a:cs typeface="EB Garamond Medium"/>
              <a:sym typeface="EB Garamond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pSp>
        <p:nvGrpSpPr>
          <p:cNvPr id="139" name="Google Shape;139;p18"/>
          <p:cNvGrpSpPr/>
          <p:nvPr/>
        </p:nvGrpSpPr>
        <p:grpSpPr>
          <a:xfrm>
            <a:off x="457200" y="4547850"/>
            <a:ext cx="8229602" cy="523350"/>
            <a:chOff x="457200" y="6214525"/>
            <a:chExt cx="8229602" cy="697800"/>
          </a:xfrm>
        </p:grpSpPr>
        <p:sp>
          <p:nvSpPr>
            <p:cNvPr id="140" name="Google Shape;140;p18"/>
            <p:cNvSpPr txBox="1"/>
            <p:nvPr/>
          </p:nvSpPr>
          <p:spPr>
            <a:xfrm>
              <a:off x="457200" y="6214525"/>
              <a:ext cx="4879500" cy="69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atin typeface="EB Garamond"/>
                  <a:ea typeface="EB Garamond"/>
                  <a:cs typeface="EB Garamond"/>
                  <a:sym typeface="EB Garamond"/>
                </a:rPr>
                <a:t>Source: Adapted from Alexander Kalache 2013 The Longevity Revolution: Creating a Society For All Ages</a:t>
              </a:r>
              <a:endParaRPr>
                <a:latin typeface="EB Garamond"/>
                <a:ea typeface="EB Garamond"/>
                <a:cs typeface="EB Garamond"/>
                <a:sym typeface="EB Garamond"/>
              </a:endParaRPr>
            </a:p>
          </p:txBody>
        </p:sp>
        <p:pic>
          <p:nvPicPr>
            <p:cNvPr id="141" name="Google Shape;141;p18"/>
            <p:cNvPicPr preferRelativeResize="0"/>
            <p:nvPr/>
          </p:nvPicPr>
          <p:blipFill rotWithShape="1">
            <a:blip r:embed="rId3">
              <a:alphaModFix/>
            </a:blip>
            <a:srcRect/>
            <a:stretch/>
          </p:blipFill>
          <p:spPr>
            <a:xfrm>
              <a:off x="5641850" y="6284805"/>
              <a:ext cx="3044952" cy="321148"/>
            </a:xfrm>
            <a:prstGeom prst="rect">
              <a:avLst/>
            </a:prstGeom>
            <a:noFill/>
            <a:ln>
              <a:noFill/>
            </a:ln>
          </p:spPr>
        </p:pic>
      </p:grpSp>
      <p:grpSp>
        <p:nvGrpSpPr>
          <p:cNvPr id="142" name="Google Shape;142;p18"/>
          <p:cNvGrpSpPr/>
          <p:nvPr/>
        </p:nvGrpSpPr>
        <p:grpSpPr>
          <a:xfrm>
            <a:off x="632516" y="169564"/>
            <a:ext cx="7878960" cy="4317936"/>
            <a:chOff x="990851" y="381516"/>
            <a:chExt cx="7645765" cy="4117418"/>
          </a:xfrm>
        </p:grpSpPr>
        <p:grpSp>
          <p:nvGrpSpPr>
            <p:cNvPr id="143" name="Google Shape;143;p18"/>
            <p:cNvGrpSpPr/>
            <p:nvPr/>
          </p:nvGrpSpPr>
          <p:grpSpPr>
            <a:xfrm>
              <a:off x="1492690" y="381516"/>
              <a:ext cx="7143925" cy="4117418"/>
              <a:chOff x="1414675" y="967525"/>
              <a:chExt cx="6692202" cy="5046474"/>
            </a:xfrm>
          </p:grpSpPr>
          <p:pic>
            <p:nvPicPr>
              <p:cNvPr id="144" name="Google Shape;144;p18"/>
              <p:cNvPicPr preferRelativeResize="0"/>
              <p:nvPr/>
            </p:nvPicPr>
            <p:blipFill rotWithShape="1">
              <a:blip r:embed="rId4">
                <a:alphaModFix/>
              </a:blip>
              <a:srcRect t="23902" r="31361"/>
              <a:stretch/>
            </p:blipFill>
            <p:spPr>
              <a:xfrm>
                <a:off x="1414675" y="2066900"/>
                <a:ext cx="5529148" cy="3947099"/>
              </a:xfrm>
              <a:prstGeom prst="rect">
                <a:avLst/>
              </a:prstGeom>
              <a:noFill/>
              <a:ln>
                <a:noFill/>
              </a:ln>
            </p:spPr>
          </p:pic>
          <p:pic>
            <p:nvPicPr>
              <p:cNvPr id="145" name="Google Shape;145;p18"/>
              <p:cNvPicPr preferRelativeResize="0"/>
              <p:nvPr/>
            </p:nvPicPr>
            <p:blipFill rotWithShape="1">
              <a:blip r:embed="rId4">
                <a:alphaModFix/>
              </a:blip>
              <a:srcRect l="82245" b="77233"/>
              <a:stretch/>
            </p:blipFill>
            <p:spPr>
              <a:xfrm>
                <a:off x="6569325" y="967525"/>
                <a:ext cx="1537552" cy="1269551"/>
              </a:xfrm>
              <a:prstGeom prst="rect">
                <a:avLst/>
              </a:prstGeom>
              <a:noFill/>
              <a:ln>
                <a:noFill/>
              </a:ln>
            </p:spPr>
          </p:pic>
        </p:grpSp>
        <p:pic>
          <p:nvPicPr>
            <p:cNvPr id="146" name="Google Shape;146;p18"/>
            <p:cNvPicPr preferRelativeResize="0"/>
            <p:nvPr/>
          </p:nvPicPr>
          <p:blipFill rotWithShape="1">
            <a:blip r:embed="rId4">
              <a:alphaModFix/>
            </a:blip>
            <a:srcRect r="59376" b="91352"/>
            <a:stretch/>
          </p:blipFill>
          <p:spPr>
            <a:xfrm>
              <a:off x="990851" y="618172"/>
              <a:ext cx="3755570" cy="393488"/>
            </a:xfrm>
            <a:prstGeom prst="rect">
              <a:avLst/>
            </a:prstGeom>
            <a:noFill/>
            <a:ln>
              <a:noFill/>
            </a:ln>
          </p:spPr>
        </p:pic>
        <p:pic>
          <p:nvPicPr>
            <p:cNvPr id="147" name="Google Shape;147;p18"/>
            <p:cNvPicPr preferRelativeResize="0"/>
            <p:nvPr/>
          </p:nvPicPr>
          <p:blipFill rotWithShape="1">
            <a:blip r:embed="rId4">
              <a:alphaModFix/>
            </a:blip>
            <a:srcRect t="8692" r="56991" b="84288"/>
            <a:stretch/>
          </p:blipFill>
          <p:spPr>
            <a:xfrm>
              <a:off x="990851" y="1011657"/>
              <a:ext cx="3976004" cy="319377"/>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pSp>
        <p:nvGrpSpPr>
          <p:cNvPr id="153" name="Google Shape;153;p19"/>
          <p:cNvGrpSpPr/>
          <p:nvPr/>
        </p:nvGrpSpPr>
        <p:grpSpPr>
          <a:xfrm>
            <a:off x="457200" y="4495425"/>
            <a:ext cx="8229602" cy="523350"/>
            <a:chOff x="457200" y="6214525"/>
            <a:chExt cx="8229602" cy="697800"/>
          </a:xfrm>
        </p:grpSpPr>
        <p:sp>
          <p:nvSpPr>
            <p:cNvPr id="154" name="Google Shape;154;p19"/>
            <p:cNvSpPr txBox="1"/>
            <p:nvPr/>
          </p:nvSpPr>
          <p:spPr>
            <a:xfrm>
              <a:off x="457200" y="6214525"/>
              <a:ext cx="4879500" cy="69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a:solidFill>
                    <a:schemeClr val="dk1"/>
                  </a:solidFill>
                  <a:latin typeface="EB Garamond"/>
                  <a:ea typeface="EB Garamond"/>
                  <a:cs typeface="EB Garamond"/>
                  <a:sym typeface="EB Garamond"/>
                </a:rPr>
                <a:t>Source: Adapted from Alexander Kalache 2013 The Longevity Revolution: Creating a Society For All Ages</a:t>
              </a:r>
              <a:endParaRPr>
                <a:solidFill>
                  <a:schemeClr val="dk1"/>
                </a:solidFill>
                <a:latin typeface="EB Garamond"/>
                <a:ea typeface="EB Garamond"/>
                <a:cs typeface="EB Garamond"/>
                <a:sym typeface="EB Garamond"/>
              </a:endParaRPr>
            </a:p>
          </p:txBody>
        </p:sp>
        <p:pic>
          <p:nvPicPr>
            <p:cNvPr id="155" name="Google Shape;155;p19"/>
            <p:cNvPicPr preferRelativeResize="0"/>
            <p:nvPr/>
          </p:nvPicPr>
          <p:blipFill rotWithShape="1">
            <a:blip r:embed="rId3">
              <a:alphaModFix/>
            </a:blip>
            <a:srcRect/>
            <a:stretch/>
          </p:blipFill>
          <p:spPr>
            <a:xfrm>
              <a:off x="5641850" y="6284805"/>
              <a:ext cx="3044952" cy="321148"/>
            </a:xfrm>
            <a:prstGeom prst="rect">
              <a:avLst/>
            </a:prstGeom>
            <a:noFill/>
            <a:ln>
              <a:noFill/>
            </a:ln>
          </p:spPr>
        </p:pic>
      </p:grpSp>
      <p:sp>
        <p:nvSpPr>
          <p:cNvPr id="156" name="Google Shape;156;p19"/>
          <p:cNvSpPr txBox="1">
            <a:spLocks noGrp="1"/>
          </p:cNvSpPr>
          <p:nvPr>
            <p:ph type="title"/>
          </p:nvPr>
        </p:nvSpPr>
        <p:spPr>
          <a:xfrm>
            <a:off x="457188" y="117110"/>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F249F"/>
              </a:buClr>
              <a:buSzPts val="3900"/>
              <a:buFont typeface="Arial"/>
              <a:buNone/>
            </a:pPr>
            <a:r>
              <a:rPr lang="en-US" sz="3900" b="1">
                <a:solidFill>
                  <a:srgbClr val="5F249F"/>
                </a:solidFill>
                <a:latin typeface="EB Garamond"/>
                <a:ea typeface="EB Garamond"/>
                <a:cs typeface="EB Garamond"/>
                <a:sym typeface="EB Garamond"/>
              </a:rPr>
              <a:t>Life Course Today</a:t>
            </a:r>
            <a:endParaRPr sz="3900" b="1">
              <a:solidFill>
                <a:srgbClr val="5F249F"/>
              </a:solidFill>
              <a:latin typeface="EB Garamond"/>
              <a:ea typeface="EB Garamond"/>
              <a:cs typeface="EB Garamond"/>
              <a:sym typeface="EB Garamond"/>
            </a:endParaRPr>
          </a:p>
        </p:txBody>
      </p:sp>
      <p:grpSp>
        <p:nvGrpSpPr>
          <p:cNvPr id="157" name="Google Shape;157;p19"/>
          <p:cNvGrpSpPr/>
          <p:nvPr/>
        </p:nvGrpSpPr>
        <p:grpSpPr>
          <a:xfrm>
            <a:off x="770925" y="841462"/>
            <a:ext cx="7602125" cy="3460573"/>
            <a:chOff x="970325" y="989150"/>
            <a:chExt cx="7602125" cy="4614098"/>
          </a:xfrm>
        </p:grpSpPr>
        <p:pic>
          <p:nvPicPr>
            <p:cNvPr id="158" name="Google Shape;158;p19"/>
            <p:cNvPicPr preferRelativeResize="0"/>
            <p:nvPr/>
          </p:nvPicPr>
          <p:blipFill rotWithShape="1">
            <a:blip r:embed="rId4">
              <a:alphaModFix/>
            </a:blip>
            <a:srcRect t="26139"/>
            <a:stretch/>
          </p:blipFill>
          <p:spPr>
            <a:xfrm>
              <a:off x="970325" y="1254747"/>
              <a:ext cx="7203351" cy="4348500"/>
            </a:xfrm>
            <a:prstGeom prst="rect">
              <a:avLst/>
            </a:prstGeom>
            <a:noFill/>
            <a:ln>
              <a:noFill/>
            </a:ln>
          </p:spPr>
        </p:pic>
        <p:pic>
          <p:nvPicPr>
            <p:cNvPr id="159" name="Google Shape;159;p19"/>
            <p:cNvPicPr preferRelativeResize="0"/>
            <p:nvPr/>
          </p:nvPicPr>
          <p:blipFill rotWithShape="1">
            <a:blip r:embed="rId4">
              <a:alphaModFix/>
            </a:blip>
            <a:srcRect l="81939" b="73067"/>
            <a:stretch/>
          </p:blipFill>
          <p:spPr>
            <a:xfrm>
              <a:off x="7271500" y="989150"/>
              <a:ext cx="1300950" cy="1585551"/>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pSp>
        <p:nvGrpSpPr>
          <p:cNvPr id="165" name="Google Shape;165;p20"/>
          <p:cNvGrpSpPr/>
          <p:nvPr/>
        </p:nvGrpSpPr>
        <p:grpSpPr>
          <a:xfrm>
            <a:off x="457188" y="4526194"/>
            <a:ext cx="8229602" cy="738900"/>
            <a:chOff x="457200" y="6214525"/>
            <a:chExt cx="8229602" cy="985200"/>
          </a:xfrm>
        </p:grpSpPr>
        <p:sp>
          <p:nvSpPr>
            <p:cNvPr id="166" name="Google Shape;166;p20"/>
            <p:cNvSpPr txBox="1"/>
            <p:nvPr/>
          </p:nvSpPr>
          <p:spPr>
            <a:xfrm>
              <a:off x="457200" y="6214525"/>
              <a:ext cx="4879500" cy="985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a:solidFill>
                    <a:schemeClr val="dk1"/>
                  </a:solidFill>
                  <a:latin typeface="EB Garamond"/>
                  <a:ea typeface="EB Garamond"/>
                  <a:cs typeface="EB Garamond"/>
                  <a:sym typeface="EB Garamond"/>
                </a:rPr>
                <a:t>Source: Adapted from Alexander Kalache 2013 The Longevity Revolution: Creating a Society For All Ages</a:t>
              </a:r>
              <a:endParaRPr>
                <a:solidFill>
                  <a:schemeClr val="dk1"/>
                </a:solidFill>
                <a:latin typeface="EB Garamond"/>
                <a:ea typeface="EB Garamond"/>
                <a:cs typeface="EB Garamond"/>
                <a:sym typeface="EB Garamond"/>
              </a:endParaRPr>
            </a:p>
            <a:p>
              <a:pPr marL="0" marR="0" lvl="0" indent="0" algn="l" rtl="0">
                <a:spcBef>
                  <a:spcPts val="0"/>
                </a:spcBef>
                <a:spcAft>
                  <a:spcPts val="0"/>
                </a:spcAft>
                <a:buNone/>
              </a:pPr>
              <a:endParaRPr>
                <a:solidFill>
                  <a:schemeClr val="dk1"/>
                </a:solidFill>
                <a:latin typeface="EB Garamond"/>
                <a:ea typeface="EB Garamond"/>
                <a:cs typeface="EB Garamond"/>
                <a:sym typeface="EB Garamond"/>
              </a:endParaRPr>
            </a:p>
          </p:txBody>
        </p:sp>
        <p:pic>
          <p:nvPicPr>
            <p:cNvPr id="167" name="Google Shape;167;p20"/>
            <p:cNvPicPr preferRelativeResize="0"/>
            <p:nvPr/>
          </p:nvPicPr>
          <p:blipFill rotWithShape="1">
            <a:blip r:embed="rId3">
              <a:alphaModFix/>
            </a:blip>
            <a:srcRect/>
            <a:stretch/>
          </p:blipFill>
          <p:spPr>
            <a:xfrm>
              <a:off x="5641850" y="6284805"/>
              <a:ext cx="3044952" cy="321148"/>
            </a:xfrm>
            <a:prstGeom prst="rect">
              <a:avLst/>
            </a:prstGeom>
            <a:noFill/>
            <a:ln>
              <a:noFill/>
            </a:ln>
          </p:spPr>
        </p:pic>
      </p:grpSp>
      <p:sp>
        <p:nvSpPr>
          <p:cNvPr id="168" name="Google Shape;168;p20"/>
          <p:cNvSpPr txBox="1">
            <a:spLocks noGrp="1"/>
          </p:cNvSpPr>
          <p:nvPr>
            <p:ph type="title"/>
          </p:nvPr>
        </p:nvSpPr>
        <p:spPr>
          <a:xfrm>
            <a:off x="457200" y="94517"/>
            <a:ext cx="8229600" cy="701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F249F"/>
              </a:buClr>
              <a:buSzPts val="3900"/>
              <a:buFont typeface="Arial"/>
              <a:buNone/>
            </a:pPr>
            <a:r>
              <a:rPr lang="en-US" sz="3900" b="1">
                <a:solidFill>
                  <a:srgbClr val="5F249F"/>
                </a:solidFill>
                <a:latin typeface="EB Garamond"/>
                <a:ea typeface="EB Garamond"/>
                <a:cs typeface="EB Garamond"/>
                <a:sym typeface="EB Garamond"/>
              </a:rPr>
              <a:t>Projected Future Life Course</a:t>
            </a:r>
            <a:endParaRPr sz="3900" b="1">
              <a:solidFill>
                <a:srgbClr val="5F249F"/>
              </a:solidFill>
              <a:latin typeface="EB Garamond"/>
              <a:ea typeface="EB Garamond"/>
              <a:cs typeface="EB Garamond"/>
              <a:sym typeface="EB Garamond"/>
            </a:endParaRPr>
          </a:p>
        </p:txBody>
      </p:sp>
      <p:grpSp>
        <p:nvGrpSpPr>
          <p:cNvPr id="169" name="Google Shape;169;p20"/>
          <p:cNvGrpSpPr/>
          <p:nvPr/>
        </p:nvGrpSpPr>
        <p:grpSpPr>
          <a:xfrm>
            <a:off x="764392" y="726409"/>
            <a:ext cx="7615201" cy="3690685"/>
            <a:chOff x="712629" y="983050"/>
            <a:chExt cx="7422946" cy="4942662"/>
          </a:xfrm>
        </p:grpSpPr>
        <p:pic>
          <p:nvPicPr>
            <p:cNvPr id="170" name="Google Shape;170;p20"/>
            <p:cNvPicPr preferRelativeResize="0"/>
            <p:nvPr/>
          </p:nvPicPr>
          <p:blipFill rotWithShape="1">
            <a:blip r:embed="rId4">
              <a:alphaModFix/>
            </a:blip>
            <a:srcRect t="19935" r="5642"/>
            <a:stretch/>
          </p:blipFill>
          <p:spPr>
            <a:xfrm>
              <a:off x="712629" y="1371763"/>
              <a:ext cx="7058196" cy="4553949"/>
            </a:xfrm>
            <a:prstGeom prst="rect">
              <a:avLst/>
            </a:prstGeom>
            <a:noFill/>
            <a:ln>
              <a:noFill/>
            </a:ln>
          </p:spPr>
        </p:pic>
        <p:pic>
          <p:nvPicPr>
            <p:cNvPr id="171" name="Google Shape;171;p20"/>
            <p:cNvPicPr preferRelativeResize="0"/>
            <p:nvPr/>
          </p:nvPicPr>
          <p:blipFill rotWithShape="1">
            <a:blip r:embed="rId5">
              <a:alphaModFix/>
            </a:blip>
            <a:srcRect l="82806" t="2033" b="74376"/>
            <a:stretch/>
          </p:blipFill>
          <p:spPr>
            <a:xfrm>
              <a:off x="6897050" y="983050"/>
              <a:ext cx="1238526" cy="1388775"/>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1"/>
          <p:cNvGrpSpPr/>
          <p:nvPr/>
        </p:nvGrpSpPr>
        <p:grpSpPr>
          <a:xfrm>
            <a:off x="457200" y="4687594"/>
            <a:ext cx="8229602" cy="307800"/>
            <a:chOff x="457200" y="6214525"/>
            <a:chExt cx="8229602" cy="410400"/>
          </a:xfrm>
        </p:grpSpPr>
        <p:sp>
          <p:nvSpPr>
            <p:cNvPr id="178" name="Google Shape;178;p21"/>
            <p:cNvSpPr txBox="1"/>
            <p:nvPr/>
          </p:nvSpPr>
          <p:spPr>
            <a:xfrm>
              <a:off x="457200" y="6214525"/>
              <a:ext cx="4879500" cy="41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latin typeface="EB Garamond"/>
                <a:ea typeface="EB Garamond"/>
                <a:cs typeface="EB Garamond"/>
                <a:sym typeface="EB Garamond"/>
              </a:endParaRPr>
            </a:p>
          </p:txBody>
        </p:sp>
        <p:pic>
          <p:nvPicPr>
            <p:cNvPr id="179" name="Google Shape;179;p21"/>
            <p:cNvPicPr preferRelativeResize="0"/>
            <p:nvPr/>
          </p:nvPicPr>
          <p:blipFill rotWithShape="1">
            <a:blip r:embed="rId3">
              <a:alphaModFix/>
            </a:blip>
            <a:srcRect/>
            <a:stretch/>
          </p:blipFill>
          <p:spPr>
            <a:xfrm>
              <a:off x="5641850" y="6284805"/>
              <a:ext cx="3044952" cy="321148"/>
            </a:xfrm>
            <a:prstGeom prst="rect">
              <a:avLst/>
            </a:prstGeom>
            <a:noFill/>
            <a:ln>
              <a:noFill/>
            </a:ln>
          </p:spPr>
        </p:pic>
      </p:grpSp>
      <p:sp>
        <p:nvSpPr>
          <p:cNvPr id="180" name="Google Shape;180;p21"/>
          <p:cNvSpPr txBox="1">
            <a:spLocks noGrp="1"/>
          </p:cNvSpPr>
          <p:nvPr>
            <p:ph type="title"/>
          </p:nvPr>
        </p:nvSpPr>
        <p:spPr>
          <a:xfrm>
            <a:off x="457200" y="94519"/>
            <a:ext cx="8229600" cy="5493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5F249F"/>
              </a:buClr>
              <a:buSzPct val="100000"/>
              <a:buFont typeface="Arial"/>
              <a:buNone/>
            </a:pPr>
            <a:r>
              <a:rPr lang="en-US" sz="3900" b="1">
                <a:solidFill>
                  <a:srgbClr val="5F249F"/>
                </a:solidFill>
                <a:latin typeface="EB Garamond"/>
                <a:ea typeface="EB Garamond"/>
                <a:cs typeface="EB Garamond"/>
                <a:sym typeface="EB Garamond"/>
              </a:rPr>
              <a:t>Older Workers</a:t>
            </a:r>
            <a:endParaRPr sz="3900" b="1">
              <a:solidFill>
                <a:srgbClr val="5F249F"/>
              </a:solidFill>
              <a:latin typeface="EB Garamond"/>
              <a:ea typeface="EB Garamond"/>
              <a:cs typeface="EB Garamond"/>
              <a:sym typeface="EB Garamond"/>
            </a:endParaRPr>
          </a:p>
        </p:txBody>
      </p:sp>
      <p:grpSp>
        <p:nvGrpSpPr>
          <p:cNvPr id="181" name="Google Shape;181;p21"/>
          <p:cNvGrpSpPr/>
          <p:nvPr/>
        </p:nvGrpSpPr>
        <p:grpSpPr>
          <a:xfrm>
            <a:off x="1321391" y="773475"/>
            <a:ext cx="6501222" cy="4027179"/>
            <a:chOff x="1253700" y="1311286"/>
            <a:chExt cx="6636609" cy="5611229"/>
          </a:xfrm>
        </p:grpSpPr>
        <p:pic>
          <p:nvPicPr>
            <p:cNvPr id="182" name="Google Shape;182;p21"/>
            <p:cNvPicPr preferRelativeResize="0"/>
            <p:nvPr/>
          </p:nvPicPr>
          <p:blipFill rotWithShape="1">
            <a:blip r:embed="rId4">
              <a:alphaModFix/>
            </a:blip>
            <a:srcRect/>
            <a:stretch/>
          </p:blipFill>
          <p:spPr>
            <a:xfrm>
              <a:off x="1253709" y="1311286"/>
              <a:ext cx="6636600" cy="4718700"/>
            </a:xfrm>
            <a:prstGeom prst="rect">
              <a:avLst/>
            </a:prstGeom>
            <a:noFill/>
            <a:ln>
              <a:noFill/>
            </a:ln>
          </p:spPr>
        </p:pic>
        <p:sp>
          <p:nvSpPr>
            <p:cNvPr id="183" name="Google Shape;183;p21"/>
            <p:cNvSpPr txBox="1"/>
            <p:nvPr/>
          </p:nvSpPr>
          <p:spPr>
            <a:xfrm>
              <a:off x="1253700" y="5893215"/>
              <a:ext cx="6636600" cy="102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EB Garamond"/>
                  <a:ea typeface="EB Garamond"/>
                  <a:cs typeface="EB Garamond"/>
                  <a:sym typeface="EB Garamond"/>
                </a:rPr>
                <a:t>Amy’s Bread, a retail and wholesale bakery, restructures roles so that jobs are not as physically taxing on valuable, older workers.</a:t>
              </a:r>
              <a:endParaRPr sz="1800">
                <a:solidFill>
                  <a:schemeClr val="dk1"/>
                </a:solidFill>
                <a:latin typeface="EB Garamond"/>
                <a:ea typeface="EB Garamond"/>
                <a:cs typeface="EB Garamond"/>
                <a:sym typeface="EB Garamond"/>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a" ma:contentTypeID="0x010100961080FA33B8DF449BA8E04595AA5705" ma:contentTypeVersion="16" ma:contentTypeDescription="Sortu dokumentu berri bat." ma:contentTypeScope="" ma:versionID="fe7b1bed469f013ffb3bdec77e4b6d42">
  <xsd:schema xmlns:xsd="http://www.w3.org/2001/XMLSchema" xmlns:xs="http://www.w3.org/2001/XMLSchema" xmlns:p="http://schemas.microsoft.com/office/2006/metadata/properties" xmlns:ns2="ef0b1429-168c-4133-829e-a92bf0d41c67" xmlns:ns3="1fc91001-d724-4a49-9ddb-7d07021195ea" targetNamespace="http://schemas.microsoft.com/office/2006/metadata/properties" ma:root="true" ma:fieldsID="49c48180013b8ae51f56f231e8fa5096" ns2:_="" ns3:_="">
    <xsd:import namespace="ef0b1429-168c-4133-829e-a92bf0d41c67"/>
    <xsd:import namespace="1fc91001-d724-4a49-9ddb-7d07021195e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b1429-168c-4133-829e-a92bf0d41c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rudiaren etiketak" ma:readOnly="false" ma:fieldId="{5cf76f15-5ced-4ddc-b409-7134ff3c332f}" ma:taxonomyMulti="true" ma:sspId="16238219-447f-418f-809f-6e2596424ee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c91001-d724-4a49-9ddb-7d07021195ea" elementFormDefault="qualified">
    <xsd:import namespace="http://schemas.microsoft.com/office/2006/documentManagement/types"/>
    <xsd:import namespace="http://schemas.microsoft.com/office/infopath/2007/PartnerControls"/>
    <xsd:element name="SharedWithUsers" ma:index="15" nillable="true" ma:displayName="Partekatuta dutena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Xehetasunekin partekatua" ma:internalName="SharedWithDetails" ma:readOnly="true">
      <xsd:simpleType>
        <xsd:restriction base="dms:Note">
          <xsd:maxLength value="255"/>
        </xsd:restriction>
      </xsd:simpleType>
    </xsd:element>
    <xsd:element name="TaxCatchAll" ma:index="23" nillable="true" ma:displayName="Taxonomy Catch All Column" ma:hidden="true" ma:list="{c2a12b5d-533b-4f62-88a1-0a0e83474c16}" ma:internalName="TaxCatchAll" ma:showField="CatchAllData" ma:web="1fc91001-d724-4a49-9ddb-7d07021195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Eduki mota"/>
        <xsd:element ref="dc:title" minOccurs="0" maxOccurs="1" ma:index="4" ma:displayName="Titulua"/>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c91001-d724-4a49-9ddb-7d07021195ea" xsi:nil="true"/>
    <lcf76f155ced4ddcb4097134ff3c332f xmlns="ef0b1429-168c-4133-829e-a92bf0d41c6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B9D8D59-FEDA-4452-B61B-04B16C8F1D7F}"/>
</file>

<file path=customXml/itemProps2.xml><?xml version="1.0" encoding="utf-8"?>
<ds:datastoreItem xmlns:ds="http://schemas.openxmlformats.org/officeDocument/2006/customXml" ds:itemID="{7212C2E8-7E73-447B-93E3-F3CFC3380163}"/>
</file>

<file path=customXml/itemProps3.xml><?xml version="1.0" encoding="utf-8"?>
<ds:datastoreItem xmlns:ds="http://schemas.openxmlformats.org/officeDocument/2006/customXml" ds:itemID="{4E51C7E0-F747-44FB-94D1-F9ECE193FE01}"/>
</file>

<file path=docProps/app.xml><?xml version="1.0" encoding="utf-8"?>
<Properties xmlns="http://schemas.openxmlformats.org/officeDocument/2006/extended-properties" xmlns:vt="http://schemas.openxmlformats.org/officeDocument/2006/docPropsVTypes">
  <TotalTime>0</TotalTime>
  <Words>553</Words>
  <Application>Microsoft Office PowerPoint</Application>
  <PresentationFormat>Presentación en pantalla (16:9)</PresentationFormat>
  <Paragraphs>59</Paragraphs>
  <Slides>17</Slides>
  <Notes>17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EB Garamond</vt:lpstr>
      <vt:lpstr>EB Garamond Medium</vt:lpstr>
      <vt:lpstr>Office Theme</vt:lpstr>
      <vt:lpstr>REFRAMING AGING</vt:lpstr>
      <vt:lpstr>An expanding longevity gap</vt:lpstr>
      <vt:lpstr>Cumulative Disadvantage</vt:lpstr>
      <vt:lpstr>Presentación de PowerPoint</vt:lpstr>
      <vt:lpstr>Older Adults in Basque Country</vt:lpstr>
      <vt:lpstr>Presentación de PowerPoint</vt:lpstr>
      <vt:lpstr>Life Course Today</vt:lpstr>
      <vt:lpstr>Projected Future Life Course</vt:lpstr>
      <vt:lpstr>Older Workers</vt:lpstr>
      <vt:lpstr>Older Workers</vt:lpstr>
      <vt:lpstr>Older Workers</vt:lpstr>
      <vt:lpstr>Older Workers</vt:lpstr>
      <vt:lpstr>Older Workers</vt:lpstr>
      <vt:lpstr>Older Workers</vt:lpstr>
      <vt:lpstr>Older Workers</vt:lpstr>
      <vt:lpstr>Older Workers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REFRAMING AGING</dc:title>
  <dc:creator>MARTA PAMPLONA BADENAS</dc:creator>
  <cp:lastModifiedBy>MARTA PAMPLONA BADENAS</cp:lastModifiedBy>
  <cp:revision>1</cp:revision>
  <dcterms:modified xsi:type="dcterms:W3CDTF">2022-10-25T06:58:03Z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0x010100961080FA33B8DF449BA8E04595AA5705</vt:lpwstr>
  </property>
  <property fmtid="{D5CDD505-2E9C-101B-9397-08002B2CF9AE}" pid="3" name="MediaServiceImageTags">
    <vt:lpwstr/>
  </property>
</Properties>
</file>