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58" r:id="rId5"/>
    <p:sldMasterId id="2147483754" r:id="rId6"/>
    <p:sldMasterId id="2147483760" r:id="rId7"/>
    <p:sldMasterId id="2147483763" r:id="rId8"/>
    <p:sldMasterId id="2147483770" r:id="rId9"/>
    <p:sldMasterId id="2147483773" r:id="rId10"/>
    <p:sldMasterId id="2147483777" r:id="rId11"/>
    <p:sldMasterId id="2147483781" r:id="rId12"/>
    <p:sldMasterId id="2147483785" r:id="rId13"/>
    <p:sldMasterId id="2147483813" r:id="rId14"/>
    <p:sldMasterId id="2147483818" r:id="rId15"/>
    <p:sldMasterId id="2147483823" r:id="rId16"/>
    <p:sldMasterId id="2147483826" r:id="rId17"/>
    <p:sldMasterId id="2147483840" r:id="rId18"/>
    <p:sldMasterId id="2147483853" r:id="rId19"/>
    <p:sldMasterId id="2147483866" r:id="rId20"/>
    <p:sldMasterId id="2147483870" r:id="rId21"/>
  </p:sldMasterIdLst>
  <p:notesMasterIdLst>
    <p:notesMasterId r:id="rId49"/>
  </p:notesMasterIdLst>
  <p:handoutMasterIdLst>
    <p:handoutMasterId r:id="rId50"/>
  </p:handoutMasterIdLst>
  <p:sldIdLst>
    <p:sldId id="2134805770" r:id="rId22"/>
    <p:sldId id="2134805771" r:id="rId23"/>
    <p:sldId id="2134805762" r:id="rId24"/>
    <p:sldId id="2134805793" r:id="rId25"/>
    <p:sldId id="737" r:id="rId26"/>
    <p:sldId id="2134805777" r:id="rId27"/>
    <p:sldId id="2134805780" r:id="rId28"/>
    <p:sldId id="756" r:id="rId29"/>
    <p:sldId id="2134805778" r:id="rId30"/>
    <p:sldId id="2134805773" r:id="rId31"/>
    <p:sldId id="2134805785" r:id="rId32"/>
    <p:sldId id="2134805789" r:id="rId33"/>
    <p:sldId id="2134805788" r:id="rId34"/>
    <p:sldId id="2134805786" r:id="rId35"/>
    <p:sldId id="2134805774" r:id="rId36"/>
    <p:sldId id="2134805791" r:id="rId37"/>
    <p:sldId id="2134805790" r:id="rId38"/>
    <p:sldId id="2134805783" r:id="rId39"/>
    <p:sldId id="2134805748" r:id="rId40"/>
    <p:sldId id="357" r:id="rId41"/>
    <p:sldId id="1185" r:id="rId42"/>
    <p:sldId id="2134805779" r:id="rId43"/>
    <p:sldId id="2134805784" r:id="rId44"/>
    <p:sldId id="2134805781" r:id="rId45"/>
    <p:sldId id="307" r:id="rId46"/>
    <p:sldId id="327" r:id="rId47"/>
    <p:sldId id="1235" r:id="rId48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4" userDrawn="1">
          <p15:clr>
            <a:srgbClr val="A4A3A4"/>
          </p15:clr>
        </p15:guide>
        <p15:guide id="3" orient="horz" pos="667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1164" userDrawn="1">
          <p15:clr>
            <a:srgbClr val="A4A3A4"/>
          </p15:clr>
        </p15:guide>
        <p15:guide id="6" pos="4089" userDrawn="1">
          <p15:clr>
            <a:srgbClr val="A4A3A4"/>
          </p15:clr>
        </p15:guide>
        <p15:guide id="7" pos="5927" userDrawn="1">
          <p15:clr>
            <a:srgbClr val="A4A3A4"/>
          </p15:clr>
        </p15:guide>
        <p15:guide id="8" pos="3784" userDrawn="1">
          <p15:clr>
            <a:srgbClr val="A4A3A4"/>
          </p15:clr>
        </p15:guide>
        <p15:guide id="9" pos="5613" userDrawn="1">
          <p15:clr>
            <a:srgbClr val="A4A3A4"/>
          </p15:clr>
        </p15:guide>
        <p15:guide id="10" pos="6916" userDrawn="1">
          <p15:clr>
            <a:srgbClr val="A4A3A4"/>
          </p15:clr>
        </p15:guide>
        <p15:guide id="11" orient="horz" pos="1601" userDrawn="1">
          <p15:clr>
            <a:srgbClr val="A4A3A4"/>
          </p15:clr>
        </p15:guide>
        <p15:guide id="12" orient="horz" pos="3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uan Antonio Cabrera Reverte" initials="JACR" lastIdx="1" clrIdx="6">
    <p:extLst>
      <p:ext uri="{19B8F6BF-5375-455C-9EA6-DF929625EA0E}">
        <p15:presenceInfo xmlns:p15="http://schemas.microsoft.com/office/powerpoint/2012/main" userId="S::A121968@nube.bankia.com::7e642901-6976-4367-93e8-0bfb686c5da0" providerId="AD"/>
      </p:ext>
    </p:extLst>
  </p:cmAuthor>
  <p:cmAuthor id="1" name="JAVIER IBAÑEZ DE ALDECOA FUSTER" initials="JIDAF" lastIdx="3" clrIdx="0">
    <p:extLst>
      <p:ext uri="{19B8F6BF-5375-455C-9EA6-DF929625EA0E}">
        <p15:presenceInfo xmlns:p15="http://schemas.microsoft.com/office/powerpoint/2012/main" userId="S::U0143503@lacaixa.es::8675f4fe-527d-41ba-8276-e77269e27e6f" providerId="AD"/>
      </p:ext>
    </p:extLst>
  </p:cmAuthor>
  <p:cmAuthor id="2" name="BEATRIZ CARMEN VILLAFRANCA SERRANO" initials="BCVS" lastIdx="2" clrIdx="1">
    <p:extLst>
      <p:ext uri="{19B8F6BF-5375-455C-9EA6-DF929625EA0E}">
        <p15:presenceInfo xmlns:p15="http://schemas.microsoft.com/office/powerpoint/2012/main" userId="S::U0166900@lacaixa.es::731f2fb1-0d06-473d-86d6-65a8fde75bb8" providerId="AD"/>
      </p:ext>
    </p:extLst>
  </p:cmAuthor>
  <p:cmAuthor id="3" name="ENRIC FERNANDEZ MARTINEZ" initials="EFM" lastIdx="17" clrIdx="2">
    <p:extLst>
      <p:ext uri="{19B8F6BF-5375-455C-9EA6-DF929625EA0E}">
        <p15:presenceInfo xmlns:p15="http://schemas.microsoft.com/office/powerpoint/2012/main" userId="S::U0166896@lacaixa.es::dda5e91c-f6d3-4c00-adc7-b17bcf4c3f97" providerId="AD"/>
      </p:ext>
    </p:extLst>
  </p:cmAuthor>
  <p:cmAuthor id="4" name="ENRIC OTERO SERRA" initials="EOS" lastIdx="2" clrIdx="3">
    <p:extLst>
      <p:ext uri="{19B8F6BF-5375-455C-9EA6-DF929625EA0E}">
        <p15:presenceInfo xmlns:p15="http://schemas.microsoft.com/office/powerpoint/2012/main" userId="S::U0166906@lacaixa.es::90f21227-a5da-4d59-9bbf-930194edb61f" providerId="AD"/>
      </p:ext>
    </p:extLst>
  </p:cmAuthor>
  <p:cmAuthor id="5" name="NURIA BUSTAMANTE MARTINEZ" initials="NBM" lastIdx="1" clrIdx="4">
    <p:extLst>
      <p:ext uri="{19B8F6BF-5375-455C-9EA6-DF929625EA0E}">
        <p15:presenceInfo xmlns:p15="http://schemas.microsoft.com/office/powerpoint/2012/main" userId="S-1-5-21-959469044-440081213-4547331-661893" providerId="AD"/>
      </p:ext>
    </p:extLst>
  </p:cmAuthor>
  <p:cmAuthor id="6" name="ENRIC FERNANDEZ MARTINEZ" initials="EFM [2]" lastIdx="21" clrIdx="5">
    <p:extLst>
      <p:ext uri="{19B8F6BF-5375-455C-9EA6-DF929625EA0E}">
        <p15:presenceInfo xmlns:p15="http://schemas.microsoft.com/office/powerpoint/2012/main" userId="S-1-5-21-959469044-440081213-4547331-315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6"/>
    <a:srgbClr val="A6A6A6"/>
    <a:srgbClr val="2EB3EE"/>
    <a:srgbClr val="4ABDF0"/>
    <a:srgbClr val="009AD8"/>
    <a:srgbClr val="D9D9D9"/>
    <a:srgbClr val="3D97D5"/>
    <a:srgbClr val="404040"/>
    <a:srgbClr val="CCECFF"/>
    <a:srgbClr val="FD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92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856" y="44"/>
      </p:cViewPr>
      <p:guideLst>
        <p:guide pos="574"/>
        <p:guide orient="horz" pos="667"/>
        <p:guide orient="horz" pos="3997"/>
        <p:guide pos="1164"/>
        <p:guide pos="4089"/>
        <p:guide pos="5927"/>
        <p:guide pos="3784"/>
        <p:guide pos="5613"/>
        <p:guide pos="6916"/>
        <p:guide orient="horz" pos="1601"/>
        <p:guide orient="horz" pos="35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0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5557D33\DEPA33\9012\ECONOMIA%20EUROPEA\10.%20Analisis\Demografia\2021%20Bloc%20Demografia\Grafics\ARTICULO_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AD8"/>
            </a:solidFill>
            <a:ln>
              <a:noFill/>
            </a:ln>
            <a:effectLst/>
          </c:spPr>
          <c:invertIfNegative val="0"/>
          <c:cat>
            <c:strRef>
              <c:f>Hoja1!$G$5:$G$17</c:f>
              <c:strCache>
                <c:ptCount val="13"/>
                <c:pt idx="0">
                  <c:v>Noruega</c:v>
                </c:pt>
                <c:pt idx="1">
                  <c:v>Irlanda</c:v>
                </c:pt>
                <c:pt idx="2">
                  <c:v>Paises Bajos</c:v>
                </c:pt>
                <c:pt idx="3">
                  <c:v>Dinamarca</c:v>
                </c:pt>
                <c:pt idx="4">
                  <c:v>España</c:v>
                </c:pt>
                <c:pt idx="5">
                  <c:v>Italia</c:v>
                </c:pt>
                <c:pt idx="6">
                  <c:v>Reino Unido</c:v>
                </c:pt>
                <c:pt idx="7">
                  <c:v>Portugal</c:v>
                </c:pt>
                <c:pt idx="8">
                  <c:v>Bélgica</c:v>
                </c:pt>
                <c:pt idx="9">
                  <c:v>Alemania</c:v>
                </c:pt>
                <c:pt idx="10">
                  <c:v>Grecia</c:v>
                </c:pt>
                <c:pt idx="11">
                  <c:v>Francia</c:v>
                </c:pt>
                <c:pt idx="12">
                  <c:v>Polonia</c:v>
                </c:pt>
              </c:strCache>
            </c:strRef>
          </c:cat>
          <c:val>
            <c:numRef>
              <c:f>Hoja1!$H$5:$H$17</c:f>
              <c:numCache>
                <c:formatCode>#,#00</c:formatCode>
                <c:ptCount val="13"/>
                <c:pt idx="0">
                  <c:v>3.2</c:v>
                </c:pt>
                <c:pt idx="1">
                  <c:v>3.5200000000000049</c:v>
                </c:pt>
                <c:pt idx="2">
                  <c:v>3.8400000000000096</c:v>
                </c:pt>
                <c:pt idx="3">
                  <c:v>4</c:v>
                </c:pt>
                <c:pt idx="4">
                  <c:v>4.1599999999999913</c:v>
                </c:pt>
                <c:pt idx="5">
                  <c:v>4.1599999999999913</c:v>
                </c:pt>
                <c:pt idx="6">
                  <c:v>4.3199999999999816</c:v>
                </c:pt>
                <c:pt idx="7">
                  <c:v>4.3200000000000047</c:v>
                </c:pt>
                <c:pt idx="8">
                  <c:v>4.4799999999999951</c:v>
                </c:pt>
                <c:pt idx="9">
                  <c:v>4.6400000000000095</c:v>
                </c:pt>
                <c:pt idx="10">
                  <c:v>4.8000000000000007</c:v>
                </c:pt>
                <c:pt idx="11">
                  <c:v>4.8000000000000007</c:v>
                </c:pt>
                <c:pt idx="12">
                  <c:v>6.0799999999999947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0-4D92-B562-330FF4A7C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234960"/>
        <c:axId val="639230648"/>
      </c:barChart>
      <c:catAx>
        <c:axId val="6392349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S"/>
          </a:p>
        </c:txPr>
        <c:crossAx val="639230648"/>
        <c:crosses val="autoZero"/>
        <c:auto val="1"/>
        <c:lblAlgn val="ctr"/>
        <c:lblOffset val="100"/>
        <c:noMultiLvlLbl val="0"/>
      </c:catAx>
      <c:valAx>
        <c:axId val="63923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S"/>
          </a:p>
        </c:txPr>
        <c:crossAx val="6392349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</a:defRPr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PIB per cápita (PIB/N)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Agricultura</c:v>
                </c:pt>
                <c:pt idx="1">
                  <c:v>Industria </c:v>
                </c:pt>
                <c:pt idx="2">
                  <c:v>Servicios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-0.15</c:v>
                </c:pt>
                <c:pt idx="1">
                  <c:v>0.42</c:v>
                </c:pt>
                <c:pt idx="2">
                  <c:v>-0.83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D-4800-B31A-26ADD5FAB14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Fuerza laboral (L/N)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Agricultura</c:v>
                </c:pt>
                <c:pt idx="1">
                  <c:v>Industria </c:v>
                </c:pt>
                <c:pt idx="2">
                  <c:v>Servicios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-0.11</c:v>
                </c:pt>
                <c:pt idx="1">
                  <c:v>-0.05</c:v>
                </c:pt>
                <c:pt idx="2">
                  <c:v>-0.41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D-4800-B31A-26ADD5FAB14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Productividad Laboral (PIB/L)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Agricultura</c:v>
                </c:pt>
                <c:pt idx="1">
                  <c:v>Industria </c:v>
                </c:pt>
                <c:pt idx="2">
                  <c:v>Servicios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-0.04</c:v>
                </c:pt>
                <c:pt idx="1">
                  <c:v>0.47</c:v>
                </c:pt>
                <c:pt idx="2">
                  <c:v>-0.42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D-4800-B31A-26ADD5FAB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188232"/>
        <c:axId val="1281188560"/>
      </c:barChart>
      <c:catAx>
        <c:axId val="128118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281188560"/>
        <c:crosses val="autoZero"/>
        <c:auto val="1"/>
        <c:lblAlgn val="ctr"/>
        <c:lblOffset val="100"/>
        <c:noMultiLvlLbl val="0"/>
      </c:catAx>
      <c:valAx>
        <c:axId val="128118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281188232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España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Hoja1!$A$4:$A$24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Hoja1!$B$4:$B$24</c:f>
              <c:numCache>
                <c:formatCode>General</c:formatCode>
                <c:ptCount val="21"/>
                <c:pt idx="0">
                  <c:v>30.405295992067842</c:v>
                </c:pt>
                <c:pt idx="1">
                  <c:v>30.842154489527893</c:v>
                </c:pt>
                <c:pt idx="2">
                  <c:v>31.319360370317494</c:v>
                </c:pt>
                <c:pt idx="3">
                  <c:v>31.929215298053595</c:v>
                </c:pt>
                <c:pt idx="4">
                  <c:v>32.578188793178711</c:v>
                </c:pt>
                <c:pt idx="5">
                  <c:v>33.249964869405972</c:v>
                </c:pt>
                <c:pt idx="6">
                  <c:v>34.00735210303452</c:v>
                </c:pt>
                <c:pt idx="7">
                  <c:v>34.751633753029729</c:v>
                </c:pt>
                <c:pt idx="8">
                  <c:v>35.549074733169654</c:v>
                </c:pt>
                <c:pt idx="9">
                  <c:v>36.447400521005591</c:v>
                </c:pt>
                <c:pt idx="10">
                  <c:v>37.507847467154669</c:v>
                </c:pt>
                <c:pt idx="11">
                  <c:v>38.520653692313523</c:v>
                </c:pt>
                <c:pt idx="12">
                  <c:v>39.558960872534293</c:v>
                </c:pt>
                <c:pt idx="13">
                  <c:v>40.678445313879756</c:v>
                </c:pt>
                <c:pt idx="14">
                  <c:v>41.795501738109479</c:v>
                </c:pt>
                <c:pt idx="15">
                  <c:v>42.990007578406775</c:v>
                </c:pt>
                <c:pt idx="16">
                  <c:v>44.214342651439509</c:v>
                </c:pt>
                <c:pt idx="17">
                  <c:v>45.483052308762204</c:v>
                </c:pt>
                <c:pt idx="18">
                  <c:v>46.799280669730287</c:v>
                </c:pt>
                <c:pt idx="19">
                  <c:v>48.128230055316692</c:v>
                </c:pt>
                <c:pt idx="20">
                  <c:v>49.537445094867493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B-4EF9-8C25-63684C5A102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 (sin inmigración)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Hoja1!$A$4:$A$24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Hoja1!$C$4:$C$24</c:f>
              <c:numCache>
                <c:formatCode>General</c:formatCode>
                <c:ptCount val="21"/>
                <c:pt idx="0">
                  <c:v>30.713333580082363</c:v>
                </c:pt>
                <c:pt idx="1">
                  <c:v>31.328810668202603</c:v>
                </c:pt>
                <c:pt idx="2">
                  <c:v>31.996594466590082</c:v>
                </c:pt>
                <c:pt idx="3">
                  <c:v>32.812811298659042</c:v>
                </c:pt>
                <c:pt idx="4">
                  <c:v>33.68113540875428</c:v>
                </c:pt>
                <c:pt idx="5">
                  <c:v>34.583793351678793</c:v>
                </c:pt>
                <c:pt idx="6">
                  <c:v>35.591795863572848</c:v>
                </c:pt>
                <c:pt idx="7">
                  <c:v>36.595925227839871</c:v>
                </c:pt>
                <c:pt idx="8">
                  <c:v>37.673685572592312</c:v>
                </c:pt>
                <c:pt idx="9">
                  <c:v>38.880371285287225</c:v>
                </c:pt>
                <c:pt idx="10">
                  <c:v>40.287027021599314</c:v>
                </c:pt>
                <c:pt idx="11">
                  <c:v>41.656631094519703</c:v>
                </c:pt>
                <c:pt idx="12">
                  <c:v>43.072174258018912</c:v>
                </c:pt>
                <c:pt idx="13">
                  <c:v>44.607120945343404</c:v>
                </c:pt>
                <c:pt idx="14">
                  <c:v>46.174021944820694</c:v>
                </c:pt>
                <c:pt idx="15">
                  <c:v>47.80700168332563</c:v>
                </c:pt>
                <c:pt idx="16">
                  <c:v>49.513530460398904</c:v>
                </c:pt>
                <c:pt idx="17">
                  <c:v>51.31627512576965</c:v>
                </c:pt>
                <c:pt idx="18">
                  <c:v>53.230094791061532</c:v>
                </c:pt>
                <c:pt idx="19">
                  <c:v>55.209923501526248</c:v>
                </c:pt>
                <c:pt idx="20">
                  <c:v>57.356601790466108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7-41A6-BAEC-9053FC710A9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Promedio UE 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Hoja1!$A$4:$A$24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Hoja1!$D$4:$D$24</c:f>
              <c:numCache>
                <c:formatCode>General</c:formatCode>
                <c:ptCount val="21"/>
                <c:pt idx="0">
                  <c:v>32.254603071053808</c:v>
                </c:pt>
                <c:pt idx="1">
                  <c:v>32.927283002433363</c:v>
                </c:pt>
                <c:pt idx="2">
                  <c:v>33.612920745302993</c:v>
                </c:pt>
                <c:pt idx="3">
                  <c:v>34.311068662809113</c:v>
                </c:pt>
                <c:pt idx="4">
                  <c:v>35.009182035792769</c:v>
                </c:pt>
                <c:pt idx="5">
                  <c:v>35.72932983427021</c:v>
                </c:pt>
                <c:pt idx="6">
                  <c:v>36.471360498007876</c:v>
                </c:pt>
                <c:pt idx="7">
                  <c:v>37.229845898176876</c:v>
                </c:pt>
                <c:pt idx="8">
                  <c:v>38.007651907074006</c:v>
                </c:pt>
                <c:pt idx="9">
                  <c:v>38.849473832986114</c:v>
                </c:pt>
                <c:pt idx="10">
                  <c:v>39.754384759278885</c:v>
                </c:pt>
                <c:pt idx="11">
                  <c:v>40.60985431250333</c:v>
                </c:pt>
                <c:pt idx="12">
                  <c:v>41.444979283757483</c:v>
                </c:pt>
                <c:pt idx="13">
                  <c:v>42.312849484929849</c:v>
                </c:pt>
                <c:pt idx="14">
                  <c:v>43.144219740472735</c:v>
                </c:pt>
                <c:pt idx="15">
                  <c:v>43.931253329305264</c:v>
                </c:pt>
                <c:pt idx="16">
                  <c:v>44.661407135885213</c:v>
                </c:pt>
                <c:pt idx="17">
                  <c:v>45.375134328171427</c:v>
                </c:pt>
                <c:pt idx="18">
                  <c:v>46.025021475505845</c:v>
                </c:pt>
                <c:pt idx="19">
                  <c:v>46.59785203827127</c:v>
                </c:pt>
                <c:pt idx="20">
                  <c:v>47.180350371271572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D7-41A6-BAEC-9053FC710A9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Promedio UE (sin inmigración)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Hoja1!$A$4:$A$24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Hoja1!$E$4:$E$24</c:f>
              <c:numCache>
                <c:formatCode>General</c:formatCode>
                <c:ptCount val="21"/>
                <c:pt idx="0">
                  <c:v>32.817858236402905</c:v>
                </c:pt>
                <c:pt idx="1">
                  <c:v>33.596230625809127</c:v>
                </c:pt>
                <c:pt idx="2">
                  <c:v>34.391990885236346</c:v>
                </c:pt>
                <c:pt idx="3">
                  <c:v>35.204257794472547</c:v>
                </c:pt>
                <c:pt idx="4">
                  <c:v>36.019759028312478</c:v>
                </c:pt>
                <c:pt idx="5">
                  <c:v>36.864329304309265</c:v>
                </c:pt>
                <c:pt idx="6">
                  <c:v>37.738988695695852</c:v>
                </c:pt>
                <c:pt idx="7">
                  <c:v>38.638782264082025</c:v>
                </c:pt>
                <c:pt idx="8">
                  <c:v>39.566130062952674</c:v>
                </c:pt>
                <c:pt idx="9">
                  <c:v>40.571250277176887</c:v>
                </c:pt>
                <c:pt idx="10">
                  <c:v>41.654931852585911</c:v>
                </c:pt>
                <c:pt idx="11">
                  <c:v>42.696615885583043</c:v>
                </c:pt>
                <c:pt idx="12">
                  <c:v>43.728825685709545</c:v>
                </c:pt>
                <c:pt idx="13">
                  <c:v>44.809416371882023</c:v>
                </c:pt>
                <c:pt idx="14">
                  <c:v>45.862861357590582</c:v>
                </c:pt>
                <c:pt idx="15">
                  <c:v>46.881049944475471</c:v>
                </c:pt>
                <c:pt idx="16">
                  <c:v>47.848960398235327</c:v>
                </c:pt>
                <c:pt idx="17">
                  <c:v>48.811199860208198</c:v>
                </c:pt>
                <c:pt idx="18">
                  <c:v>49.71484133323505</c:v>
                </c:pt>
                <c:pt idx="19">
                  <c:v>50.544421865146703</c:v>
                </c:pt>
                <c:pt idx="20">
                  <c:v>51.398638994377755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D7-41A6-BAEC-9053FC710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165336"/>
        <c:axId val="719167304"/>
      </c:lineChart>
      <c:catAx>
        <c:axId val="71916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9167304"/>
        <c:crosses val="autoZero"/>
        <c:auto val="1"/>
        <c:lblAlgn val="ctr"/>
        <c:lblOffset val="100"/>
        <c:tickLblSkip val="5"/>
        <c:noMultiLvlLbl val="0"/>
      </c:catAx>
      <c:valAx>
        <c:axId val="719167304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916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89950623006169E-2"/>
          <c:y val="0.15622606330792282"/>
          <c:w val="0.93595397652880263"/>
          <c:h val="0.50467578222561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'Gr3 Gini x colectius'!$D$5:$D$6</c:f>
              <c:strCache>
                <c:ptCount val="2"/>
                <c:pt idx="0">
                  <c:v>Pre</c:v>
                </c:pt>
                <c:pt idx="1">
                  <c:v>Abril</c:v>
                </c:pt>
              </c:strCache>
            </c:strRef>
          </c:tx>
          <c:spPr>
            <a:gradFill>
              <a:gsLst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E2E2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78-45C2-BC8A-5EA4181D3E16}"/>
              </c:ext>
            </c:extLst>
          </c:dPt>
          <c:dPt>
            <c:idx val="2"/>
            <c:invertIfNegative val="0"/>
            <c:bubble3D val="0"/>
            <c:spPr>
              <a:solidFill>
                <a:srgbClr val="E2E2E2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78-45C2-BC8A-5EA4181D3E16}"/>
              </c:ext>
            </c:extLst>
          </c:dPt>
          <c:dPt>
            <c:idx val="4"/>
            <c:invertIfNegative val="0"/>
            <c:bubble3D val="0"/>
            <c:spPr>
              <a:solidFill>
                <a:srgbClr val="E2E2E2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78-45C2-BC8A-5EA4181D3E16}"/>
              </c:ext>
            </c:extLst>
          </c:dPt>
          <c:dPt>
            <c:idx val="6"/>
            <c:invertIfNegative val="0"/>
            <c:bubble3D val="0"/>
            <c:spPr>
              <a:solidFill>
                <a:srgbClr val="E2E2E2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78-45C2-BC8A-5EA4181D3E16}"/>
              </c:ext>
            </c:extLst>
          </c:dPt>
          <c:dPt>
            <c:idx val="8"/>
            <c:invertIfNegative val="0"/>
            <c:bubble3D val="0"/>
            <c:spPr>
              <a:solidFill>
                <a:srgbClr val="E2E2E2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78-45C2-BC8A-5EA4181D3E16}"/>
              </c:ext>
            </c:extLst>
          </c:dPt>
          <c:cat>
            <c:multiLvlStrRef>
              <c:f>'Gr3 Gini x colectius'!$B$7:$C$16</c:f>
              <c:multiLvlStrCache>
                <c:ptCount val="10"/>
                <c:lvl>
                  <c:pt idx="0">
                    <c:v>abr.-20</c:v>
                  </c:pt>
                  <c:pt idx="1">
                    <c:v>feb.-21</c:v>
                  </c:pt>
                  <c:pt idx="2">
                    <c:v>abr.-20</c:v>
                  </c:pt>
                  <c:pt idx="3">
                    <c:v>feb.-21</c:v>
                  </c:pt>
                  <c:pt idx="4">
                    <c:v>abr.-20</c:v>
                  </c:pt>
                  <c:pt idx="5">
                    <c:v>feb.-21</c:v>
                  </c:pt>
                  <c:pt idx="6">
                    <c:v>abr.-20</c:v>
                  </c:pt>
                  <c:pt idx="7">
                    <c:v>feb.-21</c:v>
                  </c:pt>
                  <c:pt idx="8">
                    <c:v>abr.-20</c:v>
                  </c:pt>
                  <c:pt idx="9">
                    <c:v>feb.-21</c:v>
                  </c:pt>
                </c:lvl>
                <c:lvl>
                  <c:pt idx="0">
                    <c:v>Jóvenes</c:v>
                  </c:pt>
                  <c:pt idx="2">
                    <c:v>Mayores</c:v>
                  </c:pt>
                  <c:pt idx="4">
                    <c:v>Inmigrantes</c:v>
                  </c:pt>
                  <c:pt idx="6">
                    <c:v>Mujeres</c:v>
                  </c:pt>
                  <c:pt idx="8">
                    <c:v>Hombres</c:v>
                  </c:pt>
                </c:lvl>
              </c:multiLvlStrCache>
            </c:multiLvlStrRef>
          </c:cat>
          <c:val>
            <c:numRef>
              <c:f>'Gr3 Gini x colectius'!$D$7:$D$16</c:f>
              <c:numCache>
                <c:formatCode>General</c:formatCode>
                <c:ptCount val="10"/>
                <c:pt idx="0" formatCode="#,#00">
                  <c:v>18.609199999999994</c:v>
                </c:pt>
                <c:pt idx="2" formatCode="#,#00">
                  <c:v>6.3612999999999973</c:v>
                </c:pt>
                <c:pt idx="4" formatCode="#,#00">
                  <c:v>17.421999999999997</c:v>
                </c:pt>
                <c:pt idx="6" formatCode="#,#00">
                  <c:v>11.986099999999993</c:v>
                </c:pt>
                <c:pt idx="8" formatCode="#,#00">
                  <c:v>10.434799999999999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78-45C2-BC8A-5EA4181D3E16}"/>
            </c:ext>
          </c:extLst>
        </c:ser>
        <c:ser>
          <c:idx val="1"/>
          <c:order val="1"/>
          <c:tx>
            <c:strRef>
              <c:f>'Gr3 Gini x colectius'!$E$5:$E$6</c:f>
              <c:strCache>
                <c:ptCount val="2"/>
                <c:pt idx="0">
                  <c:v>Pre</c:v>
                </c:pt>
                <c:pt idx="1">
                  <c:v>abr-21</c:v>
                </c:pt>
              </c:strCache>
            </c:strRef>
          </c:tx>
          <c:spPr>
            <a:gradFill>
              <a:gsLst>
                <a:gs pos="6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878-45C2-BC8A-5EA4181D3E16}"/>
              </c:ext>
            </c:extLst>
          </c:dPt>
          <c:dPt>
            <c:idx val="3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878-45C2-BC8A-5EA4181D3E16}"/>
              </c:ext>
            </c:extLst>
          </c:dPt>
          <c:dPt>
            <c:idx val="5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878-45C2-BC8A-5EA4181D3E16}"/>
              </c:ext>
            </c:extLst>
          </c:dPt>
          <c:dPt>
            <c:idx val="7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878-45C2-BC8A-5EA4181D3E16}"/>
              </c:ext>
            </c:extLst>
          </c:dPt>
          <c:dPt>
            <c:idx val="9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878-45C2-BC8A-5EA4181D3E16}"/>
              </c:ext>
            </c:extLst>
          </c:dPt>
          <c:cat>
            <c:multiLvlStrRef>
              <c:f>'Gr3 Gini x colectius'!$B$7:$C$16</c:f>
              <c:multiLvlStrCache>
                <c:ptCount val="10"/>
                <c:lvl>
                  <c:pt idx="0">
                    <c:v>abr.-20</c:v>
                  </c:pt>
                  <c:pt idx="1">
                    <c:v>feb.-21</c:v>
                  </c:pt>
                  <c:pt idx="2">
                    <c:v>abr.-20</c:v>
                  </c:pt>
                  <c:pt idx="3">
                    <c:v>feb.-21</c:v>
                  </c:pt>
                  <c:pt idx="4">
                    <c:v>abr.-20</c:v>
                  </c:pt>
                  <c:pt idx="5">
                    <c:v>feb.-21</c:v>
                  </c:pt>
                  <c:pt idx="6">
                    <c:v>abr.-20</c:v>
                  </c:pt>
                  <c:pt idx="7">
                    <c:v>feb.-21</c:v>
                  </c:pt>
                  <c:pt idx="8">
                    <c:v>abr.-20</c:v>
                  </c:pt>
                  <c:pt idx="9">
                    <c:v>feb.-21</c:v>
                  </c:pt>
                </c:lvl>
                <c:lvl>
                  <c:pt idx="0">
                    <c:v>Jóvenes</c:v>
                  </c:pt>
                  <c:pt idx="2">
                    <c:v>Mayores</c:v>
                  </c:pt>
                  <c:pt idx="4">
                    <c:v>Inmigrantes</c:v>
                  </c:pt>
                  <c:pt idx="6">
                    <c:v>Mujeres</c:v>
                  </c:pt>
                  <c:pt idx="8">
                    <c:v>Hombres</c:v>
                  </c:pt>
                </c:lvl>
              </c:multiLvlStrCache>
            </c:multiLvlStrRef>
          </c:cat>
          <c:val>
            <c:numRef>
              <c:f>'Gr3 Gini x colectius'!$E$7:$E$16</c:f>
              <c:numCache>
                <c:formatCode>#,#00</c:formatCode>
                <c:ptCount val="10"/>
                <c:pt idx="1">
                  <c:v>4.7356000000000069</c:v>
                </c:pt>
                <c:pt idx="3">
                  <c:v>3.2290000000000099</c:v>
                </c:pt>
                <c:pt idx="5">
                  <c:v>7.5739999999999972</c:v>
                </c:pt>
                <c:pt idx="7">
                  <c:v>4.5291000000000023</c:v>
                </c:pt>
                <c:pt idx="9">
                  <c:v>3.6373000000000042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878-45C2-BC8A-5EA4181D3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900373344"/>
        <c:axId val="900362760"/>
      </c:barChart>
      <c:lineChart>
        <c:grouping val="standard"/>
        <c:varyColors val="0"/>
        <c:ser>
          <c:idx val="2"/>
          <c:order val="2"/>
          <c:tx>
            <c:strRef>
              <c:f>'Gr3 Gini x colectius'!$F$5:$F$6</c:f>
              <c:strCache>
                <c:ptCount val="2"/>
                <c:pt idx="0">
                  <c:v>Post</c:v>
                </c:pt>
                <c:pt idx="1">
                  <c:v>Abril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multiLvlStrRef>
              <c:f>'Gr3 Gini x colectius'!$B$7:$C$16</c:f>
              <c:multiLvlStrCache>
                <c:ptCount val="10"/>
                <c:lvl>
                  <c:pt idx="0">
                    <c:v>abr.-20</c:v>
                  </c:pt>
                  <c:pt idx="1">
                    <c:v>feb.-21</c:v>
                  </c:pt>
                  <c:pt idx="2">
                    <c:v>abr.-20</c:v>
                  </c:pt>
                  <c:pt idx="3">
                    <c:v>feb.-21</c:v>
                  </c:pt>
                  <c:pt idx="4">
                    <c:v>abr.-20</c:v>
                  </c:pt>
                  <c:pt idx="5">
                    <c:v>feb.-21</c:v>
                  </c:pt>
                  <c:pt idx="6">
                    <c:v>abr.-20</c:v>
                  </c:pt>
                  <c:pt idx="7">
                    <c:v>feb.-21</c:v>
                  </c:pt>
                  <c:pt idx="8">
                    <c:v>abr.-20</c:v>
                  </c:pt>
                  <c:pt idx="9">
                    <c:v>feb.-21</c:v>
                  </c:pt>
                </c:lvl>
                <c:lvl>
                  <c:pt idx="0">
                    <c:v>Jóvenes</c:v>
                  </c:pt>
                  <c:pt idx="2">
                    <c:v>Mayores</c:v>
                  </c:pt>
                  <c:pt idx="4">
                    <c:v>Inmigrantes</c:v>
                  </c:pt>
                  <c:pt idx="6">
                    <c:v>Mujeres</c:v>
                  </c:pt>
                  <c:pt idx="8">
                    <c:v>Hombres</c:v>
                  </c:pt>
                </c:lvl>
              </c:multiLvlStrCache>
            </c:multiLvlStrRef>
          </c:cat>
          <c:val>
            <c:numRef>
              <c:f>'Gr3 Gini x colectius'!$F$7:$F$16</c:f>
              <c:numCache>
                <c:formatCode>General</c:formatCode>
                <c:ptCount val="10"/>
                <c:pt idx="0" formatCode="#,#00">
                  <c:v>6.118800000000002</c:v>
                </c:pt>
                <c:pt idx="2" formatCode="#,#00">
                  <c:v>0.94080000000000275</c:v>
                </c:pt>
                <c:pt idx="4" formatCode="#,#00">
                  <c:v>4.6456999999999971</c:v>
                </c:pt>
                <c:pt idx="6" formatCode="#,#00">
                  <c:v>3.3103000000000051</c:v>
                </c:pt>
                <c:pt idx="8" formatCode="#,#00">
                  <c:v>2.0075000000000012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878-45C2-BC8A-5EA4181D3E16}"/>
            </c:ext>
          </c:extLst>
        </c:ser>
        <c:ser>
          <c:idx val="3"/>
          <c:order val="3"/>
          <c:tx>
            <c:strRef>
              <c:f>'Gr3 Gini x colectius'!$G$5:$G$6</c:f>
              <c:strCache>
                <c:ptCount val="2"/>
                <c:pt idx="0">
                  <c:v>Post</c:v>
                </c:pt>
                <c:pt idx="1">
                  <c:v>abr-21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9AD8"/>
              </a:solidFill>
              <a:ln w="9525">
                <a:noFill/>
              </a:ln>
              <a:effectLst/>
            </c:spPr>
          </c:marker>
          <c:cat>
            <c:multiLvlStrRef>
              <c:f>'Gr3 Gini x colectius'!$B$7:$C$16</c:f>
              <c:multiLvlStrCache>
                <c:ptCount val="10"/>
                <c:lvl>
                  <c:pt idx="0">
                    <c:v>abr.-20</c:v>
                  </c:pt>
                  <c:pt idx="1">
                    <c:v>feb.-21</c:v>
                  </c:pt>
                  <c:pt idx="2">
                    <c:v>abr.-20</c:v>
                  </c:pt>
                  <c:pt idx="3">
                    <c:v>feb.-21</c:v>
                  </c:pt>
                  <c:pt idx="4">
                    <c:v>abr.-20</c:v>
                  </c:pt>
                  <c:pt idx="5">
                    <c:v>feb.-21</c:v>
                  </c:pt>
                  <c:pt idx="6">
                    <c:v>abr.-20</c:v>
                  </c:pt>
                  <c:pt idx="7">
                    <c:v>feb.-21</c:v>
                  </c:pt>
                  <c:pt idx="8">
                    <c:v>abr.-20</c:v>
                  </c:pt>
                  <c:pt idx="9">
                    <c:v>feb.-21</c:v>
                  </c:pt>
                </c:lvl>
                <c:lvl>
                  <c:pt idx="0">
                    <c:v>Jóvenes</c:v>
                  </c:pt>
                  <c:pt idx="2">
                    <c:v>Mayores</c:v>
                  </c:pt>
                  <c:pt idx="4">
                    <c:v>Inmigrantes</c:v>
                  </c:pt>
                  <c:pt idx="6">
                    <c:v>Mujeres</c:v>
                  </c:pt>
                  <c:pt idx="8">
                    <c:v>Hombres</c:v>
                  </c:pt>
                </c:lvl>
              </c:multiLvlStrCache>
            </c:multiLvlStrRef>
          </c:cat>
          <c:val>
            <c:numRef>
              <c:f>'Gr3 Gini x colectius'!$G$7:$G$16</c:f>
              <c:numCache>
                <c:formatCode>#,#00</c:formatCode>
                <c:ptCount val="10"/>
                <c:pt idx="1">
                  <c:v>2.5701000000000027</c:v>
                </c:pt>
                <c:pt idx="3">
                  <c:v>0.74700000000000877</c:v>
                </c:pt>
                <c:pt idx="5">
                  <c:v>2.0606000000000013</c:v>
                </c:pt>
                <c:pt idx="7">
                  <c:v>1.6930000000000001</c:v>
                </c:pt>
                <c:pt idx="9">
                  <c:v>1.3122999999999996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878-45C2-BC8A-5EA4181D3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373344"/>
        <c:axId val="900362760"/>
      </c:lineChart>
      <c:catAx>
        <c:axId val="900373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0362760"/>
        <c:crosses val="autoZero"/>
        <c:auto val="1"/>
        <c:lblAlgn val="ctr"/>
        <c:lblOffset val="100"/>
        <c:noMultiLvlLbl val="0"/>
      </c:catAx>
      <c:valAx>
        <c:axId val="90036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S"/>
          </a:p>
        </c:txPr>
        <c:crossAx val="90037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Aumento de la esperanza de vida</c:v>
                </c:pt>
              </c:strCache>
            </c:strRef>
          </c:tx>
          <c:spPr>
            <a:solidFill>
              <a:srgbClr val="009AD8"/>
            </a:solidFill>
            <a:ln>
              <a:noFill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Suecia</c:v>
                </c:pt>
                <c:pt idx="1">
                  <c:v>Italia</c:v>
                </c:pt>
                <c:pt idx="2">
                  <c:v>España</c:v>
                </c:pt>
                <c:pt idx="3">
                  <c:v>Zona Euro</c:v>
                </c:pt>
                <c:pt idx="4">
                  <c:v>Francia</c:v>
                </c:pt>
                <c:pt idx="5">
                  <c:v>Alemania</c:v>
                </c:pt>
                <c:pt idx="6">
                  <c:v>Portugal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2.5492096944151714</c:v>
                </c:pt>
                <c:pt idx="1">
                  <c:v>2.7312961011591148</c:v>
                </c:pt>
                <c:pt idx="2">
                  <c:v>2.8223393045310798</c:v>
                </c:pt>
                <c:pt idx="3">
                  <c:v>3.2108987660419452</c:v>
                </c:pt>
                <c:pt idx="4">
                  <c:v>3.2775553213909454</c:v>
                </c:pt>
                <c:pt idx="5">
                  <c:v>3.3685985247629104</c:v>
                </c:pt>
                <c:pt idx="6">
                  <c:v>3.5506849315068543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7-474C-BD51-A575B12B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430784"/>
        <c:axId val="719425208"/>
      </c:barChart>
      <c:catAx>
        <c:axId val="7194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719425208"/>
        <c:crosses val="autoZero"/>
        <c:auto val="1"/>
        <c:lblAlgn val="ctr"/>
        <c:lblOffset val="100"/>
        <c:noMultiLvlLbl val="0"/>
      </c:catAx>
      <c:valAx>
        <c:axId val="71942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943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Fecundidad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Hoja1!$A$2:$A$47</c:f>
              <c:numCache>
                <c:formatCode>General</c:formatCode>
                <c:ptCount val="4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</c:numCache>
            </c:numRef>
          </c:cat>
          <c:val>
            <c:numRef>
              <c:f>Hoja1!$B$2:$B$47</c:f>
              <c:numCache>
                <c:formatCode>General</c:formatCode>
                <c:ptCount val="46"/>
                <c:pt idx="0">
                  <c:v>2.8</c:v>
                </c:pt>
                <c:pt idx="1">
                  <c:v>2.8</c:v>
                </c:pt>
                <c:pt idx="2">
                  <c:v>2.7</c:v>
                </c:pt>
                <c:pt idx="3">
                  <c:v>2.5</c:v>
                </c:pt>
                <c:pt idx="4">
                  <c:v>2.4</c:v>
                </c:pt>
                <c:pt idx="5">
                  <c:v>2.2000000000000002</c:v>
                </c:pt>
                <c:pt idx="6">
                  <c:v>2</c:v>
                </c:pt>
                <c:pt idx="7">
                  <c:v>1.9</c:v>
                </c:pt>
                <c:pt idx="8">
                  <c:v>1.8</c:v>
                </c:pt>
                <c:pt idx="9">
                  <c:v>1.7</c:v>
                </c:pt>
                <c:pt idx="10">
                  <c:v>1.6</c:v>
                </c:pt>
                <c:pt idx="11">
                  <c:v>1.6</c:v>
                </c:pt>
                <c:pt idx="12">
                  <c:v>1.5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1.3</c:v>
                </c:pt>
                <c:pt idx="17">
                  <c:v>1.3</c:v>
                </c:pt>
                <c:pt idx="18">
                  <c:v>1.3</c:v>
                </c:pt>
                <c:pt idx="19">
                  <c:v>1.2</c:v>
                </c:pt>
                <c:pt idx="20">
                  <c:v>1.2</c:v>
                </c:pt>
                <c:pt idx="21">
                  <c:v>1.1000000000000001</c:v>
                </c:pt>
                <c:pt idx="22">
                  <c:v>1.1000000000000001</c:v>
                </c:pt>
                <c:pt idx="23">
                  <c:v>1.1000000000000001</c:v>
                </c:pt>
                <c:pt idx="24">
                  <c:v>1.2</c:v>
                </c:pt>
                <c:pt idx="25">
                  <c:v>1.2</c:v>
                </c:pt>
                <c:pt idx="26">
                  <c:v>1.2</c:v>
                </c:pt>
                <c:pt idx="27">
                  <c:v>1.3</c:v>
                </c:pt>
                <c:pt idx="28">
                  <c:v>1.3</c:v>
                </c:pt>
                <c:pt idx="29">
                  <c:v>1.3</c:v>
                </c:pt>
                <c:pt idx="30">
                  <c:v>1.3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1.3</c:v>
                </c:pt>
                <c:pt idx="37">
                  <c:v>1.3</c:v>
                </c:pt>
                <c:pt idx="38">
                  <c:v>1.3</c:v>
                </c:pt>
                <c:pt idx="39">
                  <c:v>1.3</c:v>
                </c:pt>
                <c:pt idx="40">
                  <c:v>1.3</c:v>
                </c:pt>
                <c:pt idx="41">
                  <c:v>1.3</c:v>
                </c:pt>
                <c:pt idx="42">
                  <c:v>1.3</c:v>
                </c:pt>
                <c:pt idx="43">
                  <c:v>1.26</c:v>
                </c:pt>
                <c:pt idx="44">
                  <c:v>1.24</c:v>
                </c:pt>
                <c:pt idx="45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B-4EF9-8C25-63684C5A1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165336"/>
        <c:axId val="719167304"/>
      </c:lineChart>
      <c:catAx>
        <c:axId val="71916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9167304"/>
        <c:crosses val="autoZero"/>
        <c:auto val="1"/>
        <c:lblAlgn val="ctr"/>
        <c:lblOffset val="100"/>
        <c:tickLblSkip val="5"/>
        <c:noMultiLvlLbl val="0"/>
      </c:catAx>
      <c:valAx>
        <c:axId val="71916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916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 (último dato pre-pandemia)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España</c:v>
                </c:pt>
                <c:pt idx="1">
                  <c:v>Irlanda</c:v>
                </c:pt>
                <c:pt idx="2">
                  <c:v>Suecia</c:v>
                </c:pt>
                <c:pt idx="3">
                  <c:v>Portugal</c:v>
                </c:pt>
                <c:pt idx="4">
                  <c:v>Zona Euro</c:v>
                </c:pt>
                <c:pt idx="5">
                  <c:v>Alemania</c:v>
                </c:pt>
                <c:pt idx="6">
                  <c:v>Italia</c:v>
                </c:pt>
                <c:pt idx="7">
                  <c:v>Francia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0.93048590400775977</c:v>
                </c:pt>
                <c:pt idx="1">
                  <c:v>0.66152581080219985</c:v>
                </c:pt>
                <c:pt idx="2">
                  <c:v>0.64877784523547599</c:v>
                </c:pt>
                <c:pt idx="3">
                  <c:v>0.38982745783586736</c:v>
                </c:pt>
                <c:pt idx="4">
                  <c:v>0.36507455835471753</c:v>
                </c:pt>
                <c:pt idx="5">
                  <c:v>0.33387621395074274</c:v>
                </c:pt>
                <c:pt idx="6">
                  <c:v>0.223355795039333</c:v>
                </c:pt>
                <c:pt idx="7">
                  <c:v>5.6733371705961357E-2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C-4EFB-BC85-F29FB3C154A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2030 (previsión)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España</c:v>
                </c:pt>
                <c:pt idx="1">
                  <c:v>Irlanda</c:v>
                </c:pt>
                <c:pt idx="2">
                  <c:v>Suecia</c:v>
                </c:pt>
                <c:pt idx="3">
                  <c:v>Portugal</c:v>
                </c:pt>
                <c:pt idx="4">
                  <c:v>Zona Euro</c:v>
                </c:pt>
                <c:pt idx="5">
                  <c:v>Alemania</c:v>
                </c:pt>
                <c:pt idx="6">
                  <c:v>Italia</c:v>
                </c:pt>
                <c:pt idx="7">
                  <c:v>Francia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0.37993447701426036</c:v>
                </c:pt>
                <c:pt idx="1">
                  <c:v>0.34951801709733926</c:v>
                </c:pt>
                <c:pt idx="2">
                  <c:v>0.46777698530763961</c:v>
                </c:pt>
                <c:pt idx="3">
                  <c:v>9.826710559505665E-2</c:v>
                </c:pt>
                <c:pt idx="4">
                  <c:v>0.25121310453930068</c:v>
                </c:pt>
                <c:pt idx="5">
                  <c:v>0.29746622383094157</c:v>
                </c:pt>
                <c:pt idx="6">
                  <c:v>0.37378931589098896</c:v>
                </c:pt>
                <c:pt idx="7">
                  <c:v>9.9297679376133138E-2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C-4EFB-BC85-F29FB3C15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9902464"/>
        <c:axId val="1019903120"/>
      </c:barChart>
      <c:catAx>
        <c:axId val="101990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019903120"/>
        <c:crosses val="autoZero"/>
        <c:auto val="1"/>
        <c:lblAlgn val="ctr"/>
        <c:lblOffset val="100"/>
        <c:noMultiLvlLbl val="0"/>
      </c:catAx>
      <c:valAx>
        <c:axId val="10199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0199024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BAJO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Hoja1!$A$2:$A$8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60-65</c:v>
                </c:pt>
              </c:strCache>
            </c:strRef>
          </c:cat>
          <c:val>
            <c:numRef>
              <c:f>Hoja1!$B$2:$B$8</c:f>
              <c:numCache>
                <c:formatCode>#,#00</c:formatCode>
                <c:ptCount val="7"/>
                <c:pt idx="0">
                  <c:v>100</c:v>
                </c:pt>
                <c:pt idx="1">
                  <c:v>100.4</c:v>
                </c:pt>
                <c:pt idx="2">
                  <c:v>98.1</c:v>
                </c:pt>
                <c:pt idx="3">
                  <c:v>95.4</c:v>
                </c:pt>
                <c:pt idx="4">
                  <c:v>89.3</c:v>
                </c:pt>
                <c:pt idx="5">
                  <c:v>78.099999999999994</c:v>
                </c:pt>
                <c:pt idx="6">
                  <c:v>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61-455F-A45A-477C698580B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MEDIO 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cat>
            <c:strRef>
              <c:f>Hoja1!$A$2:$A$8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60-65</c:v>
                </c:pt>
              </c:strCache>
            </c:strRef>
          </c:cat>
          <c:val>
            <c:numRef>
              <c:f>Hoja1!$C$2:$C$8</c:f>
              <c:numCache>
                <c:formatCode>#,#00</c:formatCode>
                <c:ptCount val="7"/>
                <c:pt idx="0">
                  <c:v>100</c:v>
                </c:pt>
                <c:pt idx="1">
                  <c:v>100.2</c:v>
                </c:pt>
                <c:pt idx="2">
                  <c:v>100.1</c:v>
                </c:pt>
                <c:pt idx="3">
                  <c:v>98.1</c:v>
                </c:pt>
                <c:pt idx="4">
                  <c:v>94.8</c:v>
                </c:pt>
                <c:pt idx="5">
                  <c:v>84</c:v>
                </c:pt>
                <c:pt idx="6">
                  <c:v>55.4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61-455F-A45A-477C698580B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ALTO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Hoja1!$A$2:$A$8</c:f>
              <c:strCache>
                <c:ptCount val="7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60-65</c:v>
                </c:pt>
              </c:strCache>
            </c:strRef>
          </c:cat>
          <c:val>
            <c:numRef>
              <c:f>Hoja1!$D$2:$D$8</c:f>
              <c:numCache>
                <c:formatCode>#,#00</c:formatCode>
                <c:ptCount val="7"/>
                <c:pt idx="0">
                  <c:v>100</c:v>
                </c:pt>
                <c:pt idx="1">
                  <c:v>101.8</c:v>
                </c:pt>
                <c:pt idx="2">
                  <c:v>102.3</c:v>
                </c:pt>
                <c:pt idx="3">
                  <c:v>101.8</c:v>
                </c:pt>
                <c:pt idx="4">
                  <c:v>99.5</c:v>
                </c:pt>
                <c:pt idx="5">
                  <c:v>95.3</c:v>
                </c:pt>
                <c:pt idx="6">
                  <c:v>61.5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61-455F-A45A-477C69858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1164288"/>
        <c:axId val="1281169536"/>
      </c:lineChart>
      <c:catAx>
        <c:axId val="12811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1169536"/>
        <c:crosses val="autoZero"/>
        <c:auto val="1"/>
        <c:lblAlgn val="ctr"/>
        <c:lblOffset val="100"/>
        <c:noMultiLvlLbl val="0"/>
      </c:catAx>
      <c:valAx>
        <c:axId val="128116953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116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50-54 AÑOS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Planificación</c:v>
                </c:pt>
                <c:pt idx="1">
                  <c:v>Lectura</c:v>
                </c:pt>
                <c:pt idx="2">
                  <c:v>Escritura</c:v>
                </c:pt>
                <c:pt idx="3">
                  <c:v>Habilidades 
TIC</c:v>
                </c:pt>
                <c:pt idx="4">
                  <c:v>Habilidades numéricas</c:v>
                </c:pt>
                <c:pt idx="5">
                  <c:v>Esfuerzo 
físico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0.15</c:v>
                </c:pt>
                <c:pt idx="1">
                  <c:v>0.02</c:v>
                </c:pt>
                <c:pt idx="2">
                  <c:v>0.1</c:v>
                </c:pt>
                <c:pt idx="3">
                  <c:v>-0.12</c:v>
                </c:pt>
                <c:pt idx="4">
                  <c:v>-0.24</c:v>
                </c:pt>
                <c:pt idx="5">
                  <c:v>-0.17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1-455F-A45A-477C698580B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55-59 AÑOS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Planificación</c:v>
                </c:pt>
                <c:pt idx="1">
                  <c:v>Lectura</c:v>
                </c:pt>
                <c:pt idx="2">
                  <c:v>Escritura</c:v>
                </c:pt>
                <c:pt idx="3">
                  <c:v>Habilidades 
TIC</c:v>
                </c:pt>
                <c:pt idx="4">
                  <c:v>Habilidades numéricas</c:v>
                </c:pt>
                <c:pt idx="5">
                  <c:v>Esfuerzo 
físico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0.04</c:v>
                </c:pt>
                <c:pt idx="1">
                  <c:v>0.05</c:v>
                </c:pt>
                <c:pt idx="2">
                  <c:v>0.03</c:v>
                </c:pt>
                <c:pt idx="3">
                  <c:v>-0.17</c:v>
                </c:pt>
                <c:pt idx="4">
                  <c:v>-0.26</c:v>
                </c:pt>
                <c:pt idx="5">
                  <c:v>-0.56000000000000005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1-455F-A45A-477C698580B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60-65 AÑOS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Planificación</c:v>
                </c:pt>
                <c:pt idx="1">
                  <c:v>Lectura</c:v>
                </c:pt>
                <c:pt idx="2">
                  <c:v>Escritura</c:v>
                </c:pt>
                <c:pt idx="3">
                  <c:v>Habilidades 
TIC</c:v>
                </c:pt>
                <c:pt idx="4">
                  <c:v>Habilidades numéricas</c:v>
                </c:pt>
                <c:pt idx="5">
                  <c:v>Esfuerzo 
físico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0.12</c:v>
                </c:pt>
                <c:pt idx="1">
                  <c:v>-0.15</c:v>
                </c:pt>
                <c:pt idx="2">
                  <c:v>-0.09</c:v>
                </c:pt>
                <c:pt idx="3">
                  <c:v>-0.27</c:v>
                </c:pt>
                <c:pt idx="4">
                  <c:v>-0.4</c:v>
                </c:pt>
                <c:pt idx="5">
                  <c:v>-0.68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1-455F-A45A-477C69858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164288"/>
        <c:axId val="1281169536"/>
      </c:barChart>
      <c:catAx>
        <c:axId val="12811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281169536"/>
        <c:crosses val="autoZero"/>
        <c:auto val="1"/>
        <c:lblAlgn val="ctr"/>
        <c:lblOffset val="100"/>
        <c:noMultiLvlLbl val="0"/>
      </c:catAx>
      <c:valAx>
        <c:axId val="128116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28116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BIZUM!$C$28</c:f>
              <c:strCache>
                <c:ptCount val="1"/>
                <c:pt idx="0">
                  <c:v>JOVEN</c:v>
                </c:pt>
              </c:strCache>
            </c:strRef>
          </c:tx>
          <c:spPr>
            <a:ln w="28575" cap="rnd">
              <a:solidFill>
                <a:srgbClr val="008FD6"/>
              </a:solidFill>
              <a:round/>
            </a:ln>
            <a:effectLst/>
          </c:spPr>
          <c:marker>
            <c:symbol val="none"/>
          </c:marker>
          <c:val>
            <c:numRef>
              <c:f>BIZUM!$L$28:$L$51</c:f>
              <c:numCache>
                <c:formatCode>#,#00%</c:formatCode>
                <c:ptCount val="24"/>
                <c:pt idx="0">
                  <c:v>1.0589174554543354E-2</c:v>
                </c:pt>
                <c:pt idx="1">
                  <c:v>1.1748474580452696E-2</c:v>
                </c:pt>
                <c:pt idx="2">
                  <c:v>1.3224973797872517E-2</c:v>
                </c:pt>
                <c:pt idx="3">
                  <c:v>1.4640167096896931E-2</c:v>
                </c:pt>
                <c:pt idx="4">
                  <c:v>5.6760222284860948E-3</c:v>
                </c:pt>
                <c:pt idx="5">
                  <c:v>1.8828821584728032E-2</c:v>
                </c:pt>
                <c:pt idx="6">
                  <c:v>2.1588496532988135E-2</c:v>
                </c:pt>
                <c:pt idx="7">
                  <c:v>2.4222909250237009E-2</c:v>
                </c:pt>
                <c:pt idx="8">
                  <c:v>2.6940864005782241E-2</c:v>
                </c:pt>
                <c:pt idx="9">
                  <c:v>3.0277501021808376E-2</c:v>
                </c:pt>
                <c:pt idx="10">
                  <c:v>3.4897617124474901E-2</c:v>
                </c:pt>
                <c:pt idx="11">
                  <c:v>4.1276356609883928E-2</c:v>
                </c:pt>
                <c:pt idx="12">
                  <c:v>4.7358001268019083E-2</c:v>
                </c:pt>
                <c:pt idx="13">
                  <c:v>5.2645346822480676E-2</c:v>
                </c:pt>
                <c:pt idx="14">
                  <c:v>6.3093129795248296E-2</c:v>
                </c:pt>
                <c:pt idx="15">
                  <c:v>7.7105198336757663E-2</c:v>
                </c:pt>
                <c:pt idx="16">
                  <c:v>7.1540873632755936E-2</c:v>
                </c:pt>
                <c:pt idx="17">
                  <c:v>7.4891017262359971E-2</c:v>
                </c:pt>
                <c:pt idx="18">
                  <c:v>8.3865618787253834E-2</c:v>
                </c:pt>
                <c:pt idx="19">
                  <c:v>9.5731540249192434E-2</c:v>
                </c:pt>
                <c:pt idx="20">
                  <c:v>9.8223830266732065E-2</c:v>
                </c:pt>
                <c:pt idx="21">
                  <c:v>0.1024086465908875</c:v>
                </c:pt>
                <c:pt idx="22">
                  <c:v>0.10911291116595893</c:v>
                </c:pt>
                <c:pt idx="23">
                  <c:v>0.11594932506424543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1-4A66-B077-DFF9103BA52E}"/>
            </c:ext>
          </c:extLst>
        </c:ser>
        <c:ser>
          <c:idx val="0"/>
          <c:order val="1"/>
          <c:tx>
            <c:strRef>
              <c:f>BIZUM!$C$4</c:f>
              <c:strCache>
                <c:ptCount val="1"/>
                <c:pt idx="0">
                  <c:v>ADULTO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cat>
            <c:numRef>
              <c:f>BIZUM!$D$4:$D$27</c:f>
              <c:numCache>
                <c:formatCode>General</c:formatCode>
                <c:ptCount val="24"/>
                <c:pt idx="0">
                  <c:v>201901</c:v>
                </c:pt>
                <c:pt idx="1">
                  <c:v>201902</c:v>
                </c:pt>
                <c:pt idx="2">
                  <c:v>201903</c:v>
                </c:pt>
                <c:pt idx="3">
                  <c:v>201904</c:v>
                </c:pt>
                <c:pt idx="4">
                  <c:v>201905</c:v>
                </c:pt>
                <c:pt idx="5">
                  <c:v>201906</c:v>
                </c:pt>
                <c:pt idx="6">
                  <c:v>201907</c:v>
                </c:pt>
                <c:pt idx="7">
                  <c:v>201908</c:v>
                </c:pt>
                <c:pt idx="8">
                  <c:v>201909</c:v>
                </c:pt>
                <c:pt idx="9">
                  <c:v>201910</c:v>
                </c:pt>
                <c:pt idx="10">
                  <c:v>201911</c:v>
                </c:pt>
                <c:pt idx="11">
                  <c:v>201912</c:v>
                </c:pt>
                <c:pt idx="12">
                  <c:v>202001</c:v>
                </c:pt>
                <c:pt idx="13">
                  <c:v>202002</c:v>
                </c:pt>
                <c:pt idx="14">
                  <c:v>202003</c:v>
                </c:pt>
                <c:pt idx="15">
                  <c:v>202004</c:v>
                </c:pt>
                <c:pt idx="16">
                  <c:v>202005</c:v>
                </c:pt>
                <c:pt idx="17">
                  <c:v>202006</c:v>
                </c:pt>
                <c:pt idx="18">
                  <c:v>202007</c:v>
                </c:pt>
                <c:pt idx="19">
                  <c:v>202008</c:v>
                </c:pt>
                <c:pt idx="20">
                  <c:v>202009</c:v>
                </c:pt>
                <c:pt idx="21">
                  <c:v>202010</c:v>
                </c:pt>
                <c:pt idx="22">
                  <c:v>202011</c:v>
                </c:pt>
                <c:pt idx="23">
                  <c:v>202012</c:v>
                </c:pt>
              </c:numCache>
            </c:numRef>
          </c:cat>
          <c:val>
            <c:numRef>
              <c:f>BIZUM!$L$4:$L$27</c:f>
              <c:numCache>
                <c:formatCode>#,#00%</c:formatCode>
                <c:ptCount val="24"/>
                <c:pt idx="0">
                  <c:v>2.1627817240837724E-3</c:v>
                </c:pt>
                <c:pt idx="1">
                  <c:v>2.2101388387751534E-3</c:v>
                </c:pt>
                <c:pt idx="2">
                  <c:v>2.483033290865144E-3</c:v>
                </c:pt>
                <c:pt idx="3">
                  <c:v>2.6634723285507982E-3</c:v>
                </c:pt>
                <c:pt idx="4">
                  <c:v>1.1257864222569531E-3</c:v>
                </c:pt>
                <c:pt idx="5">
                  <c:v>3.5858562052881464E-3</c:v>
                </c:pt>
                <c:pt idx="6">
                  <c:v>3.8966827980543282E-3</c:v>
                </c:pt>
                <c:pt idx="7">
                  <c:v>4.2668556559979989E-3</c:v>
                </c:pt>
                <c:pt idx="8">
                  <c:v>5.4619656843420007E-3</c:v>
                </c:pt>
                <c:pt idx="9">
                  <c:v>6.064239616727125E-3</c:v>
                </c:pt>
                <c:pt idx="10">
                  <c:v>7.5551139725005363E-3</c:v>
                </c:pt>
                <c:pt idx="11">
                  <c:v>9.6388014071227684E-3</c:v>
                </c:pt>
                <c:pt idx="12">
                  <c:v>1.1628936252874537E-2</c:v>
                </c:pt>
                <c:pt idx="13">
                  <c:v>1.2398397657224017E-2</c:v>
                </c:pt>
                <c:pt idx="14">
                  <c:v>1.5846512214471822E-2</c:v>
                </c:pt>
                <c:pt idx="15">
                  <c:v>2.3927518474864826E-2</c:v>
                </c:pt>
                <c:pt idx="16">
                  <c:v>2.2927187702709285E-2</c:v>
                </c:pt>
                <c:pt idx="17">
                  <c:v>2.2192316835374076E-2</c:v>
                </c:pt>
                <c:pt idx="18">
                  <c:v>2.363400971671354E-2</c:v>
                </c:pt>
                <c:pt idx="19">
                  <c:v>2.7646014657013478E-2</c:v>
                </c:pt>
                <c:pt idx="20">
                  <c:v>3.1894912459654014E-2</c:v>
                </c:pt>
                <c:pt idx="21">
                  <c:v>3.4858843064874578E-2</c:v>
                </c:pt>
                <c:pt idx="22">
                  <c:v>4.1248887738612419E-2</c:v>
                </c:pt>
                <c:pt idx="23">
                  <c:v>4.5223359708176911E-2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A1-4A66-B077-DFF9103BA52E}"/>
            </c:ext>
          </c:extLst>
        </c:ser>
        <c:ser>
          <c:idx val="2"/>
          <c:order val="2"/>
          <c:tx>
            <c:strRef>
              <c:f>BIZUM!$C$52</c:f>
              <c:strCache>
                <c:ptCount val="1"/>
                <c:pt idx="0">
                  <c:v>SENIOR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BIZUM!$L$52:$L$75</c:f>
              <c:numCache>
                <c:formatCode>#,#00%</c:formatCode>
                <c:ptCount val="24"/>
                <c:pt idx="0">
                  <c:v>2.8427040025471315E-4</c:v>
                </c:pt>
                <c:pt idx="1">
                  <c:v>2.656402841302408E-4</c:v>
                </c:pt>
                <c:pt idx="2">
                  <c:v>2.7652481842598773E-4</c:v>
                </c:pt>
                <c:pt idx="3">
                  <c:v>3.392469086836693E-4</c:v>
                </c:pt>
                <c:pt idx="4">
                  <c:v>1.3538321930559589E-4</c:v>
                </c:pt>
                <c:pt idx="5">
                  <c:v>3.8775278206519488E-4</c:v>
                </c:pt>
                <c:pt idx="6">
                  <c:v>4.5348367802500557E-4</c:v>
                </c:pt>
                <c:pt idx="7">
                  <c:v>5.7152514634175417E-4</c:v>
                </c:pt>
                <c:pt idx="8">
                  <c:v>6.5922245608352533E-4</c:v>
                </c:pt>
                <c:pt idx="9">
                  <c:v>7.0183221634897769E-4</c:v>
                </c:pt>
                <c:pt idx="10">
                  <c:v>1.0288448422106605E-3</c:v>
                </c:pt>
                <c:pt idx="11">
                  <c:v>1.5483168500009068E-3</c:v>
                </c:pt>
                <c:pt idx="12">
                  <c:v>1.8867457269806194E-3</c:v>
                </c:pt>
                <c:pt idx="13">
                  <c:v>1.8108421722066183E-3</c:v>
                </c:pt>
                <c:pt idx="14">
                  <c:v>3.5333678027284266E-3</c:v>
                </c:pt>
                <c:pt idx="15">
                  <c:v>7.9981010397403522E-3</c:v>
                </c:pt>
                <c:pt idx="16">
                  <c:v>5.9838533116729565E-3</c:v>
                </c:pt>
                <c:pt idx="17">
                  <c:v>4.7008199921609057E-3</c:v>
                </c:pt>
                <c:pt idx="18">
                  <c:v>4.9421299223815574E-3</c:v>
                </c:pt>
                <c:pt idx="19">
                  <c:v>6.3797987378323272E-3</c:v>
                </c:pt>
                <c:pt idx="20">
                  <c:v>6.9939821799738389E-3</c:v>
                </c:pt>
                <c:pt idx="21">
                  <c:v>7.5970498962480409E-3</c:v>
                </c:pt>
                <c:pt idx="22">
                  <c:v>1.0661946115151455E-2</c:v>
                </c:pt>
                <c:pt idx="23">
                  <c:v>1.365954655451198E-2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A1-4A66-B077-DFF9103BA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9661336"/>
        <c:axId val="629664864"/>
      </c:lineChart>
      <c:catAx>
        <c:axId val="629661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664864"/>
        <c:crosses val="autoZero"/>
        <c:auto val="1"/>
        <c:lblAlgn val="ctr"/>
        <c:lblOffset val="100"/>
        <c:noMultiLvlLbl val="0"/>
      </c:catAx>
      <c:valAx>
        <c:axId val="62966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66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 (último dato pre-pandemia)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F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B4-4317-BE15-D994F197E809}"/>
              </c:ext>
            </c:extLst>
          </c:dPt>
          <c:cat>
            <c:strRef>
              <c:f>Hoja1!$A$2:$A$5</c:f>
              <c:strCache>
                <c:ptCount val="4"/>
                <c:pt idx="0">
                  <c:v>Crecimiento anual promedio PIB per cápita 1990-2019</c:v>
                </c:pt>
                <c:pt idx="1">
                  <c:v>2020-2029</c:v>
                </c:pt>
                <c:pt idx="2">
                  <c:v>2030-2039</c:v>
                </c:pt>
                <c:pt idx="3">
                  <c:v>2040-2049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2.12</c:v>
                </c:pt>
                <c:pt idx="1">
                  <c:v>-0.7</c:v>
                </c:pt>
                <c:pt idx="2">
                  <c:v>-0.6</c:v>
                </c:pt>
                <c:pt idx="3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C-4EFB-BC85-F29FB3C15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9902464"/>
        <c:axId val="1019903120"/>
      </c:barChart>
      <c:catAx>
        <c:axId val="101990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019903120"/>
        <c:crosses val="autoZero"/>
        <c:auto val="1"/>
        <c:lblAlgn val="ctr"/>
        <c:lblOffset val="100"/>
        <c:noMultiLvlLbl val="0"/>
      </c:catAx>
      <c:valAx>
        <c:axId val="10199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0199024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50-46AC-B3E9-69138FFA9C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050-46AC-B3E9-69138FFA9C1D}"/>
              </c:ext>
            </c:extLst>
          </c:dPt>
          <c:cat>
            <c:strRef>
              <c:f>Hoja1!$A$2:$A$4</c:f>
              <c:strCache>
                <c:ptCount val="3"/>
                <c:pt idx="0">
                  <c:v>PIB per cápita (PIB/N) =</c:v>
                </c:pt>
                <c:pt idx="1">
                  <c:v>Fuerza laboral (L/N) +</c:v>
                </c:pt>
                <c:pt idx="2">
                  <c:v>Productividad Laboral (PIB/L)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-0.39</c:v>
                </c:pt>
                <c:pt idx="1">
                  <c:v>-0.18</c:v>
                </c:pt>
                <c:pt idx="2">
                  <c:v>-0.21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0-46AC-B3E9-69138FFA9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188232"/>
        <c:axId val="1281188560"/>
      </c:barChart>
      <c:catAx>
        <c:axId val="128118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281188560"/>
        <c:crosses val="autoZero"/>
        <c:auto val="1"/>
        <c:lblAlgn val="ctr"/>
        <c:lblOffset val="100"/>
        <c:noMultiLvlLbl val="0"/>
      </c:catAx>
      <c:valAx>
        <c:axId val="128118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12811882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03FE1-6419-4FA8-9BA7-2FDEE46ECA4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FA20AF-692F-438A-B43B-31E97E2F1D0B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Mercado de trabajo</a:t>
          </a:r>
        </a:p>
      </dgm:t>
    </dgm:pt>
    <dgm:pt modelId="{D4BFE322-2603-45F9-8503-89F83153D754}" type="parTrans" cxnId="{88A8A40C-9EFC-472B-B863-B82B7D6A9B7A}">
      <dgm:prSet/>
      <dgm:spPr/>
      <dgm:t>
        <a:bodyPr/>
        <a:lstStyle/>
        <a:p>
          <a:endParaRPr lang="es-ES"/>
        </a:p>
      </dgm:t>
    </dgm:pt>
    <dgm:pt modelId="{1BB8B3AB-DDD2-4360-BB2A-FE65FDEB6864}" type="sibTrans" cxnId="{88A8A40C-9EFC-472B-B863-B82B7D6A9B7A}">
      <dgm:prSet/>
      <dgm:spPr/>
      <dgm:t>
        <a:bodyPr/>
        <a:lstStyle/>
        <a:p>
          <a:endParaRPr lang="es-ES"/>
        </a:p>
      </dgm:t>
    </dgm:pt>
    <dgm:pt modelId="{DC16F825-E60A-4676-9D9F-8F34F89AE74C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Educación y formación</a:t>
          </a:r>
        </a:p>
      </dgm:t>
    </dgm:pt>
    <dgm:pt modelId="{0A4DD108-256A-4040-90D5-2D110E2EED58}" type="parTrans" cxnId="{85320454-AD7D-44D1-B2C4-06BE4235B091}">
      <dgm:prSet/>
      <dgm:spPr/>
      <dgm:t>
        <a:bodyPr/>
        <a:lstStyle/>
        <a:p>
          <a:endParaRPr lang="es-ES"/>
        </a:p>
      </dgm:t>
    </dgm:pt>
    <dgm:pt modelId="{E2FFF843-24A4-4ECF-A917-5B1133F8E823}" type="sibTrans" cxnId="{85320454-AD7D-44D1-B2C4-06BE4235B091}">
      <dgm:prSet/>
      <dgm:spPr/>
      <dgm:t>
        <a:bodyPr/>
        <a:lstStyle/>
        <a:p>
          <a:endParaRPr lang="es-ES"/>
        </a:p>
      </dgm:t>
    </dgm:pt>
    <dgm:pt modelId="{51C3E895-7BC1-4CAD-A632-AD0BD0E99A43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Demografía e inmigración</a:t>
          </a:r>
        </a:p>
      </dgm:t>
    </dgm:pt>
    <dgm:pt modelId="{41B58D87-962F-490E-BB57-9C32A33EC2DA}" type="parTrans" cxnId="{2366AADC-E71D-427D-AE5F-4BC128637C33}">
      <dgm:prSet/>
      <dgm:spPr/>
      <dgm:t>
        <a:bodyPr/>
        <a:lstStyle/>
        <a:p>
          <a:endParaRPr lang="es-ES"/>
        </a:p>
      </dgm:t>
    </dgm:pt>
    <dgm:pt modelId="{C89CCE31-FC12-4AF2-9948-1FEA28DC84DB}" type="sibTrans" cxnId="{2366AADC-E71D-427D-AE5F-4BC128637C33}">
      <dgm:prSet/>
      <dgm:spPr/>
      <dgm:t>
        <a:bodyPr/>
        <a:lstStyle/>
        <a:p>
          <a:endParaRPr lang="es-ES"/>
        </a:p>
      </dgm:t>
    </dgm:pt>
    <dgm:pt modelId="{A8E0970C-770A-4452-8963-B49CE71D04A9}" type="pres">
      <dgm:prSet presAssocID="{AAE03FE1-6419-4FA8-9BA7-2FDEE46ECA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791C74-F79A-40B4-941B-E7A6A62E996E}" type="pres">
      <dgm:prSet presAssocID="{F7FA20AF-692F-438A-B43B-31E97E2F1D0B}" presName="gear1" presStyleLbl="node1" presStyleIdx="0" presStyleCnt="3" custScaleX="76279" custScaleY="66168">
        <dgm:presLayoutVars>
          <dgm:chMax val="1"/>
          <dgm:bulletEnabled val="1"/>
        </dgm:presLayoutVars>
      </dgm:prSet>
      <dgm:spPr/>
    </dgm:pt>
    <dgm:pt modelId="{DE5F4410-D78A-4B55-B573-C05D88687770}" type="pres">
      <dgm:prSet presAssocID="{F7FA20AF-692F-438A-B43B-31E97E2F1D0B}" presName="gear1srcNode" presStyleLbl="node1" presStyleIdx="0" presStyleCnt="3"/>
      <dgm:spPr/>
    </dgm:pt>
    <dgm:pt modelId="{203471BF-7B6A-46A2-B53D-8DEE2065256B}" type="pres">
      <dgm:prSet presAssocID="{F7FA20AF-692F-438A-B43B-31E97E2F1D0B}" presName="gear1dstNode" presStyleLbl="node1" presStyleIdx="0" presStyleCnt="3"/>
      <dgm:spPr/>
    </dgm:pt>
    <dgm:pt modelId="{2B0B4073-A012-45B9-8255-2D064357BA2A}" type="pres">
      <dgm:prSet presAssocID="{DC16F825-E60A-4676-9D9F-8F34F89AE74C}" presName="gear2" presStyleLbl="node1" presStyleIdx="1" presStyleCnt="3" custScaleX="79290" custScaleY="78560">
        <dgm:presLayoutVars>
          <dgm:chMax val="1"/>
          <dgm:bulletEnabled val="1"/>
        </dgm:presLayoutVars>
      </dgm:prSet>
      <dgm:spPr/>
    </dgm:pt>
    <dgm:pt modelId="{673F45A0-83E7-4B83-88A0-6C6C319336AB}" type="pres">
      <dgm:prSet presAssocID="{DC16F825-E60A-4676-9D9F-8F34F89AE74C}" presName="gear2srcNode" presStyleLbl="node1" presStyleIdx="1" presStyleCnt="3"/>
      <dgm:spPr/>
    </dgm:pt>
    <dgm:pt modelId="{4D213311-CD63-4330-BF5B-9764B4AF333D}" type="pres">
      <dgm:prSet presAssocID="{DC16F825-E60A-4676-9D9F-8F34F89AE74C}" presName="gear2dstNode" presStyleLbl="node1" presStyleIdx="1" presStyleCnt="3"/>
      <dgm:spPr/>
    </dgm:pt>
    <dgm:pt modelId="{788D41A7-F66F-42CE-B237-74CC4AE7B465}" type="pres">
      <dgm:prSet presAssocID="{51C3E895-7BC1-4CAD-A632-AD0BD0E99A43}" presName="gear3" presStyleLbl="node1" presStyleIdx="2" presStyleCnt="3" custLinFactNeighborX="13464" custLinFactNeighborY="7854"/>
      <dgm:spPr/>
    </dgm:pt>
    <dgm:pt modelId="{3FFBB43E-FF8D-4B2B-A3E8-F2AB337EECC5}" type="pres">
      <dgm:prSet presAssocID="{51C3E895-7BC1-4CAD-A632-AD0BD0E99A4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7F93E2F-AAD9-40A9-949F-D68DA82502C9}" type="pres">
      <dgm:prSet presAssocID="{51C3E895-7BC1-4CAD-A632-AD0BD0E99A43}" presName="gear3srcNode" presStyleLbl="node1" presStyleIdx="2" presStyleCnt="3"/>
      <dgm:spPr/>
    </dgm:pt>
    <dgm:pt modelId="{5F9E463E-BAA7-45AF-8A1B-DB017F3643AB}" type="pres">
      <dgm:prSet presAssocID="{51C3E895-7BC1-4CAD-A632-AD0BD0E99A43}" presName="gear3dstNode" presStyleLbl="node1" presStyleIdx="2" presStyleCnt="3"/>
      <dgm:spPr/>
    </dgm:pt>
    <dgm:pt modelId="{DEFF9B24-0E49-4C54-9D49-797309B0DDBB}" type="pres">
      <dgm:prSet presAssocID="{1BB8B3AB-DDD2-4360-BB2A-FE65FDEB6864}" presName="connector1" presStyleLbl="sibTrans2D1" presStyleIdx="0" presStyleCnt="3" custAng="403333" custScaleX="67058" custScaleY="77039" custLinFactNeighborX="839" custLinFactNeighborY="1180"/>
      <dgm:spPr/>
    </dgm:pt>
    <dgm:pt modelId="{9433B5A6-903A-441D-8212-72792FCC9187}" type="pres">
      <dgm:prSet presAssocID="{E2FFF843-24A4-4ECF-A917-5B1133F8E823}" presName="connector2" presStyleLbl="sibTrans2D1" presStyleIdx="1" presStyleCnt="3"/>
      <dgm:spPr/>
    </dgm:pt>
    <dgm:pt modelId="{E31D6542-43F5-4E30-829A-20121F756C3D}" type="pres">
      <dgm:prSet presAssocID="{C89CCE31-FC12-4AF2-9948-1FEA28DC84DB}" presName="connector3" presStyleLbl="sibTrans2D1" presStyleIdx="2" presStyleCnt="3" custAng="0" custLinFactNeighborX="4145" custLinFactNeighborY="8148"/>
      <dgm:spPr/>
    </dgm:pt>
  </dgm:ptLst>
  <dgm:cxnLst>
    <dgm:cxn modelId="{C7C4F704-1C7D-4D05-9E7E-4187A23C755E}" type="presOf" srcId="{F7FA20AF-692F-438A-B43B-31E97E2F1D0B}" destId="{58791C74-F79A-40B4-941B-E7A6A62E996E}" srcOrd="0" destOrd="0" presId="urn:microsoft.com/office/officeart/2005/8/layout/gear1"/>
    <dgm:cxn modelId="{88A8A40C-9EFC-472B-B863-B82B7D6A9B7A}" srcId="{AAE03FE1-6419-4FA8-9BA7-2FDEE46ECA4C}" destId="{F7FA20AF-692F-438A-B43B-31E97E2F1D0B}" srcOrd="0" destOrd="0" parTransId="{D4BFE322-2603-45F9-8503-89F83153D754}" sibTransId="{1BB8B3AB-DDD2-4360-BB2A-FE65FDEB6864}"/>
    <dgm:cxn modelId="{46F1030F-1C0E-4711-B366-36042FE80741}" type="presOf" srcId="{C89CCE31-FC12-4AF2-9948-1FEA28DC84DB}" destId="{E31D6542-43F5-4E30-829A-20121F756C3D}" srcOrd="0" destOrd="0" presId="urn:microsoft.com/office/officeart/2005/8/layout/gear1"/>
    <dgm:cxn modelId="{42F05E24-7378-41AC-901E-D4E9DF54A8CE}" type="presOf" srcId="{F7FA20AF-692F-438A-B43B-31E97E2F1D0B}" destId="{DE5F4410-D78A-4B55-B573-C05D88687770}" srcOrd="1" destOrd="0" presId="urn:microsoft.com/office/officeart/2005/8/layout/gear1"/>
    <dgm:cxn modelId="{DB4DFC34-33B2-4611-B203-143A2A76C91B}" type="presOf" srcId="{F7FA20AF-692F-438A-B43B-31E97E2F1D0B}" destId="{203471BF-7B6A-46A2-B53D-8DEE2065256B}" srcOrd="2" destOrd="0" presId="urn:microsoft.com/office/officeart/2005/8/layout/gear1"/>
    <dgm:cxn modelId="{7FBC7164-5DB6-4750-9B2E-77FA3C0ADB47}" type="presOf" srcId="{51C3E895-7BC1-4CAD-A632-AD0BD0E99A43}" destId="{67F93E2F-AAD9-40A9-949F-D68DA82502C9}" srcOrd="2" destOrd="0" presId="urn:microsoft.com/office/officeart/2005/8/layout/gear1"/>
    <dgm:cxn modelId="{93E8E350-E2A9-4944-9050-EE67333EEEAC}" type="presOf" srcId="{DC16F825-E60A-4676-9D9F-8F34F89AE74C}" destId="{2B0B4073-A012-45B9-8255-2D064357BA2A}" srcOrd="0" destOrd="0" presId="urn:microsoft.com/office/officeart/2005/8/layout/gear1"/>
    <dgm:cxn modelId="{85320454-AD7D-44D1-B2C4-06BE4235B091}" srcId="{AAE03FE1-6419-4FA8-9BA7-2FDEE46ECA4C}" destId="{DC16F825-E60A-4676-9D9F-8F34F89AE74C}" srcOrd="1" destOrd="0" parTransId="{0A4DD108-256A-4040-90D5-2D110E2EED58}" sibTransId="{E2FFF843-24A4-4ECF-A917-5B1133F8E823}"/>
    <dgm:cxn modelId="{F9F7A676-AA84-409B-B53E-244CD6F74B85}" type="presOf" srcId="{E2FFF843-24A4-4ECF-A917-5B1133F8E823}" destId="{9433B5A6-903A-441D-8212-72792FCC9187}" srcOrd="0" destOrd="0" presId="urn:microsoft.com/office/officeart/2005/8/layout/gear1"/>
    <dgm:cxn modelId="{6846E184-CDCE-4AFB-A2ED-CDC6733A24C3}" type="presOf" srcId="{1BB8B3AB-DDD2-4360-BB2A-FE65FDEB6864}" destId="{DEFF9B24-0E49-4C54-9D49-797309B0DDBB}" srcOrd="0" destOrd="0" presId="urn:microsoft.com/office/officeart/2005/8/layout/gear1"/>
    <dgm:cxn modelId="{07FE6290-2372-47BD-91CD-0B06D7FC1EA5}" type="presOf" srcId="{51C3E895-7BC1-4CAD-A632-AD0BD0E99A43}" destId="{3FFBB43E-FF8D-4B2B-A3E8-F2AB337EECC5}" srcOrd="1" destOrd="0" presId="urn:microsoft.com/office/officeart/2005/8/layout/gear1"/>
    <dgm:cxn modelId="{36143F91-61B4-4DE7-82F2-F06E45C333D5}" type="presOf" srcId="{51C3E895-7BC1-4CAD-A632-AD0BD0E99A43}" destId="{5F9E463E-BAA7-45AF-8A1B-DB017F3643AB}" srcOrd="3" destOrd="0" presId="urn:microsoft.com/office/officeart/2005/8/layout/gear1"/>
    <dgm:cxn modelId="{FECE65A2-0E17-48DE-9B35-ECA6173B1373}" type="presOf" srcId="{DC16F825-E60A-4676-9D9F-8F34F89AE74C}" destId="{673F45A0-83E7-4B83-88A0-6C6C319336AB}" srcOrd="1" destOrd="0" presId="urn:microsoft.com/office/officeart/2005/8/layout/gear1"/>
    <dgm:cxn modelId="{8A9717B9-B513-4763-BE86-F8515EEF752B}" type="presOf" srcId="{AAE03FE1-6419-4FA8-9BA7-2FDEE46ECA4C}" destId="{A8E0970C-770A-4452-8963-B49CE71D04A9}" srcOrd="0" destOrd="0" presId="urn:microsoft.com/office/officeart/2005/8/layout/gear1"/>
    <dgm:cxn modelId="{7B47E8BA-A7C6-4BD7-84DA-D42E0C56663C}" type="presOf" srcId="{DC16F825-E60A-4676-9D9F-8F34F89AE74C}" destId="{4D213311-CD63-4330-BF5B-9764B4AF333D}" srcOrd="2" destOrd="0" presId="urn:microsoft.com/office/officeart/2005/8/layout/gear1"/>
    <dgm:cxn modelId="{F12854BF-140A-4E97-93EC-10459F05415B}" type="presOf" srcId="{51C3E895-7BC1-4CAD-A632-AD0BD0E99A43}" destId="{788D41A7-F66F-42CE-B237-74CC4AE7B465}" srcOrd="0" destOrd="0" presId="urn:microsoft.com/office/officeart/2005/8/layout/gear1"/>
    <dgm:cxn modelId="{2366AADC-E71D-427D-AE5F-4BC128637C33}" srcId="{AAE03FE1-6419-4FA8-9BA7-2FDEE46ECA4C}" destId="{51C3E895-7BC1-4CAD-A632-AD0BD0E99A43}" srcOrd="2" destOrd="0" parTransId="{41B58D87-962F-490E-BB57-9C32A33EC2DA}" sibTransId="{C89CCE31-FC12-4AF2-9948-1FEA28DC84DB}"/>
    <dgm:cxn modelId="{C4485A5F-3254-4485-8C2D-206D2C563B81}" type="presParOf" srcId="{A8E0970C-770A-4452-8963-B49CE71D04A9}" destId="{58791C74-F79A-40B4-941B-E7A6A62E996E}" srcOrd="0" destOrd="0" presId="urn:microsoft.com/office/officeart/2005/8/layout/gear1"/>
    <dgm:cxn modelId="{6841267D-C315-4F67-B722-5A162FF4CC20}" type="presParOf" srcId="{A8E0970C-770A-4452-8963-B49CE71D04A9}" destId="{DE5F4410-D78A-4B55-B573-C05D88687770}" srcOrd="1" destOrd="0" presId="urn:microsoft.com/office/officeart/2005/8/layout/gear1"/>
    <dgm:cxn modelId="{48F9B4C3-E8BD-498B-9DEA-B315046645A6}" type="presParOf" srcId="{A8E0970C-770A-4452-8963-B49CE71D04A9}" destId="{203471BF-7B6A-46A2-B53D-8DEE2065256B}" srcOrd="2" destOrd="0" presId="urn:microsoft.com/office/officeart/2005/8/layout/gear1"/>
    <dgm:cxn modelId="{C51C42BE-6C0C-4144-8EC2-6C7E57A3E9F1}" type="presParOf" srcId="{A8E0970C-770A-4452-8963-B49CE71D04A9}" destId="{2B0B4073-A012-45B9-8255-2D064357BA2A}" srcOrd="3" destOrd="0" presId="urn:microsoft.com/office/officeart/2005/8/layout/gear1"/>
    <dgm:cxn modelId="{3949CAE8-7B92-435C-8BE5-53D1B45574C1}" type="presParOf" srcId="{A8E0970C-770A-4452-8963-B49CE71D04A9}" destId="{673F45A0-83E7-4B83-88A0-6C6C319336AB}" srcOrd="4" destOrd="0" presId="urn:microsoft.com/office/officeart/2005/8/layout/gear1"/>
    <dgm:cxn modelId="{4D33B71F-E897-421B-9FED-8C5475B3F77E}" type="presParOf" srcId="{A8E0970C-770A-4452-8963-B49CE71D04A9}" destId="{4D213311-CD63-4330-BF5B-9764B4AF333D}" srcOrd="5" destOrd="0" presId="urn:microsoft.com/office/officeart/2005/8/layout/gear1"/>
    <dgm:cxn modelId="{808A051D-C5AA-48A6-B07E-AF9AEF5CB1BC}" type="presParOf" srcId="{A8E0970C-770A-4452-8963-B49CE71D04A9}" destId="{788D41A7-F66F-42CE-B237-74CC4AE7B465}" srcOrd="6" destOrd="0" presId="urn:microsoft.com/office/officeart/2005/8/layout/gear1"/>
    <dgm:cxn modelId="{0D23AEB9-5D84-462B-A4B9-73404D0E2472}" type="presParOf" srcId="{A8E0970C-770A-4452-8963-B49CE71D04A9}" destId="{3FFBB43E-FF8D-4B2B-A3E8-F2AB337EECC5}" srcOrd="7" destOrd="0" presId="urn:microsoft.com/office/officeart/2005/8/layout/gear1"/>
    <dgm:cxn modelId="{E055CBD0-D730-4AE9-88CE-3452D0780FCC}" type="presParOf" srcId="{A8E0970C-770A-4452-8963-B49CE71D04A9}" destId="{67F93E2F-AAD9-40A9-949F-D68DA82502C9}" srcOrd="8" destOrd="0" presId="urn:microsoft.com/office/officeart/2005/8/layout/gear1"/>
    <dgm:cxn modelId="{B2E3A2D9-3233-4B03-91C6-2C34097E43C8}" type="presParOf" srcId="{A8E0970C-770A-4452-8963-B49CE71D04A9}" destId="{5F9E463E-BAA7-45AF-8A1B-DB017F3643AB}" srcOrd="9" destOrd="0" presId="urn:microsoft.com/office/officeart/2005/8/layout/gear1"/>
    <dgm:cxn modelId="{0DCDBBFE-01AB-46F2-AAFA-DA3F1ED0A53F}" type="presParOf" srcId="{A8E0970C-770A-4452-8963-B49CE71D04A9}" destId="{DEFF9B24-0E49-4C54-9D49-797309B0DDBB}" srcOrd="10" destOrd="0" presId="urn:microsoft.com/office/officeart/2005/8/layout/gear1"/>
    <dgm:cxn modelId="{FC3E52A9-A15B-4C75-B73A-6981B014C4AE}" type="presParOf" srcId="{A8E0970C-770A-4452-8963-B49CE71D04A9}" destId="{9433B5A6-903A-441D-8212-72792FCC9187}" srcOrd="11" destOrd="0" presId="urn:microsoft.com/office/officeart/2005/8/layout/gear1"/>
    <dgm:cxn modelId="{DCC93AFC-5A09-41B8-A03A-F76A2F8C7D6E}" type="presParOf" srcId="{A8E0970C-770A-4452-8963-B49CE71D04A9}" destId="{E31D6542-43F5-4E30-829A-20121F756C3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03FE1-6419-4FA8-9BA7-2FDEE46ECA4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FA20AF-692F-438A-B43B-31E97E2F1D0B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Mercado de trabajo</a:t>
          </a:r>
        </a:p>
      </dgm:t>
    </dgm:pt>
    <dgm:pt modelId="{D4BFE322-2603-45F9-8503-89F83153D754}" type="parTrans" cxnId="{88A8A40C-9EFC-472B-B863-B82B7D6A9B7A}">
      <dgm:prSet/>
      <dgm:spPr/>
      <dgm:t>
        <a:bodyPr/>
        <a:lstStyle/>
        <a:p>
          <a:endParaRPr lang="es-ES"/>
        </a:p>
      </dgm:t>
    </dgm:pt>
    <dgm:pt modelId="{1BB8B3AB-DDD2-4360-BB2A-FE65FDEB6864}" type="sibTrans" cxnId="{88A8A40C-9EFC-472B-B863-B82B7D6A9B7A}">
      <dgm:prSet/>
      <dgm:spPr/>
      <dgm:t>
        <a:bodyPr/>
        <a:lstStyle/>
        <a:p>
          <a:endParaRPr lang="es-ES"/>
        </a:p>
      </dgm:t>
    </dgm:pt>
    <dgm:pt modelId="{DC16F825-E60A-4676-9D9F-8F34F89AE74C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Educación y formación</a:t>
          </a:r>
        </a:p>
      </dgm:t>
    </dgm:pt>
    <dgm:pt modelId="{0A4DD108-256A-4040-90D5-2D110E2EED58}" type="parTrans" cxnId="{85320454-AD7D-44D1-B2C4-06BE4235B091}">
      <dgm:prSet/>
      <dgm:spPr/>
      <dgm:t>
        <a:bodyPr/>
        <a:lstStyle/>
        <a:p>
          <a:endParaRPr lang="es-ES"/>
        </a:p>
      </dgm:t>
    </dgm:pt>
    <dgm:pt modelId="{E2FFF843-24A4-4ECF-A917-5B1133F8E823}" type="sibTrans" cxnId="{85320454-AD7D-44D1-B2C4-06BE4235B091}">
      <dgm:prSet/>
      <dgm:spPr/>
      <dgm:t>
        <a:bodyPr/>
        <a:lstStyle/>
        <a:p>
          <a:endParaRPr lang="es-ES"/>
        </a:p>
      </dgm:t>
    </dgm:pt>
    <dgm:pt modelId="{51C3E895-7BC1-4CAD-A632-AD0BD0E99A43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Demografía e inmigración</a:t>
          </a:r>
        </a:p>
      </dgm:t>
    </dgm:pt>
    <dgm:pt modelId="{41B58D87-962F-490E-BB57-9C32A33EC2DA}" type="parTrans" cxnId="{2366AADC-E71D-427D-AE5F-4BC128637C33}">
      <dgm:prSet/>
      <dgm:spPr/>
      <dgm:t>
        <a:bodyPr/>
        <a:lstStyle/>
        <a:p>
          <a:endParaRPr lang="es-ES"/>
        </a:p>
      </dgm:t>
    </dgm:pt>
    <dgm:pt modelId="{C89CCE31-FC12-4AF2-9948-1FEA28DC84DB}" type="sibTrans" cxnId="{2366AADC-E71D-427D-AE5F-4BC128637C33}">
      <dgm:prSet/>
      <dgm:spPr/>
      <dgm:t>
        <a:bodyPr/>
        <a:lstStyle/>
        <a:p>
          <a:endParaRPr lang="es-ES"/>
        </a:p>
      </dgm:t>
    </dgm:pt>
    <dgm:pt modelId="{A8E0970C-770A-4452-8963-B49CE71D04A9}" type="pres">
      <dgm:prSet presAssocID="{AAE03FE1-6419-4FA8-9BA7-2FDEE46ECA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791C74-F79A-40B4-941B-E7A6A62E996E}" type="pres">
      <dgm:prSet presAssocID="{F7FA20AF-692F-438A-B43B-31E97E2F1D0B}" presName="gear1" presStyleLbl="node1" presStyleIdx="0" presStyleCnt="3" custScaleX="76279" custScaleY="66168">
        <dgm:presLayoutVars>
          <dgm:chMax val="1"/>
          <dgm:bulletEnabled val="1"/>
        </dgm:presLayoutVars>
      </dgm:prSet>
      <dgm:spPr/>
    </dgm:pt>
    <dgm:pt modelId="{DE5F4410-D78A-4B55-B573-C05D88687770}" type="pres">
      <dgm:prSet presAssocID="{F7FA20AF-692F-438A-B43B-31E97E2F1D0B}" presName="gear1srcNode" presStyleLbl="node1" presStyleIdx="0" presStyleCnt="3"/>
      <dgm:spPr/>
    </dgm:pt>
    <dgm:pt modelId="{203471BF-7B6A-46A2-B53D-8DEE2065256B}" type="pres">
      <dgm:prSet presAssocID="{F7FA20AF-692F-438A-B43B-31E97E2F1D0B}" presName="gear1dstNode" presStyleLbl="node1" presStyleIdx="0" presStyleCnt="3"/>
      <dgm:spPr/>
    </dgm:pt>
    <dgm:pt modelId="{2B0B4073-A012-45B9-8255-2D064357BA2A}" type="pres">
      <dgm:prSet presAssocID="{DC16F825-E60A-4676-9D9F-8F34F89AE74C}" presName="gear2" presStyleLbl="node1" presStyleIdx="1" presStyleCnt="3" custScaleX="79290" custScaleY="78560">
        <dgm:presLayoutVars>
          <dgm:chMax val="1"/>
          <dgm:bulletEnabled val="1"/>
        </dgm:presLayoutVars>
      </dgm:prSet>
      <dgm:spPr/>
    </dgm:pt>
    <dgm:pt modelId="{673F45A0-83E7-4B83-88A0-6C6C319336AB}" type="pres">
      <dgm:prSet presAssocID="{DC16F825-E60A-4676-9D9F-8F34F89AE74C}" presName="gear2srcNode" presStyleLbl="node1" presStyleIdx="1" presStyleCnt="3"/>
      <dgm:spPr/>
    </dgm:pt>
    <dgm:pt modelId="{4D213311-CD63-4330-BF5B-9764B4AF333D}" type="pres">
      <dgm:prSet presAssocID="{DC16F825-E60A-4676-9D9F-8F34F89AE74C}" presName="gear2dstNode" presStyleLbl="node1" presStyleIdx="1" presStyleCnt="3"/>
      <dgm:spPr/>
    </dgm:pt>
    <dgm:pt modelId="{788D41A7-F66F-42CE-B237-74CC4AE7B465}" type="pres">
      <dgm:prSet presAssocID="{51C3E895-7BC1-4CAD-A632-AD0BD0E99A43}" presName="gear3" presStyleLbl="node1" presStyleIdx="2" presStyleCnt="3" custLinFactNeighborX="13464" custLinFactNeighborY="7854"/>
      <dgm:spPr/>
    </dgm:pt>
    <dgm:pt modelId="{3FFBB43E-FF8D-4B2B-A3E8-F2AB337EECC5}" type="pres">
      <dgm:prSet presAssocID="{51C3E895-7BC1-4CAD-A632-AD0BD0E99A4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7F93E2F-AAD9-40A9-949F-D68DA82502C9}" type="pres">
      <dgm:prSet presAssocID="{51C3E895-7BC1-4CAD-A632-AD0BD0E99A43}" presName="gear3srcNode" presStyleLbl="node1" presStyleIdx="2" presStyleCnt="3"/>
      <dgm:spPr/>
    </dgm:pt>
    <dgm:pt modelId="{5F9E463E-BAA7-45AF-8A1B-DB017F3643AB}" type="pres">
      <dgm:prSet presAssocID="{51C3E895-7BC1-4CAD-A632-AD0BD0E99A43}" presName="gear3dstNode" presStyleLbl="node1" presStyleIdx="2" presStyleCnt="3"/>
      <dgm:spPr/>
    </dgm:pt>
    <dgm:pt modelId="{DEFF9B24-0E49-4C54-9D49-797309B0DDBB}" type="pres">
      <dgm:prSet presAssocID="{1BB8B3AB-DDD2-4360-BB2A-FE65FDEB6864}" presName="connector1" presStyleLbl="sibTrans2D1" presStyleIdx="0" presStyleCnt="3" custAng="403333" custScaleX="67058" custScaleY="77039" custLinFactNeighborX="839" custLinFactNeighborY="1180"/>
      <dgm:spPr/>
    </dgm:pt>
    <dgm:pt modelId="{9433B5A6-903A-441D-8212-72792FCC9187}" type="pres">
      <dgm:prSet presAssocID="{E2FFF843-24A4-4ECF-A917-5B1133F8E823}" presName="connector2" presStyleLbl="sibTrans2D1" presStyleIdx="1" presStyleCnt="3"/>
      <dgm:spPr/>
    </dgm:pt>
    <dgm:pt modelId="{E31D6542-43F5-4E30-829A-20121F756C3D}" type="pres">
      <dgm:prSet presAssocID="{C89CCE31-FC12-4AF2-9948-1FEA28DC84DB}" presName="connector3" presStyleLbl="sibTrans2D1" presStyleIdx="2" presStyleCnt="3" custAng="0" custLinFactNeighborX="4145" custLinFactNeighborY="8148"/>
      <dgm:spPr/>
    </dgm:pt>
  </dgm:ptLst>
  <dgm:cxnLst>
    <dgm:cxn modelId="{C7C4F704-1C7D-4D05-9E7E-4187A23C755E}" type="presOf" srcId="{F7FA20AF-692F-438A-B43B-31E97E2F1D0B}" destId="{58791C74-F79A-40B4-941B-E7A6A62E996E}" srcOrd="0" destOrd="0" presId="urn:microsoft.com/office/officeart/2005/8/layout/gear1"/>
    <dgm:cxn modelId="{88A8A40C-9EFC-472B-B863-B82B7D6A9B7A}" srcId="{AAE03FE1-6419-4FA8-9BA7-2FDEE46ECA4C}" destId="{F7FA20AF-692F-438A-B43B-31E97E2F1D0B}" srcOrd="0" destOrd="0" parTransId="{D4BFE322-2603-45F9-8503-89F83153D754}" sibTransId="{1BB8B3AB-DDD2-4360-BB2A-FE65FDEB6864}"/>
    <dgm:cxn modelId="{46F1030F-1C0E-4711-B366-36042FE80741}" type="presOf" srcId="{C89CCE31-FC12-4AF2-9948-1FEA28DC84DB}" destId="{E31D6542-43F5-4E30-829A-20121F756C3D}" srcOrd="0" destOrd="0" presId="urn:microsoft.com/office/officeart/2005/8/layout/gear1"/>
    <dgm:cxn modelId="{42F05E24-7378-41AC-901E-D4E9DF54A8CE}" type="presOf" srcId="{F7FA20AF-692F-438A-B43B-31E97E2F1D0B}" destId="{DE5F4410-D78A-4B55-B573-C05D88687770}" srcOrd="1" destOrd="0" presId="urn:microsoft.com/office/officeart/2005/8/layout/gear1"/>
    <dgm:cxn modelId="{DB4DFC34-33B2-4611-B203-143A2A76C91B}" type="presOf" srcId="{F7FA20AF-692F-438A-B43B-31E97E2F1D0B}" destId="{203471BF-7B6A-46A2-B53D-8DEE2065256B}" srcOrd="2" destOrd="0" presId="urn:microsoft.com/office/officeart/2005/8/layout/gear1"/>
    <dgm:cxn modelId="{7FBC7164-5DB6-4750-9B2E-77FA3C0ADB47}" type="presOf" srcId="{51C3E895-7BC1-4CAD-A632-AD0BD0E99A43}" destId="{67F93E2F-AAD9-40A9-949F-D68DA82502C9}" srcOrd="2" destOrd="0" presId="urn:microsoft.com/office/officeart/2005/8/layout/gear1"/>
    <dgm:cxn modelId="{93E8E350-E2A9-4944-9050-EE67333EEEAC}" type="presOf" srcId="{DC16F825-E60A-4676-9D9F-8F34F89AE74C}" destId="{2B0B4073-A012-45B9-8255-2D064357BA2A}" srcOrd="0" destOrd="0" presId="urn:microsoft.com/office/officeart/2005/8/layout/gear1"/>
    <dgm:cxn modelId="{85320454-AD7D-44D1-B2C4-06BE4235B091}" srcId="{AAE03FE1-6419-4FA8-9BA7-2FDEE46ECA4C}" destId="{DC16F825-E60A-4676-9D9F-8F34F89AE74C}" srcOrd="1" destOrd="0" parTransId="{0A4DD108-256A-4040-90D5-2D110E2EED58}" sibTransId="{E2FFF843-24A4-4ECF-A917-5B1133F8E823}"/>
    <dgm:cxn modelId="{F9F7A676-AA84-409B-B53E-244CD6F74B85}" type="presOf" srcId="{E2FFF843-24A4-4ECF-A917-5B1133F8E823}" destId="{9433B5A6-903A-441D-8212-72792FCC9187}" srcOrd="0" destOrd="0" presId="urn:microsoft.com/office/officeart/2005/8/layout/gear1"/>
    <dgm:cxn modelId="{6846E184-CDCE-4AFB-A2ED-CDC6733A24C3}" type="presOf" srcId="{1BB8B3AB-DDD2-4360-BB2A-FE65FDEB6864}" destId="{DEFF9B24-0E49-4C54-9D49-797309B0DDBB}" srcOrd="0" destOrd="0" presId="urn:microsoft.com/office/officeart/2005/8/layout/gear1"/>
    <dgm:cxn modelId="{07FE6290-2372-47BD-91CD-0B06D7FC1EA5}" type="presOf" srcId="{51C3E895-7BC1-4CAD-A632-AD0BD0E99A43}" destId="{3FFBB43E-FF8D-4B2B-A3E8-F2AB337EECC5}" srcOrd="1" destOrd="0" presId="urn:microsoft.com/office/officeart/2005/8/layout/gear1"/>
    <dgm:cxn modelId="{36143F91-61B4-4DE7-82F2-F06E45C333D5}" type="presOf" srcId="{51C3E895-7BC1-4CAD-A632-AD0BD0E99A43}" destId="{5F9E463E-BAA7-45AF-8A1B-DB017F3643AB}" srcOrd="3" destOrd="0" presId="urn:microsoft.com/office/officeart/2005/8/layout/gear1"/>
    <dgm:cxn modelId="{FECE65A2-0E17-48DE-9B35-ECA6173B1373}" type="presOf" srcId="{DC16F825-E60A-4676-9D9F-8F34F89AE74C}" destId="{673F45A0-83E7-4B83-88A0-6C6C319336AB}" srcOrd="1" destOrd="0" presId="urn:microsoft.com/office/officeart/2005/8/layout/gear1"/>
    <dgm:cxn modelId="{8A9717B9-B513-4763-BE86-F8515EEF752B}" type="presOf" srcId="{AAE03FE1-6419-4FA8-9BA7-2FDEE46ECA4C}" destId="{A8E0970C-770A-4452-8963-B49CE71D04A9}" srcOrd="0" destOrd="0" presId="urn:microsoft.com/office/officeart/2005/8/layout/gear1"/>
    <dgm:cxn modelId="{7B47E8BA-A7C6-4BD7-84DA-D42E0C56663C}" type="presOf" srcId="{DC16F825-E60A-4676-9D9F-8F34F89AE74C}" destId="{4D213311-CD63-4330-BF5B-9764B4AF333D}" srcOrd="2" destOrd="0" presId="urn:microsoft.com/office/officeart/2005/8/layout/gear1"/>
    <dgm:cxn modelId="{F12854BF-140A-4E97-93EC-10459F05415B}" type="presOf" srcId="{51C3E895-7BC1-4CAD-A632-AD0BD0E99A43}" destId="{788D41A7-F66F-42CE-B237-74CC4AE7B465}" srcOrd="0" destOrd="0" presId="urn:microsoft.com/office/officeart/2005/8/layout/gear1"/>
    <dgm:cxn modelId="{2366AADC-E71D-427D-AE5F-4BC128637C33}" srcId="{AAE03FE1-6419-4FA8-9BA7-2FDEE46ECA4C}" destId="{51C3E895-7BC1-4CAD-A632-AD0BD0E99A43}" srcOrd="2" destOrd="0" parTransId="{41B58D87-962F-490E-BB57-9C32A33EC2DA}" sibTransId="{C89CCE31-FC12-4AF2-9948-1FEA28DC84DB}"/>
    <dgm:cxn modelId="{C4485A5F-3254-4485-8C2D-206D2C563B81}" type="presParOf" srcId="{A8E0970C-770A-4452-8963-B49CE71D04A9}" destId="{58791C74-F79A-40B4-941B-E7A6A62E996E}" srcOrd="0" destOrd="0" presId="urn:microsoft.com/office/officeart/2005/8/layout/gear1"/>
    <dgm:cxn modelId="{6841267D-C315-4F67-B722-5A162FF4CC20}" type="presParOf" srcId="{A8E0970C-770A-4452-8963-B49CE71D04A9}" destId="{DE5F4410-D78A-4B55-B573-C05D88687770}" srcOrd="1" destOrd="0" presId="urn:microsoft.com/office/officeart/2005/8/layout/gear1"/>
    <dgm:cxn modelId="{48F9B4C3-E8BD-498B-9DEA-B315046645A6}" type="presParOf" srcId="{A8E0970C-770A-4452-8963-B49CE71D04A9}" destId="{203471BF-7B6A-46A2-B53D-8DEE2065256B}" srcOrd="2" destOrd="0" presId="urn:microsoft.com/office/officeart/2005/8/layout/gear1"/>
    <dgm:cxn modelId="{C51C42BE-6C0C-4144-8EC2-6C7E57A3E9F1}" type="presParOf" srcId="{A8E0970C-770A-4452-8963-B49CE71D04A9}" destId="{2B0B4073-A012-45B9-8255-2D064357BA2A}" srcOrd="3" destOrd="0" presId="urn:microsoft.com/office/officeart/2005/8/layout/gear1"/>
    <dgm:cxn modelId="{3949CAE8-7B92-435C-8BE5-53D1B45574C1}" type="presParOf" srcId="{A8E0970C-770A-4452-8963-B49CE71D04A9}" destId="{673F45A0-83E7-4B83-88A0-6C6C319336AB}" srcOrd="4" destOrd="0" presId="urn:microsoft.com/office/officeart/2005/8/layout/gear1"/>
    <dgm:cxn modelId="{4D33B71F-E897-421B-9FED-8C5475B3F77E}" type="presParOf" srcId="{A8E0970C-770A-4452-8963-B49CE71D04A9}" destId="{4D213311-CD63-4330-BF5B-9764B4AF333D}" srcOrd="5" destOrd="0" presId="urn:microsoft.com/office/officeart/2005/8/layout/gear1"/>
    <dgm:cxn modelId="{808A051D-C5AA-48A6-B07E-AF9AEF5CB1BC}" type="presParOf" srcId="{A8E0970C-770A-4452-8963-B49CE71D04A9}" destId="{788D41A7-F66F-42CE-B237-74CC4AE7B465}" srcOrd="6" destOrd="0" presId="urn:microsoft.com/office/officeart/2005/8/layout/gear1"/>
    <dgm:cxn modelId="{0D23AEB9-5D84-462B-A4B9-73404D0E2472}" type="presParOf" srcId="{A8E0970C-770A-4452-8963-B49CE71D04A9}" destId="{3FFBB43E-FF8D-4B2B-A3E8-F2AB337EECC5}" srcOrd="7" destOrd="0" presId="urn:microsoft.com/office/officeart/2005/8/layout/gear1"/>
    <dgm:cxn modelId="{E055CBD0-D730-4AE9-88CE-3452D0780FCC}" type="presParOf" srcId="{A8E0970C-770A-4452-8963-B49CE71D04A9}" destId="{67F93E2F-AAD9-40A9-949F-D68DA82502C9}" srcOrd="8" destOrd="0" presId="urn:microsoft.com/office/officeart/2005/8/layout/gear1"/>
    <dgm:cxn modelId="{B2E3A2D9-3233-4B03-91C6-2C34097E43C8}" type="presParOf" srcId="{A8E0970C-770A-4452-8963-B49CE71D04A9}" destId="{5F9E463E-BAA7-45AF-8A1B-DB017F3643AB}" srcOrd="9" destOrd="0" presId="urn:microsoft.com/office/officeart/2005/8/layout/gear1"/>
    <dgm:cxn modelId="{0DCDBBFE-01AB-46F2-AAFA-DA3F1ED0A53F}" type="presParOf" srcId="{A8E0970C-770A-4452-8963-B49CE71D04A9}" destId="{DEFF9B24-0E49-4C54-9D49-797309B0DDBB}" srcOrd="10" destOrd="0" presId="urn:microsoft.com/office/officeart/2005/8/layout/gear1"/>
    <dgm:cxn modelId="{FC3E52A9-A15B-4C75-B73A-6981B014C4AE}" type="presParOf" srcId="{A8E0970C-770A-4452-8963-B49CE71D04A9}" destId="{9433B5A6-903A-441D-8212-72792FCC9187}" srcOrd="11" destOrd="0" presId="urn:microsoft.com/office/officeart/2005/8/layout/gear1"/>
    <dgm:cxn modelId="{DCC93AFC-5A09-41B8-A03A-F76A2F8C7D6E}" type="presParOf" srcId="{A8E0970C-770A-4452-8963-B49CE71D04A9}" destId="{E31D6542-43F5-4E30-829A-20121F756C3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03FE1-6419-4FA8-9BA7-2FDEE46ECA4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FA20AF-692F-438A-B43B-31E97E2F1D0B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Mercado de trabajo</a:t>
          </a:r>
        </a:p>
      </dgm:t>
    </dgm:pt>
    <dgm:pt modelId="{D4BFE322-2603-45F9-8503-89F83153D754}" type="parTrans" cxnId="{88A8A40C-9EFC-472B-B863-B82B7D6A9B7A}">
      <dgm:prSet/>
      <dgm:spPr/>
      <dgm:t>
        <a:bodyPr/>
        <a:lstStyle/>
        <a:p>
          <a:endParaRPr lang="es-ES"/>
        </a:p>
      </dgm:t>
    </dgm:pt>
    <dgm:pt modelId="{1BB8B3AB-DDD2-4360-BB2A-FE65FDEB6864}" type="sibTrans" cxnId="{88A8A40C-9EFC-472B-B863-B82B7D6A9B7A}">
      <dgm:prSet/>
      <dgm:spPr/>
      <dgm:t>
        <a:bodyPr/>
        <a:lstStyle/>
        <a:p>
          <a:endParaRPr lang="es-ES"/>
        </a:p>
      </dgm:t>
    </dgm:pt>
    <dgm:pt modelId="{DC16F825-E60A-4676-9D9F-8F34F89AE74C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Educación y formación</a:t>
          </a:r>
        </a:p>
      </dgm:t>
    </dgm:pt>
    <dgm:pt modelId="{0A4DD108-256A-4040-90D5-2D110E2EED58}" type="parTrans" cxnId="{85320454-AD7D-44D1-B2C4-06BE4235B091}">
      <dgm:prSet/>
      <dgm:spPr/>
      <dgm:t>
        <a:bodyPr/>
        <a:lstStyle/>
        <a:p>
          <a:endParaRPr lang="es-ES"/>
        </a:p>
      </dgm:t>
    </dgm:pt>
    <dgm:pt modelId="{E2FFF843-24A4-4ECF-A917-5B1133F8E823}" type="sibTrans" cxnId="{85320454-AD7D-44D1-B2C4-06BE4235B091}">
      <dgm:prSet/>
      <dgm:spPr/>
      <dgm:t>
        <a:bodyPr/>
        <a:lstStyle/>
        <a:p>
          <a:endParaRPr lang="es-ES"/>
        </a:p>
      </dgm:t>
    </dgm:pt>
    <dgm:pt modelId="{51C3E895-7BC1-4CAD-A632-AD0BD0E99A43}">
      <dgm:prSet phldrT="[Texto]"/>
      <dgm:spPr>
        <a:solidFill>
          <a:srgbClr val="2EB3EE"/>
        </a:solidFill>
      </dgm:spPr>
      <dgm:t>
        <a:bodyPr/>
        <a:lstStyle/>
        <a:p>
          <a:r>
            <a:rPr lang="es-ES" dirty="0"/>
            <a:t>Demografía e inmigración</a:t>
          </a:r>
        </a:p>
      </dgm:t>
    </dgm:pt>
    <dgm:pt modelId="{41B58D87-962F-490E-BB57-9C32A33EC2DA}" type="parTrans" cxnId="{2366AADC-E71D-427D-AE5F-4BC128637C33}">
      <dgm:prSet/>
      <dgm:spPr/>
      <dgm:t>
        <a:bodyPr/>
        <a:lstStyle/>
        <a:p>
          <a:endParaRPr lang="es-ES"/>
        </a:p>
      </dgm:t>
    </dgm:pt>
    <dgm:pt modelId="{C89CCE31-FC12-4AF2-9948-1FEA28DC84DB}" type="sibTrans" cxnId="{2366AADC-E71D-427D-AE5F-4BC128637C33}">
      <dgm:prSet/>
      <dgm:spPr/>
      <dgm:t>
        <a:bodyPr/>
        <a:lstStyle/>
        <a:p>
          <a:endParaRPr lang="es-ES"/>
        </a:p>
      </dgm:t>
    </dgm:pt>
    <dgm:pt modelId="{A8E0970C-770A-4452-8963-B49CE71D04A9}" type="pres">
      <dgm:prSet presAssocID="{AAE03FE1-6419-4FA8-9BA7-2FDEE46ECA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791C74-F79A-40B4-941B-E7A6A62E996E}" type="pres">
      <dgm:prSet presAssocID="{F7FA20AF-692F-438A-B43B-31E97E2F1D0B}" presName="gear1" presStyleLbl="node1" presStyleIdx="0" presStyleCnt="3" custScaleX="76279" custScaleY="66168">
        <dgm:presLayoutVars>
          <dgm:chMax val="1"/>
          <dgm:bulletEnabled val="1"/>
        </dgm:presLayoutVars>
      </dgm:prSet>
      <dgm:spPr/>
    </dgm:pt>
    <dgm:pt modelId="{DE5F4410-D78A-4B55-B573-C05D88687770}" type="pres">
      <dgm:prSet presAssocID="{F7FA20AF-692F-438A-B43B-31E97E2F1D0B}" presName="gear1srcNode" presStyleLbl="node1" presStyleIdx="0" presStyleCnt="3"/>
      <dgm:spPr/>
    </dgm:pt>
    <dgm:pt modelId="{203471BF-7B6A-46A2-B53D-8DEE2065256B}" type="pres">
      <dgm:prSet presAssocID="{F7FA20AF-692F-438A-B43B-31E97E2F1D0B}" presName="gear1dstNode" presStyleLbl="node1" presStyleIdx="0" presStyleCnt="3"/>
      <dgm:spPr/>
    </dgm:pt>
    <dgm:pt modelId="{2B0B4073-A012-45B9-8255-2D064357BA2A}" type="pres">
      <dgm:prSet presAssocID="{DC16F825-E60A-4676-9D9F-8F34F89AE74C}" presName="gear2" presStyleLbl="node1" presStyleIdx="1" presStyleCnt="3" custScaleX="79290" custScaleY="78560">
        <dgm:presLayoutVars>
          <dgm:chMax val="1"/>
          <dgm:bulletEnabled val="1"/>
        </dgm:presLayoutVars>
      </dgm:prSet>
      <dgm:spPr/>
    </dgm:pt>
    <dgm:pt modelId="{673F45A0-83E7-4B83-88A0-6C6C319336AB}" type="pres">
      <dgm:prSet presAssocID="{DC16F825-E60A-4676-9D9F-8F34F89AE74C}" presName="gear2srcNode" presStyleLbl="node1" presStyleIdx="1" presStyleCnt="3"/>
      <dgm:spPr/>
    </dgm:pt>
    <dgm:pt modelId="{4D213311-CD63-4330-BF5B-9764B4AF333D}" type="pres">
      <dgm:prSet presAssocID="{DC16F825-E60A-4676-9D9F-8F34F89AE74C}" presName="gear2dstNode" presStyleLbl="node1" presStyleIdx="1" presStyleCnt="3"/>
      <dgm:spPr/>
    </dgm:pt>
    <dgm:pt modelId="{788D41A7-F66F-42CE-B237-74CC4AE7B465}" type="pres">
      <dgm:prSet presAssocID="{51C3E895-7BC1-4CAD-A632-AD0BD0E99A43}" presName="gear3" presStyleLbl="node1" presStyleIdx="2" presStyleCnt="3" custLinFactNeighborX="13464" custLinFactNeighborY="7854"/>
      <dgm:spPr/>
    </dgm:pt>
    <dgm:pt modelId="{3FFBB43E-FF8D-4B2B-A3E8-F2AB337EECC5}" type="pres">
      <dgm:prSet presAssocID="{51C3E895-7BC1-4CAD-A632-AD0BD0E99A4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7F93E2F-AAD9-40A9-949F-D68DA82502C9}" type="pres">
      <dgm:prSet presAssocID="{51C3E895-7BC1-4CAD-A632-AD0BD0E99A43}" presName="gear3srcNode" presStyleLbl="node1" presStyleIdx="2" presStyleCnt="3"/>
      <dgm:spPr/>
    </dgm:pt>
    <dgm:pt modelId="{5F9E463E-BAA7-45AF-8A1B-DB017F3643AB}" type="pres">
      <dgm:prSet presAssocID="{51C3E895-7BC1-4CAD-A632-AD0BD0E99A43}" presName="gear3dstNode" presStyleLbl="node1" presStyleIdx="2" presStyleCnt="3"/>
      <dgm:spPr/>
    </dgm:pt>
    <dgm:pt modelId="{DEFF9B24-0E49-4C54-9D49-797309B0DDBB}" type="pres">
      <dgm:prSet presAssocID="{1BB8B3AB-DDD2-4360-BB2A-FE65FDEB6864}" presName="connector1" presStyleLbl="sibTrans2D1" presStyleIdx="0" presStyleCnt="3" custAng="403333" custScaleX="67058" custScaleY="77039" custLinFactNeighborX="839" custLinFactNeighborY="1180"/>
      <dgm:spPr/>
    </dgm:pt>
    <dgm:pt modelId="{9433B5A6-903A-441D-8212-72792FCC9187}" type="pres">
      <dgm:prSet presAssocID="{E2FFF843-24A4-4ECF-A917-5B1133F8E823}" presName="connector2" presStyleLbl="sibTrans2D1" presStyleIdx="1" presStyleCnt="3"/>
      <dgm:spPr/>
    </dgm:pt>
    <dgm:pt modelId="{E31D6542-43F5-4E30-829A-20121F756C3D}" type="pres">
      <dgm:prSet presAssocID="{C89CCE31-FC12-4AF2-9948-1FEA28DC84DB}" presName="connector3" presStyleLbl="sibTrans2D1" presStyleIdx="2" presStyleCnt="3" custAng="0" custLinFactNeighborX="4145" custLinFactNeighborY="8148"/>
      <dgm:spPr/>
    </dgm:pt>
  </dgm:ptLst>
  <dgm:cxnLst>
    <dgm:cxn modelId="{C7C4F704-1C7D-4D05-9E7E-4187A23C755E}" type="presOf" srcId="{F7FA20AF-692F-438A-B43B-31E97E2F1D0B}" destId="{58791C74-F79A-40B4-941B-E7A6A62E996E}" srcOrd="0" destOrd="0" presId="urn:microsoft.com/office/officeart/2005/8/layout/gear1"/>
    <dgm:cxn modelId="{88A8A40C-9EFC-472B-B863-B82B7D6A9B7A}" srcId="{AAE03FE1-6419-4FA8-9BA7-2FDEE46ECA4C}" destId="{F7FA20AF-692F-438A-B43B-31E97E2F1D0B}" srcOrd="0" destOrd="0" parTransId="{D4BFE322-2603-45F9-8503-89F83153D754}" sibTransId="{1BB8B3AB-DDD2-4360-BB2A-FE65FDEB6864}"/>
    <dgm:cxn modelId="{46F1030F-1C0E-4711-B366-36042FE80741}" type="presOf" srcId="{C89CCE31-FC12-4AF2-9948-1FEA28DC84DB}" destId="{E31D6542-43F5-4E30-829A-20121F756C3D}" srcOrd="0" destOrd="0" presId="urn:microsoft.com/office/officeart/2005/8/layout/gear1"/>
    <dgm:cxn modelId="{42F05E24-7378-41AC-901E-D4E9DF54A8CE}" type="presOf" srcId="{F7FA20AF-692F-438A-B43B-31E97E2F1D0B}" destId="{DE5F4410-D78A-4B55-B573-C05D88687770}" srcOrd="1" destOrd="0" presId="urn:microsoft.com/office/officeart/2005/8/layout/gear1"/>
    <dgm:cxn modelId="{DB4DFC34-33B2-4611-B203-143A2A76C91B}" type="presOf" srcId="{F7FA20AF-692F-438A-B43B-31E97E2F1D0B}" destId="{203471BF-7B6A-46A2-B53D-8DEE2065256B}" srcOrd="2" destOrd="0" presId="urn:microsoft.com/office/officeart/2005/8/layout/gear1"/>
    <dgm:cxn modelId="{7FBC7164-5DB6-4750-9B2E-77FA3C0ADB47}" type="presOf" srcId="{51C3E895-7BC1-4CAD-A632-AD0BD0E99A43}" destId="{67F93E2F-AAD9-40A9-949F-D68DA82502C9}" srcOrd="2" destOrd="0" presId="urn:microsoft.com/office/officeart/2005/8/layout/gear1"/>
    <dgm:cxn modelId="{93E8E350-E2A9-4944-9050-EE67333EEEAC}" type="presOf" srcId="{DC16F825-E60A-4676-9D9F-8F34F89AE74C}" destId="{2B0B4073-A012-45B9-8255-2D064357BA2A}" srcOrd="0" destOrd="0" presId="urn:microsoft.com/office/officeart/2005/8/layout/gear1"/>
    <dgm:cxn modelId="{85320454-AD7D-44D1-B2C4-06BE4235B091}" srcId="{AAE03FE1-6419-4FA8-9BA7-2FDEE46ECA4C}" destId="{DC16F825-E60A-4676-9D9F-8F34F89AE74C}" srcOrd="1" destOrd="0" parTransId="{0A4DD108-256A-4040-90D5-2D110E2EED58}" sibTransId="{E2FFF843-24A4-4ECF-A917-5B1133F8E823}"/>
    <dgm:cxn modelId="{F9F7A676-AA84-409B-B53E-244CD6F74B85}" type="presOf" srcId="{E2FFF843-24A4-4ECF-A917-5B1133F8E823}" destId="{9433B5A6-903A-441D-8212-72792FCC9187}" srcOrd="0" destOrd="0" presId="urn:microsoft.com/office/officeart/2005/8/layout/gear1"/>
    <dgm:cxn modelId="{6846E184-CDCE-4AFB-A2ED-CDC6733A24C3}" type="presOf" srcId="{1BB8B3AB-DDD2-4360-BB2A-FE65FDEB6864}" destId="{DEFF9B24-0E49-4C54-9D49-797309B0DDBB}" srcOrd="0" destOrd="0" presId="urn:microsoft.com/office/officeart/2005/8/layout/gear1"/>
    <dgm:cxn modelId="{07FE6290-2372-47BD-91CD-0B06D7FC1EA5}" type="presOf" srcId="{51C3E895-7BC1-4CAD-A632-AD0BD0E99A43}" destId="{3FFBB43E-FF8D-4B2B-A3E8-F2AB337EECC5}" srcOrd="1" destOrd="0" presId="urn:microsoft.com/office/officeart/2005/8/layout/gear1"/>
    <dgm:cxn modelId="{36143F91-61B4-4DE7-82F2-F06E45C333D5}" type="presOf" srcId="{51C3E895-7BC1-4CAD-A632-AD0BD0E99A43}" destId="{5F9E463E-BAA7-45AF-8A1B-DB017F3643AB}" srcOrd="3" destOrd="0" presId="urn:microsoft.com/office/officeart/2005/8/layout/gear1"/>
    <dgm:cxn modelId="{FECE65A2-0E17-48DE-9B35-ECA6173B1373}" type="presOf" srcId="{DC16F825-E60A-4676-9D9F-8F34F89AE74C}" destId="{673F45A0-83E7-4B83-88A0-6C6C319336AB}" srcOrd="1" destOrd="0" presId="urn:microsoft.com/office/officeart/2005/8/layout/gear1"/>
    <dgm:cxn modelId="{8A9717B9-B513-4763-BE86-F8515EEF752B}" type="presOf" srcId="{AAE03FE1-6419-4FA8-9BA7-2FDEE46ECA4C}" destId="{A8E0970C-770A-4452-8963-B49CE71D04A9}" srcOrd="0" destOrd="0" presId="urn:microsoft.com/office/officeart/2005/8/layout/gear1"/>
    <dgm:cxn modelId="{7B47E8BA-A7C6-4BD7-84DA-D42E0C56663C}" type="presOf" srcId="{DC16F825-E60A-4676-9D9F-8F34F89AE74C}" destId="{4D213311-CD63-4330-BF5B-9764B4AF333D}" srcOrd="2" destOrd="0" presId="urn:microsoft.com/office/officeart/2005/8/layout/gear1"/>
    <dgm:cxn modelId="{F12854BF-140A-4E97-93EC-10459F05415B}" type="presOf" srcId="{51C3E895-7BC1-4CAD-A632-AD0BD0E99A43}" destId="{788D41A7-F66F-42CE-B237-74CC4AE7B465}" srcOrd="0" destOrd="0" presId="urn:microsoft.com/office/officeart/2005/8/layout/gear1"/>
    <dgm:cxn modelId="{2366AADC-E71D-427D-AE5F-4BC128637C33}" srcId="{AAE03FE1-6419-4FA8-9BA7-2FDEE46ECA4C}" destId="{51C3E895-7BC1-4CAD-A632-AD0BD0E99A43}" srcOrd="2" destOrd="0" parTransId="{41B58D87-962F-490E-BB57-9C32A33EC2DA}" sibTransId="{C89CCE31-FC12-4AF2-9948-1FEA28DC84DB}"/>
    <dgm:cxn modelId="{C4485A5F-3254-4485-8C2D-206D2C563B81}" type="presParOf" srcId="{A8E0970C-770A-4452-8963-B49CE71D04A9}" destId="{58791C74-F79A-40B4-941B-E7A6A62E996E}" srcOrd="0" destOrd="0" presId="urn:microsoft.com/office/officeart/2005/8/layout/gear1"/>
    <dgm:cxn modelId="{6841267D-C315-4F67-B722-5A162FF4CC20}" type="presParOf" srcId="{A8E0970C-770A-4452-8963-B49CE71D04A9}" destId="{DE5F4410-D78A-4B55-B573-C05D88687770}" srcOrd="1" destOrd="0" presId="urn:microsoft.com/office/officeart/2005/8/layout/gear1"/>
    <dgm:cxn modelId="{48F9B4C3-E8BD-498B-9DEA-B315046645A6}" type="presParOf" srcId="{A8E0970C-770A-4452-8963-B49CE71D04A9}" destId="{203471BF-7B6A-46A2-B53D-8DEE2065256B}" srcOrd="2" destOrd="0" presId="urn:microsoft.com/office/officeart/2005/8/layout/gear1"/>
    <dgm:cxn modelId="{C51C42BE-6C0C-4144-8EC2-6C7E57A3E9F1}" type="presParOf" srcId="{A8E0970C-770A-4452-8963-B49CE71D04A9}" destId="{2B0B4073-A012-45B9-8255-2D064357BA2A}" srcOrd="3" destOrd="0" presId="urn:microsoft.com/office/officeart/2005/8/layout/gear1"/>
    <dgm:cxn modelId="{3949CAE8-7B92-435C-8BE5-53D1B45574C1}" type="presParOf" srcId="{A8E0970C-770A-4452-8963-B49CE71D04A9}" destId="{673F45A0-83E7-4B83-88A0-6C6C319336AB}" srcOrd="4" destOrd="0" presId="urn:microsoft.com/office/officeart/2005/8/layout/gear1"/>
    <dgm:cxn modelId="{4D33B71F-E897-421B-9FED-8C5475B3F77E}" type="presParOf" srcId="{A8E0970C-770A-4452-8963-B49CE71D04A9}" destId="{4D213311-CD63-4330-BF5B-9764B4AF333D}" srcOrd="5" destOrd="0" presId="urn:microsoft.com/office/officeart/2005/8/layout/gear1"/>
    <dgm:cxn modelId="{808A051D-C5AA-48A6-B07E-AF9AEF5CB1BC}" type="presParOf" srcId="{A8E0970C-770A-4452-8963-B49CE71D04A9}" destId="{788D41A7-F66F-42CE-B237-74CC4AE7B465}" srcOrd="6" destOrd="0" presId="urn:microsoft.com/office/officeart/2005/8/layout/gear1"/>
    <dgm:cxn modelId="{0D23AEB9-5D84-462B-A4B9-73404D0E2472}" type="presParOf" srcId="{A8E0970C-770A-4452-8963-B49CE71D04A9}" destId="{3FFBB43E-FF8D-4B2B-A3E8-F2AB337EECC5}" srcOrd="7" destOrd="0" presId="urn:microsoft.com/office/officeart/2005/8/layout/gear1"/>
    <dgm:cxn modelId="{E055CBD0-D730-4AE9-88CE-3452D0780FCC}" type="presParOf" srcId="{A8E0970C-770A-4452-8963-B49CE71D04A9}" destId="{67F93E2F-AAD9-40A9-949F-D68DA82502C9}" srcOrd="8" destOrd="0" presId="urn:microsoft.com/office/officeart/2005/8/layout/gear1"/>
    <dgm:cxn modelId="{B2E3A2D9-3233-4B03-91C6-2C34097E43C8}" type="presParOf" srcId="{A8E0970C-770A-4452-8963-B49CE71D04A9}" destId="{5F9E463E-BAA7-45AF-8A1B-DB017F3643AB}" srcOrd="9" destOrd="0" presId="urn:microsoft.com/office/officeart/2005/8/layout/gear1"/>
    <dgm:cxn modelId="{0DCDBBFE-01AB-46F2-AAFA-DA3F1ED0A53F}" type="presParOf" srcId="{A8E0970C-770A-4452-8963-B49CE71D04A9}" destId="{DEFF9B24-0E49-4C54-9D49-797309B0DDBB}" srcOrd="10" destOrd="0" presId="urn:microsoft.com/office/officeart/2005/8/layout/gear1"/>
    <dgm:cxn modelId="{FC3E52A9-A15B-4C75-B73A-6981B014C4AE}" type="presParOf" srcId="{A8E0970C-770A-4452-8963-B49CE71D04A9}" destId="{9433B5A6-903A-441D-8212-72792FCC9187}" srcOrd="11" destOrd="0" presId="urn:microsoft.com/office/officeart/2005/8/layout/gear1"/>
    <dgm:cxn modelId="{DCC93AFC-5A09-41B8-A03A-F76A2F8C7D6E}" type="presParOf" srcId="{A8E0970C-770A-4452-8963-B49CE71D04A9}" destId="{E31D6542-43F5-4E30-829A-20121F756C3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91C74-F79A-40B4-941B-E7A6A62E996E}">
      <dsp:nvSpPr>
        <dsp:cNvPr id="0" name=""/>
        <dsp:cNvSpPr/>
      </dsp:nvSpPr>
      <dsp:spPr>
        <a:xfrm>
          <a:off x="4200727" y="3060008"/>
          <a:ext cx="2273317" cy="1971982"/>
        </a:xfrm>
        <a:prstGeom prst="gear9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Mercado de trabajo</a:t>
          </a:r>
        </a:p>
      </dsp:txBody>
      <dsp:txXfrm>
        <a:off x="4635243" y="3521935"/>
        <a:ext cx="1404285" cy="1013640"/>
      </dsp:txXfrm>
    </dsp:sp>
    <dsp:sp modelId="{2B0B4073-A012-45B9-8255-2D064357BA2A}">
      <dsp:nvSpPr>
        <dsp:cNvPr id="0" name=""/>
        <dsp:cNvSpPr/>
      </dsp:nvSpPr>
      <dsp:spPr>
        <a:xfrm>
          <a:off x="2337721" y="2083792"/>
          <a:ext cx="1718584" cy="1702761"/>
        </a:xfrm>
        <a:prstGeom prst="gear6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Educación y formación</a:t>
          </a:r>
        </a:p>
      </dsp:txBody>
      <dsp:txXfrm>
        <a:off x="2768696" y="2515058"/>
        <a:ext cx="856634" cy="840229"/>
      </dsp:txXfrm>
    </dsp:sp>
    <dsp:sp modelId="{788D41A7-F66F-42CE-B237-74CC4AE7B465}">
      <dsp:nvSpPr>
        <dsp:cNvPr id="0" name=""/>
        <dsp:cNvSpPr/>
      </dsp:nvSpPr>
      <dsp:spPr>
        <a:xfrm rot="20700000">
          <a:off x="3677475" y="560388"/>
          <a:ext cx="2123675" cy="2123675"/>
        </a:xfrm>
        <a:prstGeom prst="gear6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Demografía e inmigración</a:t>
          </a:r>
        </a:p>
      </dsp:txBody>
      <dsp:txXfrm rot="-20700000">
        <a:off x="4143259" y="1026172"/>
        <a:ext cx="1192106" cy="1192106"/>
      </dsp:txXfrm>
    </dsp:sp>
    <dsp:sp modelId="{DEFF9B24-0E49-4C54-9D49-797309B0DDBB}">
      <dsp:nvSpPr>
        <dsp:cNvPr id="0" name=""/>
        <dsp:cNvSpPr/>
      </dsp:nvSpPr>
      <dsp:spPr>
        <a:xfrm rot="403333">
          <a:off x="4292095" y="2581296"/>
          <a:ext cx="2558089" cy="2938838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B5A6-903A-441D-8212-72792FCC9187}">
      <dsp:nvSpPr>
        <dsp:cNvPr id="0" name=""/>
        <dsp:cNvSpPr/>
      </dsp:nvSpPr>
      <dsp:spPr>
        <a:xfrm>
          <a:off x="1729425" y="1366607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6542-43F5-4E30-829A-20121F756C3D}">
      <dsp:nvSpPr>
        <dsp:cNvPr id="0" name=""/>
        <dsp:cNvSpPr/>
      </dsp:nvSpPr>
      <dsp:spPr>
        <a:xfrm>
          <a:off x="2959923" y="129184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91C74-F79A-40B4-941B-E7A6A62E996E}">
      <dsp:nvSpPr>
        <dsp:cNvPr id="0" name=""/>
        <dsp:cNvSpPr/>
      </dsp:nvSpPr>
      <dsp:spPr>
        <a:xfrm>
          <a:off x="4200727" y="3060008"/>
          <a:ext cx="2273317" cy="1971982"/>
        </a:xfrm>
        <a:prstGeom prst="gear9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Mercado de trabajo</a:t>
          </a:r>
        </a:p>
      </dsp:txBody>
      <dsp:txXfrm>
        <a:off x="4635243" y="3521935"/>
        <a:ext cx="1404285" cy="1013640"/>
      </dsp:txXfrm>
    </dsp:sp>
    <dsp:sp modelId="{2B0B4073-A012-45B9-8255-2D064357BA2A}">
      <dsp:nvSpPr>
        <dsp:cNvPr id="0" name=""/>
        <dsp:cNvSpPr/>
      </dsp:nvSpPr>
      <dsp:spPr>
        <a:xfrm>
          <a:off x="2337721" y="2083792"/>
          <a:ext cx="1718584" cy="1702761"/>
        </a:xfrm>
        <a:prstGeom prst="gear6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Educación y formación</a:t>
          </a:r>
        </a:p>
      </dsp:txBody>
      <dsp:txXfrm>
        <a:off x="2768696" y="2515058"/>
        <a:ext cx="856634" cy="840229"/>
      </dsp:txXfrm>
    </dsp:sp>
    <dsp:sp modelId="{788D41A7-F66F-42CE-B237-74CC4AE7B465}">
      <dsp:nvSpPr>
        <dsp:cNvPr id="0" name=""/>
        <dsp:cNvSpPr/>
      </dsp:nvSpPr>
      <dsp:spPr>
        <a:xfrm rot="20700000">
          <a:off x="3677475" y="560388"/>
          <a:ext cx="2123675" cy="2123675"/>
        </a:xfrm>
        <a:prstGeom prst="gear6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Demografía e inmigración</a:t>
          </a:r>
        </a:p>
      </dsp:txBody>
      <dsp:txXfrm rot="-20700000">
        <a:off x="4143259" y="1026172"/>
        <a:ext cx="1192106" cy="1192106"/>
      </dsp:txXfrm>
    </dsp:sp>
    <dsp:sp modelId="{DEFF9B24-0E49-4C54-9D49-797309B0DDBB}">
      <dsp:nvSpPr>
        <dsp:cNvPr id="0" name=""/>
        <dsp:cNvSpPr/>
      </dsp:nvSpPr>
      <dsp:spPr>
        <a:xfrm rot="403333">
          <a:off x="4292095" y="2581296"/>
          <a:ext cx="2558089" cy="2938838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B5A6-903A-441D-8212-72792FCC9187}">
      <dsp:nvSpPr>
        <dsp:cNvPr id="0" name=""/>
        <dsp:cNvSpPr/>
      </dsp:nvSpPr>
      <dsp:spPr>
        <a:xfrm>
          <a:off x="1729425" y="1366607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6542-43F5-4E30-829A-20121F756C3D}">
      <dsp:nvSpPr>
        <dsp:cNvPr id="0" name=""/>
        <dsp:cNvSpPr/>
      </dsp:nvSpPr>
      <dsp:spPr>
        <a:xfrm>
          <a:off x="2959923" y="129184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91C74-F79A-40B4-941B-E7A6A62E996E}">
      <dsp:nvSpPr>
        <dsp:cNvPr id="0" name=""/>
        <dsp:cNvSpPr/>
      </dsp:nvSpPr>
      <dsp:spPr>
        <a:xfrm>
          <a:off x="4200727" y="3060008"/>
          <a:ext cx="2273317" cy="1971982"/>
        </a:xfrm>
        <a:prstGeom prst="gear9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Mercado de trabajo</a:t>
          </a:r>
        </a:p>
      </dsp:txBody>
      <dsp:txXfrm>
        <a:off x="4635243" y="3521935"/>
        <a:ext cx="1404285" cy="1013640"/>
      </dsp:txXfrm>
    </dsp:sp>
    <dsp:sp modelId="{2B0B4073-A012-45B9-8255-2D064357BA2A}">
      <dsp:nvSpPr>
        <dsp:cNvPr id="0" name=""/>
        <dsp:cNvSpPr/>
      </dsp:nvSpPr>
      <dsp:spPr>
        <a:xfrm>
          <a:off x="2337721" y="2083792"/>
          <a:ext cx="1718584" cy="1702761"/>
        </a:xfrm>
        <a:prstGeom prst="gear6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Educación y formación</a:t>
          </a:r>
        </a:p>
      </dsp:txBody>
      <dsp:txXfrm>
        <a:off x="2768696" y="2515058"/>
        <a:ext cx="856634" cy="840229"/>
      </dsp:txXfrm>
    </dsp:sp>
    <dsp:sp modelId="{788D41A7-F66F-42CE-B237-74CC4AE7B465}">
      <dsp:nvSpPr>
        <dsp:cNvPr id="0" name=""/>
        <dsp:cNvSpPr/>
      </dsp:nvSpPr>
      <dsp:spPr>
        <a:xfrm rot="20700000">
          <a:off x="3677475" y="560388"/>
          <a:ext cx="2123675" cy="2123675"/>
        </a:xfrm>
        <a:prstGeom prst="gear6">
          <a:avLst/>
        </a:prstGeom>
        <a:solidFill>
          <a:srgbClr val="2EB3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Demografía e inmigración</a:t>
          </a:r>
        </a:p>
      </dsp:txBody>
      <dsp:txXfrm rot="-20700000">
        <a:off x="4143259" y="1026172"/>
        <a:ext cx="1192106" cy="1192106"/>
      </dsp:txXfrm>
    </dsp:sp>
    <dsp:sp modelId="{DEFF9B24-0E49-4C54-9D49-797309B0DDBB}">
      <dsp:nvSpPr>
        <dsp:cNvPr id="0" name=""/>
        <dsp:cNvSpPr/>
      </dsp:nvSpPr>
      <dsp:spPr>
        <a:xfrm rot="403333">
          <a:off x="4292095" y="2581296"/>
          <a:ext cx="2558089" cy="2938838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B5A6-903A-441D-8212-72792FCC9187}">
      <dsp:nvSpPr>
        <dsp:cNvPr id="0" name=""/>
        <dsp:cNvSpPr/>
      </dsp:nvSpPr>
      <dsp:spPr>
        <a:xfrm>
          <a:off x="1729425" y="1366607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6542-43F5-4E30-829A-20121F756C3D}">
      <dsp:nvSpPr>
        <dsp:cNvPr id="0" name=""/>
        <dsp:cNvSpPr/>
      </dsp:nvSpPr>
      <dsp:spPr>
        <a:xfrm>
          <a:off x="2959923" y="129184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0.52164</cdr:x>
      <cdr:y>0.9238</cdr:y>
    </cdr:from>
    <cdr:to>
      <cdr:x>0.79697</cdr:x>
      <cdr:y>1</cdr:y>
    </cdr:to>
    <cdr:sp macro="" textlink="">
      <cdr:nvSpPr>
        <cdr:cNvPr id="2" name="CuadroTexto 26">
          <a:extLst xmlns:a="http://schemas.openxmlformats.org/drawingml/2006/main">
            <a:ext uri="{FF2B5EF4-FFF2-40B4-BE49-F238E27FC236}">
              <a16:creationId xmlns:a16="http://schemas.microsoft.com/office/drawing/2014/main" id="{0EDC504E-072A-46AB-B697-04E455B884B7}"/>
            </a:ext>
          </a:extLst>
        </cdr:cNvPr>
        <cdr:cNvSpPr txBox="1"/>
      </cdr:nvSpPr>
      <cdr:spPr>
        <a:xfrm xmlns:a="http://schemas.openxmlformats.org/drawingml/2006/main">
          <a:off x="3468366" y="4735693"/>
          <a:ext cx="1830695" cy="3906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algn="l" rtl="0" fontAlgn="base">
            <a:spcBef>
              <a:spcPct val="0"/>
            </a:spcBef>
            <a:spcAft>
              <a:spcPct val="0"/>
            </a:spcAft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1200" b="1" u="sng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es-ES" sz="969" u="none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rPr>
            <a:t>Después de las transferencias públicas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9FCED-22CF-44AB-B146-88DD10D3D958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C2F49-D387-4ACB-BEB9-7EE53B7104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3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E0F3-B975-4963-9014-08A395AC2DE7}" type="datetimeFigureOut">
              <a:rPr lang="es-ES" smtClean="0"/>
              <a:t>14/11/2021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41446-17E8-4E45-88FC-F7054613C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29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10 programas suman 50.000 M€,</a:t>
            </a:r>
            <a:r>
              <a:rPr lang="es-ES" baseline="0" dirty="0"/>
              <a:t> 70% de todos los fondos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F3800-6E7F-471E-BCF5-7F09A552943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España experimenta el mayor aumento de la tasa de dependencia en Europa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peso relativo de los +65 años relativo a la población en edad d trabajar no tiene comparación con ninguna etapa anterior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acelera el envejecimiento: 1960 – 2010 + 12pp 2010-2060 +34pp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1446-17E8-4E45-88FC-F7054613C661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77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2B36C-C5AB-400C-A670-5A3E555A4D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49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75C76-0EF6-4FFC-B592-030248704CBC}" type="slidenum">
              <a:rPr lang="es-ES_tradnl" smtClean="0"/>
              <a:pPr>
                <a:defRPr/>
              </a:pPr>
              <a:t>27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3889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F3800-6E7F-471E-BCF5-7F09A552943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25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10 programas suman 50.000 M€,</a:t>
            </a:r>
            <a:r>
              <a:rPr lang="es-ES" baseline="0" dirty="0"/>
              <a:t> 70% de todos los fondos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F3800-6E7F-471E-BCF5-7F09A552943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26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Aumento de la esperanza de vida en años (2019- 2045)</a:t>
            </a:r>
          </a:p>
          <a:p>
            <a:r>
              <a:rPr lang="es-ES" b="1" dirty="0"/>
              <a:t>España 81,2 (2019) a 84,3 años (2045) </a:t>
            </a:r>
            <a:r>
              <a:rPr lang="es-ES" dirty="0"/>
              <a:t>(ya inicialmente una de las mayores esperanzas de vida de Europa)</a:t>
            </a:r>
          </a:p>
          <a:p>
            <a:r>
              <a:rPr lang="es-ES" dirty="0"/>
              <a:t>Zona Euro 80 a 84,4 años</a:t>
            </a:r>
          </a:p>
          <a:p>
            <a:r>
              <a:rPr lang="es-ES" dirty="0"/>
              <a:t>Portugal 78,6 a 82,5 años</a:t>
            </a:r>
          </a:p>
          <a:p>
            <a:r>
              <a:rPr lang="es-ES" dirty="0"/>
              <a:t>Francia 80,1 a 83,7 años</a:t>
            </a:r>
          </a:p>
          <a:p>
            <a:r>
              <a:rPr lang="es-ES" dirty="0"/>
              <a:t>Alemania 79,1 a 82,8 años</a:t>
            </a:r>
          </a:p>
          <a:p>
            <a:r>
              <a:rPr lang="es-ES" dirty="0"/>
              <a:t>Italia 81,3 a 84,3 años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1446-17E8-4E45-88FC-F7054613C66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39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 Coyuntural de Fecundidad -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Hijos por mujer en edad fértil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1446-17E8-4E45-88FC-F7054613C6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20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10 programas suman 50.000 M€,</a:t>
            </a:r>
            <a:r>
              <a:rPr lang="es-ES" baseline="0" dirty="0"/>
              <a:t> 70% de todos los fondos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F3800-6E7F-471E-BCF5-7F09A552943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Envejecimiento reduce el crecimiento anual del PIB per </a:t>
            </a:r>
            <a:r>
              <a:rPr lang="es-ES" dirty="0" err="1"/>
              <a:t>capita</a:t>
            </a:r>
            <a:r>
              <a:rPr lang="es-ES" dirty="0"/>
              <a:t> en -0,7pp (2020-30), en -0,6pp (2030-40) y en -0,1pp (2040-50).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1446-17E8-4E45-88FC-F7054613C66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58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1446-17E8-4E45-88FC-F7054613C66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1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10 programas suman 50.000 M€,</a:t>
            </a:r>
            <a:r>
              <a:rPr lang="es-ES" baseline="0" dirty="0"/>
              <a:t> 70% de todos los fondos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F3800-6E7F-471E-BCF5-7F09A552943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48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386468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45893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4ABDF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76680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6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o / bullets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287844"/>
            <a:ext cx="11037483" cy="4482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4ABDF0"/>
                </a:solidFill>
              </a:defRPr>
            </a:lvl1pPr>
          </a:lstStyle>
          <a:p>
            <a:pPr lvl="0"/>
            <a:r>
              <a:rPr lang="en-US" err="1"/>
              <a:t>Ejemplo</a:t>
            </a:r>
            <a:r>
              <a:rPr lang="en-US"/>
              <a:t> de </a:t>
            </a:r>
            <a:r>
              <a:rPr lang="en-US" err="1"/>
              <a:t>diapositiva</a:t>
            </a:r>
            <a:r>
              <a:rPr lang="en-US"/>
              <a:t> con </a:t>
            </a:r>
            <a:r>
              <a:rPr lang="en-US" err="1"/>
              <a:t>texto</a:t>
            </a:r>
            <a:r>
              <a:rPr lang="en-US"/>
              <a:t> / bullets + imagen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-955016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Ejemplo</a:t>
            </a:r>
            <a:r>
              <a:rPr lang="en-US"/>
              <a:t> de </a:t>
            </a:r>
            <a:r>
              <a:rPr lang="en-US" err="1"/>
              <a:t>subtítulo</a:t>
            </a:r>
            <a:r>
              <a:rPr lang="en-US"/>
              <a:t> de </a:t>
            </a:r>
            <a:r>
              <a:rPr lang="en-US" err="1"/>
              <a:t>diapositiva</a:t>
            </a:r>
            <a:endParaRPr lang="en-US"/>
          </a:p>
        </p:txBody>
      </p:sp>
      <p:cxnSp>
        <p:nvCxnSpPr>
          <p:cNvPr id="15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11563"/>
            <a:ext cx="0" cy="600844"/>
          </a:xfrm>
          <a:prstGeom prst="line">
            <a:avLst/>
          </a:prstGeom>
          <a:ln w="38100" cap="rnd">
            <a:solidFill>
              <a:srgbClr val="4ABD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8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334490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09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4ABDF0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693949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313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07153"/>
            <a:ext cx="11519520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ts val="26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3061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48944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06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4ABDF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108615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o / bullets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287844"/>
            <a:ext cx="11037483" cy="4482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4ABDF0"/>
                </a:solidFill>
              </a:defRPr>
            </a:lvl1pPr>
          </a:lstStyle>
          <a:p>
            <a:pPr lvl="0"/>
            <a:r>
              <a:rPr lang="en-US" err="1"/>
              <a:t>Ejemplo</a:t>
            </a:r>
            <a:r>
              <a:rPr lang="en-US"/>
              <a:t> de </a:t>
            </a:r>
            <a:r>
              <a:rPr lang="en-US" err="1"/>
              <a:t>diapositiva</a:t>
            </a:r>
            <a:r>
              <a:rPr lang="en-US"/>
              <a:t> con </a:t>
            </a:r>
            <a:r>
              <a:rPr lang="en-US" err="1"/>
              <a:t>texto</a:t>
            </a:r>
            <a:r>
              <a:rPr lang="en-US"/>
              <a:t> / bullets + imagen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-955016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Ejemplo</a:t>
            </a:r>
            <a:r>
              <a:rPr lang="en-US"/>
              <a:t> de </a:t>
            </a:r>
            <a:r>
              <a:rPr lang="en-US" err="1"/>
              <a:t>subtítulo</a:t>
            </a:r>
            <a:r>
              <a:rPr lang="en-US"/>
              <a:t> de </a:t>
            </a:r>
            <a:r>
              <a:rPr lang="en-US" err="1"/>
              <a:t>diapositiva</a:t>
            </a:r>
            <a:endParaRPr lang="en-US"/>
          </a:p>
        </p:txBody>
      </p:sp>
      <p:cxnSp>
        <p:nvCxnSpPr>
          <p:cNvPr id="15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11563"/>
            <a:ext cx="0" cy="600844"/>
          </a:xfrm>
          <a:prstGeom prst="line">
            <a:avLst/>
          </a:prstGeom>
          <a:ln w="38100" cap="rnd">
            <a:solidFill>
              <a:srgbClr val="4ABD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4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Portada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FF6C47-31BF-44D1-8739-C57785E7E37B}"/>
              </a:ext>
            </a:extLst>
          </p:cNvPr>
          <p:cNvCxnSpPr>
            <a:cxnSpLocks/>
          </p:cNvCxnSpPr>
          <p:nvPr/>
        </p:nvCxnSpPr>
        <p:spPr>
          <a:xfrm>
            <a:off x="547543" y="-75987"/>
            <a:ext cx="0" cy="7184571"/>
          </a:xfrm>
          <a:prstGeom prst="line">
            <a:avLst/>
          </a:prstGeom>
          <a:ln cap="rnd">
            <a:solidFill>
              <a:srgbClr val="4ABD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08">
            <a:extLst>
              <a:ext uri="{FF2B5EF4-FFF2-40B4-BE49-F238E27FC236}">
                <a16:creationId xmlns:a16="http://schemas.microsoft.com/office/drawing/2014/main" id="{933CF14C-D970-4DEA-B2FF-2B082BC8F3C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7543" y="-163800"/>
            <a:ext cx="0" cy="7185600"/>
          </a:xfrm>
          <a:prstGeom prst="rect">
            <a:avLst/>
          </a:prstGeom>
          <a:noFill/>
          <a:ln w="6350">
            <a:solidFill>
              <a:srgbClr val="4ABDF0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11376837" y="6602819"/>
            <a:ext cx="680483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200" b="1" u="sn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42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u="sng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A5297-3E08-4C9A-B238-7A781E48082A}" type="slidenum">
              <a:rPr lang="es-ES_tradnl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404093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64303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ts val="26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582515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454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o / bullets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287844"/>
            <a:ext cx="11037483" cy="4482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4ABDF0"/>
                </a:solidFill>
              </a:defRPr>
            </a:lvl1pPr>
          </a:lstStyle>
          <a:p>
            <a:pPr lvl="0"/>
            <a:r>
              <a:rPr lang="en-US" err="1"/>
              <a:t>Ejemplo</a:t>
            </a:r>
            <a:r>
              <a:rPr lang="en-US"/>
              <a:t> de </a:t>
            </a:r>
            <a:r>
              <a:rPr lang="en-US" err="1"/>
              <a:t>diapositiva</a:t>
            </a:r>
            <a:r>
              <a:rPr lang="en-US"/>
              <a:t> con </a:t>
            </a:r>
            <a:r>
              <a:rPr lang="en-US" err="1"/>
              <a:t>texto</a:t>
            </a:r>
            <a:r>
              <a:rPr lang="en-US"/>
              <a:t> / bullets + imagen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-955016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Ejemplo</a:t>
            </a:r>
            <a:r>
              <a:rPr lang="en-US"/>
              <a:t> de </a:t>
            </a:r>
            <a:r>
              <a:rPr lang="en-US" err="1"/>
              <a:t>subtítulo</a:t>
            </a:r>
            <a:r>
              <a:rPr lang="en-US"/>
              <a:t> de </a:t>
            </a:r>
            <a:r>
              <a:rPr lang="en-US" err="1"/>
              <a:t>diapositiva</a:t>
            </a:r>
            <a:endParaRPr lang="en-US"/>
          </a:p>
        </p:txBody>
      </p:sp>
      <p:cxnSp>
        <p:nvCxnSpPr>
          <p:cNvPr id="15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11563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7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2949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3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1 bloc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1803" y="1114430"/>
            <a:ext cx="11324167" cy="341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7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7AF6313-5450-4250-AD5A-6CE39DCA2D66}" type="datetime1">
              <a:rPr lang="es-ES_tradnl" smtClean="0"/>
              <a:pPr>
                <a:defRPr/>
              </a:pPr>
              <a:t>14/11/2021</a:t>
            </a:fld>
            <a:endParaRPr lang="es-ES_tradnl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903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74936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ts val="26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313161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ixaBank_16:9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8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076AE-365E-401C-96B6-DE91CEF4285F}" type="datetime1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14/11/2021</a:t>
            </a:fld>
            <a:endParaRPr lang="es-ES_trad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A5297-3E08-4C9A-B238-7A781E48082A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16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0" y="924719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19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0" y="924719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98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52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u="sng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87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1" y="1714501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5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2 blocs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Diapositiva de think-cell" r:id="rId4" imgW="723" imgH="724" progId="TCLayout.ActiveDocument.1">
                  <p:embed/>
                </p:oleObj>
              </mc:Choice>
              <mc:Fallback>
                <p:oleObj name="Diapositiva de think-cell" r:id="rId4" imgW="723" imgH="724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6225700" y="925016"/>
            <a:ext cx="5672841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 kern="0" baseline="30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 userDrawn="1"/>
        </p:nvSpPr>
        <p:spPr bwMode="auto">
          <a:xfrm>
            <a:off x="304800" y="925016"/>
            <a:ext cx="571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 kern="0" baseline="30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1</a:t>
            </a:r>
            <a:endParaRPr lang="es-ES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314251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2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6016104" y="925016"/>
            <a:ext cx="209596" cy="5565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u="sng" baseline="30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100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ntill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9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1 bloc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252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369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511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u="sng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10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b="1" u="sng" dirty="0">
              <a:solidFill>
                <a:prstClr val="black"/>
              </a:solidFill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044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b="1" u="sng" dirty="0">
              <a:solidFill>
                <a:prstClr val="black"/>
              </a:solidFill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98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ixa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36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2" name="1 Objeto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" y="159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549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1 bloc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8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1724E-B443-447D-9974-909490F4A1F7}" type="datetime1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14/11/2021</a:t>
            </a:fld>
            <a:endParaRPr lang="es-ES_tradnl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10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0" y="924719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65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 bwMode="auto">
          <a:xfrm>
            <a:off x="0" y="1210733"/>
            <a:ext cx="12192000" cy="5266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0" y="924719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77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2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67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1" y="1714501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00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684EAC20-67E5-4D23-AABB-8FB58EFCFE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" name="Diapositiva de think-cell" r:id="rId5" imgW="347" imgH="348" progId="TCLayout.ActiveDocument.1">
                  <p:embed/>
                </p:oleObj>
              </mc:Choice>
              <mc:Fallback>
                <p:oleObj name="Diapositiva de think-cell" r:id="rId5" imgW="347" imgH="348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684EAC20-67E5-4D23-AABB-8FB58EFCF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>
            <a:extLst>
              <a:ext uri="{FF2B5EF4-FFF2-40B4-BE49-F238E27FC236}">
                <a16:creationId xmlns:a16="http://schemas.microsoft.com/office/drawing/2014/main" id="{A8E8D8DE-EBEF-4BC3-9F4B-7E07A482F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FD102512-2D1B-4833-AD46-63958FEF7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754" y="293048"/>
            <a:ext cx="9453382" cy="6668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ts val="2600"/>
              </a:lnSpc>
              <a:defRPr sz="2600" b="0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Este es el título de la diapositiva que debe resumir las conclusiones que debe llevarse a casa el lector.</a:t>
            </a:r>
          </a:p>
        </p:txBody>
      </p:sp>
      <p:cxnSp>
        <p:nvCxnSpPr>
          <p:cNvPr id="10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3413424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09">
          <p15:clr>
            <a:srgbClr val="FBAE40"/>
          </p15:clr>
        </p15:guide>
        <p15:guide id="4" orient="horz" pos="777">
          <p15:clr>
            <a:srgbClr val="FBAE40"/>
          </p15:clr>
        </p15:guide>
        <p15:guide id="5" pos="189">
          <p15:clr>
            <a:srgbClr val="FBAE40"/>
          </p15:clr>
        </p15:guide>
        <p15:guide id="6" pos="7491">
          <p15:clr>
            <a:srgbClr val="FBAE40"/>
          </p15:clr>
        </p15:guide>
        <p15:guide id="7" pos="2593">
          <p15:clr>
            <a:srgbClr val="FBAE40"/>
          </p15:clr>
        </p15:guide>
        <p15:guide id="8" pos="5087">
          <p15:clr>
            <a:srgbClr val="FBAE40"/>
          </p15:clr>
        </p15:guide>
        <p15:guide id="9" pos="257">
          <p15:clr>
            <a:srgbClr val="FBAE40"/>
          </p15:clr>
        </p15:guide>
        <p15:guide id="10" pos="742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2 blocs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6225700" y="925016"/>
            <a:ext cx="5672841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 userDrawn="1"/>
        </p:nvSpPr>
        <p:spPr bwMode="auto">
          <a:xfrm>
            <a:off x="304800" y="925016"/>
            <a:ext cx="571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1</a:t>
            </a:r>
            <a:endParaRPr lang="es-ES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314251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2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6016104" y="925016"/>
            <a:ext cx="209596" cy="5565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 b="0" baseline="3000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545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ntill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351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1 bloc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304800" y="1295400"/>
            <a:ext cx="11606400" cy="5181600"/>
          </a:xfrm>
          <a:prstGeom prst="rect">
            <a:avLst/>
          </a:prstGeom>
          <a:solidFill>
            <a:srgbClr val="F2F4F6"/>
          </a:solidFill>
          <a:ln w="127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ca-ES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067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511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20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sz="1200" u="sng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52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sz="1200" u="sng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33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 bwMode="auto">
          <a:xfrm>
            <a:off x="-1" y="1390650"/>
            <a:ext cx="12192001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endParaRPr lang="es-ES" sz="975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3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7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463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3746" y="6515828"/>
            <a:ext cx="1253385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50" b="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03/11/2016</a:t>
            </a:r>
            <a:endParaRPr lang="es-ES_trad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5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5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64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1" y="924721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032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 bwMode="auto">
          <a:xfrm>
            <a:off x="0" y="1210735"/>
            <a:ext cx="12192000" cy="5266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u="sng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1" y="924721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54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854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6754021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u="sng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983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1" y="1714503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93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2 blocs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6225701" y="925018"/>
            <a:ext cx="5672841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 kern="0" baseline="30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 userDrawn="1"/>
        </p:nvSpPr>
        <p:spPr bwMode="auto">
          <a:xfrm>
            <a:off x="304800" y="925018"/>
            <a:ext cx="571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 kern="0" baseline="30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1</a:t>
            </a:r>
            <a:endParaRPr lang="es-ES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314251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2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6016105" y="925016"/>
            <a:ext cx="209596" cy="5565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u="sng" baseline="30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90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ntill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53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1 bloc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304800" y="1295400"/>
            <a:ext cx="11606400" cy="5181600"/>
          </a:xfrm>
          <a:prstGeom prst="rect">
            <a:avLst/>
          </a:prstGeom>
          <a:solidFill>
            <a:srgbClr val="F2F4F6"/>
          </a:solidFill>
          <a:ln w="127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 sz="1200" baseline="30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88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511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u="sng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98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b="1" u="sng" dirty="0">
              <a:solidFill>
                <a:prstClr val="black"/>
              </a:solidFill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09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b="1" u="sng" dirty="0">
              <a:solidFill>
                <a:prstClr val="black"/>
              </a:solidFill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78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1 bloc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8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1724E-B443-447D-9974-909490F4A1F7}" type="datetime1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14/11/2021</a:t>
            </a:fld>
            <a:endParaRPr lang="es-ES_tradnl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42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o / bullets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287844"/>
            <a:ext cx="11037483" cy="4482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4ABDF0"/>
                </a:solidFill>
              </a:defRPr>
            </a:lvl1pPr>
          </a:lstStyle>
          <a:p>
            <a:pPr lvl="0"/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diapositiva</a:t>
            </a:r>
            <a:r>
              <a:rPr lang="en-US" dirty="0"/>
              <a:t> con </a:t>
            </a:r>
            <a:r>
              <a:rPr lang="en-US" dirty="0" err="1"/>
              <a:t>texto</a:t>
            </a:r>
            <a:r>
              <a:rPr lang="en-US" dirty="0"/>
              <a:t> / bullets + imagen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-955016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subtítulo</a:t>
            </a:r>
            <a:r>
              <a:rPr lang="en-US" dirty="0"/>
              <a:t> de </a:t>
            </a:r>
            <a:r>
              <a:rPr lang="en-US" dirty="0" err="1"/>
              <a:t>diapositiva</a:t>
            </a:r>
            <a:endParaRPr lang="en-US" dirty="0"/>
          </a:p>
        </p:txBody>
      </p:sp>
      <p:cxnSp>
        <p:nvCxnSpPr>
          <p:cNvPr id="15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11563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21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4ABDF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6070876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1 bloc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1149" y="962026"/>
            <a:ext cx="11606400" cy="341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7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A5297-3E08-4C9A-B238-7A781E48082A}" type="slidenum">
              <a:rPr lang="es-ES_tradnl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844526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1200" u="sng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A5297-3E08-4C9A-B238-7A781E48082A}" type="slidenum">
              <a:rPr lang="es-ES_tradnl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898770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BAC0-FE2D-4488-A940-0F8D6815BD3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41EE-59C2-4319-AAFE-32CC75896B6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7C86-FEF2-4F3C-B3D2-5A34B8A1091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A207-D2AD-4EEA-9C91-817ADFEE6FF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357A-6BA2-4AA8-9554-A193777C514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220F-B0DD-46E7-AFC9-FAF2C71991E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D903-A5B8-4EBC-925E-D63ECFFAE6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0FB2-82C1-4D8F-84B9-C04C6687BA5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559D-0823-48C2-ABD8-7633191B0E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8537-C1BD-4DD1-9638-F45DC7F82CB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4630-79B3-4418-BCFE-C2E95A602F7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5117-9295-413E-A30F-4AC1DF53504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CEBA-C441-4112-8BAD-B553A10FC3C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1DF3-75C1-467D-A0A0-0537526ECC2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30EF-1D00-49AB-AC8A-73A9C24E1A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FC92-36A4-42B8-967C-64147AE777B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3895928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F26E-28C5-4C33-950E-64D0E05F227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CF8E-8832-4C79-A3FE-CC83E8BDF1B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8AFE-C90D-403D-A025-DA5D9C7E91E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55B7-A5A7-491C-A478-86DFA355FBB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74B8-E8FF-4264-8DFC-7E88DBEC2AD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BE58-5889-4A58-B3DA-7FF6FA18FD2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terior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5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 diapositiva + subt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9"/>
          <p:cNvSpPr>
            <a:spLocks noChangeShapeType="1"/>
          </p:cNvSpPr>
          <p:nvPr userDrawn="1"/>
        </p:nvSpPr>
        <p:spPr bwMode="auto">
          <a:xfrm>
            <a:off x="6547339" y="2889250"/>
            <a:ext cx="0" cy="1206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 sz="800" u="none">
              <a:solidFill>
                <a:prstClr val="black"/>
              </a:solidFill>
            </a:endParaRPr>
          </a:p>
        </p:txBody>
      </p:sp>
      <p:sp>
        <p:nvSpPr>
          <p:cNvPr id="6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95662" y="449225"/>
            <a:ext cx="7036541" cy="338554"/>
          </a:xfrm>
          <a:prstGeom prst="rect">
            <a:avLst/>
          </a:prstGeom>
        </p:spPr>
        <p:txBody>
          <a:bodyPr vert="horz" wrap="square" anchor="b" anchorCtr="0">
            <a:normAutofit/>
          </a:bodyPr>
          <a:lstStyle>
            <a:lvl1pPr algn="r">
              <a:spcBef>
                <a:spcPts val="0"/>
              </a:spcBef>
              <a:buNone/>
              <a:defRPr sz="1600" b="1" i="0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267550" y="830945"/>
            <a:ext cx="103860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313509" y="6318522"/>
            <a:ext cx="817659" cy="18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918882-A83C-4037-A483-1A56F022110C}" type="datetime1">
              <a:rPr lang="es-ES_trad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14/11/2021</a:t>
            </a:fld>
            <a:endParaRPr lang="es-ES_trad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Line 45"/>
          <p:cNvSpPr>
            <a:spLocks noChangeShapeType="1"/>
          </p:cNvSpPr>
          <p:nvPr userDrawn="1"/>
        </p:nvSpPr>
        <p:spPr bwMode="auto">
          <a:xfrm>
            <a:off x="11156461" y="6313506"/>
            <a:ext cx="0" cy="23653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sz="800" u="none">
              <a:solidFill>
                <a:prstClr val="black"/>
              </a:solidFill>
            </a:endParaRPr>
          </a:p>
        </p:txBody>
      </p:sp>
      <p:sp>
        <p:nvSpPr>
          <p:cNvPr id="11" name="Rectangle 52"/>
          <p:cNvSpPr>
            <a:spLocks noChangeArrowheads="1"/>
          </p:cNvSpPr>
          <p:nvPr userDrawn="1"/>
        </p:nvSpPr>
        <p:spPr bwMode="auto">
          <a:xfrm>
            <a:off x="11191642" y="6319165"/>
            <a:ext cx="347401" cy="20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914" tIns="41958" rIns="83914" bIns="41958">
            <a:prstTxWarp prst="textNoShape">
              <a:avLst/>
            </a:prstTxWarp>
            <a:spAutoFit/>
          </a:bodyPr>
          <a:lstStyle/>
          <a:p>
            <a:pPr defTabSz="836613"/>
            <a:fld id="{C9EF4E77-D334-5942-B450-33C09431D7C9}" type="slidenum">
              <a:rPr lang="es-ES_tradnl" sz="800" b="0" u="none">
                <a:solidFill>
                  <a:prstClr val="black">
                    <a:lumMod val="50000"/>
                    <a:lumOff val="50000"/>
                  </a:prstClr>
                </a:solidFill>
              </a:rPr>
              <a:pPr defTabSz="836613"/>
              <a:t>‹Nº›</a:t>
            </a:fld>
            <a:endParaRPr lang="es-ES_tradnl" sz="800" b="0" u="non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095736" y="663220"/>
            <a:ext cx="7620000" cy="214314"/>
          </a:xfrm>
        </p:spPr>
        <p:txBody>
          <a:bodyPr anchor="b"/>
          <a:lstStyle>
            <a:lvl1pPr algn="r">
              <a:buNone/>
              <a:defRPr sz="14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9" y="1714507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0143075" y="6515100"/>
            <a:ext cx="1253067" cy="166688"/>
          </a:xfrm>
        </p:spPr>
        <p:txBody>
          <a:bodyPr/>
          <a:lstStyle>
            <a:lvl1pPr algn="r" eaLnBrk="0" hangingPunct="0">
              <a:defRPr sz="800" b="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563ACD6-1FDF-4C2C-9F1C-C1DBD2642608}" type="datetime1">
              <a:rPr lang="es-ES_tradnl"/>
              <a:pPr>
                <a:defRPr/>
              </a:pPr>
              <a:t>14/11/2021</a:t>
            </a:fld>
            <a:endParaRPr lang="es-ES_trad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DC342B0-093A-42A3-9643-1B18490540C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01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 con título sin fu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>
            <a:spLocks noGrp="1"/>
          </p:cNvSpPr>
          <p:nvPr>
            <p:ph type="title"/>
          </p:nvPr>
        </p:nvSpPr>
        <p:spPr>
          <a:xfrm>
            <a:off x="609600" y="470647"/>
            <a:ext cx="10972800" cy="591672"/>
          </a:xfrm>
          <a:prstGeom prst="rect">
            <a:avLst/>
          </a:prstGeom>
        </p:spPr>
        <p:txBody>
          <a:bodyPr/>
          <a:lstStyle>
            <a:lvl1pPr algn="l">
              <a:defRPr sz="1477" b="1" i="1">
                <a:solidFill>
                  <a:srgbClr val="009A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29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38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0983" tIns="45491" rIns="90983" bIns="4549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="0" u="non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223" y="942477"/>
            <a:ext cx="11100245" cy="541475"/>
          </a:xfrm>
        </p:spPr>
        <p:txBody>
          <a:bodyPr lIns="8099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48223" y="410831"/>
            <a:ext cx="11100245" cy="531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3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3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634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92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chemeClr val="tx1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</p:grpSp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pPr algn="r"/>
              <a:t>‹Nº›</a:t>
            </a:fld>
            <a:endParaRPr lang="es-ES" sz="90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406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00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 userDrawn="1"/>
        </p:nvPicPr>
        <p:blipFill rotWithShape="1">
          <a:blip r:embed="rId4" cstate="print"/>
          <a:srcRect l="1427" t="5503" r="402" b="21239"/>
          <a:stretch/>
        </p:blipFill>
        <p:spPr bwMode="auto">
          <a:xfrm>
            <a:off x="484081" y="990600"/>
            <a:ext cx="11229369" cy="38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54"/>
          <p:cNvCxnSpPr>
            <a:cxnSpLocks noChangeShapeType="1"/>
          </p:cNvCxnSpPr>
          <p:nvPr userDrawn="1"/>
        </p:nvCxnSpPr>
        <p:spPr bwMode="auto">
          <a:xfrm rot="10800000">
            <a:off x="2456340" y="842765"/>
            <a:ext cx="9252000" cy="0"/>
          </a:xfrm>
          <a:prstGeom prst="bentConnector3">
            <a:avLst>
              <a:gd name="adj1" fmla="val 50000"/>
            </a:avLst>
          </a:prstGeom>
          <a:noFill/>
          <a:ln w="31750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54"/>
          <p:cNvCxnSpPr>
            <a:cxnSpLocks noChangeShapeType="1"/>
          </p:cNvCxnSpPr>
          <p:nvPr userDrawn="1"/>
        </p:nvCxnSpPr>
        <p:spPr bwMode="auto">
          <a:xfrm rot="10800000" flipV="1">
            <a:off x="479046" y="842764"/>
            <a:ext cx="1908000" cy="1"/>
          </a:xfrm>
          <a:prstGeom prst="bentConnector3">
            <a:avLst>
              <a:gd name="adj1" fmla="val 50000"/>
            </a:avLst>
          </a:prstGeom>
          <a:noFill/>
          <a:ln w="317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5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4852" t="16978" r="4971" b="17157"/>
          <a:stretch/>
        </p:blipFill>
        <p:spPr bwMode="auto">
          <a:xfrm>
            <a:off x="525194" y="360689"/>
            <a:ext cx="1805339" cy="393940"/>
          </a:xfrm>
          <a:prstGeom prst="rect">
            <a:avLst/>
          </a:prstGeom>
          <a:noFill/>
        </p:spPr>
      </p:pic>
      <p:sp>
        <p:nvSpPr>
          <p:cNvPr id="16" name="4 Marcador de texto"/>
          <p:cNvSpPr txBox="1">
            <a:spLocks/>
          </p:cNvSpPr>
          <p:nvPr userDrawn="1"/>
        </p:nvSpPr>
        <p:spPr bwMode="gray">
          <a:xfrm>
            <a:off x="485050" y="4868057"/>
            <a:ext cx="11228400" cy="640113"/>
          </a:xfrm>
          <a:prstGeom prst="rect">
            <a:avLst/>
          </a:prstGeom>
          <a:solidFill>
            <a:srgbClr val="748D99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180000" bIns="45704" anchor="ctr"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endParaRPr lang="en-GB" sz="2000" baseline="30000" dirty="0">
              <a:solidFill>
                <a:prstClr val="white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5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pos="1879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iapositiva de think-cell" r:id="rId17" imgW="360" imgH="360" progId="TCLayout.ActiveDocument.1">
                  <p:embed/>
                </p:oleObj>
              </mc:Choice>
              <mc:Fallback>
                <p:oleObj name="Diapositiva de think-cell" r:id="rId17" imgW="360" imgH="360" progId="TCLayout.ActiveDocument.1">
                  <p:embed/>
                  <p:pic>
                    <p:nvPicPr>
                      <p:cNvPr id="2" name="Objeto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49" y="925513"/>
            <a:ext cx="1159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A5297-3E08-4C9A-B238-7A781E48082A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baseline="3000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20" name="AutoShape 54"/>
          <p:cNvCxnSpPr>
            <a:cxnSpLocks noChangeShapeType="1"/>
          </p:cNvCxnSpPr>
          <p:nvPr userDrawn="1"/>
        </p:nvCxnSpPr>
        <p:spPr bwMode="auto">
          <a:xfrm rot="10800000" flipV="1">
            <a:off x="1811963" y="822212"/>
            <a:ext cx="10080000" cy="1"/>
          </a:xfrm>
          <a:prstGeom prst="bentConnector3">
            <a:avLst>
              <a:gd name="adj1" fmla="val 50000"/>
            </a:avLst>
          </a:prstGeom>
          <a:noFill/>
          <a:ln w="28575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54"/>
          <p:cNvCxnSpPr>
            <a:cxnSpLocks noChangeShapeType="1"/>
          </p:cNvCxnSpPr>
          <p:nvPr userDrawn="1"/>
        </p:nvCxnSpPr>
        <p:spPr bwMode="auto">
          <a:xfrm rot="10800000" flipV="1">
            <a:off x="311149" y="822213"/>
            <a:ext cx="1440000" cy="1"/>
          </a:xfrm>
          <a:prstGeom prst="bentConnector3">
            <a:avLst>
              <a:gd name="adj1" fmla="val 50000"/>
            </a:avLst>
          </a:prstGeom>
          <a:noFill/>
          <a:ln w="285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19" cstate="print"/>
          <a:srcRect l="4852" t="16978" r="4971" b="17157"/>
          <a:stretch/>
        </p:blipFill>
        <p:spPr bwMode="auto">
          <a:xfrm>
            <a:off x="346105" y="459643"/>
            <a:ext cx="1353483" cy="29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57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9">
          <p15:clr>
            <a:srgbClr val="F26B43"/>
          </p15:clr>
        </p15:guide>
        <p15:guide id="3" pos="7494">
          <p15:clr>
            <a:srgbClr val="F26B43"/>
          </p15:clr>
        </p15:guide>
        <p15:guide id="4" pos="7486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0038" y="925513"/>
            <a:ext cx="11603111" cy="5494337"/>
          </a:xfrm>
          <a:prstGeom prst="rect">
            <a:avLst/>
          </a:prstGeom>
          <a:solidFill>
            <a:srgbClr val="F2F4F6"/>
          </a:solidFill>
          <a:ln w="127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ca-ES" sz="800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49" y="925513"/>
            <a:ext cx="1159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b="0" smtClean="0"/>
              <a:pPr>
                <a:defRPr/>
              </a:pPr>
              <a:t>‹Nº›</a:t>
            </a:fld>
            <a:endParaRPr lang="es-ES_tradnl" b="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ES" sz="2400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cxnSp>
        <p:nvCxnSpPr>
          <p:cNvPr id="20" name="AutoShape 54"/>
          <p:cNvCxnSpPr>
            <a:cxnSpLocks noChangeShapeType="1"/>
          </p:cNvCxnSpPr>
          <p:nvPr userDrawn="1"/>
        </p:nvCxnSpPr>
        <p:spPr bwMode="auto">
          <a:xfrm rot="10800000" flipV="1">
            <a:off x="1811963" y="822212"/>
            <a:ext cx="10080000" cy="1"/>
          </a:xfrm>
          <a:prstGeom prst="bentConnector3">
            <a:avLst>
              <a:gd name="adj1" fmla="val 50000"/>
            </a:avLst>
          </a:prstGeom>
          <a:noFill/>
          <a:ln w="28575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AutoShape 54"/>
          <p:cNvCxnSpPr>
            <a:cxnSpLocks noChangeShapeType="1"/>
          </p:cNvCxnSpPr>
          <p:nvPr userDrawn="1"/>
        </p:nvCxnSpPr>
        <p:spPr bwMode="auto">
          <a:xfrm rot="10800000" flipV="1">
            <a:off x="311149" y="822213"/>
            <a:ext cx="1440000" cy="1"/>
          </a:xfrm>
          <a:prstGeom prst="bentConnector3">
            <a:avLst>
              <a:gd name="adj1" fmla="val 50000"/>
            </a:avLst>
          </a:prstGeom>
          <a:noFill/>
          <a:ln w="285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4852" t="16978" r="4971" b="17157"/>
          <a:stretch/>
        </p:blipFill>
        <p:spPr bwMode="auto">
          <a:xfrm>
            <a:off x="346105" y="459643"/>
            <a:ext cx="1353483" cy="29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77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9">
          <p15:clr>
            <a:srgbClr val="F26B43"/>
          </p15:clr>
        </p15:guide>
        <p15:guide id="3" pos="7494">
          <p15:clr>
            <a:srgbClr val="F26B43"/>
          </p15:clr>
        </p15:guide>
        <p15:guide id="4" pos="7486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49" y="925515"/>
            <a:ext cx="1159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A5297-3E08-4C9A-B238-7A781E48082A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9" y="1597026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baseline="3000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20" name="AutoShape 54"/>
          <p:cNvCxnSpPr>
            <a:cxnSpLocks noChangeShapeType="1"/>
          </p:cNvCxnSpPr>
          <p:nvPr userDrawn="1"/>
        </p:nvCxnSpPr>
        <p:spPr bwMode="auto">
          <a:xfrm rot="10800000" flipV="1">
            <a:off x="1811963" y="822214"/>
            <a:ext cx="10080000" cy="1"/>
          </a:xfrm>
          <a:prstGeom prst="bentConnector3">
            <a:avLst>
              <a:gd name="adj1" fmla="val 50000"/>
            </a:avLst>
          </a:prstGeom>
          <a:noFill/>
          <a:ln w="28575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54"/>
          <p:cNvCxnSpPr>
            <a:cxnSpLocks noChangeShapeType="1"/>
          </p:cNvCxnSpPr>
          <p:nvPr userDrawn="1"/>
        </p:nvCxnSpPr>
        <p:spPr bwMode="auto">
          <a:xfrm rot="10800000" flipV="1">
            <a:off x="311149" y="822215"/>
            <a:ext cx="1440000" cy="1"/>
          </a:xfrm>
          <a:prstGeom prst="bentConnector3">
            <a:avLst>
              <a:gd name="adj1" fmla="val 50000"/>
            </a:avLst>
          </a:prstGeom>
          <a:noFill/>
          <a:ln w="285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4852" t="16978" r="4971" b="17157"/>
          <a:stretch/>
        </p:blipFill>
        <p:spPr bwMode="auto">
          <a:xfrm>
            <a:off x="346105" y="459645"/>
            <a:ext cx="1353483" cy="29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33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898" indent="-8889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42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35" indent="-87311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28" indent="-87311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371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559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748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39937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125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9">
          <p15:clr>
            <a:srgbClr val="F26B43"/>
          </p15:clr>
        </p15:guide>
        <p15:guide id="3" pos="7495">
          <p15:clr>
            <a:srgbClr val="F26B43"/>
          </p15:clr>
        </p15:guide>
        <p15:guide id="4" pos="7487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chemeClr val="tx1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</p:grpSp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pPr algn="r"/>
              <a:t>‹Nº›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8945E1-0AA6-410D-8246-78A31A3545DC}"/>
              </a:ext>
            </a:extLst>
          </p:cNvPr>
          <p:cNvSpPr txBox="1">
            <a:spLocks/>
          </p:cNvSpPr>
          <p:nvPr userDrawn="1"/>
        </p:nvSpPr>
        <p:spPr>
          <a:xfrm>
            <a:off x="7166344" y="6243749"/>
            <a:ext cx="4659551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>
                <a:solidFill>
                  <a:srgbClr val="5A5B5D"/>
                </a:solidFill>
                <a:cs typeface="Segoe UI Light" panose="020B0502040204020203" pitchFamily="34" charset="0"/>
              </a:rPr>
              <a:t>© CaixaBank, S.A. Barcelona, 2020. Documento confidencial de uso exclusivamente interno.</a:t>
            </a:r>
          </a:p>
          <a:p>
            <a:r>
              <a:rPr lang="es-ES" sz="800">
                <a:solidFill>
                  <a:srgbClr val="5A5B5D"/>
                </a:solidFill>
                <a:cs typeface="Segoe UI Light" panose="020B0502040204020203" pitchFamily="34" charset="0"/>
              </a:rPr>
              <a:t>Se prohíbe su reproducción y comunicación o acceso a terceros no autorizados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2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4062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7614A3C9-CA83-4637-9AAE-1B78F334D906}" type="datetimeFigureOut">
              <a:rPr lang="es-ES" u="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s-E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CDC3DFFC-A544-436E-A23A-4BC7EA3B9579}" type="slidenum">
              <a:rPr lang="es-ES" u="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u="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5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58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725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2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554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2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50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99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‹Nº›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346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7207451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pPr algn="r"/>
              <a:t>‹Nº›</a:t>
            </a:fld>
            <a:endParaRPr lang="es-ES" sz="90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19905" r="22424" b="27226"/>
          <a:stretch/>
        </p:blipFill>
        <p:spPr>
          <a:xfrm>
            <a:off x="7088" y="0"/>
            <a:ext cx="12174279" cy="410170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14D1AF0-13A0-4022-8928-4A0B8CEB098C}"/>
              </a:ext>
            </a:extLst>
          </p:cNvPr>
          <p:cNvSpPr txBox="1">
            <a:spLocks/>
          </p:cNvSpPr>
          <p:nvPr userDrawn="1"/>
        </p:nvSpPr>
        <p:spPr>
          <a:xfrm flipH="1">
            <a:off x="-3" y="0"/>
            <a:ext cx="12192001" cy="4110273"/>
          </a:xfrm>
          <a:prstGeom prst="rect">
            <a:avLst/>
          </a:prstGeom>
          <a:gradFill flip="none" rotWithShape="1">
            <a:gsLst>
              <a:gs pos="18000">
                <a:srgbClr val="009AD8">
                  <a:alpha val="8000"/>
                </a:srgbClr>
              </a:gs>
              <a:gs pos="87000">
                <a:srgbClr val="4ABDF0">
                  <a:alpha val="52000"/>
                </a:srgbClr>
              </a:gs>
              <a:gs pos="71000">
                <a:srgbClr val="4ABDF0">
                  <a:alpha val="47000"/>
                </a:srgbClr>
              </a:gs>
              <a:gs pos="100000">
                <a:srgbClr val="4ABDF0">
                  <a:alpha val="94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defRPr/>
            </a:pPr>
            <a:r>
              <a:rPr lang="es-ES"/>
              <a:t>.</a:t>
            </a:r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2A3B1AA9-949E-4214-9AFF-80E87A55A89C}"/>
              </a:ext>
            </a:extLst>
          </p:cNvPr>
          <p:cNvGrpSpPr/>
          <p:nvPr userDrawn="1"/>
        </p:nvGrpSpPr>
        <p:grpSpPr>
          <a:xfrm>
            <a:off x="643016" y="6173208"/>
            <a:ext cx="1602285" cy="332367"/>
            <a:chOff x="12712205" y="7768505"/>
            <a:chExt cx="2099131" cy="435428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B07A4E1D-F498-4733-823B-5ED66B553A0A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D36F8F86-3426-44D4-B742-61D22BF5D152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2E939577-0350-40FD-B48D-4BE948425D8E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6768CC02-944F-4348-BB52-0F4D3FCE58D8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39893" r="14438" b="36630"/>
          <a:stretch/>
        </p:blipFill>
        <p:spPr>
          <a:xfrm>
            <a:off x="10206291" y="6329560"/>
            <a:ext cx="1722098" cy="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3" orient="horz" pos="2727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062">
          <p15:clr>
            <a:srgbClr val="F26B43"/>
          </p15:clr>
        </p15:guide>
        <p15:guide id="8" pos="3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es/url?sa=i&amp;url=https://www.akamai.com/fr/fr/products/network-operator/dnsi-big-data-connector.jsp&amp;psig=AOvVaw3VTon6DIObyGPPlO6oTJXG&amp;ust=1581503387945000&amp;source=images&amp;cd=vfe&amp;ved=0CAIQjRxqFwoTCICChbOlyecCFQAAAAAdAAAAABBE" TargetMode="Externa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55" r="4793"/>
          <a:stretch/>
        </p:blipFill>
        <p:spPr>
          <a:xfrm>
            <a:off x="0" y="0"/>
            <a:ext cx="11394558" cy="685800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 rot="10800000">
            <a:off x="5477933" y="0"/>
            <a:ext cx="6714067" cy="6858588"/>
          </a:xfrm>
          <a:prstGeom prst="rect">
            <a:avLst/>
          </a:prstGeom>
          <a:gradFill flip="none" rotWithShape="1">
            <a:gsLst>
              <a:gs pos="25000">
                <a:srgbClr val="3499C2">
                  <a:alpha val="80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14D1AF0-13A0-4022-8928-4A0B8CEB098C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12194194" cy="6868818"/>
          </a:xfrm>
          <a:prstGeom prst="rect">
            <a:avLst/>
          </a:prstGeom>
          <a:gradFill flip="none" rotWithShape="1">
            <a:gsLst>
              <a:gs pos="18000">
                <a:srgbClr val="009AD8">
                  <a:alpha val="8000"/>
                </a:srgbClr>
              </a:gs>
              <a:gs pos="87000">
                <a:srgbClr val="4ABDF0">
                  <a:alpha val="52000"/>
                </a:srgbClr>
              </a:gs>
              <a:gs pos="71000">
                <a:srgbClr val="4ABDF0">
                  <a:alpha val="47000"/>
                </a:srgbClr>
              </a:gs>
              <a:gs pos="100000">
                <a:srgbClr val="4ABDF0">
                  <a:alpha val="94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defRPr/>
            </a:pPr>
            <a:r>
              <a:rPr lang="es-ES"/>
              <a:t>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0" y="2526633"/>
            <a:ext cx="7547811" cy="4331367"/>
          </a:xfrm>
          <a:prstGeom prst="rect">
            <a:avLst/>
          </a:prstGeom>
          <a:gradFill flip="none" rotWithShape="1">
            <a:gsLst>
              <a:gs pos="15000">
                <a:srgbClr val="3499C2">
                  <a:alpha val="87000"/>
                </a:srgbClr>
              </a:gs>
              <a:gs pos="53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627ECF-3BFB-4A14-8678-3B52FF948F66}"/>
              </a:ext>
            </a:extLst>
          </p:cNvPr>
          <p:cNvSpPr txBox="1">
            <a:spLocks/>
          </p:cNvSpPr>
          <p:nvPr/>
        </p:nvSpPr>
        <p:spPr>
          <a:xfrm>
            <a:off x="6741042" y="0"/>
            <a:ext cx="5018722" cy="6872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lumMod val="9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>
                    <a:lumMod val="95000"/>
                    <a:alpha val="0"/>
                  </a:prstClr>
                </a:solidFill>
              </a:rPr>
              <a:t>.</a:t>
            </a:r>
            <a:endParaRPr lang="en-US" dirty="0">
              <a:solidFill>
                <a:prstClr val="white">
                  <a:lumMod val="95000"/>
                  <a:alpha val="0"/>
                </a:prstClr>
              </a:solidFill>
            </a:endParaRPr>
          </a:p>
        </p:txBody>
      </p:sp>
      <p:grpSp>
        <p:nvGrpSpPr>
          <p:cNvPr id="26" name="Graphic 5">
            <a:extLst>
              <a:ext uri="{FF2B5EF4-FFF2-40B4-BE49-F238E27FC236}">
                <a16:creationId xmlns:a16="http://schemas.microsoft.com/office/drawing/2014/main" id="{5B3B3D2D-5B95-4463-80B7-3D90802AD43E}"/>
              </a:ext>
            </a:extLst>
          </p:cNvPr>
          <p:cNvGrpSpPr/>
          <p:nvPr/>
        </p:nvGrpSpPr>
        <p:grpSpPr>
          <a:xfrm>
            <a:off x="7420712" y="6173208"/>
            <a:ext cx="1602285" cy="332367"/>
            <a:chOff x="12712205" y="7768505"/>
            <a:chExt cx="2099131" cy="435428"/>
          </a:xfrm>
        </p:grpSpPr>
        <p:sp>
          <p:nvSpPr>
            <p:cNvPr id="27" name="Freeform: Shape 11">
              <a:extLst>
                <a:ext uri="{FF2B5EF4-FFF2-40B4-BE49-F238E27FC236}">
                  <a16:creationId xmlns:a16="http://schemas.microsoft.com/office/drawing/2014/main" id="{FBF41FC5-C2C0-4B70-9443-0A8275D0B8E6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28" name="Freeform: Shape 12">
              <a:extLst>
                <a:ext uri="{FF2B5EF4-FFF2-40B4-BE49-F238E27FC236}">
                  <a16:creationId xmlns:a16="http://schemas.microsoft.com/office/drawing/2014/main" id="{E031972F-9668-44D4-9C15-F6F6D0DDFD05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30" name="Freeform: Shape 13">
              <a:extLst>
                <a:ext uri="{FF2B5EF4-FFF2-40B4-BE49-F238E27FC236}">
                  <a16:creationId xmlns:a16="http://schemas.microsoft.com/office/drawing/2014/main" id="{E0F9B5EE-E546-415E-8DEC-AFA705B16CE0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31" name="Freeform: Shape 14">
              <a:extLst>
                <a:ext uri="{FF2B5EF4-FFF2-40B4-BE49-F238E27FC236}">
                  <a16:creationId xmlns:a16="http://schemas.microsoft.com/office/drawing/2014/main" id="{894C5CE3-9848-468E-8740-AE48EF1F0C5E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chemeClr val="tx1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7098864" y="1775366"/>
            <a:ext cx="4436411" cy="348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600"/>
              </a:lnSpc>
              <a:defRPr/>
            </a:pPr>
            <a:r>
              <a:rPr lang="es-ES" sz="2400" b="1" dirty="0">
                <a:solidFill>
                  <a:srgbClr val="4ABD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Transición demográfica</a:t>
            </a:r>
            <a:r>
              <a:rPr lang="es-ES" sz="2400" dirty="0">
                <a:solidFill>
                  <a:srgbClr val="4ABD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envejecimiento poblacional y crecimiento económico</a:t>
            </a:r>
          </a:p>
          <a:p>
            <a:pPr lvl="0">
              <a:lnSpc>
                <a:spcPts val="3600"/>
              </a:lnSpc>
              <a:defRPr/>
            </a:pPr>
            <a:endParaRPr lang="es-ES" sz="2400" dirty="0">
              <a:solidFill>
                <a:srgbClr val="4ABDF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ts val="2000"/>
              </a:lnSpc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 pitchFamily="34" charset="-128"/>
              </a:rPr>
              <a:t>IV Congreso de Empleo</a:t>
            </a:r>
          </a:p>
          <a:p>
            <a:pPr>
              <a:lnSpc>
                <a:spcPts val="3600"/>
              </a:lnSpc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 pitchFamily="34" charset="-128"/>
              </a:rPr>
              <a:t>Vitoria, 15 de noviembre de 2021</a:t>
            </a:r>
          </a:p>
          <a:p>
            <a:endParaRPr lang="es-ES" dirty="0">
              <a:solidFill>
                <a:schemeClr val="bg1">
                  <a:lumMod val="65000"/>
                </a:schemeClr>
              </a:solidFill>
              <a:latin typeface="+mj-lt"/>
              <a:ea typeface="ＭＳ Ｐゴシック" pitchFamily="34" charset="-128"/>
            </a:endParaRP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ＭＳ Ｐゴシック" pitchFamily="34" charset="-128"/>
                <a:cs typeface="Segoe UI Semibold" panose="020B0702040204020203" pitchFamily="34" charset="0"/>
              </a:rPr>
              <a:t>Josep Mestres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 pitchFamily="34" charset="-128"/>
              </a:rPr>
              <a:t>Economista, Caixabank Research</a:t>
            </a:r>
          </a:p>
        </p:txBody>
      </p:sp>
      <p:sp>
        <p:nvSpPr>
          <p:cNvPr id="42" name="Text Placeholder 208">
            <a:extLst>
              <a:ext uri="{FF2B5EF4-FFF2-40B4-BE49-F238E27FC236}">
                <a16:creationId xmlns:a16="http://schemas.microsoft.com/office/drawing/2014/main" id="{933CF14C-D970-4DEA-B2FF-2B082BC8F3C6}"/>
              </a:ext>
            </a:extLst>
          </p:cNvPr>
          <p:cNvSpPr txBox="1">
            <a:spLocks/>
          </p:cNvSpPr>
          <p:nvPr/>
        </p:nvSpPr>
        <p:spPr>
          <a:xfrm>
            <a:off x="7115709" y="-163800"/>
            <a:ext cx="0" cy="71856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>
                    <a:alpha val="0"/>
                  </a:prstClr>
                </a:solidFill>
              </a:rPr>
              <a:t>.</a:t>
            </a:r>
            <a:endParaRPr lang="en-US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43" name="Text Placeholder 208">
            <a:extLst>
              <a:ext uri="{FF2B5EF4-FFF2-40B4-BE49-F238E27FC236}">
                <a16:creationId xmlns:a16="http://schemas.microsoft.com/office/drawing/2014/main" id="{2DCE2F4C-9EDC-43CE-B22A-014C245D345D}"/>
              </a:ext>
            </a:extLst>
          </p:cNvPr>
          <p:cNvSpPr txBox="1">
            <a:spLocks/>
          </p:cNvSpPr>
          <p:nvPr/>
        </p:nvSpPr>
        <p:spPr>
          <a:xfrm>
            <a:off x="7115709" y="1896090"/>
            <a:ext cx="0" cy="331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>
                    <a:alpha val="0"/>
                  </a:prstClr>
                </a:solidFill>
              </a:rPr>
              <a:t>.</a:t>
            </a:r>
            <a:endParaRPr lang="en-US" dirty="0">
              <a:solidFill>
                <a:prstClr val="white">
                  <a:alpha val="0"/>
                </a:prst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740E5E-7A79-4337-9B46-649546D6E2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39893" r="14438" b="36630"/>
          <a:stretch/>
        </p:blipFill>
        <p:spPr>
          <a:xfrm>
            <a:off x="9495386" y="6238660"/>
            <a:ext cx="1911413" cy="2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8BDB9F9-D537-4F39-B2A9-00D5DD658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134" y="290629"/>
            <a:ext cx="7060565" cy="518108"/>
          </a:xfrm>
        </p:spPr>
        <p:txBody>
          <a:bodyPr/>
          <a:lstStyle/>
          <a:p>
            <a:pPr marL="0" indent="0"/>
            <a:endParaRPr lang="es-ES" sz="2400" dirty="0"/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6BC78CFC-D9EA-43DF-B03F-93CEAFE43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9A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43" r="9872"/>
          <a:stretch/>
        </p:blipFill>
        <p:spPr>
          <a:xfrm rot="16200000">
            <a:off x="-1933105" y="2962384"/>
            <a:ext cx="5201664" cy="1545294"/>
          </a:xfrm>
          <a:prstGeom prst="rect">
            <a:avLst/>
          </a:prstGeom>
        </p:spPr>
      </p:pic>
      <p:sp>
        <p:nvSpPr>
          <p:cNvPr id="10" name="2 Marcador de texto">
            <a:extLst>
              <a:ext uri="{FF2B5EF4-FFF2-40B4-BE49-F238E27FC236}">
                <a16:creationId xmlns:a16="http://schemas.microsoft.com/office/drawing/2014/main" id="{415DF4CB-0E32-4154-98D2-70F088C23726}"/>
              </a:ext>
            </a:extLst>
          </p:cNvPr>
          <p:cNvSpPr txBox="1">
            <a:spLocks/>
          </p:cNvSpPr>
          <p:nvPr/>
        </p:nvSpPr>
        <p:spPr bwMode="auto">
          <a:xfrm>
            <a:off x="2662842" y="1682176"/>
            <a:ext cx="895765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88900" indent="-88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Introducción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Transición demográfica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Envejecimiento y crecimiento económico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None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Mecanismos para paliar </a:t>
            </a: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</a:rPr>
              <a:t>el impacto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económico del envejecimiento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Conclusiones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grpSp>
        <p:nvGrpSpPr>
          <p:cNvPr id="11" name="Grupo 9">
            <a:extLst>
              <a:ext uri="{FF2B5EF4-FFF2-40B4-BE49-F238E27FC236}">
                <a16:creationId xmlns:a16="http://schemas.microsoft.com/office/drawing/2014/main" id="{497AA137-200F-4EFC-BB64-54992BBFAAFA}"/>
              </a:ext>
            </a:extLst>
          </p:cNvPr>
          <p:cNvGrpSpPr/>
          <p:nvPr/>
        </p:nvGrpSpPr>
        <p:grpSpPr>
          <a:xfrm>
            <a:off x="1791999" y="1534294"/>
            <a:ext cx="676275" cy="676275"/>
            <a:chOff x="3057525" y="2571750"/>
            <a:chExt cx="676275" cy="676275"/>
          </a:xfrm>
        </p:grpSpPr>
        <p:sp>
          <p:nvSpPr>
            <p:cNvPr id="14" name="Rectángulo 7">
              <a:extLst>
                <a:ext uri="{FF2B5EF4-FFF2-40B4-BE49-F238E27FC236}">
                  <a16:creationId xmlns:a16="http://schemas.microsoft.com/office/drawing/2014/main" id="{F132D1CD-2446-4BC0-A1D6-A4ADA61BB635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Rectángulo 11">
              <a:extLst>
                <a:ext uri="{FF2B5EF4-FFF2-40B4-BE49-F238E27FC236}">
                  <a16:creationId xmlns:a16="http://schemas.microsoft.com/office/drawing/2014/main" id="{2624A886-111E-437E-B713-8D2DFF5F97C2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2800" b="1" dirty="0">
                  <a:solidFill>
                    <a:srgbClr val="4BACC6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ea typeface="ＭＳ Ｐゴシック"/>
                </a:rPr>
                <a:t>1</a:t>
              </a:r>
              <a:endParaRPr lang="es-ES" sz="2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ＭＳ Ｐゴシック"/>
              </a:endParaRPr>
            </a:p>
          </p:txBody>
        </p:sp>
      </p:grpSp>
      <p:grpSp>
        <p:nvGrpSpPr>
          <p:cNvPr id="16" name="Grupo 12">
            <a:extLst>
              <a:ext uri="{FF2B5EF4-FFF2-40B4-BE49-F238E27FC236}">
                <a16:creationId xmlns:a16="http://schemas.microsoft.com/office/drawing/2014/main" id="{B3B71B00-8BDA-4E79-A610-643A03514497}"/>
              </a:ext>
            </a:extLst>
          </p:cNvPr>
          <p:cNvGrpSpPr/>
          <p:nvPr/>
        </p:nvGrpSpPr>
        <p:grpSpPr>
          <a:xfrm>
            <a:off x="1791999" y="2442681"/>
            <a:ext cx="676275" cy="676275"/>
            <a:chOff x="3057525" y="2571750"/>
            <a:chExt cx="676275" cy="676275"/>
          </a:xfrm>
        </p:grpSpPr>
        <p:sp>
          <p:nvSpPr>
            <p:cNvPr id="17" name="Rectángulo 13">
              <a:extLst>
                <a:ext uri="{FF2B5EF4-FFF2-40B4-BE49-F238E27FC236}">
                  <a16:creationId xmlns:a16="http://schemas.microsoft.com/office/drawing/2014/main" id="{343EB4AA-D70A-4F6C-8EF4-9233A98B73D6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Rectángulo 14">
              <a:extLst>
                <a:ext uri="{FF2B5EF4-FFF2-40B4-BE49-F238E27FC236}">
                  <a16:creationId xmlns:a16="http://schemas.microsoft.com/office/drawing/2014/main" id="{081C4A98-AD52-4CA5-B2A8-FDBF0CBC12FF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2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9" name="Grupo 12">
            <a:extLst>
              <a:ext uri="{FF2B5EF4-FFF2-40B4-BE49-F238E27FC236}">
                <a16:creationId xmlns:a16="http://schemas.microsoft.com/office/drawing/2014/main" id="{25A34E27-5245-49D6-A0A5-3F3A9852CD85}"/>
              </a:ext>
            </a:extLst>
          </p:cNvPr>
          <p:cNvGrpSpPr/>
          <p:nvPr/>
        </p:nvGrpSpPr>
        <p:grpSpPr>
          <a:xfrm>
            <a:off x="1791999" y="3351068"/>
            <a:ext cx="676275" cy="676275"/>
            <a:chOff x="3057525" y="2571750"/>
            <a:chExt cx="676275" cy="676275"/>
          </a:xfrm>
        </p:grpSpPr>
        <p:sp>
          <p:nvSpPr>
            <p:cNvPr id="20" name="Rectángulo 13">
              <a:extLst>
                <a:ext uri="{FF2B5EF4-FFF2-40B4-BE49-F238E27FC236}">
                  <a16:creationId xmlns:a16="http://schemas.microsoft.com/office/drawing/2014/main" id="{197069CD-8E47-4722-A263-AA6FF0CCA27E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028F608-93B9-4467-AF3F-1F3BCCB7FB48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rPr>
                <a:t>3</a:t>
              </a:r>
              <a:endParaRPr lang="es-ES" sz="28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endParaRPr>
            </a:p>
          </p:txBody>
        </p:sp>
      </p:grpSp>
      <p:grpSp>
        <p:nvGrpSpPr>
          <p:cNvPr id="22" name="Grupo 12">
            <a:extLst>
              <a:ext uri="{FF2B5EF4-FFF2-40B4-BE49-F238E27FC236}">
                <a16:creationId xmlns:a16="http://schemas.microsoft.com/office/drawing/2014/main" id="{7BC0A413-024A-462D-AC23-E20439E1F52C}"/>
              </a:ext>
            </a:extLst>
          </p:cNvPr>
          <p:cNvGrpSpPr/>
          <p:nvPr/>
        </p:nvGrpSpPr>
        <p:grpSpPr>
          <a:xfrm>
            <a:off x="1791999" y="4259455"/>
            <a:ext cx="676275" cy="676275"/>
            <a:chOff x="3057525" y="2571750"/>
            <a:chExt cx="676275" cy="676275"/>
          </a:xfrm>
        </p:grpSpPr>
        <p:sp>
          <p:nvSpPr>
            <p:cNvPr id="23" name="Rectángulo 13">
              <a:extLst>
                <a:ext uri="{FF2B5EF4-FFF2-40B4-BE49-F238E27FC236}">
                  <a16:creationId xmlns:a16="http://schemas.microsoft.com/office/drawing/2014/main" id="{4EC36241-8CBD-4816-8ED0-9D2524860CF6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Rectángulo 14">
              <a:extLst>
                <a:ext uri="{FF2B5EF4-FFF2-40B4-BE49-F238E27FC236}">
                  <a16:creationId xmlns:a16="http://schemas.microsoft.com/office/drawing/2014/main" id="{BEC9CCCC-E77A-4F6B-BDB3-D356F28E1633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4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5" name="Grupo 12">
            <a:extLst>
              <a:ext uri="{FF2B5EF4-FFF2-40B4-BE49-F238E27FC236}">
                <a16:creationId xmlns:a16="http://schemas.microsoft.com/office/drawing/2014/main" id="{EEB98479-CF7B-4CD5-B8B0-F2C3003FAB85}"/>
              </a:ext>
            </a:extLst>
          </p:cNvPr>
          <p:cNvGrpSpPr/>
          <p:nvPr/>
        </p:nvGrpSpPr>
        <p:grpSpPr>
          <a:xfrm>
            <a:off x="1791999" y="5167842"/>
            <a:ext cx="676275" cy="676275"/>
            <a:chOff x="3057525" y="2571750"/>
            <a:chExt cx="676275" cy="676275"/>
          </a:xfrm>
        </p:grpSpPr>
        <p:sp>
          <p:nvSpPr>
            <p:cNvPr id="26" name="Rectángulo 13">
              <a:extLst>
                <a:ext uri="{FF2B5EF4-FFF2-40B4-BE49-F238E27FC236}">
                  <a16:creationId xmlns:a16="http://schemas.microsoft.com/office/drawing/2014/main" id="{B9D88301-BF2C-41E6-B099-AF91138DDC9C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Rectángulo 14">
              <a:extLst>
                <a:ext uri="{FF2B5EF4-FFF2-40B4-BE49-F238E27FC236}">
                  <a16:creationId xmlns:a16="http://schemas.microsoft.com/office/drawing/2014/main" id="{DDDAB773-4B5C-4D3F-B446-E3D01253B541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5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9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857B0C-18F9-4415-A043-FAB91E960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Impacto del envejecimiento en el crecimiento económico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F8AE8-4F97-44A2-AE10-8BB499E98336}"/>
              </a:ext>
            </a:extLst>
          </p:cNvPr>
          <p:cNvSpPr txBox="1"/>
          <p:nvPr/>
        </p:nvSpPr>
        <p:spPr>
          <a:xfrm>
            <a:off x="590549" y="1040447"/>
            <a:ext cx="5286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Reducción de la fuerza laboral </a:t>
            </a:r>
          </a:p>
          <a:p>
            <a:pPr marL="0" lvl="1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↓Tamaño</a:t>
            </a:r>
          </a:p>
          <a:p>
            <a:pPr marL="0" lvl="1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↓Propensión a trabajar de cohortes de mayor edad</a:t>
            </a:r>
          </a:p>
          <a:p>
            <a:pPr marL="0" lvl="1"/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0" lvl="1"/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b="0" u="none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A934576-CD6F-4740-9DE7-7F11643A055F}"/>
              </a:ext>
            </a:extLst>
          </p:cNvPr>
          <p:cNvGrpSpPr/>
          <p:nvPr/>
        </p:nvGrpSpPr>
        <p:grpSpPr>
          <a:xfrm>
            <a:off x="584200" y="2209589"/>
            <a:ext cx="9934576" cy="4456351"/>
            <a:chOff x="584200" y="2209589"/>
            <a:chExt cx="9934576" cy="4456351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284B9AB-8234-4050-98E9-ECAC31AB00C4}"/>
                </a:ext>
              </a:extLst>
            </p:cNvPr>
            <p:cNvSpPr/>
            <p:nvPr/>
          </p:nvSpPr>
          <p:spPr>
            <a:xfrm>
              <a:off x="584200" y="6404330"/>
              <a:ext cx="993457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Fuente: </a:t>
              </a:r>
              <a:r>
                <a:rPr lang="es-ES" sz="1100" dirty="0" err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Anghel</a:t>
              </a:r>
              <a:r>
                <a:rPr lang="es-ES" sz="1100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, B., &amp; </a:t>
              </a:r>
              <a:r>
                <a:rPr lang="es-ES" sz="1100" dirty="0" err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Lacuesta</a:t>
              </a:r>
              <a:r>
                <a:rPr lang="es-ES" sz="1100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 Gabarain, A. (2020). Envejecimiento, productividad y situación laboral. Boletín económico, Banco de España.</a:t>
              </a:r>
            </a:p>
          </p:txBody>
        </p:sp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099577D2-97DE-412B-9B34-B9D8565D26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0315493"/>
                </p:ext>
              </p:extLst>
            </p:nvPr>
          </p:nvGraphicFramePr>
          <p:xfrm>
            <a:off x="584200" y="2794773"/>
            <a:ext cx="8845550" cy="36385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A716DA3-2F48-4E1B-810A-E1DA25C57D55}"/>
                </a:ext>
              </a:extLst>
            </p:cNvPr>
            <p:cNvSpPr txBox="1"/>
            <p:nvPr/>
          </p:nvSpPr>
          <p:spPr>
            <a:xfrm>
              <a:off x="650875" y="2209589"/>
              <a:ext cx="63527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Tasa</a:t>
              </a:r>
              <a:r>
                <a:rPr kumimoji="0" lang="ca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 de </a:t>
              </a:r>
              <a:r>
                <a:rPr kumimoji="0" lang="ca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actividad</a:t>
              </a:r>
              <a:r>
                <a:rPr kumimoji="0" lang="ca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 por </a:t>
              </a:r>
              <a:r>
                <a:rPr kumimoji="0" lang="ca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nivel</a:t>
              </a:r>
              <a:r>
                <a:rPr kumimoji="0" lang="ca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 </a:t>
              </a:r>
              <a:r>
                <a:rPr kumimoji="0" lang="ca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educativo</a:t>
              </a:r>
              <a:endParaRPr kumimoji="0" lang="ca-E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(Grupo 30-34 </a:t>
              </a:r>
              <a:r>
                <a:rPr lang="ca-ES" sz="1200" dirty="0" err="1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años</a:t>
              </a:r>
              <a:r>
                <a:rPr lang="ca-ES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 = 100)</a:t>
              </a:r>
              <a:endParaRPr kumimoji="0" lang="ca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5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857B0C-18F9-4415-A043-FAB91E960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Impacto del envejecimiento en el crecimiento económico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90CFFD-6B1B-4A13-8316-F61D75C73774}"/>
              </a:ext>
            </a:extLst>
          </p:cNvPr>
          <p:cNvSpPr/>
          <p:nvPr/>
        </p:nvSpPr>
        <p:spPr>
          <a:xfrm>
            <a:off x="584199" y="962889"/>
            <a:ext cx="6419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Productividad 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Distintas habilidades por generaciones 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Menor propensión a invertir y a adoptar cambios tecnológicos</a:t>
            </a:r>
          </a:p>
          <a:p>
            <a:pPr marL="0" lvl="1"/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67DEF02-008C-4927-807F-890A2AD830EB}"/>
              </a:ext>
            </a:extLst>
          </p:cNvPr>
          <p:cNvGrpSpPr/>
          <p:nvPr/>
        </p:nvGrpSpPr>
        <p:grpSpPr>
          <a:xfrm>
            <a:off x="584200" y="2095289"/>
            <a:ext cx="6419443" cy="4625628"/>
            <a:chOff x="584200" y="2095289"/>
            <a:chExt cx="6419443" cy="462562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284B9AB-8234-4050-98E9-ECAC31AB00C4}"/>
                </a:ext>
              </a:extLst>
            </p:cNvPr>
            <p:cNvSpPr/>
            <p:nvPr/>
          </p:nvSpPr>
          <p:spPr>
            <a:xfrm>
              <a:off x="584200" y="6290030"/>
              <a:ext cx="52927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Fuente: </a:t>
              </a:r>
              <a:r>
                <a:rPr lang="es-ES" sz="1100" dirty="0" err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Anghel</a:t>
              </a:r>
              <a:r>
                <a:rPr lang="es-ES" sz="1100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, B., &amp; </a:t>
              </a:r>
              <a:r>
                <a:rPr lang="es-ES" sz="1100" dirty="0" err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Lacuesta</a:t>
              </a:r>
              <a:r>
                <a:rPr lang="es-ES" sz="1100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 Gabarain, A. (2020). Envejecimiento, productividad y situación laboral. Boletín económico, Banco de España.</a:t>
              </a:r>
            </a:p>
          </p:txBody>
        </p:sp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099577D2-97DE-412B-9B34-B9D8565D26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74467890"/>
                </p:ext>
              </p:extLst>
            </p:nvPr>
          </p:nvGraphicFramePr>
          <p:xfrm>
            <a:off x="584200" y="2680473"/>
            <a:ext cx="5511800" cy="36385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A716DA3-2F48-4E1B-810A-E1DA25C57D55}"/>
                </a:ext>
              </a:extLst>
            </p:cNvPr>
            <p:cNvSpPr txBox="1"/>
            <p:nvPr/>
          </p:nvSpPr>
          <p:spPr>
            <a:xfrm>
              <a:off x="650875" y="2095289"/>
              <a:ext cx="63527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Cambios</a:t>
              </a:r>
              <a:r>
                <a:rPr kumimoji="0" lang="ca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 en los </a:t>
              </a:r>
              <a:r>
                <a:rPr kumimoji="0" lang="ca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índices</a:t>
              </a:r>
              <a:r>
                <a:rPr kumimoji="0" lang="ca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 de uso de </a:t>
              </a:r>
              <a:r>
                <a:rPr kumimoji="0" lang="ca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habilidades</a:t>
              </a:r>
              <a:endParaRPr kumimoji="0" lang="ca-E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(Grupo de referencia = 30-34 </a:t>
              </a:r>
              <a:r>
                <a:rPr lang="ca-ES" sz="1200" dirty="0" err="1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años</a:t>
              </a:r>
              <a:r>
                <a:rPr lang="ca-ES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)</a:t>
              </a:r>
              <a:endParaRPr kumimoji="0" lang="ca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E12B3B3-8FCA-4E07-AFC7-F8A3C63B44DC}"/>
              </a:ext>
            </a:extLst>
          </p:cNvPr>
          <p:cNvGrpSpPr/>
          <p:nvPr/>
        </p:nvGrpSpPr>
        <p:grpSpPr>
          <a:xfrm>
            <a:off x="6737618" y="2112873"/>
            <a:ext cx="6375261" cy="4506233"/>
            <a:chOff x="6737618" y="2112873"/>
            <a:chExt cx="6375261" cy="4506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4F350B0-2781-47B9-A53B-F0259C11E735}"/>
                </a:ext>
              </a:extLst>
            </p:cNvPr>
            <p:cNvSpPr/>
            <p:nvPr/>
          </p:nvSpPr>
          <p:spPr>
            <a:xfrm>
              <a:off x="6813818" y="6018942"/>
              <a:ext cx="446864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Nota </a:t>
              </a:r>
              <a:r>
                <a:rPr lang="es-ES" sz="1100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(*): El volumen total incluye la suma de compras pagadas con tarjetas, retiradas de efectivo en cajeros y pagos realizados con bizum.</a:t>
              </a:r>
            </a:p>
            <a:p>
              <a:r>
                <a:rPr lang="es-ES" sz="1100" b="1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Fuente: </a:t>
              </a:r>
              <a:r>
                <a:rPr lang="es-ES" sz="1100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CaixaBank Research (Informe Mensual Mayo 2021).</a:t>
              </a:r>
              <a:endParaRPr lang="es-ES" sz="1100" dirty="0"/>
            </a:p>
          </p:txBody>
        </p:sp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00000000-0008-0000-02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693959"/>
                </p:ext>
              </p:extLst>
            </p:nvPr>
          </p:nvGraphicFramePr>
          <p:xfrm>
            <a:off x="6737618" y="2680473"/>
            <a:ext cx="4943475" cy="33658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E77EB05-EFC8-4E75-9735-F04C0D27CC4E}"/>
                </a:ext>
              </a:extLst>
            </p:cNvPr>
            <p:cNvSpPr txBox="1"/>
            <p:nvPr/>
          </p:nvSpPr>
          <p:spPr>
            <a:xfrm>
              <a:off x="6760111" y="2112873"/>
              <a:ext cx="63527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Uso de bizum por generación*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(% del gasto total)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1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857B0C-18F9-4415-A043-FAB91E960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Impacto del envejecimiento en el crecimiento económico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BE774C1-77E7-4561-8555-AF1DD30BE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6017"/>
              </p:ext>
            </p:extLst>
          </p:nvPr>
        </p:nvGraphicFramePr>
        <p:xfrm>
          <a:off x="600074" y="1583278"/>
          <a:ext cx="10315576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019D322-B616-42E4-82DB-EB52C8C37D0F}"/>
              </a:ext>
            </a:extLst>
          </p:cNvPr>
          <p:cNvSpPr txBox="1"/>
          <p:nvPr/>
        </p:nvSpPr>
        <p:spPr>
          <a:xfrm>
            <a:off x="600073" y="5825022"/>
            <a:ext cx="10315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1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Nota: </a:t>
            </a:r>
            <a:r>
              <a:rPr lang="es-ES" sz="11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Durante las décadas 2020-2029, 2030-2039 y 2040-2049, está previsto que el envejecimiento lastre el crecimiento anual del PIB per cápita en 0,7 p. p., 0,6 p. p. y 0,1 p. p., respectivamente.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921E2F-D942-4DB8-94D0-ED21EC179E2F}"/>
              </a:ext>
            </a:extLst>
          </p:cNvPr>
          <p:cNvSpPr txBox="1"/>
          <p:nvPr/>
        </p:nvSpPr>
        <p:spPr>
          <a:xfrm>
            <a:off x="708025" y="1090835"/>
            <a:ext cx="6352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Crecimiento</a:t>
            </a: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del PIB per </a:t>
            </a:r>
            <a:r>
              <a:rPr kumimoji="0" lang="ca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cápita</a:t>
            </a: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e impacto del </a:t>
            </a:r>
            <a:r>
              <a:rPr kumimoji="0" lang="ca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envejecimiento</a:t>
            </a:r>
            <a:endParaRPr kumimoji="0" lang="ca-E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(%)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3DE1C9-5986-4058-9DD8-471C0B2109BE}"/>
              </a:ext>
            </a:extLst>
          </p:cNvPr>
          <p:cNvSpPr txBox="1"/>
          <p:nvPr/>
        </p:nvSpPr>
        <p:spPr>
          <a:xfrm>
            <a:off x="600073" y="6192764"/>
            <a:ext cx="10315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Fuente: </a:t>
            </a:r>
            <a:r>
              <a:rPr lang="es-ES" sz="105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Llorens Jimeno, E. y Mestres Domènech, J (2020), “El impacto del envejecimiento en el crecimiento económico de España: un enfoque regional”, Documento trabajo 01/20, CaixaBank Research.</a:t>
            </a:r>
          </a:p>
        </p:txBody>
      </p:sp>
      <p:sp>
        <p:nvSpPr>
          <p:cNvPr id="3" name="CuadroTexto 2">
            <a:hlinkClick r:id="rId4" action="ppaction://hlinksldjump"/>
            <a:extLst>
              <a:ext uri="{FF2B5EF4-FFF2-40B4-BE49-F238E27FC236}">
                <a16:creationId xmlns:a16="http://schemas.microsoft.com/office/drawing/2014/main" id="{BDFE33D3-2D47-44A0-8F75-68403F17E285}"/>
              </a:ext>
            </a:extLst>
          </p:cNvPr>
          <p:cNvSpPr txBox="1"/>
          <p:nvPr/>
        </p:nvSpPr>
        <p:spPr>
          <a:xfrm>
            <a:off x="10098085" y="1075446"/>
            <a:ext cx="163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0" u="none" dirty="0">
                <a:solidFill>
                  <a:srgbClr val="008FD6"/>
                </a:solidFill>
                <a:latin typeface="Calibri" pitchFamily="34" charset="0"/>
              </a:rPr>
              <a:t>Estrategia empírica</a:t>
            </a:r>
          </a:p>
        </p:txBody>
      </p:sp>
    </p:spTree>
    <p:extLst>
      <p:ext uri="{BB962C8B-B14F-4D97-AF65-F5344CB8AC3E}">
        <p14:creationId xmlns:p14="http://schemas.microsoft.com/office/powerpoint/2010/main" val="262927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857B0C-18F9-4415-A043-FAB91E960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39" y="453670"/>
            <a:ext cx="8972535" cy="346154"/>
          </a:xfrm>
        </p:spPr>
        <p:txBody>
          <a:bodyPr/>
          <a:lstStyle/>
          <a:p>
            <a:r>
              <a:rPr lang="es-ES" dirty="0"/>
              <a:t>Descomposición del impacto vía fuerza laboral y vía productividad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19D322-B616-42E4-82DB-EB52C8C37D0F}"/>
              </a:ext>
            </a:extLst>
          </p:cNvPr>
          <p:cNvSpPr txBox="1"/>
          <p:nvPr/>
        </p:nvSpPr>
        <p:spPr>
          <a:xfrm>
            <a:off x="546098" y="5786662"/>
            <a:ext cx="56165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Nota: </a:t>
            </a:r>
            <a:r>
              <a:rPr lang="es-ES" sz="105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Cada columna representa la elasticidad del ratio de envejecimiento respecto a esa variable. La suma de las elasticidades de la fuerza laboral y la productividad laboral corresponden al impacto en el PIB per cápita. N corresponde a la población y L a la fuerza laboral.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921E2F-D942-4DB8-94D0-ED21EC179E2F}"/>
              </a:ext>
            </a:extLst>
          </p:cNvPr>
          <p:cNvSpPr txBox="1"/>
          <p:nvPr/>
        </p:nvSpPr>
        <p:spPr>
          <a:xfrm>
            <a:off x="784225" y="1460277"/>
            <a:ext cx="6352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Impacto </a:t>
            </a:r>
            <a:r>
              <a:rPr kumimoji="0" lang="ca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agregado</a:t>
            </a: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del </a:t>
            </a:r>
            <a:r>
              <a:rPr kumimoji="0" lang="ca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envejecimiento</a:t>
            </a:r>
            <a:endParaRPr kumimoji="0" lang="ca-E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(%)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0D966B2-EA74-4C96-889B-5A6679CEC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294799"/>
              </p:ext>
            </p:extLst>
          </p:nvPr>
        </p:nvGraphicFramePr>
        <p:xfrm>
          <a:off x="546099" y="2069691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FF62AD0C-C67F-4C93-BE7F-353215457C49}"/>
              </a:ext>
            </a:extLst>
          </p:cNvPr>
          <p:cNvGrpSpPr/>
          <p:nvPr/>
        </p:nvGrpSpPr>
        <p:grpSpPr>
          <a:xfrm>
            <a:off x="6496049" y="1463228"/>
            <a:ext cx="6352768" cy="5062098"/>
            <a:chOff x="6496049" y="1463228"/>
            <a:chExt cx="6352768" cy="5062098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17FF8CDC-CDA8-4622-9097-9CA4A226D9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0634461"/>
                </p:ext>
              </p:extLst>
            </p:nvPr>
          </p:nvGraphicFramePr>
          <p:xfrm>
            <a:off x="6496049" y="1952719"/>
            <a:ext cx="5267325" cy="3830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B60875E-892E-4B25-8691-6B5D67F76296}"/>
                </a:ext>
              </a:extLst>
            </p:cNvPr>
            <p:cNvSpPr txBox="1"/>
            <p:nvPr/>
          </p:nvSpPr>
          <p:spPr>
            <a:xfrm>
              <a:off x="6496049" y="1463228"/>
              <a:ext cx="63527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Impacto por </a:t>
              </a:r>
              <a:r>
                <a:rPr kumimoji="0" lang="ca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rPr>
                <a:t>sectores</a:t>
              </a:r>
              <a:endParaRPr kumimoji="0" lang="ca-E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12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(%)</a:t>
              </a:r>
              <a:endParaRPr kumimoji="0" lang="ca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613C2CF-15EF-4E0C-A405-ECFA6AAF1929}"/>
                </a:ext>
              </a:extLst>
            </p:cNvPr>
            <p:cNvSpPr txBox="1"/>
            <p:nvPr/>
          </p:nvSpPr>
          <p:spPr>
            <a:xfrm>
              <a:off x="6505572" y="5786662"/>
              <a:ext cx="55911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050" b="1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Nota: </a:t>
              </a:r>
              <a:r>
                <a:rPr lang="es-ES" sz="1050" dirty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ea typeface="ＭＳ Ｐゴシック" pitchFamily="34" charset="-128"/>
                </a:rPr>
                <a:t>Agrupación de CC.AA. en función de la mayor importancia relativa de cada sector (en comparación al resto de CC.AA.) en términos de empleo: Agricultura (Andalucía, Extremadura y Murcia), Industria (Aragón, Cataluña,  La Rioja,  Navarra, País Vasco, y Valencia) y Servicios (Baleares, Canarias, Cantabria, Castilla La Mancha, Castilla y León, Galicia y Madrid).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5381502-7373-4BCA-827D-FF0DD4EB7D17}"/>
              </a:ext>
            </a:extLst>
          </p:cNvPr>
          <p:cNvSpPr txBox="1"/>
          <p:nvPr/>
        </p:nvSpPr>
        <p:spPr>
          <a:xfrm>
            <a:off x="546098" y="6480714"/>
            <a:ext cx="112172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Fuente: </a:t>
            </a:r>
            <a:r>
              <a:rPr lang="es-ES" sz="105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Llorens Jimeno, E. y Mestres Domènech, J (2020), “El impacto del envejecimiento en el crecimiento económico de España: un enfoque regional”, Documento trabajo 01/20, CaixaBank Research.</a:t>
            </a:r>
          </a:p>
        </p:txBody>
      </p:sp>
    </p:spTree>
    <p:extLst>
      <p:ext uri="{BB962C8B-B14F-4D97-AF65-F5344CB8AC3E}">
        <p14:creationId xmlns:p14="http://schemas.microsoft.com/office/powerpoint/2010/main" val="37503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8BDB9F9-D537-4F39-B2A9-00D5DD658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134" y="290629"/>
            <a:ext cx="7060565" cy="518108"/>
          </a:xfrm>
        </p:spPr>
        <p:txBody>
          <a:bodyPr/>
          <a:lstStyle/>
          <a:p>
            <a:pPr marL="0" indent="0"/>
            <a:endParaRPr lang="es-ES" sz="2400" dirty="0"/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6BC78CFC-D9EA-43DF-B03F-93CEAFE43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9A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43" r="9872"/>
          <a:stretch/>
        </p:blipFill>
        <p:spPr>
          <a:xfrm rot="16200000">
            <a:off x="-1933105" y="2962384"/>
            <a:ext cx="5201664" cy="1545294"/>
          </a:xfrm>
          <a:prstGeom prst="rect">
            <a:avLst/>
          </a:prstGeom>
        </p:spPr>
      </p:pic>
      <p:sp>
        <p:nvSpPr>
          <p:cNvPr id="10" name="2 Marcador de texto">
            <a:extLst>
              <a:ext uri="{FF2B5EF4-FFF2-40B4-BE49-F238E27FC236}">
                <a16:creationId xmlns:a16="http://schemas.microsoft.com/office/drawing/2014/main" id="{415DF4CB-0E32-4154-98D2-70F088C23726}"/>
              </a:ext>
            </a:extLst>
          </p:cNvPr>
          <p:cNvSpPr txBox="1">
            <a:spLocks/>
          </p:cNvSpPr>
          <p:nvPr/>
        </p:nvSpPr>
        <p:spPr bwMode="auto">
          <a:xfrm>
            <a:off x="2643792" y="1734483"/>
            <a:ext cx="882430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88900" indent="-88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Introducción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Transición demográfica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Envejecimiento y crecimiento económico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Mecanismos para paliar el impacto económico del envejecimiento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Conclusiones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grpSp>
        <p:nvGrpSpPr>
          <p:cNvPr id="11" name="Grupo 9">
            <a:extLst>
              <a:ext uri="{FF2B5EF4-FFF2-40B4-BE49-F238E27FC236}">
                <a16:creationId xmlns:a16="http://schemas.microsoft.com/office/drawing/2014/main" id="{497AA137-200F-4EFC-BB64-54992BBFAAFA}"/>
              </a:ext>
            </a:extLst>
          </p:cNvPr>
          <p:cNvGrpSpPr/>
          <p:nvPr/>
        </p:nvGrpSpPr>
        <p:grpSpPr>
          <a:xfrm>
            <a:off x="1791999" y="1534294"/>
            <a:ext cx="676275" cy="676275"/>
            <a:chOff x="3057525" y="2571750"/>
            <a:chExt cx="676275" cy="676275"/>
          </a:xfrm>
        </p:grpSpPr>
        <p:sp>
          <p:nvSpPr>
            <p:cNvPr id="14" name="Rectángulo 7">
              <a:extLst>
                <a:ext uri="{FF2B5EF4-FFF2-40B4-BE49-F238E27FC236}">
                  <a16:creationId xmlns:a16="http://schemas.microsoft.com/office/drawing/2014/main" id="{F132D1CD-2446-4BC0-A1D6-A4ADA61BB635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Rectángulo 11">
              <a:extLst>
                <a:ext uri="{FF2B5EF4-FFF2-40B4-BE49-F238E27FC236}">
                  <a16:creationId xmlns:a16="http://schemas.microsoft.com/office/drawing/2014/main" id="{2624A886-111E-437E-B713-8D2DFF5F97C2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2800" b="1" dirty="0">
                  <a:solidFill>
                    <a:srgbClr val="4BACC6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ea typeface="ＭＳ Ｐゴシック"/>
                </a:rPr>
                <a:t>1</a:t>
              </a:r>
              <a:endParaRPr lang="es-ES" sz="2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ＭＳ Ｐゴシック"/>
              </a:endParaRPr>
            </a:p>
          </p:txBody>
        </p:sp>
      </p:grpSp>
      <p:grpSp>
        <p:nvGrpSpPr>
          <p:cNvPr id="16" name="Grupo 12">
            <a:extLst>
              <a:ext uri="{FF2B5EF4-FFF2-40B4-BE49-F238E27FC236}">
                <a16:creationId xmlns:a16="http://schemas.microsoft.com/office/drawing/2014/main" id="{B3B71B00-8BDA-4E79-A610-643A03514497}"/>
              </a:ext>
            </a:extLst>
          </p:cNvPr>
          <p:cNvGrpSpPr/>
          <p:nvPr/>
        </p:nvGrpSpPr>
        <p:grpSpPr>
          <a:xfrm>
            <a:off x="1791999" y="2442681"/>
            <a:ext cx="676275" cy="676275"/>
            <a:chOff x="3057525" y="2571750"/>
            <a:chExt cx="676275" cy="676275"/>
          </a:xfrm>
        </p:grpSpPr>
        <p:sp>
          <p:nvSpPr>
            <p:cNvPr id="17" name="Rectángulo 13">
              <a:extLst>
                <a:ext uri="{FF2B5EF4-FFF2-40B4-BE49-F238E27FC236}">
                  <a16:creationId xmlns:a16="http://schemas.microsoft.com/office/drawing/2014/main" id="{343EB4AA-D70A-4F6C-8EF4-9233A98B73D6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Rectángulo 14">
              <a:extLst>
                <a:ext uri="{FF2B5EF4-FFF2-40B4-BE49-F238E27FC236}">
                  <a16:creationId xmlns:a16="http://schemas.microsoft.com/office/drawing/2014/main" id="{081C4A98-AD52-4CA5-B2A8-FDBF0CBC12FF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2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9" name="Grupo 12">
            <a:extLst>
              <a:ext uri="{FF2B5EF4-FFF2-40B4-BE49-F238E27FC236}">
                <a16:creationId xmlns:a16="http://schemas.microsoft.com/office/drawing/2014/main" id="{25A34E27-5245-49D6-A0A5-3F3A9852CD85}"/>
              </a:ext>
            </a:extLst>
          </p:cNvPr>
          <p:cNvGrpSpPr/>
          <p:nvPr/>
        </p:nvGrpSpPr>
        <p:grpSpPr>
          <a:xfrm>
            <a:off x="1791999" y="3351068"/>
            <a:ext cx="676275" cy="676275"/>
            <a:chOff x="3057525" y="2571750"/>
            <a:chExt cx="676275" cy="676275"/>
          </a:xfrm>
        </p:grpSpPr>
        <p:sp>
          <p:nvSpPr>
            <p:cNvPr id="20" name="Rectángulo 13">
              <a:extLst>
                <a:ext uri="{FF2B5EF4-FFF2-40B4-BE49-F238E27FC236}">
                  <a16:creationId xmlns:a16="http://schemas.microsoft.com/office/drawing/2014/main" id="{197069CD-8E47-4722-A263-AA6FF0CCA27E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028F608-93B9-4467-AF3F-1F3BCCB7FB48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3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" name="Grupo 12">
            <a:extLst>
              <a:ext uri="{FF2B5EF4-FFF2-40B4-BE49-F238E27FC236}">
                <a16:creationId xmlns:a16="http://schemas.microsoft.com/office/drawing/2014/main" id="{7BC0A413-024A-462D-AC23-E20439E1F52C}"/>
              </a:ext>
            </a:extLst>
          </p:cNvPr>
          <p:cNvGrpSpPr/>
          <p:nvPr/>
        </p:nvGrpSpPr>
        <p:grpSpPr>
          <a:xfrm>
            <a:off x="1791999" y="4259455"/>
            <a:ext cx="676275" cy="676275"/>
            <a:chOff x="3057525" y="2571750"/>
            <a:chExt cx="676275" cy="676275"/>
          </a:xfrm>
        </p:grpSpPr>
        <p:sp>
          <p:nvSpPr>
            <p:cNvPr id="23" name="Rectángulo 13">
              <a:extLst>
                <a:ext uri="{FF2B5EF4-FFF2-40B4-BE49-F238E27FC236}">
                  <a16:creationId xmlns:a16="http://schemas.microsoft.com/office/drawing/2014/main" id="{4EC36241-8CBD-4816-8ED0-9D2524860CF6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Rectángulo 14">
              <a:extLst>
                <a:ext uri="{FF2B5EF4-FFF2-40B4-BE49-F238E27FC236}">
                  <a16:creationId xmlns:a16="http://schemas.microsoft.com/office/drawing/2014/main" id="{BEC9CCCC-E77A-4F6B-BDB3-D356F28E1633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rPr>
                <a:t>4</a:t>
              </a:r>
              <a:endParaRPr lang="es-ES" sz="28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endParaRPr>
            </a:p>
          </p:txBody>
        </p:sp>
      </p:grpSp>
      <p:grpSp>
        <p:nvGrpSpPr>
          <p:cNvPr id="25" name="Grupo 12">
            <a:extLst>
              <a:ext uri="{FF2B5EF4-FFF2-40B4-BE49-F238E27FC236}">
                <a16:creationId xmlns:a16="http://schemas.microsoft.com/office/drawing/2014/main" id="{EEB98479-CF7B-4CD5-B8B0-F2C3003FAB85}"/>
              </a:ext>
            </a:extLst>
          </p:cNvPr>
          <p:cNvGrpSpPr/>
          <p:nvPr/>
        </p:nvGrpSpPr>
        <p:grpSpPr>
          <a:xfrm>
            <a:off x="1791999" y="5167842"/>
            <a:ext cx="676275" cy="676275"/>
            <a:chOff x="3057525" y="2571750"/>
            <a:chExt cx="676275" cy="676275"/>
          </a:xfrm>
        </p:grpSpPr>
        <p:sp>
          <p:nvSpPr>
            <p:cNvPr id="26" name="Rectángulo 13">
              <a:extLst>
                <a:ext uri="{FF2B5EF4-FFF2-40B4-BE49-F238E27FC236}">
                  <a16:creationId xmlns:a16="http://schemas.microsoft.com/office/drawing/2014/main" id="{B9D88301-BF2C-41E6-B099-AF91138DDC9C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Rectángulo 14">
              <a:extLst>
                <a:ext uri="{FF2B5EF4-FFF2-40B4-BE49-F238E27FC236}">
                  <a16:creationId xmlns:a16="http://schemas.microsoft.com/office/drawing/2014/main" id="{DDDAB773-4B5C-4D3F-B446-E3D01253B541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5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5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82656" y="336255"/>
            <a:ext cx="11598880" cy="704427"/>
          </a:xfrm>
        </p:spPr>
        <p:txBody>
          <a:bodyPr/>
          <a:lstStyle/>
          <a:p>
            <a:r>
              <a:rPr lang="es-ES" dirty="0"/>
              <a:t>Palancas para contrarrestar el impacto del envejecimiento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74B6FB-B3F6-442D-959A-81E2E6AE97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02"/>
            <a:ext cx="936000" cy="540000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782FF36-0407-421A-BD33-E56619C0D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631680"/>
              </p:ext>
            </p:extLst>
          </p:nvPr>
        </p:nvGraphicFramePr>
        <p:xfrm>
          <a:off x="1050713" y="4231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E09A9A2B-DFC2-4752-9F78-2525F93F62B6}"/>
              </a:ext>
            </a:extLst>
          </p:cNvPr>
          <p:cNvGrpSpPr/>
          <p:nvPr/>
        </p:nvGrpSpPr>
        <p:grpSpPr>
          <a:xfrm>
            <a:off x="6887181" y="1402834"/>
            <a:ext cx="6662151" cy="962817"/>
            <a:chOff x="6887181" y="1402834"/>
            <a:chExt cx="6662151" cy="962817"/>
          </a:xfrm>
        </p:grpSpPr>
        <p:sp>
          <p:nvSpPr>
            <p:cNvPr id="49" name="Text Placeholder 4">
              <a:extLst>
                <a:ext uri="{FF2B5EF4-FFF2-40B4-BE49-F238E27FC236}">
                  <a16:creationId xmlns:a16="http://schemas.microsoft.com/office/drawing/2014/main" id="{CD91C33E-EB78-4B93-8972-8A6DA4832C0C}"/>
                </a:ext>
              </a:extLst>
            </p:cNvPr>
            <p:cNvSpPr txBox="1">
              <a:spLocks/>
            </p:cNvSpPr>
            <p:nvPr/>
          </p:nvSpPr>
          <p:spPr>
            <a:xfrm>
              <a:off x="6887181" y="1402834"/>
              <a:ext cx="4139797" cy="96281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/>
            <a:lstStyle>
              <a:lvl1pPr marL="0" indent="0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Font typeface="Wingdings" pitchFamily="2" charset="2"/>
                <a:buNone/>
                <a:defRPr sz="100">
                  <a:solidFill>
                    <a:schemeClr val="bg1">
                      <a:lumMod val="95000"/>
                      <a:alpha val="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361950" indent="-93663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80959F"/>
                </a:buClr>
                <a:buFont typeface="Wingdings" pitchFamily="2" charset="2"/>
                <a:buChar char="§"/>
                <a:defRPr sz="1300">
                  <a:solidFill>
                    <a:srgbClr val="333333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628650" indent="-87313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9DAEB7"/>
                </a:buClr>
                <a:buFont typeface="Wingdings" pitchFamily="2" charset="2"/>
                <a:buChar char="§"/>
                <a:defRPr sz="1300">
                  <a:solidFill>
                    <a:srgbClr val="333333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895350" indent="-87313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9DAEB7"/>
                </a:buClr>
                <a:buFont typeface="Wingdings" pitchFamily="2" charset="2"/>
                <a:buChar char="§"/>
                <a:defRPr sz="1300">
                  <a:solidFill>
                    <a:srgbClr val="333333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1168400" indent="-93663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9DAEB7"/>
                </a:buClr>
                <a:buFont typeface="Wingdings" pitchFamily="2" charset="2"/>
                <a:buChar char="§"/>
                <a:defRPr sz="1300">
                  <a:solidFill>
                    <a:srgbClr val="333333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1625600" indent="-93663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9DAEB7"/>
                </a:buClr>
                <a:buChar char="."/>
                <a:defRPr sz="1000">
                  <a:solidFill>
                    <a:srgbClr val="333333"/>
                  </a:solidFill>
                  <a:latin typeface="+mn-lt"/>
                  <a:ea typeface="+mn-ea"/>
                </a:defRPr>
              </a:lvl6pPr>
              <a:lvl7pPr marL="2082800" indent="-93663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9DAEB7"/>
                </a:buClr>
                <a:buChar char="."/>
                <a:defRPr sz="1000">
                  <a:solidFill>
                    <a:srgbClr val="333333"/>
                  </a:solidFill>
                  <a:latin typeface="+mn-lt"/>
                  <a:ea typeface="+mn-ea"/>
                </a:defRPr>
              </a:lvl7pPr>
              <a:lvl8pPr marL="2540000" indent="-93663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9DAEB7"/>
                </a:buClr>
                <a:buChar char="."/>
                <a:defRPr sz="1000">
                  <a:solidFill>
                    <a:srgbClr val="333333"/>
                  </a:solidFill>
                  <a:latin typeface="+mn-lt"/>
                  <a:ea typeface="+mn-ea"/>
                </a:defRPr>
              </a:lvl8pPr>
              <a:lvl9pPr marL="2997200" indent="-93663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9DAEB7"/>
                </a:buClr>
                <a:buChar char="."/>
                <a:defRPr sz="1000">
                  <a:solidFill>
                    <a:srgbClr val="333333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rgbClr val="4ABDF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95000"/>
                      <a:alpha val="0"/>
                    </a:sysClr>
                  </a:solidFill>
                  <a:effectLst/>
                  <a:uLnTx/>
                  <a:uFillTx/>
                  <a:latin typeface="Calibri" pitchFamily="34" charset="0"/>
                  <a:ea typeface="ＭＳ Ｐゴシック"/>
                  <a:cs typeface="Calibri" pitchFamily="34" charset="0"/>
                </a:rPr>
                <a:t>.</a:t>
              </a:r>
              <a:endParaRPr kumimoji="0" 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  <a:alpha val="0"/>
                  </a:sys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endParaRP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A1603817-1624-4CE7-977F-AEB6E5EBA7DE}"/>
                </a:ext>
              </a:extLst>
            </p:cNvPr>
            <p:cNvSpPr txBox="1"/>
            <p:nvPr/>
          </p:nvSpPr>
          <p:spPr>
            <a:xfrm>
              <a:off x="6999041" y="1561078"/>
              <a:ext cx="6550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E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Potenciar la natalidad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E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Atraer y gestionar la inmigración</a:t>
              </a:r>
              <a:endParaRPr lang="es-ES" b="0" u="heavy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5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4">
            <a:extLst>
              <a:ext uri="{FF2B5EF4-FFF2-40B4-BE49-F238E27FC236}">
                <a16:creationId xmlns:a16="http://schemas.microsoft.com/office/drawing/2014/main" id="{62AC8DA1-1A71-44EB-85B1-A70BF561DAE3}"/>
              </a:ext>
            </a:extLst>
          </p:cNvPr>
          <p:cNvSpPr txBox="1">
            <a:spLocks/>
          </p:cNvSpPr>
          <p:nvPr/>
        </p:nvSpPr>
        <p:spPr>
          <a:xfrm>
            <a:off x="8041103" y="3827409"/>
            <a:ext cx="3865147" cy="18774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4ABD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  <a:alpha val="0"/>
                  </a:sys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.</a:t>
            </a: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  <a:alpha val="0"/>
                </a:sys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82656" y="336255"/>
            <a:ext cx="11598880" cy="704427"/>
          </a:xfrm>
        </p:spPr>
        <p:txBody>
          <a:bodyPr/>
          <a:lstStyle/>
          <a:p>
            <a:r>
              <a:rPr lang="es-ES" dirty="0"/>
              <a:t>Palancas para contrarrestar el impacto del envejecimiento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74B6FB-B3F6-442D-959A-81E2E6AE97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02"/>
            <a:ext cx="936000" cy="54000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041103" y="4037486"/>
            <a:ext cx="3769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Aumentar la tasa de ocupación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Mejorar la empleabilidad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Ligar la edad estándar de jubilación a la esperanza de vida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Flexibilizar el sistema de jubilación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782FF36-0407-421A-BD33-E56619C0D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452684"/>
              </p:ext>
            </p:extLst>
          </p:nvPr>
        </p:nvGraphicFramePr>
        <p:xfrm>
          <a:off x="1050713" y="4231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262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D91C33E-EB78-4B93-8972-8A6DA4832C0C}"/>
              </a:ext>
            </a:extLst>
          </p:cNvPr>
          <p:cNvSpPr txBox="1">
            <a:spLocks/>
          </p:cNvSpPr>
          <p:nvPr/>
        </p:nvSpPr>
        <p:spPr>
          <a:xfrm>
            <a:off x="1204275" y="4318864"/>
            <a:ext cx="3948750" cy="181588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4ABD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  <a:alpha val="0"/>
                  </a:sys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.</a:t>
            </a: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  <a:alpha val="0"/>
                </a:sys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82656" y="336255"/>
            <a:ext cx="11598880" cy="704427"/>
          </a:xfrm>
        </p:spPr>
        <p:txBody>
          <a:bodyPr/>
          <a:lstStyle/>
          <a:p>
            <a:r>
              <a:rPr lang="es-ES" dirty="0"/>
              <a:t>Palancas para contrarrestar el impacto del envejecimiento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74B6FB-B3F6-442D-959A-81E2E6AE97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02"/>
            <a:ext cx="936000" cy="540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04275" y="4459642"/>
            <a:ext cx="3817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Educación más temprana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Educación en habilidades tecnológicas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Educación en habilidades no cognitivas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Enseñar a aprender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Formación a lo largo de la vida laboral</a:t>
            </a:r>
          </a:p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	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782FF36-0407-421A-BD33-E56619C0D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980701"/>
              </p:ext>
            </p:extLst>
          </p:nvPr>
        </p:nvGraphicFramePr>
        <p:xfrm>
          <a:off x="1050713" y="4231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7046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D91C33E-EB78-4B93-8972-8A6DA4832C0C}"/>
              </a:ext>
            </a:extLst>
          </p:cNvPr>
          <p:cNvSpPr txBox="1">
            <a:spLocks/>
          </p:cNvSpPr>
          <p:nvPr/>
        </p:nvSpPr>
        <p:spPr>
          <a:xfrm>
            <a:off x="2307436" y="2992911"/>
            <a:ext cx="6217544" cy="64948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4ABD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  <a:alpha val="0"/>
                  </a:sys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.</a:t>
            </a: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  <a:alpha val="0"/>
                </a:sys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91C33E-EB78-4B93-8972-8A6DA4832C0C}"/>
              </a:ext>
            </a:extLst>
          </p:cNvPr>
          <p:cNvSpPr txBox="1">
            <a:spLocks/>
          </p:cNvSpPr>
          <p:nvPr/>
        </p:nvSpPr>
        <p:spPr>
          <a:xfrm>
            <a:off x="2327405" y="1389552"/>
            <a:ext cx="6180854" cy="563429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4ABD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  <a:alpha val="0"/>
                  </a:sys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.</a:t>
            </a: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  <a:alpha val="0"/>
                </a:sys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82656" y="336255"/>
            <a:ext cx="11598880" cy="704427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s-ES" dirty="0"/>
              <a:t>Conclusiones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74B6FB-B3F6-442D-959A-81E2E6AE97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02"/>
            <a:ext cx="936000" cy="540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44127" y="1472283"/>
            <a:ext cx="618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Transición demográfica -&gt; mayor </a:t>
            </a:r>
            <a:r>
              <a:rPr lang="es-ES" u="heavy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envejecimiento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poblacional</a:t>
            </a:r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A21B96C8-80EE-43F8-9696-CDF1DE1B7EAF}"/>
              </a:ext>
            </a:extLst>
          </p:cNvPr>
          <p:cNvGrpSpPr/>
          <p:nvPr/>
        </p:nvGrpSpPr>
        <p:grpSpPr>
          <a:xfrm rot="16200000">
            <a:off x="1525943" y="3002669"/>
            <a:ext cx="504000" cy="504000"/>
            <a:chOff x="959875" y="3554271"/>
            <a:chExt cx="720000" cy="720000"/>
          </a:xfrm>
        </p:grpSpPr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D0C0349E-B58E-4B22-92A3-1361DFE8F3EB}"/>
                </a:ext>
              </a:extLst>
            </p:cNvPr>
            <p:cNvSpPr/>
            <p:nvPr/>
          </p:nvSpPr>
          <p:spPr>
            <a:xfrm rot="2700000">
              <a:off x="959875" y="3554271"/>
              <a:ext cx="720000" cy="720000"/>
            </a:xfrm>
            <a:prstGeom prst="ellipse">
              <a:avLst/>
            </a:prstGeom>
            <a:solidFill>
              <a:srgbClr val="4ABDF0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s-ES" kern="0">
                <a:solidFill>
                  <a:prstClr val="white"/>
                </a:solidFill>
                <a:latin typeface="Century Gothic"/>
              </a:endParaRPr>
            </a:p>
          </p:txBody>
        </p:sp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A55678EA-E153-4AA3-8FEB-F29A2281CD62}"/>
                </a:ext>
              </a:extLst>
            </p:cNvPr>
            <p:cNvGrpSpPr/>
            <p:nvPr/>
          </p:nvGrpSpPr>
          <p:grpSpPr>
            <a:xfrm>
              <a:off x="1125637" y="3677707"/>
              <a:ext cx="376177" cy="456662"/>
              <a:chOff x="1337857" y="4210049"/>
              <a:chExt cx="223874" cy="271773"/>
            </a:xfrm>
          </p:grpSpPr>
          <p:grpSp>
            <p:nvGrpSpPr>
              <p:cNvPr id="78" name="Graphic 1">
                <a:extLst>
                  <a:ext uri="{FF2B5EF4-FFF2-40B4-BE49-F238E27FC236}">
                    <a16:creationId xmlns:a16="http://schemas.microsoft.com/office/drawing/2014/main" id="{BA38219F-7A12-4457-9034-D8B8B0718FCA}"/>
                  </a:ext>
                </a:extLst>
              </p:cNvPr>
              <p:cNvGrpSpPr/>
              <p:nvPr/>
            </p:nvGrpSpPr>
            <p:grpSpPr>
              <a:xfrm>
                <a:off x="1416438" y="4210049"/>
                <a:ext cx="145293" cy="145293"/>
                <a:chOff x="6459023" y="3459120"/>
                <a:chExt cx="351112" cy="351112"/>
              </a:xfrm>
              <a:noFill/>
            </p:grpSpPr>
            <p:sp>
              <p:nvSpPr>
                <p:cNvPr id="82" name="Freeform: Shape 2070">
                  <a:extLst>
                    <a:ext uri="{FF2B5EF4-FFF2-40B4-BE49-F238E27FC236}">
                      <a16:creationId xmlns:a16="http://schemas.microsoft.com/office/drawing/2014/main" id="{05DDF760-9FC4-4309-9368-CFE6FAA199EC}"/>
                    </a:ext>
                  </a:extLst>
                </p:cNvPr>
                <p:cNvSpPr/>
                <p:nvPr/>
              </p:nvSpPr>
              <p:spPr>
                <a:xfrm>
                  <a:off x="6459023" y="3459120"/>
                  <a:ext cx="351112" cy="351112"/>
                </a:xfrm>
                <a:custGeom>
                  <a:avLst/>
                  <a:gdLst>
                    <a:gd name="connsiteX0" fmla="*/ 351113 w 351112"/>
                    <a:gd name="connsiteY0" fmla="*/ 201364 h 351112"/>
                    <a:gd name="connsiteX1" fmla="*/ 351113 w 351112"/>
                    <a:gd name="connsiteY1" fmla="*/ 151023 h 351112"/>
                    <a:gd name="connsiteX2" fmla="*/ 315428 w 351112"/>
                    <a:gd name="connsiteY2" fmla="*/ 151023 h 351112"/>
                    <a:gd name="connsiteX3" fmla="*/ 292488 w 351112"/>
                    <a:gd name="connsiteY3" fmla="*/ 94947 h 351112"/>
                    <a:gd name="connsiteX4" fmla="*/ 317977 w 351112"/>
                    <a:gd name="connsiteY4" fmla="*/ 69458 h 351112"/>
                    <a:gd name="connsiteX5" fmla="*/ 282292 w 351112"/>
                    <a:gd name="connsiteY5" fmla="*/ 33773 h 351112"/>
                    <a:gd name="connsiteX6" fmla="*/ 256803 w 351112"/>
                    <a:gd name="connsiteY6" fmla="*/ 59262 h 351112"/>
                    <a:gd name="connsiteX7" fmla="*/ 200727 w 351112"/>
                    <a:gd name="connsiteY7" fmla="*/ 36322 h 351112"/>
                    <a:gd name="connsiteX8" fmla="*/ 200727 w 351112"/>
                    <a:gd name="connsiteY8" fmla="*/ 0 h 351112"/>
                    <a:gd name="connsiteX9" fmla="*/ 150386 w 351112"/>
                    <a:gd name="connsiteY9" fmla="*/ 0 h 351112"/>
                    <a:gd name="connsiteX10" fmla="*/ 150386 w 351112"/>
                    <a:gd name="connsiteY10" fmla="*/ 35685 h 351112"/>
                    <a:gd name="connsiteX11" fmla="*/ 94310 w 351112"/>
                    <a:gd name="connsiteY11" fmla="*/ 58625 h 351112"/>
                    <a:gd name="connsiteX12" fmla="*/ 68821 w 351112"/>
                    <a:gd name="connsiteY12" fmla="*/ 33136 h 351112"/>
                    <a:gd name="connsiteX13" fmla="*/ 33136 w 351112"/>
                    <a:gd name="connsiteY13" fmla="*/ 68821 h 351112"/>
                    <a:gd name="connsiteX14" fmla="*/ 58625 w 351112"/>
                    <a:gd name="connsiteY14" fmla="*/ 94310 h 351112"/>
                    <a:gd name="connsiteX15" fmla="*/ 35685 w 351112"/>
                    <a:gd name="connsiteY15" fmla="*/ 150386 h 351112"/>
                    <a:gd name="connsiteX16" fmla="*/ 0 w 351112"/>
                    <a:gd name="connsiteY16" fmla="*/ 150386 h 351112"/>
                    <a:gd name="connsiteX17" fmla="*/ 0 w 351112"/>
                    <a:gd name="connsiteY17" fmla="*/ 200727 h 351112"/>
                    <a:gd name="connsiteX18" fmla="*/ 35685 w 351112"/>
                    <a:gd name="connsiteY18" fmla="*/ 200727 h 351112"/>
                    <a:gd name="connsiteX19" fmla="*/ 58625 w 351112"/>
                    <a:gd name="connsiteY19" fmla="*/ 256803 h 351112"/>
                    <a:gd name="connsiteX20" fmla="*/ 33136 w 351112"/>
                    <a:gd name="connsiteY20" fmla="*/ 282292 h 351112"/>
                    <a:gd name="connsiteX21" fmla="*/ 68821 w 351112"/>
                    <a:gd name="connsiteY21" fmla="*/ 317977 h 351112"/>
                    <a:gd name="connsiteX22" fmla="*/ 94310 w 351112"/>
                    <a:gd name="connsiteY22" fmla="*/ 292488 h 351112"/>
                    <a:gd name="connsiteX23" fmla="*/ 150386 w 351112"/>
                    <a:gd name="connsiteY23" fmla="*/ 315428 h 351112"/>
                    <a:gd name="connsiteX24" fmla="*/ 150386 w 351112"/>
                    <a:gd name="connsiteY24" fmla="*/ 351113 h 351112"/>
                    <a:gd name="connsiteX25" fmla="*/ 200727 w 351112"/>
                    <a:gd name="connsiteY25" fmla="*/ 351113 h 351112"/>
                    <a:gd name="connsiteX26" fmla="*/ 200727 w 351112"/>
                    <a:gd name="connsiteY26" fmla="*/ 315428 h 351112"/>
                    <a:gd name="connsiteX27" fmla="*/ 256803 w 351112"/>
                    <a:gd name="connsiteY27" fmla="*/ 292488 h 351112"/>
                    <a:gd name="connsiteX28" fmla="*/ 282292 w 351112"/>
                    <a:gd name="connsiteY28" fmla="*/ 317977 h 351112"/>
                    <a:gd name="connsiteX29" fmla="*/ 317977 w 351112"/>
                    <a:gd name="connsiteY29" fmla="*/ 282292 h 351112"/>
                    <a:gd name="connsiteX30" fmla="*/ 292488 w 351112"/>
                    <a:gd name="connsiteY30" fmla="*/ 256803 h 351112"/>
                    <a:gd name="connsiteX31" fmla="*/ 315428 w 351112"/>
                    <a:gd name="connsiteY31" fmla="*/ 200727 h 351112"/>
                    <a:gd name="connsiteX32" fmla="*/ 351113 w 351112"/>
                    <a:gd name="connsiteY32" fmla="*/ 200727 h 351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51112" h="351112">
                      <a:moveTo>
                        <a:pt x="351113" y="201364"/>
                      </a:moveTo>
                      <a:lnTo>
                        <a:pt x="351113" y="151023"/>
                      </a:lnTo>
                      <a:lnTo>
                        <a:pt x="315428" y="151023"/>
                      </a:lnTo>
                      <a:cubicBezTo>
                        <a:pt x="311604" y="130632"/>
                        <a:pt x="303958" y="111515"/>
                        <a:pt x="292488" y="94947"/>
                      </a:cubicBezTo>
                      <a:lnTo>
                        <a:pt x="317977" y="69458"/>
                      </a:lnTo>
                      <a:lnTo>
                        <a:pt x="282292" y="33773"/>
                      </a:lnTo>
                      <a:lnTo>
                        <a:pt x="256803" y="59262"/>
                      </a:lnTo>
                      <a:cubicBezTo>
                        <a:pt x="240235" y="47792"/>
                        <a:pt x="221118" y="39508"/>
                        <a:pt x="200727" y="36322"/>
                      </a:cubicBezTo>
                      <a:lnTo>
                        <a:pt x="200727" y="0"/>
                      </a:lnTo>
                      <a:lnTo>
                        <a:pt x="150386" y="0"/>
                      </a:lnTo>
                      <a:lnTo>
                        <a:pt x="150386" y="35685"/>
                      </a:lnTo>
                      <a:cubicBezTo>
                        <a:pt x="129994" y="39508"/>
                        <a:pt x="110878" y="47155"/>
                        <a:pt x="94310" y="58625"/>
                      </a:cubicBezTo>
                      <a:lnTo>
                        <a:pt x="68821" y="33136"/>
                      </a:lnTo>
                      <a:lnTo>
                        <a:pt x="33136" y="68821"/>
                      </a:lnTo>
                      <a:lnTo>
                        <a:pt x="58625" y="94310"/>
                      </a:lnTo>
                      <a:cubicBezTo>
                        <a:pt x="47155" y="110878"/>
                        <a:pt x="38871" y="129994"/>
                        <a:pt x="35685" y="150386"/>
                      </a:cubicBezTo>
                      <a:lnTo>
                        <a:pt x="0" y="150386"/>
                      </a:lnTo>
                      <a:lnTo>
                        <a:pt x="0" y="200727"/>
                      </a:lnTo>
                      <a:lnTo>
                        <a:pt x="35685" y="200727"/>
                      </a:lnTo>
                      <a:cubicBezTo>
                        <a:pt x="39508" y="221118"/>
                        <a:pt x="47155" y="240235"/>
                        <a:pt x="58625" y="256803"/>
                      </a:cubicBezTo>
                      <a:lnTo>
                        <a:pt x="33136" y="282292"/>
                      </a:lnTo>
                      <a:lnTo>
                        <a:pt x="68821" y="317977"/>
                      </a:lnTo>
                      <a:lnTo>
                        <a:pt x="94310" y="292488"/>
                      </a:lnTo>
                      <a:cubicBezTo>
                        <a:pt x="110878" y="303958"/>
                        <a:pt x="129994" y="312242"/>
                        <a:pt x="150386" y="315428"/>
                      </a:cubicBezTo>
                      <a:lnTo>
                        <a:pt x="150386" y="351113"/>
                      </a:lnTo>
                      <a:lnTo>
                        <a:pt x="200727" y="351113"/>
                      </a:lnTo>
                      <a:lnTo>
                        <a:pt x="200727" y="315428"/>
                      </a:lnTo>
                      <a:cubicBezTo>
                        <a:pt x="221118" y="311604"/>
                        <a:pt x="240235" y="303958"/>
                        <a:pt x="256803" y="292488"/>
                      </a:cubicBezTo>
                      <a:lnTo>
                        <a:pt x="282292" y="317977"/>
                      </a:lnTo>
                      <a:lnTo>
                        <a:pt x="317977" y="282292"/>
                      </a:lnTo>
                      <a:lnTo>
                        <a:pt x="292488" y="256803"/>
                      </a:lnTo>
                      <a:cubicBezTo>
                        <a:pt x="303958" y="240235"/>
                        <a:pt x="312242" y="221118"/>
                        <a:pt x="315428" y="200727"/>
                      </a:cubicBezTo>
                      <a:lnTo>
                        <a:pt x="351113" y="2007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ysClr val="window" lastClr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s-ES" kern="0">
                    <a:solidFill>
                      <a:prstClr val="black"/>
                    </a:solidFill>
                    <a:latin typeface="Segoe UI Light"/>
                  </a:endParaRPr>
                </a:p>
              </p:txBody>
            </p:sp>
            <p:sp>
              <p:nvSpPr>
                <p:cNvPr id="83" name="Freeform: Shape 2071">
                  <a:extLst>
                    <a:ext uri="{FF2B5EF4-FFF2-40B4-BE49-F238E27FC236}">
                      <a16:creationId xmlns:a16="http://schemas.microsoft.com/office/drawing/2014/main" id="{283C3D75-9493-40B1-BD8A-FE02208EC83B}"/>
                    </a:ext>
                  </a:extLst>
                </p:cNvPr>
                <p:cNvSpPr/>
                <p:nvPr/>
              </p:nvSpPr>
              <p:spPr>
                <a:xfrm>
                  <a:off x="6533578" y="3534313"/>
                  <a:ext cx="201363" cy="201363"/>
                </a:xfrm>
                <a:custGeom>
                  <a:avLst/>
                  <a:gdLst>
                    <a:gd name="connsiteX0" fmla="*/ 201364 w 201363"/>
                    <a:gd name="connsiteY0" fmla="*/ 100682 h 201363"/>
                    <a:gd name="connsiteX1" fmla="*/ 100682 w 201363"/>
                    <a:gd name="connsiteY1" fmla="*/ 201364 h 201363"/>
                    <a:gd name="connsiteX2" fmla="*/ 0 w 201363"/>
                    <a:gd name="connsiteY2" fmla="*/ 100682 h 201363"/>
                    <a:gd name="connsiteX3" fmla="*/ 100682 w 201363"/>
                    <a:gd name="connsiteY3" fmla="*/ 0 h 201363"/>
                    <a:gd name="connsiteX4" fmla="*/ 201364 w 201363"/>
                    <a:gd name="connsiteY4" fmla="*/ 100682 h 20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363" h="201363">
                      <a:moveTo>
                        <a:pt x="201364" y="100682"/>
                      </a:moveTo>
                      <a:cubicBezTo>
                        <a:pt x="201364" y="156287"/>
                        <a:pt x="156287" y="201364"/>
                        <a:pt x="100682" y="201364"/>
                      </a:cubicBezTo>
                      <a:cubicBezTo>
                        <a:pt x="45077" y="201364"/>
                        <a:pt x="0" y="156287"/>
                        <a:pt x="0" y="100682"/>
                      </a:cubicBezTo>
                      <a:cubicBezTo>
                        <a:pt x="0" y="45077"/>
                        <a:pt x="45077" y="0"/>
                        <a:pt x="100682" y="0"/>
                      </a:cubicBezTo>
                      <a:cubicBezTo>
                        <a:pt x="156287" y="0"/>
                        <a:pt x="201364" y="45077"/>
                        <a:pt x="201364" y="100682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ysClr val="window" lastClr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s-ES" kern="0">
                    <a:solidFill>
                      <a:prstClr val="black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79" name="Graphic 1">
                <a:extLst>
                  <a:ext uri="{FF2B5EF4-FFF2-40B4-BE49-F238E27FC236}">
                    <a16:creationId xmlns:a16="http://schemas.microsoft.com/office/drawing/2014/main" id="{6186F850-D5C3-4026-AB18-EAAD835212F9}"/>
                  </a:ext>
                </a:extLst>
              </p:cNvPr>
              <p:cNvGrpSpPr/>
              <p:nvPr/>
            </p:nvGrpSpPr>
            <p:grpSpPr>
              <a:xfrm>
                <a:off x="1337857" y="4336529"/>
                <a:ext cx="145293" cy="145293"/>
                <a:chOff x="6459023" y="3459120"/>
                <a:chExt cx="351112" cy="351112"/>
              </a:xfrm>
              <a:noFill/>
            </p:grpSpPr>
            <p:sp>
              <p:nvSpPr>
                <p:cNvPr id="80" name="Freeform: Shape 2070">
                  <a:extLst>
                    <a:ext uri="{FF2B5EF4-FFF2-40B4-BE49-F238E27FC236}">
                      <a16:creationId xmlns:a16="http://schemas.microsoft.com/office/drawing/2014/main" id="{EF37470B-DFDB-4D6B-8698-E81C951B57CA}"/>
                    </a:ext>
                  </a:extLst>
                </p:cNvPr>
                <p:cNvSpPr/>
                <p:nvPr/>
              </p:nvSpPr>
              <p:spPr>
                <a:xfrm>
                  <a:off x="6459023" y="3459120"/>
                  <a:ext cx="351112" cy="351112"/>
                </a:xfrm>
                <a:custGeom>
                  <a:avLst/>
                  <a:gdLst>
                    <a:gd name="connsiteX0" fmla="*/ 351113 w 351112"/>
                    <a:gd name="connsiteY0" fmla="*/ 201364 h 351112"/>
                    <a:gd name="connsiteX1" fmla="*/ 351113 w 351112"/>
                    <a:gd name="connsiteY1" fmla="*/ 151023 h 351112"/>
                    <a:gd name="connsiteX2" fmla="*/ 315428 w 351112"/>
                    <a:gd name="connsiteY2" fmla="*/ 151023 h 351112"/>
                    <a:gd name="connsiteX3" fmla="*/ 292488 w 351112"/>
                    <a:gd name="connsiteY3" fmla="*/ 94947 h 351112"/>
                    <a:gd name="connsiteX4" fmla="*/ 317977 w 351112"/>
                    <a:gd name="connsiteY4" fmla="*/ 69458 h 351112"/>
                    <a:gd name="connsiteX5" fmla="*/ 282292 w 351112"/>
                    <a:gd name="connsiteY5" fmla="*/ 33773 h 351112"/>
                    <a:gd name="connsiteX6" fmla="*/ 256803 w 351112"/>
                    <a:gd name="connsiteY6" fmla="*/ 59262 h 351112"/>
                    <a:gd name="connsiteX7" fmla="*/ 200727 w 351112"/>
                    <a:gd name="connsiteY7" fmla="*/ 36322 h 351112"/>
                    <a:gd name="connsiteX8" fmla="*/ 200727 w 351112"/>
                    <a:gd name="connsiteY8" fmla="*/ 0 h 351112"/>
                    <a:gd name="connsiteX9" fmla="*/ 150386 w 351112"/>
                    <a:gd name="connsiteY9" fmla="*/ 0 h 351112"/>
                    <a:gd name="connsiteX10" fmla="*/ 150386 w 351112"/>
                    <a:gd name="connsiteY10" fmla="*/ 35685 h 351112"/>
                    <a:gd name="connsiteX11" fmla="*/ 94310 w 351112"/>
                    <a:gd name="connsiteY11" fmla="*/ 58625 h 351112"/>
                    <a:gd name="connsiteX12" fmla="*/ 68821 w 351112"/>
                    <a:gd name="connsiteY12" fmla="*/ 33136 h 351112"/>
                    <a:gd name="connsiteX13" fmla="*/ 33136 w 351112"/>
                    <a:gd name="connsiteY13" fmla="*/ 68821 h 351112"/>
                    <a:gd name="connsiteX14" fmla="*/ 58625 w 351112"/>
                    <a:gd name="connsiteY14" fmla="*/ 94310 h 351112"/>
                    <a:gd name="connsiteX15" fmla="*/ 35685 w 351112"/>
                    <a:gd name="connsiteY15" fmla="*/ 150386 h 351112"/>
                    <a:gd name="connsiteX16" fmla="*/ 0 w 351112"/>
                    <a:gd name="connsiteY16" fmla="*/ 150386 h 351112"/>
                    <a:gd name="connsiteX17" fmla="*/ 0 w 351112"/>
                    <a:gd name="connsiteY17" fmla="*/ 200727 h 351112"/>
                    <a:gd name="connsiteX18" fmla="*/ 35685 w 351112"/>
                    <a:gd name="connsiteY18" fmla="*/ 200727 h 351112"/>
                    <a:gd name="connsiteX19" fmla="*/ 58625 w 351112"/>
                    <a:gd name="connsiteY19" fmla="*/ 256803 h 351112"/>
                    <a:gd name="connsiteX20" fmla="*/ 33136 w 351112"/>
                    <a:gd name="connsiteY20" fmla="*/ 282292 h 351112"/>
                    <a:gd name="connsiteX21" fmla="*/ 68821 w 351112"/>
                    <a:gd name="connsiteY21" fmla="*/ 317977 h 351112"/>
                    <a:gd name="connsiteX22" fmla="*/ 94310 w 351112"/>
                    <a:gd name="connsiteY22" fmla="*/ 292488 h 351112"/>
                    <a:gd name="connsiteX23" fmla="*/ 150386 w 351112"/>
                    <a:gd name="connsiteY23" fmla="*/ 315428 h 351112"/>
                    <a:gd name="connsiteX24" fmla="*/ 150386 w 351112"/>
                    <a:gd name="connsiteY24" fmla="*/ 351113 h 351112"/>
                    <a:gd name="connsiteX25" fmla="*/ 200727 w 351112"/>
                    <a:gd name="connsiteY25" fmla="*/ 351113 h 351112"/>
                    <a:gd name="connsiteX26" fmla="*/ 200727 w 351112"/>
                    <a:gd name="connsiteY26" fmla="*/ 315428 h 351112"/>
                    <a:gd name="connsiteX27" fmla="*/ 256803 w 351112"/>
                    <a:gd name="connsiteY27" fmla="*/ 292488 h 351112"/>
                    <a:gd name="connsiteX28" fmla="*/ 282292 w 351112"/>
                    <a:gd name="connsiteY28" fmla="*/ 317977 h 351112"/>
                    <a:gd name="connsiteX29" fmla="*/ 317977 w 351112"/>
                    <a:gd name="connsiteY29" fmla="*/ 282292 h 351112"/>
                    <a:gd name="connsiteX30" fmla="*/ 292488 w 351112"/>
                    <a:gd name="connsiteY30" fmla="*/ 256803 h 351112"/>
                    <a:gd name="connsiteX31" fmla="*/ 315428 w 351112"/>
                    <a:gd name="connsiteY31" fmla="*/ 200727 h 351112"/>
                    <a:gd name="connsiteX32" fmla="*/ 351113 w 351112"/>
                    <a:gd name="connsiteY32" fmla="*/ 200727 h 351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51112" h="351112">
                      <a:moveTo>
                        <a:pt x="351113" y="201364"/>
                      </a:moveTo>
                      <a:lnTo>
                        <a:pt x="351113" y="151023"/>
                      </a:lnTo>
                      <a:lnTo>
                        <a:pt x="315428" y="151023"/>
                      </a:lnTo>
                      <a:cubicBezTo>
                        <a:pt x="311604" y="130632"/>
                        <a:pt x="303958" y="111515"/>
                        <a:pt x="292488" y="94947"/>
                      </a:cubicBezTo>
                      <a:lnTo>
                        <a:pt x="317977" y="69458"/>
                      </a:lnTo>
                      <a:lnTo>
                        <a:pt x="282292" y="33773"/>
                      </a:lnTo>
                      <a:lnTo>
                        <a:pt x="256803" y="59262"/>
                      </a:lnTo>
                      <a:cubicBezTo>
                        <a:pt x="240235" y="47792"/>
                        <a:pt x="221118" y="39508"/>
                        <a:pt x="200727" y="36322"/>
                      </a:cubicBezTo>
                      <a:lnTo>
                        <a:pt x="200727" y="0"/>
                      </a:lnTo>
                      <a:lnTo>
                        <a:pt x="150386" y="0"/>
                      </a:lnTo>
                      <a:lnTo>
                        <a:pt x="150386" y="35685"/>
                      </a:lnTo>
                      <a:cubicBezTo>
                        <a:pt x="129994" y="39508"/>
                        <a:pt x="110878" y="47155"/>
                        <a:pt x="94310" y="58625"/>
                      </a:cubicBezTo>
                      <a:lnTo>
                        <a:pt x="68821" y="33136"/>
                      </a:lnTo>
                      <a:lnTo>
                        <a:pt x="33136" y="68821"/>
                      </a:lnTo>
                      <a:lnTo>
                        <a:pt x="58625" y="94310"/>
                      </a:lnTo>
                      <a:cubicBezTo>
                        <a:pt x="47155" y="110878"/>
                        <a:pt x="38871" y="129994"/>
                        <a:pt x="35685" y="150386"/>
                      </a:cubicBezTo>
                      <a:lnTo>
                        <a:pt x="0" y="150386"/>
                      </a:lnTo>
                      <a:lnTo>
                        <a:pt x="0" y="200727"/>
                      </a:lnTo>
                      <a:lnTo>
                        <a:pt x="35685" y="200727"/>
                      </a:lnTo>
                      <a:cubicBezTo>
                        <a:pt x="39508" y="221118"/>
                        <a:pt x="47155" y="240235"/>
                        <a:pt x="58625" y="256803"/>
                      </a:cubicBezTo>
                      <a:lnTo>
                        <a:pt x="33136" y="282292"/>
                      </a:lnTo>
                      <a:lnTo>
                        <a:pt x="68821" y="317977"/>
                      </a:lnTo>
                      <a:lnTo>
                        <a:pt x="94310" y="292488"/>
                      </a:lnTo>
                      <a:cubicBezTo>
                        <a:pt x="110878" y="303958"/>
                        <a:pt x="129994" y="312242"/>
                        <a:pt x="150386" y="315428"/>
                      </a:cubicBezTo>
                      <a:lnTo>
                        <a:pt x="150386" y="351113"/>
                      </a:lnTo>
                      <a:lnTo>
                        <a:pt x="200727" y="351113"/>
                      </a:lnTo>
                      <a:lnTo>
                        <a:pt x="200727" y="315428"/>
                      </a:lnTo>
                      <a:cubicBezTo>
                        <a:pt x="221118" y="311604"/>
                        <a:pt x="240235" y="303958"/>
                        <a:pt x="256803" y="292488"/>
                      </a:cubicBezTo>
                      <a:lnTo>
                        <a:pt x="282292" y="317977"/>
                      </a:lnTo>
                      <a:lnTo>
                        <a:pt x="317977" y="282292"/>
                      </a:lnTo>
                      <a:lnTo>
                        <a:pt x="292488" y="256803"/>
                      </a:lnTo>
                      <a:cubicBezTo>
                        <a:pt x="303958" y="240235"/>
                        <a:pt x="312242" y="221118"/>
                        <a:pt x="315428" y="200727"/>
                      </a:cubicBezTo>
                      <a:lnTo>
                        <a:pt x="351113" y="2007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ysClr val="window" lastClr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s-ES" kern="0">
                    <a:solidFill>
                      <a:prstClr val="black"/>
                    </a:solidFill>
                    <a:latin typeface="Segoe UI Light"/>
                  </a:endParaRPr>
                </a:p>
              </p:txBody>
            </p:sp>
            <p:sp>
              <p:nvSpPr>
                <p:cNvPr id="81" name="Freeform: Shape 2071">
                  <a:extLst>
                    <a:ext uri="{FF2B5EF4-FFF2-40B4-BE49-F238E27FC236}">
                      <a16:creationId xmlns:a16="http://schemas.microsoft.com/office/drawing/2014/main" id="{A753DA12-75A6-4A23-A270-3F551070EF8A}"/>
                    </a:ext>
                  </a:extLst>
                </p:cNvPr>
                <p:cNvSpPr/>
                <p:nvPr/>
              </p:nvSpPr>
              <p:spPr>
                <a:xfrm>
                  <a:off x="6533578" y="3534313"/>
                  <a:ext cx="201363" cy="201363"/>
                </a:xfrm>
                <a:custGeom>
                  <a:avLst/>
                  <a:gdLst>
                    <a:gd name="connsiteX0" fmla="*/ 201364 w 201363"/>
                    <a:gd name="connsiteY0" fmla="*/ 100682 h 201363"/>
                    <a:gd name="connsiteX1" fmla="*/ 100682 w 201363"/>
                    <a:gd name="connsiteY1" fmla="*/ 201364 h 201363"/>
                    <a:gd name="connsiteX2" fmla="*/ 0 w 201363"/>
                    <a:gd name="connsiteY2" fmla="*/ 100682 h 201363"/>
                    <a:gd name="connsiteX3" fmla="*/ 100682 w 201363"/>
                    <a:gd name="connsiteY3" fmla="*/ 0 h 201363"/>
                    <a:gd name="connsiteX4" fmla="*/ 201364 w 201363"/>
                    <a:gd name="connsiteY4" fmla="*/ 100682 h 20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363" h="201363">
                      <a:moveTo>
                        <a:pt x="201364" y="100682"/>
                      </a:moveTo>
                      <a:cubicBezTo>
                        <a:pt x="201364" y="156287"/>
                        <a:pt x="156287" y="201364"/>
                        <a:pt x="100682" y="201364"/>
                      </a:cubicBezTo>
                      <a:cubicBezTo>
                        <a:pt x="45077" y="201364"/>
                        <a:pt x="0" y="156287"/>
                        <a:pt x="0" y="100682"/>
                      </a:cubicBezTo>
                      <a:cubicBezTo>
                        <a:pt x="0" y="45077"/>
                        <a:pt x="45077" y="0"/>
                        <a:pt x="100682" y="0"/>
                      </a:cubicBezTo>
                      <a:cubicBezTo>
                        <a:pt x="156287" y="0"/>
                        <a:pt x="201364" y="45077"/>
                        <a:pt x="201364" y="100682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ysClr val="window" lastClr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s-ES" kern="0">
                    <a:solidFill>
                      <a:prstClr val="black"/>
                    </a:solidFill>
                    <a:latin typeface="Segoe UI Light"/>
                  </a:endParaRPr>
                </a:p>
              </p:txBody>
            </p:sp>
          </p:grpSp>
        </p:grpSp>
      </p:grp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CD91C33E-EB78-4B93-8972-8A6DA4832C0C}"/>
              </a:ext>
            </a:extLst>
          </p:cNvPr>
          <p:cNvSpPr txBox="1">
            <a:spLocks/>
          </p:cNvSpPr>
          <p:nvPr/>
        </p:nvSpPr>
        <p:spPr>
          <a:xfrm>
            <a:off x="2224793" y="3933308"/>
            <a:ext cx="6283466" cy="64948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4ABD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  <a:alpha val="0"/>
                  </a:sys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.</a:t>
            </a: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  <a:alpha val="0"/>
                </a:sys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2304438" y="3075261"/>
            <a:ext cx="616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heavy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Palancas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para contrarrestar el impacto del envejecimiento</a:t>
            </a:r>
          </a:p>
        </p:txBody>
      </p:sp>
      <p:grpSp>
        <p:nvGrpSpPr>
          <p:cNvPr id="64" name="Group 1360">
            <a:extLst>
              <a:ext uri="{FF2B5EF4-FFF2-40B4-BE49-F238E27FC236}">
                <a16:creationId xmlns:a16="http://schemas.microsoft.com/office/drawing/2014/main" id="{1B05C8F7-251E-4059-A501-40453F420F73}"/>
              </a:ext>
            </a:extLst>
          </p:cNvPr>
          <p:cNvGrpSpPr/>
          <p:nvPr/>
        </p:nvGrpSpPr>
        <p:grpSpPr>
          <a:xfrm>
            <a:off x="1553373" y="3940539"/>
            <a:ext cx="479960" cy="485449"/>
            <a:chOff x="8286843" y="5831842"/>
            <a:chExt cx="387672" cy="387672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65" name="Oval 1361">
              <a:extLst>
                <a:ext uri="{FF2B5EF4-FFF2-40B4-BE49-F238E27FC236}">
                  <a16:creationId xmlns:a16="http://schemas.microsoft.com/office/drawing/2014/main" id="{B1FFE7FF-DE24-497A-AA27-724D023166AE}"/>
                </a:ext>
              </a:extLst>
            </p:cNvPr>
            <p:cNvSpPr/>
            <p:nvPr/>
          </p:nvSpPr>
          <p:spPr>
            <a:xfrm>
              <a:off x="8286843" y="5831842"/>
              <a:ext cx="387672" cy="387672"/>
            </a:xfrm>
            <a:prstGeom prst="ellipse">
              <a:avLst/>
            </a:prstGeom>
            <a:solidFill>
              <a:srgbClr val="4ABD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66" name="Graphic 580">
              <a:extLst>
                <a:ext uri="{FF2B5EF4-FFF2-40B4-BE49-F238E27FC236}">
                  <a16:creationId xmlns:a16="http://schemas.microsoft.com/office/drawing/2014/main" id="{4C20A0C6-6DCB-465C-B008-E55267273E29}"/>
                </a:ext>
              </a:extLst>
            </p:cNvPr>
            <p:cNvGrpSpPr/>
            <p:nvPr/>
          </p:nvGrpSpPr>
          <p:grpSpPr>
            <a:xfrm>
              <a:off x="8394690" y="5943532"/>
              <a:ext cx="168490" cy="168490"/>
              <a:chOff x="5775172" y="4201544"/>
              <a:chExt cx="320748" cy="320748"/>
            </a:xfrm>
            <a:noFill/>
          </p:grpSpPr>
          <p:sp>
            <p:nvSpPr>
              <p:cNvPr id="102" name="Freeform: Shape 1363">
                <a:extLst>
                  <a:ext uri="{FF2B5EF4-FFF2-40B4-BE49-F238E27FC236}">
                    <a16:creationId xmlns:a16="http://schemas.microsoft.com/office/drawing/2014/main" id="{89B68D5D-50F2-44E1-8C39-435083A45A7C}"/>
                  </a:ext>
                </a:extLst>
              </p:cNvPr>
              <p:cNvSpPr/>
              <p:nvPr/>
            </p:nvSpPr>
            <p:spPr>
              <a:xfrm>
                <a:off x="5823982" y="4201544"/>
                <a:ext cx="271938" cy="251020"/>
              </a:xfrm>
              <a:custGeom>
                <a:avLst/>
                <a:gdLst>
                  <a:gd name="connsiteX0" fmla="*/ 271939 w 271938"/>
                  <a:gd name="connsiteY0" fmla="*/ 0 h 251020"/>
                  <a:gd name="connsiteX1" fmla="*/ 69728 w 271938"/>
                  <a:gd name="connsiteY1" fmla="*/ 251021 h 251020"/>
                  <a:gd name="connsiteX2" fmla="*/ 0 w 271938"/>
                  <a:gd name="connsiteY2" fmla="*/ 181293 h 25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938" h="251020">
                    <a:moveTo>
                      <a:pt x="271939" y="0"/>
                    </a:moveTo>
                    <a:lnTo>
                      <a:pt x="69728" y="251021"/>
                    </a:lnTo>
                    <a:lnTo>
                      <a:pt x="0" y="181293"/>
                    </a:lnTo>
                  </a:path>
                </a:pathLst>
              </a:custGeom>
              <a:noFill/>
              <a:ln w="6350" cap="flat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  <p:sp>
            <p:nvSpPr>
              <p:cNvPr id="103" name="Freeform: Shape 1364">
                <a:extLst>
                  <a:ext uri="{FF2B5EF4-FFF2-40B4-BE49-F238E27FC236}">
                    <a16:creationId xmlns:a16="http://schemas.microsoft.com/office/drawing/2014/main" id="{85FFCB68-7848-4556-B4C8-8D940BB8792D}"/>
                  </a:ext>
                </a:extLst>
              </p:cNvPr>
              <p:cNvSpPr/>
              <p:nvPr/>
            </p:nvSpPr>
            <p:spPr>
              <a:xfrm>
                <a:off x="5775172" y="4271272"/>
                <a:ext cx="251020" cy="251020"/>
              </a:xfrm>
              <a:custGeom>
                <a:avLst/>
                <a:gdLst>
                  <a:gd name="connsiteX0" fmla="*/ 248231 w 251020"/>
                  <a:gd name="connsiteY0" fmla="*/ 97619 h 251020"/>
                  <a:gd name="connsiteX1" fmla="*/ 251021 w 251020"/>
                  <a:gd name="connsiteY1" fmla="*/ 125510 h 251020"/>
                  <a:gd name="connsiteX2" fmla="*/ 125510 w 251020"/>
                  <a:gd name="connsiteY2" fmla="*/ 251021 h 251020"/>
                  <a:gd name="connsiteX3" fmla="*/ 0 w 251020"/>
                  <a:gd name="connsiteY3" fmla="*/ 125510 h 251020"/>
                  <a:gd name="connsiteX4" fmla="*/ 125510 w 251020"/>
                  <a:gd name="connsiteY4" fmla="*/ 0 h 251020"/>
                  <a:gd name="connsiteX5" fmla="*/ 181293 w 251020"/>
                  <a:gd name="connsiteY5" fmla="*/ 12551 h 25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020" h="251020">
                    <a:moveTo>
                      <a:pt x="248231" y="97619"/>
                    </a:moveTo>
                    <a:cubicBezTo>
                      <a:pt x="249626" y="105986"/>
                      <a:pt x="251021" y="115748"/>
                      <a:pt x="251021" y="125510"/>
                    </a:cubicBezTo>
                    <a:cubicBezTo>
                      <a:pt x="251021" y="195238"/>
                      <a:pt x="195238" y="251021"/>
                      <a:pt x="125510" y="251021"/>
                    </a:cubicBezTo>
                    <a:cubicBezTo>
                      <a:pt x="55782" y="251021"/>
                      <a:pt x="0" y="195238"/>
                      <a:pt x="0" y="125510"/>
                    </a:cubicBezTo>
                    <a:cubicBezTo>
                      <a:pt x="0" y="55782"/>
                      <a:pt x="55782" y="0"/>
                      <a:pt x="125510" y="0"/>
                    </a:cubicBezTo>
                    <a:cubicBezTo>
                      <a:pt x="145034" y="0"/>
                      <a:pt x="164558" y="4184"/>
                      <a:pt x="181293" y="12551"/>
                    </a:cubicBezTo>
                  </a:path>
                </a:pathLst>
              </a:custGeom>
              <a:noFill/>
              <a:ln w="6350" cap="flat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</a:endParaRPr>
              </a:p>
            </p:txBody>
          </p:sp>
        </p:grpSp>
      </p:grp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CD91C33E-EB78-4B93-8972-8A6DA4832C0C}"/>
              </a:ext>
            </a:extLst>
          </p:cNvPr>
          <p:cNvSpPr txBox="1">
            <a:spLocks/>
          </p:cNvSpPr>
          <p:nvPr/>
        </p:nvSpPr>
        <p:spPr>
          <a:xfrm>
            <a:off x="2310545" y="2193583"/>
            <a:ext cx="6243774" cy="5352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4ABDF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95000"/>
                    <a:alpha val="0"/>
                  </a:sys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.</a:t>
            </a: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  <a:alpha val="0"/>
                </a:sys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2327405" y="2282719"/>
            <a:ext cx="616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Impacto económico vía </a:t>
            </a:r>
            <a:r>
              <a:rPr lang="es-ES" u="heavy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fuerza laboral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y vía </a:t>
            </a:r>
            <a:r>
              <a:rPr lang="es-ES" u="heavy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productividad</a:t>
            </a:r>
          </a:p>
        </p:txBody>
      </p:sp>
      <p:grpSp>
        <p:nvGrpSpPr>
          <p:cNvPr id="115" name="Group 2174">
            <a:extLst>
              <a:ext uri="{FF2B5EF4-FFF2-40B4-BE49-F238E27FC236}">
                <a16:creationId xmlns:a16="http://schemas.microsoft.com/office/drawing/2014/main" id="{56C5B77F-7332-454B-9DDF-0572F129DA4B}"/>
              </a:ext>
            </a:extLst>
          </p:cNvPr>
          <p:cNvGrpSpPr/>
          <p:nvPr/>
        </p:nvGrpSpPr>
        <p:grpSpPr>
          <a:xfrm>
            <a:off x="1537979" y="1451233"/>
            <a:ext cx="504000" cy="504000"/>
            <a:chOff x="10718234" y="3679027"/>
            <a:chExt cx="504000" cy="504000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116" name="Oval 2175">
              <a:extLst>
                <a:ext uri="{FF2B5EF4-FFF2-40B4-BE49-F238E27FC236}">
                  <a16:creationId xmlns:a16="http://schemas.microsoft.com/office/drawing/2014/main" id="{60651398-01EC-4006-9042-9986C0F9F347}"/>
                </a:ext>
              </a:extLst>
            </p:cNvPr>
            <p:cNvSpPr/>
            <p:nvPr/>
          </p:nvSpPr>
          <p:spPr>
            <a:xfrm>
              <a:off x="10718234" y="3679027"/>
              <a:ext cx="504000" cy="504000"/>
            </a:xfrm>
            <a:prstGeom prst="ellipse">
              <a:avLst/>
            </a:prstGeom>
            <a:solidFill>
              <a:srgbClr val="4AB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grpSp>
          <p:nvGrpSpPr>
            <p:cNvPr id="117" name="Graphic 1493">
              <a:extLst>
                <a:ext uri="{FF2B5EF4-FFF2-40B4-BE49-F238E27FC236}">
                  <a16:creationId xmlns:a16="http://schemas.microsoft.com/office/drawing/2014/main" id="{2989F7A3-04A8-4D86-83FC-7718C2D6C329}"/>
                </a:ext>
              </a:extLst>
            </p:cNvPr>
            <p:cNvGrpSpPr/>
            <p:nvPr/>
          </p:nvGrpSpPr>
          <p:grpSpPr>
            <a:xfrm>
              <a:off x="10822038" y="3764294"/>
              <a:ext cx="251553" cy="328542"/>
              <a:chOff x="10792630" y="3710568"/>
              <a:chExt cx="339051" cy="442826"/>
            </a:xfrm>
            <a:noFill/>
          </p:grpSpPr>
          <p:grpSp>
            <p:nvGrpSpPr>
              <p:cNvPr id="118" name="Graphic 1493">
                <a:extLst>
                  <a:ext uri="{FF2B5EF4-FFF2-40B4-BE49-F238E27FC236}">
                    <a16:creationId xmlns:a16="http://schemas.microsoft.com/office/drawing/2014/main" id="{B0A49F7F-0C0C-4AB6-A87F-A7F67BC8A44E}"/>
                  </a:ext>
                </a:extLst>
              </p:cNvPr>
              <p:cNvGrpSpPr/>
              <p:nvPr/>
            </p:nvGrpSpPr>
            <p:grpSpPr>
              <a:xfrm>
                <a:off x="10840549" y="3765212"/>
                <a:ext cx="291132" cy="388182"/>
                <a:chOff x="10840549" y="3765212"/>
                <a:chExt cx="291132" cy="388182"/>
              </a:xfrm>
              <a:noFill/>
            </p:grpSpPr>
            <p:sp>
              <p:nvSpPr>
                <p:cNvPr id="126" name="Freeform: Shape 2185">
                  <a:extLst>
                    <a:ext uri="{FF2B5EF4-FFF2-40B4-BE49-F238E27FC236}">
                      <a16:creationId xmlns:a16="http://schemas.microsoft.com/office/drawing/2014/main" id="{8EA65190-AD2D-4AC7-A730-96B4B40846B9}"/>
                    </a:ext>
                  </a:extLst>
                </p:cNvPr>
                <p:cNvSpPr/>
                <p:nvPr/>
              </p:nvSpPr>
              <p:spPr>
                <a:xfrm>
                  <a:off x="10888275" y="3853694"/>
                  <a:ext cx="54751" cy="25444"/>
                </a:xfrm>
                <a:custGeom>
                  <a:avLst/>
                  <a:gdLst>
                    <a:gd name="connsiteX0" fmla="*/ 54752 w 54751"/>
                    <a:gd name="connsiteY0" fmla="*/ 0 h 25444"/>
                    <a:gd name="connsiteX1" fmla="*/ 27414 w 54751"/>
                    <a:gd name="connsiteY1" fmla="*/ 25445 h 25444"/>
                    <a:gd name="connsiteX2" fmla="*/ 0 w 54751"/>
                    <a:gd name="connsiteY2" fmla="*/ 0 h 2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751" h="25444">
                      <a:moveTo>
                        <a:pt x="54752" y="0"/>
                      </a:moveTo>
                      <a:lnTo>
                        <a:pt x="27414" y="2544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: Shape 2186">
                  <a:extLst>
                    <a:ext uri="{FF2B5EF4-FFF2-40B4-BE49-F238E27FC236}">
                      <a16:creationId xmlns:a16="http://schemas.microsoft.com/office/drawing/2014/main" id="{20AC462A-7DFD-46E0-A05A-E665AA5521AE}"/>
                    </a:ext>
                  </a:extLst>
                </p:cNvPr>
                <p:cNvSpPr/>
                <p:nvPr/>
              </p:nvSpPr>
              <p:spPr>
                <a:xfrm>
                  <a:off x="10915764" y="3881562"/>
                  <a:ext cx="7572" cy="20522"/>
                </a:xfrm>
                <a:custGeom>
                  <a:avLst/>
                  <a:gdLst>
                    <a:gd name="connsiteX0" fmla="*/ 0 w 7572"/>
                    <a:gd name="connsiteY0" fmla="*/ 0 h 20522"/>
                    <a:gd name="connsiteX1" fmla="*/ 0 w 7572"/>
                    <a:gd name="connsiteY1" fmla="*/ 20522 h 20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2" h="20522">
                      <a:moveTo>
                        <a:pt x="0" y="0"/>
                      </a:moveTo>
                      <a:lnTo>
                        <a:pt x="0" y="20522"/>
                      </a:lnTo>
                    </a:path>
                  </a:pathLst>
                </a:custGeom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28" name="Graphic 1493">
                  <a:extLst>
                    <a:ext uri="{FF2B5EF4-FFF2-40B4-BE49-F238E27FC236}">
                      <a16:creationId xmlns:a16="http://schemas.microsoft.com/office/drawing/2014/main" id="{2611F222-57F5-47E1-B104-A3975EB6FE28}"/>
                    </a:ext>
                  </a:extLst>
                </p:cNvPr>
                <p:cNvGrpSpPr/>
                <p:nvPr/>
              </p:nvGrpSpPr>
              <p:grpSpPr>
                <a:xfrm>
                  <a:off x="10840549" y="3765212"/>
                  <a:ext cx="291132" cy="388182"/>
                  <a:chOff x="10840549" y="3765212"/>
                  <a:chExt cx="291132" cy="388182"/>
                </a:xfrm>
                <a:noFill/>
              </p:grpSpPr>
              <p:sp>
                <p:nvSpPr>
                  <p:cNvPr id="129" name="Freeform: Shape 2188">
                    <a:extLst>
                      <a:ext uri="{FF2B5EF4-FFF2-40B4-BE49-F238E27FC236}">
                        <a16:creationId xmlns:a16="http://schemas.microsoft.com/office/drawing/2014/main" id="{86F5C180-2205-49C5-B593-426A03373863}"/>
                      </a:ext>
                    </a:extLst>
                  </p:cNvPr>
                  <p:cNvSpPr/>
                  <p:nvPr/>
                </p:nvSpPr>
                <p:spPr>
                  <a:xfrm>
                    <a:off x="10881535" y="3922607"/>
                    <a:ext cx="68458" cy="7572"/>
                  </a:xfrm>
                  <a:custGeom>
                    <a:avLst/>
                    <a:gdLst>
                      <a:gd name="connsiteX0" fmla="*/ 0 w 68458"/>
                      <a:gd name="connsiteY0" fmla="*/ 0 h 7572"/>
                      <a:gd name="connsiteX1" fmla="*/ 68458 w 68458"/>
                      <a:gd name="connsiteY1" fmla="*/ 0 h 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458" h="7572">
                        <a:moveTo>
                          <a:pt x="0" y="0"/>
                        </a:moveTo>
                        <a:lnTo>
                          <a:pt x="68458" y="0"/>
                        </a:lnTo>
                      </a:path>
                    </a:pathLst>
                  </a:custGeom>
                  <a:ln w="63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E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0" name="Freeform: Shape 2189">
                    <a:extLst>
                      <a:ext uri="{FF2B5EF4-FFF2-40B4-BE49-F238E27FC236}">
                        <a16:creationId xmlns:a16="http://schemas.microsoft.com/office/drawing/2014/main" id="{E6213B2D-DC2C-4D0F-BD75-F06361C61F75}"/>
                      </a:ext>
                    </a:extLst>
                  </p:cNvPr>
                  <p:cNvSpPr/>
                  <p:nvPr/>
                </p:nvSpPr>
                <p:spPr>
                  <a:xfrm>
                    <a:off x="10881535" y="3943129"/>
                    <a:ext cx="68458" cy="7572"/>
                  </a:xfrm>
                  <a:custGeom>
                    <a:avLst/>
                    <a:gdLst>
                      <a:gd name="connsiteX0" fmla="*/ 0 w 68458"/>
                      <a:gd name="connsiteY0" fmla="*/ 0 h 7572"/>
                      <a:gd name="connsiteX1" fmla="*/ 68458 w 68458"/>
                      <a:gd name="connsiteY1" fmla="*/ 0 h 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458" h="7572">
                        <a:moveTo>
                          <a:pt x="0" y="0"/>
                        </a:moveTo>
                        <a:lnTo>
                          <a:pt x="68458" y="0"/>
                        </a:lnTo>
                      </a:path>
                    </a:pathLst>
                  </a:custGeom>
                  <a:ln w="63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E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1" name="Freeform: Shape 2190">
                    <a:extLst>
                      <a:ext uri="{FF2B5EF4-FFF2-40B4-BE49-F238E27FC236}">
                        <a16:creationId xmlns:a16="http://schemas.microsoft.com/office/drawing/2014/main" id="{B7C03E2A-2207-49E5-B4D2-D581F2B8FDF0}"/>
                      </a:ext>
                    </a:extLst>
                  </p:cNvPr>
                  <p:cNvSpPr/>
                  <p:nvPr/>
                </p:nvSpPr>
                <p:spPr>
                  <a:xfrm>
                    <a:off x="10881535" y="3963652"/>
                    <a:ext cx="68458" cy="7572"/>
                  </a:xfrm>
                  <a:custGeom>
                    <a:avLst/>
                    <a:gdLst>
                      <a:gd name="connsiteX0" fmla="*/ 0 w 68458"/>
                      <a:gd name="connsiteY0" fmla="*/ 0 h 7572"/>
                      <a:gd name="connsiteX1" fmla="*/ 68458 w 68458"/>
                      <a:gd name="connsiteY1" fmla="*/ 0 h 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458" h="7572">
                        <a:moveTo>
                          <a:pt x="0" y="0"/>
                        </a:moveTo>
                        <a:lnTo>
                          <a:pt x="68458" y="0"/>
                        </a:lnTo>
                      </a:path>
                    </a:pathLst>
                  </a:custGeom>
                  <a:ln w="63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E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Freeform: Shape 2191">
                    <a:extLst>
                      <a:ext uri="{FF2B5EF4-FFF2-40B4-BE49-F238E27FC236}">
                        <a16:creationId xmlns:a16="http://schemas.microsoft.com/office/drawing/2014/main" id="{48B1A656-2933-43F6-A05D-3B50FD5C3884}"/>
                      </a:ext>
                    </a:extLst>
                  </p:cNvPr>
                  <p:cNvSpPr/>
                  <p:nvPr/>
                </p:nvSpPr>
                <p:spPr>
                  <a:xfrm>
                    <a:off x="10840549" y="3765212"/>
                    <a:ext cx="291132" cy="388182"/>
                  </a:xfrm>
                  <a:custGeom>
                    <a:avLst/>
                    <a:gdLst>
                      <a:gd name="connsiteX0" fmla="*/ 926 w 150564"/>
                      <a:gd name="connsiteY0" fmla="*/ 63339 h 232667"/>
                      <a:gd name="connsiteX1" fmla="*/ 16072 w 150564"/>
                      <a:gd name="connsiteY1" fmla="*/ 121725 h 232667"/>
                      <a:gd name="connsiteX2" fmla="*/ 41062 w 150564"/>
                      <a:gd name="connsiteY2" fmla="*/ 198287 h 232667"/>
                      <a:gd name="connsiteX3" fmla="*/ 41062 w 150564"/>
                      <a:gd name="connsiteY3" fmla="*/ 198438 h 232667"/>
                      <a:gd name="connsiteX4" fmla="*/ 75291 w 150564"/>
                      <a:gd name="connsiteY4" fmla="*/ 232667 h 232667"/>
                      <a:gd name="connsiteX5" fmla="*/ 75291 w 150564"/>
                      <a:gd name="connsiteY5" fmla="*/ 232667 h 232667"/>
                      <a:gd name="connsiteX6" fmla="*/ 109520 w 150564"/>
                      <a:gd name="connsiteY6" fmla="*/ 198438 h 232667"/>
                      <a:gd name="connsiteX7" fmla="*/ 109520 w 150564"/>
                      <a:gd name="connsiteY7" fmla="*/ 195030 h 232667"/>
                      <a:gd name="connsiteX8" fmla="*/ 135874 w 150564"/>
                      <a:gd name="connsiteY8" fmla="*/ 119832 h 232667"/>
                      <a:gd name="connsiteX9" fmla="*/ 150565 w 150564"/>
                      <a:gd name="connsiteY9" fmla="*/ 75228 h 232667"/>
                      <a:gd name="connsiteX10" fmla="*/ 66658 w 150564"/>
                      <a:gd name="connsiteY10" fmla="*/ 485 h 232667"/>
                      <a:gd name="connsiteX11" fmla="*/ 926 w 150564"/>
                      <a:gd name="connsiteY11" fmla="*/ 63339 h 232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0564" h="232667">
                        <a:moveTo>
                          <a:pt x="926" y="63339"/>
                        </a:moveTo>
                        <a:cubicBezTo>
                          <a:pt x="-2482" y="85452"/>
                          <a:pt x="3728" y="106050"/>
                          <a:pt x="16072" y="121725"/>
                        </a:cubicBezTo>
                        <a:cubicBezTo>
                          <a:pt x="33110" y="143384"/>
                          <a:pt x="41062" y="170722"/>
                          <a:pt x="41062" y="198287"/>
                        </a:cubicBezTo>
                        <a:lnTo>
                          <a:pt x="41062" y="198438"/>
                        </a:lnTo>
                        <a:cubicBezTo>
                          <a:pt x="41062" y="217294"/>
                          <a:pt x="56359" y="232667"/>
                          <a:pt x="75291" y="232667"/>
                        </a:cubicBezTo>
                        <a:lnTo>
                          <a:pt x="75291" y="232667"/>
                        </a:lnTo>
                        <a:cubicBezTo>
                          <a:pt x="94147" y="232667"/>
                          <a:pt x="109520" y="217370"/>
                          <a:pt x="109520" y="198438"/>
                        </a:cubicBezTo>
                        <a:lnTo>
                          <a:pt x="109520" y="195030"/>
                        </a:lnTo>
                        <a:cubicBezTo>
                          <a:pt x="109520" y="167692"/>
                          <a:pt x="119668" y="141869"/>
                          <a:pt x="135874" y="119832"/>
                        </a:cubicBezTo>
                        <a:cubicBezTo>
                          <a:pt x="145113" y="107337"/>
                          <a:pt x="150565" y="91964"/>
                          <a:pt x="150565" y="75228"/>
                        </a:cubicBezTo>
                        <a:cubicBezTo>
                          <a:pt x="150565" y="30852"/>
                          <a:pt x="112095" y="-4589"/>
                          <a:pt x="66658" y="485"/>
                        </a:cubicBezTo>
                        <a:cubicBezTo>
                          <a:pt x="33413" y="4271"/>
                          <a:pt x="6000" y="30397"/>
                          <a:pt x="926" y="63339"/>
                        </a:cubicBezTo>
                        <a:close/>
                      </a:path>
                    </a:pathLst>
                  </a:custGeom>
                  <a:noFill/>
                  <a:ln w="63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E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19" name="Freeform: Shape 2178">
                <a:extLst>
                  <a:ext uri="{FF2B5EF4-FFF2-40B4-BE49-F238E27FC236}">
                    <a16:creationId xmlns:a16="http://schemas.microsoft.com/office/drawing/2014/main" id="{0BE145B8-0F87-4D93-BF90-C12DB7CE9B66}"/>
                  </a:ext>
                </a:extLst>
              </p:cNvPr>
              <p:cNvSpPr/>
              <p:nvPr/>
            </p:nvSpPr>
            <p:spPr>
              <a:xfrm>
                <a:off x="10915764" y="3710568"/>
                <a:ext cx="7572" cy="20522"/>
              </a:xfrm>
              <a:custGeom>
                <a:avLst/>
                <a:gdLst>
                  <a:gd name="connsiteX0" fmla="*/ 0 w 7572"/>
                  <a:gd name="connsiteY0" fmla="*/ 0 h 20522"/>
                  <a:gd name="connsiteX1" fmla="*/ 0 w 7572"/>
                  <a:gd name="connsiteY1" fmla="*/ 20522 h 2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72" h="20522">
                    <a:moveTo>
                      <a:pt x="0" y="0"/>
                    </a:moveTo>
                    <a:lnTo>
                      <a:pt x="0" y="20522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: Shape 2179">
                <a:extLst>
                  <a:ext uri="{FF2B5EF4-FFF2-40B4-BE49-F238E27FC236}">
                    <a16:creationId xmlns:a16="http://schemas.microsoft.com/office/drawing/2014/main" id="{5A847F2A-D2FE-4A06-ABFD-A7655D968ABD}"/>
                  </a:ext>
                </a:extLst>
              </p:cNvPr>
              <p:cNvSpPr/>
              <p:nvPr/>
            </p:nvSpPr>
            <p:spPr>
              <a:xfrm>
                <a:off x="10792630" y="3840518"/>
                <a:ext cx="20522" cy="7572"/>
              </a:xfrm>
              <a:custGeom>
                <a:avLst/>
                <a:gdLst>
                  <a:gd name="connsiteX0" fmla="*/ 0 w 20522"/>
                  <a:gd name="connsiteY0" fmla="*/ 0 h 7572"/>
                  <a:gd name="connsiteX1" fmla="*/ 20522 w 20522"/>
                  <a:gd name="connsiteY1" fmla="*/ 0 h 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2" h="7572">
                    <a:moveTo>
                      <a:pt x="0" y="0"/>
                    </a:moveTo>
                    <a:lnTo>
                      <a:pt x="20522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: Shape 2180">
                <a:extLst>
                  <a:ext uri="{FF2B5EF4-FFF2-40B4-BE49-F238E27FC236}">
                    <a16:creationId xmlns:a16="http://schemas.microsoft.com/office/drawing/2014/main" id="{DF54B3EE-9FDF-48BC-87AC-94E7B3FC1965}"/>
                  </a:ext>
                </a:extLst>
              </p:cNvPr>
              <p:cNvSpPr/>
              <p:nvPr/>
            </p:nvSpPr>
            <p:spPr>
              <a:xfrm>
                <a:off x="11018376" y="3840518"/>
                <a:ext cx="20522" cy="7572"/>
              </a:xfrm>
              <a:custGeom>
                <a:avLst/>
                <a:gdLst>
                  <a:gd name="connsiteX0" fmla="*/ 0 w 20522"/>
                  <a:gd name="connsiteY0" fmla="*/ 0 h 7572"/>
                  <a:gd name="connsiteX1" fmla="*/ 20522 w 20522"/>
                  <a:gd name="connsiteY1" fmla="*/ 0 h 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2" h="7572">
                    <a:moveTo>
                      <a:pt x="0" y="0"/>
                    </a:moveTo>
                    <a:lnTo>
                      <a:pt x="20522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: Shape 2181">
                <a:extLst>
                  <a:ext uri="{FF2B5EF4-FFF2-40B4-BE49-F238E27FC236}">
                    <a16:creationId xmlns:a16="http://schemas.microsoft.com/office/drawing/2014/main" id="{434638C6-38C1-4222-BEE5-C33F236C8396}"/>
                  </a:ext>
                </a:extLst>
              </p:cNvPr>
              <p:cNvSpPr/>
              <p:nvPr/>
            </p:nvSpPr>
            <p:spPr>
              <a:xfrm>
                <a:off x="10826859" y="3908976"/>
                <a:ext cx="13631" cy="13631"/>
              </a:xfrm>
              <a:custGeom>
                <a:avLst/>
                <a:gdLst>
                  <a:gd name="connsiteX0" fmla="*/ 13631 w 13631"/>
                  <a:gd name="connsiteY0" fmla="*/ 0 h 13631"/>
                  <a:gd name="connsiteX1" fmla="*/ 0 w 13631"/>
                  <a:gd name="connsiteY1" fmla="*/ 13631 h 13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1" h="13631">
                    <a:moveTo>
                      <a:pt x="13631" y="0"/>
                    </a:moveTo>
                    <a:lnTo>
                      <a:pt x="0" y="13631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: Shape 2182">
                <a:extLst>
                  <a:ext uri="{FF2B5EF4-FFF2-40B4-BE49-F238E27FC236}">
                    <a16:creationId xmlns:a16="http://schemas.microsoft.com/office/drawing/2014/main" id="{8F44A583-F15F-4471-9456-019EB623C36D}"/>
                  </a:ext>
                </a:extLst>
              </p:cNvPr>
              <p:cNvSpPr/>
              <p:nvPr/>
            </p:nvSpPr>
            <p:spPr>
              <a:xfrm>
                <a:off x="10984147" y="3751613"/>
                <a:ext cx="13706" cy="13706"/>
              </a:xfrm>
              <a:custGeom>
                <a:avLst/>
                <a:gdLst>
                  <a:gd name="connsiteX0" fmla="*/ 13707 w 13706"/>
                  <a:gd name="connsiteY0" fmla="*/ 0 h 13706"/>
                  <a:gd name="connsiteX1" fmla="*/ 0 w 13706"/>
                  <a:gd name="connsiteY1" fmla="*/ 13707 h 1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06" h="13706">
                    <a:moveTo>
                      <a:pt x="13707" y="0"/>
                    </a:moveTo>
                    <a:lnTo>
                      <a:pt x="0" y="13707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: Shape 2183">
                <a:extLst>
                  <a:ext uri="{FF2B5EF4-FFF2-40B4-BE49-F238E27FC236}">
                    <a16:creationId xmlns:a16="http://schemas.microsoft.com/office/drawing/2014/main" id="{CC31B745-C4F3-43A2-B12D-1E66F1078858}"/>
                  </a:ext>
                </a:extLst>
              </p:cNvPr>
              <p:cNvSpPr/>
              <p:nvPr/>
            </p:nvSpPr>
            <p:spPr>
              <a:xfrm>
                <a:off x="10991038" y="3915791"/>
                <a:ext cx="13631" cy="13706"/>
              </a:xfrm>
              <a:custGeom>
                <a:avLst/>
                <a:gdLst>
                  <a:gd name="connsiteX0" fmla="*/ 0 w 13631"/>
                  <a:gd name="connsiteY0" fmla="*/ 0 h 13706"/>
                  <a:gd name="connsiteX1" fmla="*/ 13631 w 13631"/>
                  <a:gd name="connsiteY1" fmla="*/ 13707 h 1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1" h="13706">
                    <a:moveTo>
                      <a:pt x="0" y="0"/>
                    </a:moveTo>
                    <a:lnTo>
                      <a:pt x="13631" y="13707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: Shape 2184">
                <a:extLst>
                  <a:ext uri="{FF2B5EF4-FFF2-40B4-BE49-F238E27FC236}">
                    <a16:creationId xmlns:a16="http://schemas.microsoft.com/office/drawing/2014/main" id="{EB267D72-8A1F-456F-978F-8423A31CB732}"/>
                  </a:ext>
                </a:extLst>
              </p:cNvPr>
              <p:cNvSpPr/>
              <p:nvPr/>
            </p:nvSpPr>
            <p:spPr>
              <a:xfrm>
                <a:off x="10826859" y="3751613"/>
                <a:ext cx="13631" cy="13706"/>
              </a:xfrm>
              <a:custGeom>
                <a:avLst/>
                <a:gdLst>
                  <a:gd name="connsiteX0" fmla="*/ 0 w 13631"/>
                  <a:gd name="connsiteY0" fmla="*/ 0 h 13706"/>
                  <a:gd name="connsiteX1" fmla="*/ 13631 w 13631"/>
                  <a:gd name="connsiteY1" fmla="*/ 13707 h 1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1" h="13706">
                    <a:moveTo>
                      <a:pt x="0" y="0"/>
                    </a:moveTo>
                    <a:lnTo>
                      <a:pt x="13631" y="13707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3" name="Group 2174">
            <a:extLst>
              <a:ext uri="{FF2B5EF4-FFF2-40B4-BE49-F238E27FC236}">
                <a16:creationId xmlns:a16="http://schemas.microsoft.com/office/drawing/2014/main" id="{E9B08B93-5A9A-4941-A583-6A5EDCB46CF7}"/>
              </a:ext>
            </a:extLst>
          </p:cNvPr>
          <p:cNvGrpSpPr/>
          <p:nvPr/>
        </p:nvGrpSpPr>
        <p:grpSpPr>
          <a:xfrm>
            <a:off x="1533336" y="2222991"/>
            <a:ext cx="504000" cy="504000"/>
            <a:chOff x="10718234" y="3679027"/>
            <a:chExt cx="504000" cy="504000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134" name="Oval 2175">
              <a:extLst>
                <a:ext uri="{FF2B5EF4-FFF2-40B4-BE49-F238E27FC236}">
                  <a16:creationId xmlns:a16="http://schemas.microsoft.com/office/drawing/2014/main" id="{C5FB8020-5D26-4310-9474-5E491E5183A0}"/>
                </a:ext>
              </a:extLst>
            </p:cNvPr>
            <p:cNvSpPr/>
            <p:nvPr/>
          </p:nvSpPr>
          <p:spPr>
            <a:xfrm>
              <a:off x="10718234" y="3679027"/>
              <a:ext cx="504000" cy="504000"/>
            </a:xfrm>
            <a:prstGeom prst="ellipse">
              <a:avLst/>
            </a:prstGeom>
            <a:solidFill>
              <a:srgbClr val="4AB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grpSp>
          <p:nvGrpSpPr>
            <p:cNvPr id="135" name="Graphic 1493">
              <a:extLst>
                <a:ext uri="{FF2B5EF4-FFF2-40B4-BE49-F238E27FC236}">
                  <a16:creationId xmlns:a16="http://schemas.microsoft.com/office/drawing/2014/main" id="{08655EE5-AF7D-4B11-BF37-FAB387433966}"/>
                </a:ext>
              </a:extLst>
            </p:cNvPr>
            <p:cNvGrpSpPr/>
            <p:nvPr/>
          </p:nvGrpSpPr>
          <p:grpSpPr>
            <a:xfrm>
              <a:off x="10822038" y="3764294"/>
              <a:ext cx="251553" cy="328542"/>
              <a:chOff x="10792630" y="3710568"/>
              <a:chExt cx="339051" cy="442826"/>
            </a:xfrm>
            <a:noFill/>
          </p:grpSpPr>
          <p:grpSp>
            <p:nvGrpSpPr>
              <p:cNvPr id="136" name="Graphic 1493">
                <a:extLst>
                  <a:ext uri="{FF2B5EF4-FFF2-40B4-BE49-F238E27FC236}">
                    <a16:creationId xmlns:a16="http://schemas.microsoft.com/office/drawing/2014/main" id="{37AC7B24-9008-4898-BDC6-06521C9C0EBB}"/>
                  </a:ext>
                </a:extLst>
              </p:cNvPr>
              <p:cNvGrpSpPr/>
              <p:nvPr/>
            </p:nvGrpSpPr>
            <p:grpSpPr>
              <a:xfrm>
                <a:off x="10840549" y="3765212"/>
                <a:ext cx="291132" cy="388182"/>
                <a:chOff x="10840549" y="3765212"/>
                <a:chExt cx="291132" cy="388182"/>
              </a:xfrm>
              <a:noFill/>
            </p:grpSpPr>
            <p:sp>
              <p:nvSpPr>
                <p:cNvPr id="144" name="Freeform: Shape 2185">
                  <a:extLst>
                    <a:ext uri="{FF2B5EF4-FFF2-40B4-BE49-F238E27FC236}">
                      <a16:creationId xmlns:a16="http://schemas.microsoft.com/office/drawing/2014/main" id="{0FA2C198-1E7F-4321-8432-98318D66F49D}"/>
                    </a:ext>
                  </a:extLst>
                </p:cNvPr>
                <p:cNvSpPr/>
                <p:nvPr/>
              </p:nvSpPr>
              <p:spPr>
                <a:xfrm>
                  <a:off x="10888275" y="3853694"/>
                  <a:ext cx="54751" cy="25444"/>
                </a:xfrm>
                <a:custGeom>
                  <a:avLst/>
                  <a:gdLst>
                    <a:gd name="connsiteX0" fmla="*/ 54752 w 54751"/>
                    <a:gd name="connsiteY0" fmla="*/ 0 h 25444"/>
                    <a:gd name="connsiteX1" fmla="*/ 27414 w 54751"/>
                    <a:gd name="connsiteY1" fmla="*/ 25445 h 25444"/>
                    <a:gd name="connsiteX2" fmla="*/ 0 w 54751"/>
                    <a:gd name="connsiteY2" fmla="*/ 0 h 2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751" h="25444">
                      <a:moveTo>
                        <a:pt x="54752" y="0"/>
                      </a:moveTo>
                      <a:lnTo>
                        <a:pt x="27414" y="2544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Freeform: Shape 2186">
                  <a:extLst>
                    <a:ext uri="{FF2B5EF4-FFF2-40B4-BE49-F238E27FC236}">
                      <a16:creationId xmlns:a16="http://schemas.microsoft.com/office/drawing/2014/main" id="{3A374088-604C-4CA1-9DFE-C1B8645EFB4E}"/>
                    </a:ext>
                  </a:extLst>
                </p:cNvPr>
                <p:cNvSpPr/>
                <p:nvPr/>
              </p:nvSpPr>
              <p:spPr>
                <a:xfrm>
                  <a:off x="10915764" y="3881562"/>
                  <a:ext cx="7572" cy="20522"/>
                </a:xfrm>
                <a:custGeom>
                  <a:avLst/>
                  <a:gdLst>
                    <a:gd name="connsiteX0" fmla="*/ 0 w 7572"/>
                    <a:gd name="connsiteY0" fmla="*/ 0 h 20522"/>
                    <a:gd name="connsiteX1" fmla="*/ 0 w 7572"/>
                    <a:gd name="connsiteY1" fmla="*/ 20522 h 20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2" h="20522">
                      <a:moveTo>
                        <a:pt x="0" y="0"/>
                      </a:moveTo>
                      <a:lnTo>
                        <a:pt x="0" y="20522"/>
                      </a:lnTo>
                    </a:path>
                  </a:pathLst>
                </a:custGeom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46" name="Graphic 1493">
                  <a:extLst>
                    <a:ext uri="{FF2B5EF4-FFF2-40B4-BE49-F238E27FC236}">
                      <a16:creationId xmlns:a16="http://schemas.microsoft.com/office/drawing/2014/main" id="{88B33212-4BE7-4232-B041-E260DD1F2F78}"/>
                    </a:ext>
                  </a:extLst>
                </p:cNvPr>
                <p:cNvGrpSpPr/>
                <p:nvPr/>
              </p:nvGrpSpPr>
              <p:grpSpPr>
                <a:xfrm>
                  <a:off x="10840549" y="3765212"/>
                  <a:ext cx="291132" cy="388182"/>
                  <a:chOff x="10840549" y="3765212"/>
                  <a:chExt cx="291132" cy="388182"/>
                </a:xfrm>
                <a:noFill/>
              </p:grpSpPr>
              <p:sp>
                <p:nvSpPr>
                  <p:cNvPr id="147" name="Freeform: Shape 2188">
                    <a:extLst>
                      <a:ext uri="{FF2B5EF4-FFF2-40B4-BE49-F238E27FC236}">
                        <a16:creationId xmlns:a16="http://schemas.microsoft.com/office/drawing/2014/main" id="{83BF9891-3A1E-4DE8-9244-65379EFAF495}"/>
                      </a:ext>
                    </a:extLst>
                  </p:cNvPr>
                  <p:cNvSpPr/>
                  <p:nvPr/>
                </p:nvSpPr>
                <p:spPr>
                  <a:xfrm>
                    <a:off x="10881535" y="3922607"/>
                    <a:ext cx="68458" cy="7572"/>
                  </a:xfrm>
                  <a:custGeom>
                    <a:avLst/>
                    <a:gdLst>
                      <a:gd name="connsiteX0" fmla="*/ 0 w 68458"/>
                      <a:gd name="connsiteY0" fmla="*/ 0 h 7572"/>
                      <a:gd name="connsiteX1" fmla="*/ 68458 w 68458"/>
                      <a:gd name="connsiteY1" fmla="*/ 0 h 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458" h="7572">
                        <a:moveTo>
                          <a:pt x="0" y="0"/>
                        </a:moveTo>
                        <a:lnTo>
                          <a:pt x="68458" y="0"/>
                        </a:lnTo>
                      </a:path>
                    </a:pathLst>
                  </a:custGeom>
                  <a:ln w="63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E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8" name="Freeform: Shape 2189">
                    <a:extLst>
                      <a:ext uri="{FF2B5EF4-FFF2-40B4-BE49-F238E27FC236}">
                        <a16:creationId xmlns:a16="http://schemas.microsoft.com/office/drawing/2014/main" id="{95446384-634E-4A94-AE53-3B4F4537CDC6}"/>
                      </a:ext>
                    </a:extLst>
                  </p:cNvPr>
                  <p:cNvSpPr/>
                  <p:nvPr/>
                </p:nvSpPr>
                <p:spPr>
                  <a:xfrm>
                    <a:off x="10881535" y="3943129"/>
                    <a:ext cx="68458" cy="7572"/>
                  </a:xfrm>
                  <a:custGeom>
                    <a:avLst/>
                    <a:gdLst>
                      <a:gd name="connsiteX0" fmla="*/ 0 w 68458"/>
                      <a:gd name="connsiteY0" fmla="*/ 0 h 7572"/>
                      <a:gd name="connsiteX1" fmla="*/ 68458 w 68458"/>
                      <a:gd name="connsiteY1" fmla="*/ 0 h 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458" h="7572">
                        <a:moveTo>
                          <a:pt x="0" y="0"/>
                        </a:moveTo>
                        <a:lnTo>
                          <a:pt x="68458" y="0"/>
                        </a:lnTo>
                      </a:path>
                    </a:pathLst>
                  </a:custGeom>
                  <a:ln w="63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E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9" name="Freeform: Shape 2190">
                    <a:extLst>
                      <a:ext uri="{FF2B5EF4-FFF2-40B4-BE49-F238E27FC236}">
                        <a16:creationId xmlns:a16="http://schemas.microsoft.com/office/drawing/2014/main" id="{30CBC45D-ED51-49AD-A9EB-8F5F7BEA5298}"/>
                      </a:ext>
                    </a:extLst>
                  </p:cNvPr>
                  <p:cNvSpPr/>
                  <p:nvPr/>
                </p:nvSpPr>
                <p:spPr>
                  <a:xfrm>
                    <a:off x="10881535" y="3963652"/>
                    <a:ext cx="68458" cy="7572"/>
                  </a:xfrm>
                  <a:custGeom>
                    <a:avLst/>
                    <a:gdLst>
                      <a:gd name="connsiteX0" fmla="*/ 0 w 68458"/>
                      <a:gd name="connsiteY0" fmla="*/ 0 h 7572"/>
                      <a:gd name="connsiteX1" fmla="*/ 68458 w 68458"/>
                      <a:gd name="connsiteY1" fmla="*/ 0 h 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458" h="7572">
                        <a:moveTo>
                          <a:pt x="0" y="0"/>
                        </a:moveTo>
                        <a:lnTo>
                          <a:pt x="68458" y="0"/>
                        </a:lnTo>
                      </a:path>
                    </a:pathLst>
                  </a:custGeom>
                  <a:ln w="63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E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0" name="Freeform: Shape 2191">
                    <a:extLst>
                      <a:ext uri="{FF2B5EF4-FFF2-40B4-BE49-F238E27FC236}">
                        <a16:creationId xmlns:a16="http://schemas.microsoft.com/office/drawing/2014/main" id="{B1707E9B-7884-4C3A-9024-239E118BB239}"/>
                      </a:ext>
                    </a:extLst>
                  </p:cNvPr>
                  <p:cNvSpPr/>
                  <p:nvPr/>
                </p:nvSpPr>
                <p:spPr>
                  <a:xfrm>
                    <a:off x="10840549" y="3765212"/>
                    <a:ext cx="291132" cy="388182"/>
                  </a:xfrm>
                  <a:custGeom>
                    <a:avLst/>
                    <a:gdLst>
                      <a:gd name="connsiteX0" fmla="*/ 926 w 150564"/>
                      <a:gd name="connsiteY0" fmla="*/ 63339 h 232667"/>
                      <a:gd name="connsiteX1" fmla="*/ 16072 w 150564"/>
                      <a:gd name="connsiteY1" fmla="*/ 121725 h 232667"/>
                      <a:gd name="connsiteX2" fmla="*/ 41062 w 150564"/>
                      <a:gd name="connsiteY2" fmla="*/ 198287 h 232667"/>
                      <a:gd name="connsiteX3" fmla="*/ 41062 w 150564"/>
                      <a:gd name="connsiteY3" fmla="*/ 198438 h 232667"/>
                      <a:gd name="connsiteX4" fmla="*/ 75291 w 150564"/>
                      <a:gd name="connsiteY4" fmla="*/ 232667 h 232667"/>
                      <a:gd name="connsiteX5" fmla="*/ 75291 w 150564"/>
                      <a:gd name="connsiteY5" fmla="*/ 232667 h 232667"/>
                      <a:gd name="connsiteX6" fmla="*/ 109520 w 150564"/>
                      <a:gd name="connsiteY6" fmla="*/ 198438 h 232667"/>
                      <a:gd name="connsiteX7" fmla="*/ 109520 w 150564"/>
                      <a:gd name="connsiteY7" fmla="*/ 195030 h 232667"/>
                      <a:gd name="connsiteX8" fmla="*/ 135874 w 150564"/>
                      <a:gd name="connsiteY8" fmla="*/ 119832 h 232667"/>
                      <a:gd name="connsiteX9" fmla="*/ 150565 w 150564"/>
                      <a:gd name="connsiteY9" fmla="*/ 75228 h 232667"/>
                      <a:gd name="connsiteX10" fmla="*/ 66658 w 150564"/>
                      <a:gd name="connsiteY10" fmla="*/ 485 h 232667"/>
                      <a:gd name="connsiteX11" fmla="*/ 926 w 150564"/>
                      <a:gd name="connsiteY11" fmla="*/ 63339 h 232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0564" h="232667">
                        <a:moveTo>
                          <a:pt x="926" y="63339"/>
                        </a:moveTo>
                        <a:cubicBezTo>
                          <a:pt x="-2482" y="85452"/>
                          <a:pt x="3728" y="106050"/>
                          <a:pt x="16072" y="121725"/>
                        </a:cubicBezTo>
                        <a:cubicBezTo>
                          <a:pt x="33110" y="143384"/>
                          <a:pt x="41062" y="170722"/>
                          <a:pt x="41062" y="198287"/>
                        </a:cubicBezTo>
                        <a:lnTo>
                          <a:pt x="41062" y="198438"/>
                        </a:lnTo>
                        <a:cubicBezTo>
                          <a:pt x="41062" y="217294"/>
                          <a:pt x="56359" y="232667"/>
                          <a:pt x="75291" y="232667"/>
                        </a:cubicBezTo>
                        <a:lnTo>
                          <a:pt x="75291" y="232667"/>
                        </a:lnTo>
                        <a:cubicBezTo>
                          <a:pt x="94147" y="232667"/>
                          <a:pt x="109520" y="217370"/>
                          <a:pt x="109520" y="198438"/>
                        </a:cubicBezTo>
                        <a:lnTo>
                          <a:pt x="109520" y="195030"/>
                        </a:lnTo>
                        <a:cubicBezTo>
                          <a:pt x="109520" y="167692"/>
                          <a:pt x="119668" y="141869"/>
                          <a:pt x="135874" y="119832"/>
                        </a:cubicBezTo>
                        <a:cubicBezTo>
                          <a:pt x="145113" y="107337"/>
                          <a:pt x="150565" y="91964"/>
                          <a:pt x="150565" y="75228"/>
                        </a:cubicBezTo>
                        <a:cubicBezTo>
                          <a:pt x="150565" y="30852"/>
                          <a:pt x="112095" y="-4589"/>
                          <a:pt x="66658" y="485"/>
                        </a:cubicBezTo>
                        <a:cubicBezTo>
                          <a:pt x="33413" y="4271"/>
                          <a:pt x="6000" y="30397"/>
                          <a:pt x="926" y="63339"/>
                        </a:cubicBezTo>
                        <a:close/>
                      </a:path>
                    </a:pathLst>
                  </a:custGeom>
                  <a:noFill/>
                  <a:ln w="63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E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37" name="Freeform: Shape 2178">
                <a:extLst>
                  <a:ext uri="{FF2B5EF4-FFF2-40B4-BE49-F238E27FC236}">
                    <a16:creationId xmlns:a16="http://schemas.microsoft.com/office/drawing/2014/main" id="{08626CEF-6668-4F45-A05F-8D0F86F846A9}"/>
                  </a:ext>
                </a:extLst>
              </p:cNvPr>
              <p:cNvSpPr/>
              <p:nvPr/>
            </p:nvSpPr>
            <p:spPr>
              <a:xfrm>
                <a:off x="10915764" y="3710568"/>
                <a:ext cx="7572" cy="20522"/>
              </a:xfrm>
              <a:custGeom>
                <a:avLst/>
                <a:gdLst>
                  <a:gd name="connsiteX0" fmla="*/ 0 w 7572"/>
                  <a:gd name="connsiteY0" fmla="*/ 0 h 20522"/>
                  <a:gd name="connsiteX1" fmla="*/ 0 w 7572"/>
                  <a:gd name="connsiteY1" fmla="*/ 20522 h 2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72" h="20522">
                    <a:moveTo>
                      <a:pt x="0" y="0"/>
                    </a:moveTo>
                    <a:lnTo>
                      <a:pt x="0" y="20522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: Shape 2179">
                <a:extLst>
                  <a:ext uri="{FF2B5EF4-FFF2-40B4-BE49-F238E27FC236}">
                    <a16:creationId xmlns:a16="http://schemas.microsoft.com/office/drawing/2014/main" id="{DEA0DC2D-8E23-4B13-8C1D-82F81D6B337B}"/>
                  </a:ext>
                </a:extLst>
              </p:cNvPr>
              <p:cNvSpPr/>
              <p:nvPr/>
            </p:nvSpPr>
            <p:spPr>
              <a:xfrm>
                <a:off x="10792630" y="3840518"/>
                <a:ext cx="20522" cy="7572"/>
              </a:xfrm>
              <a:custGeom>
                <a:avLst/>
                <a:gdLst>
                  <a:gd name="connsiteX0" fmla="*/ 0 w 20522"/>
                  <a:gd name="connsiteY0" fmla="*/ 0 h 7572"/>
                  <a:gd name="connsiteX1" fmla="*/ 20522 w 20522"/>
                  <a:gd name="connsiteY1" fmla="*/ 0 h 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2" h="7572">
                    <a:moveTo>
                      <a:pt x="0" y="0"/>
                    </a:moveTo>
                    <a:lnTo>
                      <a:pt x="20522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: Shape 2180">
                <a:extLst>
                  <a:ext uri="{FF2B5EF4-FFF2-40B4-BE49-F238E27FC236}">
                    <a16:creationId xmlns:a16="http://schemas.microsoft.com/office/drawing/2014/main" id="{1EE7E745-257C-47DE-9776-66F2DB9E1B2B}"/>
                  </a:ext>
                </a:extLst>
              </p:cNvPr>
              <p:cNvSpPr/>
              <p:nvPr/>
            </p:nvSpPr>
            <p:spPr>
              <a:xfrm>
                <a:off x="11018376" y="3840518"/>
                <a:ext cx="20522" cy="7572"/>
              </a:xfrm>
              <a:custGeom>
                <a:avLst/>
                <a:gdLst>
                  <a:gd name="connsiteX0" fmla="*/ 0 w 20522"/>
                  <a:gd name="connsiteY0" fmla="*/ 0 h 7572"/>
                  <a:gd name="connsiteX1" fmla="*/ 20522 w 20522"/>
                  <a:gd name="connsiteY1" fmla="*/ 0 h 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2" h="7572">
                    <a:moveTo>
                      <a:pt x="0" y="0"/>
                    </a:moveTo>
                    <a:lnTo>
                      <a:pt x="20522" y="0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: Shape 2181">
                <a:extLst>
                  <a:ext uri="{FF2B5EF4-FFF2-40B4-BE49-F238E27FC236}">
                    <a16:creationId xmlns:a16="http://schemas.microsoft.com/office/drawing/2014/main" id="{6EC7196B-25C2-4FB0-8668-B26CA20A1BD6}"/>
                  </a:ext>
                </a:extLst>
              </p:cNvPr>
              <p:cNvSpPr/>
              <p:nvPr/>
            </p:nvSpPr>
            <p:spPr>
              <a:xfrm>
                <a:off x="10826859" y="3908976"/>
                <a:ext cx="13631" cy="13631"/>
              </a:xfrm>
              <a:custGeom>
                <a:avLst/>
                <a:gdLst>
                  <a:gd name="connsiteX0" fmla="*/ 13631 w 13631"/>
                  <a:gd name="connsiteY0" fmla="*/ 0 h 13631"/>
                  <a:gd name="connsiteX1" fmla="*/ 0 w 13631"/>
                  <a:gd name="connsiteY1" fmla="*/ 13631 h 13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1" h="13631">
                    <a:moveTo>
                      <a:pt x="13631" y="0"/>
                    </a:moveTo>
                    <a:lnTo>
                      <a:pt x="0" y="13631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: Shape 2182">
                <a:extLst>
                  <a:ext uri="{FF2B5EF4-FFF2-40B4-BE49-F238E27FC236}">
                    <a16:creationId xmlns:a16="http://schemas.microsoft.com/office/drawing/2014/main" id="{3848ED47-BB27-4E67-83B8-4F81A71F8677}"/>
                  </a:ext>
                </a:extLst>
              </p:cNvPr>
              <p:cNvSpPr/>
              <p:nvPr/>
            </p:nvSpPr>
            <p:spPr>
              <a:xfrm>
                <a:off x="10984147" y="3751613"/>
                <a:ext cx="13706" cy="13706"/>
              </a:xfrm>
              <a:custGeom>
                <a:avLst/>
                <a:gdLst>
                  <a:gd name="connsiteX0" fmla="*/ 13707 w 13706"/>
                  <a:gd name="connsiteY0" fmla="*/ 0 h 13706"/>
                  <a:gd name="connsiteX1" fmla="*/ 0 w 13706"/>
                  <a:gd name="connsiteY1" fmla="*/ 13707 h 1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06" h="13706">
                    <a:moveTo>
                      <a:pt x="13707" y="0"/>
                    </a:moveTo>
                    <a:lnTo>
                      <a:pt x="0" y="13707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: Shape 2183">
                <a:extLst>
                  <a:ext uri="{FF2B5EF4-FFF2-40B4-BE49-F238E27FC236}">
                    <a16:creationId xmlns:a16="http://schemas.microsoft.com/office/drawing/2014/main" id="{F5FD30E4-82CC-4E96-9A36-FBAE418ACDD3}"/>
                  </a:ext>
                </a:extLst>
              </p:cNvPr>
              <p:cNvSpPr/>
              <p:nvPr/>
            </p:nvSpPr>
            <p:spPr>
              <a:xfrm>
                <a:off x="10991038" y="3915791"/>
                <a:ext cx="13631" cy="13706"/>
              </a:xfrm>
              <a:custGeom>
                <a:avLst/>
                <a:gdLst>
                  <a:gd name="connsiteX0" fmla="*/ 0 w 13631"/>
                  <a:gd name="connsiteY0" fmla="*/ 0 h 13706"/>
                  <a:gd name="connsiteX1" fmla="*/ 13631 w 13631"/>
                  <a:gd name="connsiteY1" fmla="*/ 13707 h 1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1" h="13706">
                    <a:moveTo>
                      <a:pt x="0" y="0"/>
                    </a:moveTo>
                    <a:lnTo>
                      <a:pt x="13631" y="13707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: Shape 2184">
                <a:extLst>
                  <a:ext uri="{FF2B5EF4-FFF2-40B4-BE49-F238E27FC236}">
                    <a16:creationId xmlns:a16="http://schemas.microsoft.com/office/drawing/2014/main" id="{036475CD-4177-4E85-930C-C92A407212DE}"/>
                  </a:ext>
                </a:extLst>
              </p:cNvPr>
              <p:cNvSpPr/>
              <p:nvPr/>
            </p:nvSpPr>
            <p:spPr>
              <a:xfrm>
                <a:off x="10826859" y="3751613"/>
                <a:ext cx="13631" cy="13706"/>
              </a:xfrm>
              <a:custGeom>
                <a:avLst/>
                <a:gdLst>
                  <a:gd name="connsiteX0" fmla="*/ 0 w 13631"/>
                  <a:gd name="connsiteY0" fmla="*/ 0 h 13706"/>
                  <a:gd name="connsiteX1" fmla="*/ 13631 w 13631"/>
                  <a:gd name="connsiteY1" fmla="*/ 13707 h 1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1" h="13706">
                    <a:moveTo>
                      <a:pt x="0" y="0"/>
                    </a:moveTo>
                    <a:lnTo>
                      <a:pt x="13631" y="13707"/>
                    </a:lnTo>
                  </a:path>
                </a:pathLst>
              </a:custGeom>
              <a:ln w="635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" name="CuadroTexto 17"/>
          <p:cNvSpPr txBox="1"/>
          <p:nvPr/>
        </p:nvSpPr>
        <p:spPr>
          <a:xfrm>
            <a:off x="2294999" y="4023310"/>
            <a:ext cx="65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heavy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Consenso social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para accionar todas las palancas a la vez</a:t>
            </a:r>
            <a:endParaRPr lang="es-ES" b="0" u="heavy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0000"/>
                </a:solidFill>
              </a:u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3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8BDB9F9-D537-4F39-B2A9-00D5DD658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134" y="290629"/>
            <a:ext cx="7060565" cy="518108"/>
          </a:xfrm>
        </p:spPr>
        <p:txBody>
          <a:bodyPr/>
          <a:lstStyle/>
          <a:p>
            <a:pPr marL="0" indent="0"/>
            <a:r>
              <a:rPr lang="es-ES" sz="2400" dirty="0"/>
              <a:t>Esquema</a:t>
            </a:r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6BC78CFC-D9EA-43DF-B03F-93CEAFE43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9A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43" r="9872"/>
          <a:stretch/>
        </p:blipFill>
        <p:spPr>
          <a:xfrm rot="16200000">
            <a:off x="-1933105" y="2962384"/>
            <a:ext cx="5201664" cy="1545294"/>
          </a:xfrm>
          <a:prstGeom prst="rect">
            <a:avLst/>
          </a:prstGeom>
        </p:spPr>
      </p:pic>
      <p:sp>
        <p:nvSpPr>
          <p:cNvPr id="10" name="2 Marcador de texto">
            <a:extLst>
              <a:ext uri="{FF2B5EF4-FFF2-40B4-BE49-F238E27FC236}">
                <a16:creationId xmlns:a16="http://schemas.microsoft.com/office/drawing/2014/main" id="{415DF4CB-0E32-4154-98D2-70F088C23726}"/>
              </a:ext>
            </a:extLst>
          </p:cNvPr>
          <p:cNvSpPr txBox="1">
            <a:spLocks/>
          </p:cNvSpPr>
          <p:nvPr/>
        </p:nvSpPr>
        <p:spPr bwMode="auto">
          <a:xfrm>
            <a:off x="2643791" y="1645193"/>
            <a:ext cx="8700483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88900" indent="-88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Introducción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Transición demográfica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Envejecimiento y crecimiento económico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Mecanismos para paliar el impacto económico del envejecimiento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Conclusiones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grpSp>
        <p:nvGrpSpPr>
          <p:cNvPr id="11" name="Grupo 9">
            <a:extLst>
              <a:ext uri="{FF2B5EF4-FFF2-40B4-BE49-F238E27FC236}">
                <a16:creationId xmlns:a16="http://schemas.microsoft.com/office/drawing/2014/main" id="{497AA137-200F-4EFC-BB64-54992BBFAAFA}"/>
              </a:ext>
            </a:extLst>
          </p:cNvPr>
          <p:cNvGrpSpPr/>
          <p:nvPr/>
        </p:nvGrpSpPr>
        <p:grpSpPr>
          <a:xfrm>
            <a:off x="1791999" y="1534294"/>
            <a:ext cx="676275" cy="676275"/>
            <a:chOff x="3057525" y="2571750"/>
            <a:chExt cx="676275" cy="676275"/>
          </a:xfrm>
        </p:grpSpPr>
        <p:sp>
          <p:nvSpPr>
            <p:cNvPr id="14" name="Rectángulo 7">
              <a:extLst>
                <a:ext uri="{FF2B5EF4-FFF2-40B4-BE49-F238E27FC236}">
                  <a16:creationId xmlns:a16="http://schemas.microsoft.com/office/drawing/2014/main" id="{F132D1CD-2446-4BC0-A1D6-A4ADA61BB635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Rectángulo 11">
              <a:extLst>
                <a:ext uri="{FF2B5EF4-FFF2-40B4-BE49-F238E27FC236}">
                  <a16:creationId xmlns:a16="http://schemas.microsoft.com/office/drawing/2014/main" id="{2624A886-111E-437E-B713-8D2DFF5F97C2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1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6" name="Grupo 12">
            <a:extLst>
              <a:ext uri="{FF2B5EF4-FFF2-40B4-BE49-F238E27FC236}">
                <a16:creationId xmlns:a16="http://schemas.microsoft.com/office/drawing/2014/main" id="{B3B71B00-8BDA-4E79-A610-643A03514497}"/>
              </a:ext>
            </a:extLst>
          </p:cNvPr>
          <p:cNvGrpSpPr/>
          <p:nvPr/>
        </p:nvGrpSpPr>
        <p:grpSpPr>
          <a:xfrm>
            <a:off x="1791999" y="2442681"/>
            <a:ext cx="676275" cy="676275"/>
            <a:chOff x="3057525" y="2571750"/>
            <a:chExt cx="676275" cy="676275"/>
          </a:xfrm>
        </p:grpSpPr>
        <p:sp>
          <p:nvSpPr>
            <p:cNvPr id="17" name="Rectángulo 13">
              <a:extLst>
                <a:ext uri="{FF2B5EF4-FFF2-40B4-BE49-F238E27FC236}">
                  <a16:creationId xmlns:a16="http://schemas.microsoft.com/office/drawing/2014/main" id="{343EB4AA-D70A-4F6C-8EF4-9233A98B73D6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Rectángulo 14">
              <a:extLst>
                <a:ext uri="{FF2B5EF4-FFF2-40B4-BE49-F238E27FC236}">
                  <a16:creationId xmlns:a16="http://schemas.microsoft.com/office/drawing/2014/main" id="{081C4A98-AD52-4CA5-B2A8-FDBF0CBC12FF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2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9" name="Grupo 12">
            <a:extLst>
              <a:ext uri="{FF2B5EF4-FFF2-40B4-BE49-F238E27FC236}">
                <a16:creationId xmlns:a16="http://schemas.microsoft.com/office/drawing/2014/main" id="{25A34E27-5245-49D6-A0A5-3F3A9852CD85}"/>
              </a:ext>
            </a:extLst>
          </p:cNvPr>
          <p:cNvGrpSpPr/>
          <p:nvPr/>
        </p:nvGrpSpPr>
        <p:grpSpPr>
          <a:xfrm>
            <a:off x="1791999" y="3307604"/>
            <a:ext cx="676275" cy="676275"/>
            <a:chOff x="3057525" y="2571750"/>
            <a:chExt cx="676275" cy="676275"/>
          </a:xfrm>
        </p:grpSpPr>
        <p:sp>
          <p:nvSpPr>
            <p:cNvPr id="20" name="Rectángulo 13">
              <a:extLst>
                <a:ext uri="{FF2B5EF4-FFF2-40B4-BE49-F238E27FC236}">
                  <a16:creationId xmlns:a16="http://schemas.microsoft.com/office/drawing/2014/main" id="{197069CD-8E47-4722-A263-AA6FF0CCA27E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028F608-93B9-4467-AF3F-1F3BCCB7FB48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3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" name="Grupo 12">
            <a:extLst>
              <a:ext uri="{FF2B5EF4-FFF2-40B4-BE49-F238E27FC236}">
                <a16:creationId xmlns:a16="http://schemas.microsoft.com/office/drawing/2014/main" id="{7BC0A413-024A-462D-AC23-E20439E1F52C}"/>
              </a:ext>
            </a:extLst>
          </p:cNvPr>
          <p:cNvGrpSpPr/>
          <p:nvPr/>
        </p:nvGrpSpPr>
        <p:grpSpPr>
          <a:xfrm>
            <a:off x="1791999" y="4259455"/>
            <a:ext cx="676275" cy="676275"/>
            <a:chOff x="3057525" y="2571750"/>
            <a:chExt cx="676275" cy="676275"/>
          </a:xfrm>
        </p:grpSpPr>
        <p:sp>
          <p:nvSpPr>
            <p:cNvPr id="23" name="Rectángulo 13">
              <a:extLst>
                <a:ext uri="{FF2B5EF4-FFF2-40B4-BE49-F238E27FC236}">
                  <a16:creationId xmlns:a16="http://schemas.microsoft.com/office/drawing/2014/main" id="{4EC36241-8CBD-4816-8ED0-9D2524860CF6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Rectángulo 14">
              <a:extLst>
                <a:ext uri="{FF2B5EF4-FFF2-40B4-BE49-F238E27FC236}">
                  <a16:creationId xmlns:a16="http://schemas.microsoft.com/office/drawing/2014/main" id="{BEC9CCCC-E77A-4F6B-BDB3-D356F28E1633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4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5" name="Grupo 12">
            <a:extLst>
              <a:ext uri="{FF2B5EF4-FFF2-40B4-BE49-F238E27FC236}">
                <a16:creationId xmlns:a16="http://schemas.microsoft.com/office/drawing/2014/main" id="{EEB98479-CF7B-4CD5-B8B0-F2C3003FAB85}"/>
              </a:ext>
            </a:extLst>
          </p:cNvPr>
          <p:cNvGrpSpPr/>
          <p:nvPr/>
        </p:nvGrpSpPr>
        <p:grpSpPr>
          <a:xfrm>
            <a:off x="1791999" y="5167842"/>
            <a:ext cx="676275" cy="676275"/>
            <a:chOff x="3057525" y="2571750"/>
            <a:chExt cx="676275" cy="676275"/>
          </a:xfrm>
        </p:grpSpPr>
        <p:sp>
          <p:nvSpPr>
            <p:cNvPr id="26" name="Rectángulo 13">
              <a:extLst>
                <a:ext uri="{FF2B5EF4-FFF2-40B4-BE49-F238E27FC236}">
                  <a16:creationId xmlns:a16="http://schemas.microsoft.com/office/drawing/2014/main" id="{B9D88301-BF2C-41E6-B099-AF91138DDC9C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Rectángulo 14">
              <a:extLst>
                <a:ext uri="{FF2B5EF4-FFF2-40B4-BE49-F238E27FC236}">
                  <a16:creationId xmlns:a16="http://schemas.microsoft.com/office/drawing/2014/main" id="{DDDAB773-4B5C-4D3F-B446-E3D01253B541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5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0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55" r="4793"/>
          <a:stretch/>
        </p:blipFill>
        <p:spPr>
          <a:xfrm>
            <a:off x="0" y="0"/>
            <a:ext cx="11394558" cy="685800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 rot="10800000">
            <a:off x="5477933" y="0"/>
            <a:ext cx="6714067" cy="6858588"/>
          </a:xfrm>
          <a:prstGeom prst="rect">
            <a:avLst/>
          </a:prstGeom>
          <a:gradFill flip="none" rotWithShape="1">
            <a:gsLst>
              <a:gs pos="25000">
                <a:srgbClr val="3499C2">
                  <a:alpha val="80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14D1AF0-13A0-4022-8928-4A0B8CEB098C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12194194" cy="6868818"/>
          </a:xfrm>
          <a:prstGeom prst="rect">
            <a:avLst/>
          </a:prstGeom>
          <a:gradFill flip="none" rotWithShape="1">
            <a:gsLst>
              <a:gs pos="18000">
                <a:srgbClr val="009AD8">
                  <a:alpha val="8000"/>
                </a:srgbClr>
              </a:gs>
              <a:gs pos="87000">
                <a:srgbClr val="4ABDF0">
                  <a:alpha val="52000"/>
                </a:srgbClr>
              </a:gs>
              <a:gs pos="71000">
                <a:srgbClr val="4ABDF0">
                  <a:alpha val="47000"/>
                </a:srgbClr>
              </a:gs>
              <a:gs pos="100000">
                <a:srgbClr val="4ABDF0">
                  <a:alpha val="94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0" y="2526633"/>
            <a:ext cx="7547811" cy="4331367"/>
          </a:xfrm>
          <a:prstGeom prst="rect">
            <a:avLst/>
          </a:prstGeom>
          <a:gradFill flip="none" rotWithShape="1">
            <a:gsLst>
              <a:gs pos="15000">
                <a:srgbClr val="3499C2">
                  <a:alpha val="87000"/>
                </a:srgbClr>
              </a:gs>
              <a:gs pos="53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627ECF-3BFB-4A14-8678-3B52FF948F66}"/>
              </a:ext>
            </a:extLst>
          </p:cNvPr>
          <p:cNvSpPr txBox="1">
            <a:spLocks/>
          </p:cNvSpPr>
          <p:nvPr/>
        </p:nvSpPr>
        <p:spPr>
          <a:xfrm>
            <a:off x="6741042" y="0"/>
            <a:ext cx="5018722" cy="6872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lumMod val="9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  <a:alpha val="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  <a:alpha val="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26" name="Graphic 5">
            <a:extLst>
              <a:ext uri="{FF2B5EF4-FFF2-40B4-BE49-F238E27FC236}">
                <a16:creationId xmlns:a16="http://schemas.microsoft.com/office/drawing/2014/main" id="{5B3B3D2D-5B95-4463-80B7-3D90802AD43E}"/>
              </a:ext>
            </a:extLst>
          </p:cNvPr>
          <p:cNvGrpSpPr/>
          <p:nvPr/>
        </p:nvGrpSpPr>
        <p:grpSpPr>
          <a:xfrm>
            <a:off x="7420712" y="6173208"/>
            <a:ext cx="1602285" cy="332367"/>
            <a:chOff x="12712205" y="7768505"/>
            <a:chExt cx="2099131" cy="435428"/>
          </a:xfrm>
        </p:grpSpPr>
        <p:sp>
          <p:nvSpPr>
            <p:cNvPr id="27" name="Freeform: Shape 11">
              <a:extLst>
                <a:ext uri="{FF2B5EF4-FFF2-40B4-BE49-F238E27FC236}">
                  <a16:creationId xmlns:a16="http://schemas.microsoft.com/office/drawing/2014/main" id="{FBF41FC5-C2C0-4B70-9443-0A8275D0B8E6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28" name="Freeform: Shape 12">
              <a:extLst>
                <a:ext uri="{FF2B5EF4-FFF2-40B4-BE49-F238E27FC236}">
                  <a16:creationId xmlns:a16="http://schemas.microsoft.com/office/drawing/2014/main" id="{E031972F-9668-44D4-9C15-F6F6D0DDFD05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30" name="Freeform: Shape 13">
              <a:extLst>
                <a:ext uri="{FF2B5EF4-FFF2-40B4-BE49-F238E27FC236}">
                  <a16:creationId xmlns:a16="http://schemas.microsoft.com/office/drawing/2014/main" id="{E0F9B5EE-E546-415E-8DEC-AFA705B16CE0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31" name="Freeform: Shape 14">
              <a:extLst>
                <a:ext uri="{FF2B5EF4-FFF2-40B4-BE49-F238E27FC236}">
                  <a16:creationId xmlns:a16="http://schemas.microsoft.com/office/drawing/2014/main" id="{894C5CE3-9848-468E-8740-AE48EF1F0C5E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chemeClr val="tx1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7335572" y="2745773"/>
            <a:ext cx="266932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>
                <a:ln>
                  <a:noFill/>
                </a:ln>
                <a:solidFill>
                  <a:srgbClr val="4ABDF0"/>
                </a:solidFill>
                <a:effectLst/>
                <a:uLnTx/>
                <a:uFillTx/>
                <a:latin typeface="Segoe UI Light"/>
                <a:ea typeface="ＭＳ Ｐゴシック" pitchFamily="34" charset="-128"/>
                <a:cs typeface="Leelawadee UI" panose="020B0502040204020203" pitchFamily="34" charset="-34"/>
              </a:rPr>
              <a:t>Muchas</a:t>
            </a:r>
          </a:p>
          <a:p>
            <a:pPr marL="0" marR="0" lvl="0" indent="0" algn="l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>
                <a:ln>
                  <a:noFill/>
                </a:ln>
                <a:solidFill>
                  <a:srgbClr val="4ABDF0"/>
                </a:solidFill>
                <a:effectLst/>
                <a:uLnTx/>
                <a:uFillTx/>
                <a:latin typeface="Segoe UI Light"/>
                <a:ea typeface="ＭＳ Ｐゴシック" pitchFamily="34" charset="-128"/>
                <a:cs typeface="Leelawadee UI" panose="020B0502040204020203" pitchFamily="34" charset="-34"/>
              </a:rPr>
              <a:t>gracias</a:t>
            </a:r>
          </a:p>
        </p:txBody>
      </p:sp>
      <p:sp>
        <p:nvSpPr>
          <p:cNvPr id="42" name="Text Placeholder 208">
            <a:extLst>
              <a:ext uri="{FF2B5EF4-FFF2-40B4-BE49-F238E27FC236}">
                <a16:creationId xmlns:a16="http://schemas.microsoft.com/office/drawing/2014/main" id="{933CF14C-D970-4DEA-B2FF-2B082BC8F3C6}"/>
              </a:ext>
            </a:extLst>
          </p:cNvPr>
          <p:cNvSpPr txBox="1">
            <a:spLocks/>
          </p:cNvSpPr>
          <p:nvPr/>
        </p:nvSpPr>
        <p:spPr>
          <a:xfrm>
            <a:off x="7115709" y="-163800"/>
            <a:ext cx="0" cy="71856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3" name="Text Placeholder 208">
            <a:extLst>
              <a:ext uri="{FF2B5EF4-FFF2-40B4-BE49-F238E27FC236}">
                <a16:creationId xmlns:a16="http://schemas.microsoft.com/office/drawing/2014/main" id="{2DCE2F4C-9EDC-43CE-B22A-014C245D345D}"/>
              </a:ext>
            </a:extLst>
          </p:cNvPr>
          <p:cNvSpPr txBox="1">
            <a:spLocks/>
          </p:cNvSpPr>
          <p:nvPr/>
        </p:nvSpPr>
        <p:spPr>
          <a:xfrm>
            <a:off x="7115709" y="2536281"/>
            <a:ext cx="0" cy="2196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333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sultat d'imatges per a &quot;mobile technology big dat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13648" y="-27296"/>
            <a:ext cx="12205647" cy="98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0" y="5102384"/>
            <a:ext cx="12192000" cy="178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5045250"/>
            <a:ext cx="12192000" cy="755475"/>
          </a:xfrm>
          <a:prstGeom prst="rect">
            <a:avLst/>
          </a:prstGeom>
          <a:solidFill>
            <a:srgbClr val="258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116561" y="5113152"/>
            <a:ext cx="9958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Arial" panose="020B0604020202020204" pitchFamily="34" charset="0"/>
              </a:rPr>
              <a:t>www.caixabankresearch.com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/>
          <a:srcRect l="4316" t="55368" r="54249" b="30558"/>
          <a:stretch/>
        </p:blipFill>
        <p:spPr>
          <a:xfrm>
            <a:off x="3138985" y="5967688"/>
            <a:ext cx="6255735" cy="849368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-13647" y="926135"/>
            <a:ext cx="12205647" cy="410988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399168" y="299032"/>
            <a:ext cx="9248775" cy="4624388"/>
            <a:chOff x="1399168" y="395288"/>
            <a:chExt cx="9248775" cy="4624388"/>
          </a:xfrm>
        </p:grpSpPr>
        <p:grpSp>
          <p:nvGrpSpPr>
            <p:cNvPr id="44" name="Grupo 43"/>
            <p:cNvGrpSpPr/>
            <p:nvPr/>
          </p:nvGrpSpPr>
          <p:grpSpPr>
            <a:xfrm>
              <a:off x="1399168" y="395288"/>
              <a:ext cx="9248775" cy="4624388"/>
              <a:chOff x="1495424" y="395288"/>
              <a:chExt cx="9248775" cy="4624388"/>
            </a:xfrm>
          </p:grpSpPr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95424" y="395288"/>
                <a:ext cx="9248775" cy="4624388"/>
              </a:xfrm>
              <a:prstGeom prst="rect">
                <a:avLst/>
              </a:prstGeom>
            </p:spPr>
          </p:pic>
          <p:sp>
            <p:nvSpPr>
              <p:cNvPr id="46" name="Rectángulo 45"/>
              <p:cNvSpPr/>
              <p:nvPr/>
            </p:nvSpPr>
            <p:spPr>
              <a:xfrm>
                <a:off x="5828044" y="3242607"/>
                <a:ext cx="2258122" cy="425041"/>
              </a:xfrm>
              <a:prstGeom prst="rect">
                <a:avLst/>
              </a:prstGeom>
              <a:gradFill flip="none" rotWithShape="1">
                <a:gsLst>
                  <a:gs pos="0">
                    <a:srgbClr val="D0D0D5"/>
                  </a:gs>
                  <a:gs pos="100000">
                    <a:srgbClr val="B2B2B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2245398" y="2351314"/>
                <a:ext cx="3445771" cy="21641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8" name="Rectángulo redondeado 47"/>
              <p:cNvSpPr/>
              <p:nvPr/>
            </p:nvSpPr>
            <p:spPr>
              <a:xfrm>
                <a:off x="9836150" y="3212869"/>
                <a:ext cx="709595" cy="1450571"/>
              </a:xfrm>
              <a:prstGeom prst="roundRect">
                <a:avLst>
                  <a:gd name="adj" fmla="val 2469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9" name="Forma libre 48"/>
              <p:cNvSpPr/>
              <p:nvPr/>
            </p:nvSpPr>
            <p:spPr>
              <a:xfrm>
                <a:off x="8162317" y="2145156"/>
                <a:ext cx="1777039" cy="2418177"/>
              </a:xfrm>
              <a:custGeom>
                <a:avLst/>
                <a:gdLst>
                  <a:gd name="connsiteX0" fmla="*/ 22213 w 1777039"/>
                  <a:gd name="connsiteY0" fmla="*/ 0 h 2418177"/>
                  <a:gd name="connsiteX1" fmla="*/ 1754826 w 1777039"/>
                  <a:gd name="connsiteY1" fmla="*/ 0 h 2418177"/>
                  <a:gd name="connsiteX2" fmla="*/ 1777039 w 1777039"/>
                  <a:gd name="connsiteY2" fmla="*/ 22213 h 2418177"/>
                  <a:gd name="connsiteX3" fmla="*/ 1777039 w 1777039"/>
                  <a:gd name="connsiteY3" fmla="*/ 979044 h 2418177"/>
                  <a:gd name="connsiteX4" fmla="*/ 1745662 w 1777039"/>
                  <a:gd name="connsiteY4" fmla="*/ 979044 h 2418177"/>
                  <a:gd name="connsiteX5" fmla="*/ 1624621 w 1777039"/>
                  <a:gd name="connsiteY5" fmla="*/ 1100085 h 2418177"/>
                  <a:gd name="connsiteX6" fmla="*/ 1624621 w 1777039"/>
                  <a:gd name="connsiteY6" fmla="*/ 2418177 h 2418177"/>
                  <a:gd name="connsiteX7" fmla="*/ 22213 w 1777039"/>
                  <a:gd name="connsiteY7" fmla="*/ 2418177 h 2418177"/>
                  <a:gd name="connsiteX8" fmla="*/ 0 w 1777039"/>
                  <a:gd name="connsiteY8" fmla="*/ 2395964 h 2418177"/>
                  <a:gd name="connsiteX9" fmla="*/ 0 w 1777039"/>
                  <a:gd name="connsiteY9" fmla="*/ 22213 h 2418177"/>
                  <a:gd name="connsiteX10" fmla="*/ 22213 w 1777039"/>
                  <a:gd name="connsiteY10" fmla="*/ 0 h 241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7039" h="2418177">
                    <a:moveTo>
                      <a:pt x="22213" y="0"/>
                    </a:moveTo>
                    <a:lnTo>
                      <a:pt x="1754826" y="0"/>
                    </a:lnTo>
                    <a:cubicBezTo>
                      <a:pt x="1767094" y="0"/>
                      <a:pt x="1777039" y="9945"/>
                      <a:pt x="1777039" y="22213"/>
                    </a:cubicBezTo>
                    <a:lnTo>
                      <a:pt x="1777039" y="979044"/>
                    </a:lnTo>
                    <a:lnTo>
                      <a:pt x="1745662" y="979044"/>
                    </a:lnTo>
                    <a:cubicBezTo>
                      <a:pt x="1678813" y="979044"/>
                      <a:pt x="1624621" y="1033236"/>
                      <a:pt x="1624621" y="1100085"/>
                    </a:cubicBezTo>
                    <a:lnTo>
                      <a:pt x="1624621" y="2418177"/>
                    </a:lnTo>
                    <a:lnTo>
                      <a:pt x="22213" y="2418177"/>
                    </a:lnTo>
                    <a:cubicBezTo>
                      <a:pt x="9945" y="2418177"/>
                      <a:pt x="0" y="2408232"/>
                      <a:pt x="0" y="2395964"/>
                    </a:cubicBezTo>
                    <a:lnTo>
                      <a:pt x="0" y="22213"/>
                    </a:lnTo>
                    <a:cubicBezTo>
                      <a:pt x="0" y="9945"/>
                      <a:pt x="9945" y="0"/>
                      <a:pt x="22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0" name="Forma libre 49"/>
              <p:cNvSpPr/>
              <p:nvPr/>
            </p:nvSpPr>
            <p:spPr>
              <a:xfrm>
                <a:off x="4582198" y="704975"/>
                <a:ext cx="4257002" cy="2333601"/>
              </a:xfrm>
              <a:custGeom>
                <a:avLst/>
                <a:gdLst>
                  <a:gd name="connsiteX0" fmla="*/ 0 w 4257002"/>
                  <a:gd name="connsiteY0" fmla="*/ 0 h 2333601"/>
                  <a:gd name="connsiteX1" fmla="*/ 4257002 w 4257002"/>
                  <a:gd name="connsiteY1" fmla="*/ 0 h 2333601"/>
                  <a:gd name="connsiteX2" fmla="*/ 4257002 w 4257002"/>
                  <a:gd name="connsiteY2" fmla="*/ 1345925 h 2333601"/>
                  <a:gd name="connsiteX3" fmla="*/ 3598527 w 4257002"/>
                  <a:gd name="connsiteY3" fmla="*/ 1345925 h 2333601"/>
                  <a:gd name="connsiteX4" fmla="*/ 3501873 w 4257002"/>
                  <a:gd name="connsiteY4" fmla="*/ 1442579 h 2333601"/>
                  <a:gd name="connsiteX5" fmla="*/ 3501873 w 4257002"/>
                  <a:gd name="connsiteY5" fmla="*/ 2333601 h 2333601"/>
                  <a:gd name="connsiteX6" fmla="*/ 1239211 w 4257002"/>
                  <a:gd name="connsiteY6" fmla="*/ 2333601 h 2333601"/>
                  <a:gd name="connsiteX7" fmla="*/ 1239211 w 4257002"/>
                  <a:gd name="connsiteY7" fmla="*/ 1591804 h 2333601"/>
                  <a:gd name="connsiteX8" fmla="*/ 1142557 w 4257002"/>
                  <a:gd name="connsiteY8" fmla="*/ 1495150 h 2333601"/>
                  <a:gd name="connsiteX9" fmla="*/ 0 w 4257002"/>
                  <a:gd name="connsiteY9" fmla="*/ 1495150 h 233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7002" h="2333601">
                    <a:moveTo>
                      <a:pt x="0" y="0"/>
                    </a:moveTo>
                    <a:lnTo>
                      <a:pt x="4257002" y="0"/>
                    </a:lnTo>
                    <a:lnTo>
                      <a:pt x="4257002" y="1345925"/>
                    </a:lnTo>
                    <a:lnTo>
                      <a:pt x="3598527" y="1345925"/>
                    </a:lnTo>
                    <a:cubicBezTo>
                      <a:pt x="3545146" y="1345925"/>
                      <a:pt x="3501873" y="1389198"/>
                      <a:pt x="3501873" y="1442579"/>
                    </a:cubicBezTo>
                    <a:lnTo>
                      <a:pt x="3501873" y="2333601"/>
                    </a:lnTo>
                    <a:lnTo>
                      <a:pt x="1239211" y="2333601"/>
                    </a:lnTo>
                    <a:lnTo>
                      <a:pt x="1239211" y="1591804"/>
                    </a:lnTo>
                    <a:cubicBezTo>
                      <a:pt x="1239211" y="1538423"/>
                      <a:pt x="1195938" y="1495150"/>
                      <a:pt x="1142557" y="1495150"/>
                    </a:cubicBezTo>
                    <a:lnTo>
                      <a:pt x="0" y="1495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pic>
          <p:nvPicPr>
            <p:cNvPr id="51" name="Picture 2" descr="L:\9012\Patricia Esteban\04_Comunicació\00_Canvi MARCA CaixaBank\Logos_CaixaBank_Research\Logos\Horizontal\Color\Horizontal\JPG\JPG_72dpi_RGB\CaixaBank_Research_logo_Color_RGB_horizontal_72dpi_fondo_blanc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49297" y="1398413"/>
              <a:ext cx="2457042" cy="848542"/>
            </a:xfrm>
            <a:prstGeom prst="rect">
              <a:avLst/>
            </a:prstGeom>
            <a:noFill/>
          </p:spPr>
        </p:pic>
        <p:pic>
          <p:nvPicPr>
            <p:cNvPr id="52" name="Picture 2" descr="L:\9012\Patricia Esteban\04_Comunicació\00_Canvi MARCA CaixaBank\Logos_CaixaBank_Research\Logos\Horizontal\Color\Horizontal\JPG\JPG_72dpi_RGB\CaixaBank_Research_logo_Color_RGB_horizontal_72dpi_fondo_blanc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8433" y="3070818"/>
              <a:ext cx="1928627" cy="666053"/>
            </a:xfrm>
            <a:prstGeom prst="rect">
              <a:avLst/>
            </a:prstGeom>
            <a:noFill/>
          </p:spPr>
        </p:pic>
        <p:pic>
          <p:nvPicPr>
            <p:cNvPr id="53" name="Picture 2" descr="L:\9012\Patricia Esteban\04_Comunicació\00_Canvi MARCA CaixaBank\Logos_CaixaBank_Research\Logos\Horizontal\Color\Horizontal\JPG\JPG_72dpi_RGB\CaixaBank_Research_logo_Color_RGB_horizontal_72dpi_fondo_blanc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60009" y="3820590"/>
              <a:ext cx="705344" cy="243592"/>
            </a:xfrm>
            <a:prstGeom prst="rect">
              <a:avLst/>
            </a:prstGeom>
            <a:noFill/>
          </p:spPr>
        </p:pic>
        <p:pic>
          <p:nvPicPr>
            <p:cNvPr id="54" name="Picture 2" descr="L:\9012\Patricia Esteban\04_Comunicació\00_Canvi MARCA CaixaBank\Logos_CaixaBank_Research\Logos\Horizontal\Color\Horizontal\JPG\JPG_72dpi_RGB\CaixaBank_Research_logo_Color_RGB_horizontal_72dpi_fondo_blanc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4210" y="3155537"/>
              <a:ext cx="1160982" cy="40094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837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F73A5B9-026E-44B2-B87E-DEADDC996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4264" y="3025420"/>
            <a:ext cx="8667736" cy="214314"/>
          </a:xfrm>
        </p:spPr>
        <p:txBody>
          <a:bodyPr/>
          <a:lstStyle/>
          <a:p>
            <a:r>
              <a:rPr lang="es-ES" sz="8000" b="1" dirty="0"/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4235294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7D212D-A0D8-4B46-B630-B386F08F4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Envejecimiento a nivel regional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4E14AD2-BBE9-4B06-8C7D-16C298796E4A}"/>
              </a:ext>
            </a:extLst>
          </p:cNvPr>
          <p:cNvSpPr/>
          <p:nvPr/>
        </p:nvSpPr>
        <p:spPr>
          <a:xfrm>
            <a:off x="688716" y="6404330"/>
            <a:ext cx="11077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Fuente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: CaixaBank Research, a partir de datos de </a:t>
            </a:r>
            <a:r>
              <a:rPr lang="es-ES" sz="1200" dirty="0" err="1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Reg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 Data </a:t>
            </a:r>
            <a:r>
              <a:rPr lang="es-ES" sz="1200" dirty="0" err="1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Dem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 (España) y de Eurostat (Portugal).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4AA134-D98F-4D71-8CE1-80458D24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16" y="986262"/>
            <a:ext cx="9512559" cy="54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0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857B0C-18F9-4415-A043-FAB91E960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Tasa de dependencia – con y sin flujos migratorios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C9A56F4-E5CF-408E-A98B-0015DEFED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96765"/>
              </p:ext>
            </p:extLst>
          </p:nvPr>
        </p:nvGraphicFramePr>
        <p:xfrm>
          <a:off x="593725" y="1649608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505D3CE-C11D-4F63-AEEE-C091B407B725}"/>
              </a:ext>
            </a:extLst>
          </p:cNvPr>
          <p:cNvSpPr txBox="1"/>
          <p:nvPr/>
        </p:nvSpPr>
        <p:spPr>
          <a:xfrm>
            <a:off x="780664" y="5969608"/>
            <a:ext cx="1081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Nota: 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(*) La tasa de dependencia  corresponde a la proporción de población mayor de 65 años respecto a la que se encuentra en edad de trabajar.</a:t>
            </a:r>
            <a:endParaRPr lang="es-ES" sz="1200" b="1" dirty="0">
              <a:solidFill>
                <a:prstClr val="white">
                  <a:lumMod val="50000"/>
                </a:prstClr>
              </a:solidFill>
              <a:latin typeface="Calibri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Fuente: 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CaixaBank Research, a partir de datos del INE España y de Eurostat.</a:t>
            </a:r>
            <a:r>
              <a:rPr lang="es-ES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				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C8A710-B7B6-4E64-8F99-A8A1E34BEFA0}"/>
              </a:ext>
            </a:extLst>
          </p:cNvPr>
          <p:cNvSpPr txBox="1"/>
          <p:nvPr/>
        </p:nvSpPr>
        <p:spPr>
          <a:xfrm>
            <a:off x="780664" y="1233457"/>
            <a:ext cx="635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3041157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E73ACE7-177A-42A2-9791-DB7FF4410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Estrategia empírica: PIB per cápita y envejecimiento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00075" y="925513"/>
            <a:ext cx="11591925" cy="341312"/>
          </a:xfrm>
          <a:prstGeom prst="rect">
            <a:avLst/>
          </a:prstGeom>
        </p:spPr>
        <p:txBody>
          <a:bodyPr/>
          <a:lstStyle/>
          <a:p>
            <a:r>
              <a:rPr lang="es-ES"/>
              <a:t>Estrategia Empírica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6218738" y="1993421"/>
                <a:ext cx="5764958" cy="4291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s-ES" sz="1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Estimamos PIB per cápita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𝑃𝐼𝐵</m:t>
                            </m:r>
                          </m:num>
                          <m:den>
                            <m:r>
                              <a:rPr lang="es-E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s-E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en función del envejecimiento y variables de control (%empleados en cada sector, saldo migratorio, efectos fijos de año):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ca-E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kumimoji="0" lang="es-ES" sz="1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sSub>
                            <m:sSubPr>
                              <m:ctrlP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ca-E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s-E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ca-E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kumimoji="0" lang="es-E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0" lang="es-E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−10</m:t>
                          </m:r>
                        </m:sub>
                      </m:sSub>
                      <m:r>
                        <a:rPr kumimoji="0" lang="ca-E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s-E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ca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0" lang="ca-E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s-E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s-ES" sz="1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s-E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s-ES" sz="1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s-E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0" lang="es-E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kumimoji="0" lang="ca-E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ca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0" lang="es-E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kumimoji="0" lang="ca-E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ca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ca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ca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s-E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es-E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s-ES" sz="1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Realizamos la misma estimación para cada componente de la descomposición del PIB per cápita entre la proporción de población que trabaja y la productividad laboral 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𝑃𝐼𝐵</m:t>
                          </m:r>
                        </m:num>
                        <m:den>
                          <m: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s-E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𝑃𝐼𝐵</m:t>
                          </m:r>
                        </m:num>
                        <m:den>
                          <m: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s-E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S" sz="1400" dirty="0"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s-ES" sz="1400" dirty="0">
                    <a:latin typeface="Calibri" panose="020F0502020204030204" pitchFamily="34" charset="0"/>
                  </a:rPr>
                  <a:t>Teniendo en cuenta la endogeneidad de la variable envejecimiento en una regresión MCO, utilizamos como instrumento el envejecimiento predicho a partir del envejecimiento en t-10 en aquella CC.AA. y el envejecimiento experimentado en España en t</a:t>
                </a:r>
              </a:p>
              <a:p>
                <a:pPr lvl="1"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E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sz="1400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38" y="1993421"/>
                <a:ext cx="5764958" cy="4291559"/>
              </a:xfrm>
              <a:prstGeom prst="rect">
                <a:avLst/>
              </a:prstGeom>
              <a:blipFill>
                <a:blip r:embed="rId3"/>
                <a:stretch>
                  <a:fillRect l="-10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74E4CB25-F0DD-423B-A5BD-7A0565A45320}"/>
              </a:ext>
            </a:extLst>
          </p:cNvPr>
          <p:cNvSpPr txBox="1"/>
          <p:nvPr/>
        </p:nvSpPr>
        <p:spPr>
          <a:xfrm>
            <a:off x="487362" y="1188871"/>
            <a:ext cx="1121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Llorens Jimeno, E. y Mestres Domènech, J (2020), “El impacto del envejecimiento en el crecimiento económico de España: un enfoque regional”, Documento trabajo 01/20, CaixaBank Research.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FF74CF-BCDA-42D6-AAB0-2841963D9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40" y="2026890"/>
            <a:ext cx="5373188" cy="36240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05DEB9-52F5-483B-80E0-2B56D8508725}"/>
              </a:ext>
            </a:extLst>
          </p:cNvPr>
          <p:cNvSpPr txBox="1"/>
          <p:nvPr/>
        </p:nvSpPr>
        <p:spPr>
          <a:xfrm>
            <a:off x="600076" y="5906661"/>
            <a:ext cx="5373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Nota: 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Crecimientos en diez años del PIB per cápita y la ratio de envejecimiento.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/>
              <a:t>Periodo Histórico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/>
              <a:t>Previsiones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Simulación de impacto del envejecimiento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A5297-3E08-4C9A-B238-7A781E48082A}" type="slidenum">
              <a:rPr kumimoji="0" lang="es-ES_tradnl" sz="800" b="0" i="0" u="none" strike="noStrike" kern="1200" cap="none" spc="0" normalizeH="0" baseline="0" noProof="0" smtClean="0">
                <a:ln>
                  <a:noFill/>
                </a:ln>
                <a:solidFill>
                  <a:srgbClr val="748D99"/>
                </a:solidFill>
                <a:effectLst/>
                <a:uLnTx/>
                <a:uFillTx/>
                <a:latin typeface="Calibri" pitchFamily="34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_tradnl" sz="800" b="0" i="0" u="none" strike="noStrike" kern="1200" cap="none" spc="0" normalizeH="0" baseline="0" noProof="0" dirty="0">
              <a:ln>
                <a:noFill/>
              </a:ln>
              <a:solidFill>
                <a:srgbClr val="748D99"/>
              </a:solidFill>
              <a:effectLst/>
              <a:uLnTx/>
              <a:uFillTx/>
              <a:latin typeface="Calibri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7782" y="5763717"/>
            <a:ext cx="5746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Nota: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En ausencia del envejecimiento observado durante las décadas 1990-2000, 2000-2010 y 2010-2020, el crecimiento anual del PIB per cápita habría sido 0,1 p.p., 0,07 p.p. y 0,64 p.p. mayor que el observado.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181826" y="5763717"/>
            <a:ext cx="5736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Nota: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En ausencia del envejecimiento previsto para las décadas 2020-2030, 2030-2040 y 2040-2050, el crecimiento anual del PIB per cápita sería 0,69 p.p., 0,58 p.p. y 0,02 p.p. mayor que el previsto.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2" y="1584117"/>
            <a:ext cx="5734118" cy="41796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76" y="1588958"/>
            <a:ext cx="5734800" cy="41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517BCB4-8806-401B-9421-3CA79C241082}"/>
              </a:ext>
            </a:extLst>
          </p:cNvPr>
          <p:cNvGrpSpPr/>
          <p:nvPr/>
        </p:nvGrpSpPr>
        <p:grpSpPr>
          <a:xfrm>
            <a:off x="1182342" y="863045"/>
            <a:ext cx="9028458" cy="5556413"/>
            <a:chOff x="2172942" y="1137900"/>
            <a:chExt cx="6648983" cy="5332913"/>
          </a:xfrm>
        </p:grpSpPr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503942C1-CDE1-4F40-B44E-4971F527EB9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05390966"/>
                </p:ext>
              </p:extLst>
            </p:nvPr>
          </p:nvGraphicFramePr>
          <p:xfrm>
            <a:off x="2172942" y="1137900"/>
            <a:ext cx="6648983" cy="5126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6A19792-B9A5-487C-A4AD-13359094AF36}"/>
                </a:ext>
              </a:extLst>
            </p:cNvPr>
            <p:cNvGrpSpPr/>
            <p:nvPr/>
          </p:nvGrpSpPr>
          <p:grpSpPr>
            <a:xfrm>
              <a:off x="2554567" y="1911543"/>
              <a:ext cx="6138277" cy="4559270"/>
              <a:chOff x="2554567" y="1911543"/>
              <a:chExt cx="6138277" cy="4559270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9C9E50F-591A-4A99-BAE0-FBB86D415244}"/>
                  </a:ext>
                </a:extLst>
              </p:cNvPr>
              <p:cNvSpPr txBox="1"/>
              <p:nvPr/>
            </p:nvSpPr>
            <p:spPr>
              <a:xfrm>
                <a:off x="2600508" y="4596516"/>
                <a:ext cx="105830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050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Jóvenes (16-29)</a:t>
                </a: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32FD721-457C-49EA-B7C8-672FB5D43115}"/>
                  </a:ext>
                </a:extLst>
              </p:cNvPr>
              <p:cNvSpPr txBox="1"/>
              <p:nvPr/>
            </p:nvSpPr>
            <p:spPr>
              <a:xfrm>
                <a:off x="3963170" y="4596516"/>
                <a:ext cx="85311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050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Adultos 50+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8524303-E0C9-46FF-9FBE-0E0309DE187F}"/>
                  </a:ext>
                </a:extLst>
              </p:cNvPr>
              <p:cNvSpPr txBox="1"/>
              <p:nvPr/>
            </p:nvSpPr>
            <p:spPr>
              <a:xfrm>
                <a:off x="5195994" y="4596516"/>
                <a:ext cx="85311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a-ES" sz="1050" u="none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Inmigrantes</a:t>
                </a:r>
                <a:endParaRPr lang="ca-ES" sz="1050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D8EAB17-0F85-4538-8A93-D4615781131E}"/>
                  </a:ext>
                </a:extLst>
              </p:cNvPr>
              <p:cNvSpPr txBox="1"/>
              <p:nvPr/>
            </p:nvSpPr>
            <p:spPr>
              <a:xfrm>
                <a:off x="6572052" y="4596516"/>
                <a:ext cx="6447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050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Mujeres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3896F9F-3036-4F34-8ED8-D0BA79655447}"/>
                  </a:ext>
                </a:extLst>
              </p:cNvPr>
              <p:cNvSpPr txBox="1"/>
              <p:nvPr/>
            </p:nvSpPr>
            <p:spPr>
              <a:xfrm>
                <a:off x="7774622" y="4596516"/>
                <a:ext cx="6928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050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Hombres</a:t>
                </a:r>
              </a:p>
            </p:txBody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4542D0A6-670A-426E-8B1F-FEB464C3C992}"/>
                  </a:ext>
                </a:extLst>
              </p:cNvPr>
              <p:cNvGrpSpPr/>
              <p:nvPr/>
            </p:nvGrpSpPr>
            <p:grpSpPr>
              <a:xfrm>
                <a:off x="4088985" y="5029091"/>
                <a:ext cx="559165" cy="559163"/>
                <a:chOff x="1128744" y="6715245"/>
                <a:chExt cx="681005" cy="681005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BB9CC63D-FCA5-496B-8853-79B36569DBAE}"/>
                    </a:ext>
                  </a:extLst>
                </p:cNvPr>
                <p:cNvSpPr/>
                <p:nvPr/>
              </p:nvSpPr>
              <p:spPr>
                <a:xfrm>
                  <a:off x="1128744" y="6715245"/>
                  <a:ext cx="681005" cy="681005"/>
                </a:xfrm>
                <a:prstGeom prst="ellipse">
                  <a:avLst/>
                </a:prstGeom>
                <a:solidFill>
                  <a:srgbClr val="A6DCF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3303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662" b="0" u="none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49" name="Imagen 48">
                  <a:extLst>
                    <a:ext uri="{FF2B5EF4-FFF2-40B4-BE49-F238E27FC236}">
                      <a16:creationId xmlns:a16="http://schemas.microsoft.com/office/drawing/2014/main" id="{379CE4AE-697B-4A2D-8E16-41DD7D6BB0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612" r="62500"/>
                <a:stretch/>
              </p:blipFill>
              <p:spPr>
                <a:xfrm>
                  <a:off x="1281634" y="6781800"/>
                  <a:ext cx="433829" cy="476248"/>
                </a:xfrm>
                <a:custGeom>
                  <a:avLst/>
                  <a:gdLst>
                    <a:gd name="connsiteX0" fmla="*/ 0 w 2143125"/>
                    <a:gd name="connsiteY0" fmla="*/ 0 h 2352675"/>
                    <a:gd name="connsiteX1" fmla="*/ 2143125 w 2143125"/>
                    <a:gd name="connsiteY1" fmla="*/ 0 h 2352675"/>
                    <a:gd name="connsiteX2" fmla="*/ 2143125 w 2143125"/>
                    <a:gd name="connsiteY2" fmla="*/ 1622351 h 2352675"/>
                    <a:gd name="connsiteX3" fmla="*/ 2101501 w 2143125"/>
                    <a:gd name="connsiteY3" fmla="*/ 1593577 h 2352675"/>
                    <a:gd name="connsiteX4" fmla="*/ 1905000 w 2143125"/>
                    <a:gd name="connsiteY4" fmla="*/ 1543051 h 2352675"/>
                    <a:gd name="connsiteX5" fmla="*/ 1400175 w 2143125"/>
                    <a:gd name="connsiteY5" fmla="*/ 2185989 h 2352675"/>
                    <a:gd name="connsiteX6" fmla="*/ 1410431 w 2143125"/>
                    <a:gd name="connsiteY6" fmla="*/ 2315564 h 2352675"/>
                    <a:gd name="connsiteX7" fmla="*/ 1419477 w 2143125"/>
                    <a:gd name="connsiteY7" fmla="*/ 2352675 h 2352675"/>
                    <a:gd name="connsiteX8" fmla="*/ 0 w 2143125"/>
                    <a:gd name="connsiteY8" fmla="*/ 2352675 h 235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3125" h="2352675">
                      <a:moveTo>
                        <a:pt x="0" y="0"/>
                      </a:moveTo>
                      <a:lnTo>
                        <a:pt x="2143125" y="0"/>
                      </a:lnTo>
                      <a:lnTo>
                        <a:pt x="2143125" y="1622351"/>
                      </a:lnTo>
                      <a:lnTo>
                        <a:pt x="2101501" y="1593577"/>
                      </a:lnTo>
                      <a:cubicBezTo>
                        <a:pt x="2041104" y="1561042"/>
                        <a:pt x="1974702" y="1543051"/>
                        <a:pt x="1905000" y="1543051"/>
                      </a:cubicBezTo>
                      <a:cubicBezTo>
                        <a:pt x="1626193" y="1543051"/>
                        <a:pt x="1400175" y="1830904"/>
                        <a:pt x="1400175" y="2185989"/>
                      </a:cubicBezTo>
                      <a:cubicBezTo>
                        <a:pt x="1400175" y="2230375"/>
                        <a:pt x="1403707" y="2273710"/>
                        <a:pt x="1410431" y="2315564"/>
                      </a:cubicBezTo>
                      <a:lnTo>
                        <a:pt x="1419477" y="2352675"/>
                      </a:lnTo>
                      <a:lnTo>
                        <a:pt x="0" y="2352675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1B7F3B95-9192-47DA-A694-6A36CA45D59B}"/>
                  </a:ext>
                </a:extLst>
              </p:cNvPr>
              <p:cNvGrpSpPr/>
              <p:nvPr/>
            </p:nvGrpSpPr>
            <p:grpSpPr>
              <a:xfrm>
                <a:off x="2818890" y="5029091"/>
                <a:ext cx="559165" cy="559163"/>
                <a:chOff x="2041351" y="6715245"/>
                <a:chExt cx="681005" cy="681005"/>
              </a:xfrm>
            </p:grpSpPr>
            <p:sp>
              <p:nvSpPr>
                <p:cNvPr id="45" name="Elipse 44">
                  <a:extLst>
                    <a:ext uri="{FF2B5EF4-FFF2-40B4-BE49-F238E27FC236}">
                      <a16:creationId xmlns:a16="http://schemas.microsoft.com/office/drawing/2014/main" id="{5AACD5E6-2CD4-41FB-94BB-695C89AF8551}"/>
                    </a:ext>
                  </a:extLst>
                </p:cNvPr>
                <p:cNvSpPr/>
                <p:nvPr/>
              </p:nvSpPr>
              <p:spPr>
                <a:xfrm>
                  <a:off x="2041351" y="6715245"/>
                  <a:ext cx="681005" cy="681005"/>
                </a:xfrm>
                <a:prstGeom prst="ellipse">
                  <a:avLst/>
                </a:prstGeom>
                <a:solidFill>
                  <a:srgbClr val="A6DCF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3303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662" b="0" u="none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46" name="Imagen 45">
                  <a:extLst>
                    <a:ext uri="{FF2B5EF4-FFF2-40B4-BE49-F238E27FC236}">
                      <a16:creationId xmlns:a16="http://schemas.microsoft.com/office/drawing/2014/main" id="{7E38F126-D4BE-4885-B09B-5BBCBF45B2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5010" y="6800850"/>
                  <a:ext cx="476250" cy="47625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F9FB0EC4-A2D6-456B-B2D7-0A0E22E53A6A}"/>
                  </a:ext>
                </a:extLst>
              </p:cNvPr>
              <p:cNvGrpSpPr/>
              <p:nvPr/>
            </p:nvGrpSpPr>
            <p:grpSpPr>
              <a:xfrm>
                <a:off x="5330994" y="5029091"/>
                <a:ext cx="559165" cy="559163"/>
                <a:chOff x="2905447" y="6715245"/>
                <a:chExt cx="681005" cy="681005"/>
              </a:xfrm>
            </p:grpSpPr>
            <p:sp>
              <p:nvSpPr>
                <p:cNvPr id="43" name="Elipse 42">
                  <a:extLst>
                    <a:ext uri="{FF2B5EF4-FFF2-40B4-BE49-F238E27FC236}">
                      <a16:creationId xmlns:a16="http://schemas.microsoft.com/office/drawing/2014/main" id="{E653CF9D-E6A5-4963-88D7-AD27E89FF785}"/>
                    </a:ext>
                  </a:extLst>
                </p:cNvPr>
                <p:cNvSpPr/>
                <p:nvPr/>
              </p:nvSpPr>
              <p:spPr>
                <a:xfrm>
                  <a:off x="2905447" y="6715245"/>
                  <a:ext cx="681005" cy="681005"/>
                </a:xfrm>
                <a:prstGeom prst="ellipse">
                  <a:avLst/>
                </a:prstGeom>
                <a:solidFill>
                  <a:srgbClr val="A6DCF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3303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662" b="0" u="none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44" name="Imagen 43">
                  <a:extLst>
                    <a:ext uri="{FF2B5EF4-FFF2-40B4-BE49-F238E27FC236}">
                      <a16:creationId xmlns:a16="http://schemas.microsoft.com/office/drawing/2014/main" id="{D2B64568-208A-43F1-B5C3-72353743EB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025670" y="6836175"/>
                  <a:ext cx="431399" cy="4314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75F0695D-9AA6-441E-817C-194F5F1B2FF4}"/>
                  </a:ext>
                </a:extLst>
              </p:cNvPr>
              <p:cNvGrpSpPr/>
              <p:nvPr/>
            </p:nvGrpSpPr>
            <p:grpSpPr>
              <a:xfrm>
                <a:off x="6604603" y="5029091"/>
                <a:ext cx="559165" cy="559163"/>
                <a:chOff x="3901008" y="6715245"/>
                <a:chExt cx="681005" cy="681005"/>
              </a:xfrm>
            </p:grpSpPr>
            <p:sp>
              <p:nvSpPr>
                <p:cNvPr id="41" name="Elipse 40">
                  <a:extLst>
                    <a:ext uri="{FF2B5EF4-FFF2-40B4-BE49-F238E27FC236}">
                      <a16:creationId xmlns:a16="http://schemas.microsoft.com/office/drawing/2014/main" id="{A1449554-9F68-4E07-AE48-1EF2A0D96971}"/>
                    </a:ext>
                  </a:extLst>
                </p:cNvPr>
                <p:cNvSpPr/>
                <p:nvPr/>
              </p:nvSpPr>
              <p:spPr>
                <a:xfrm>
                  <a:off x="3901008" y="6715245"/>
                  <a:ext cx="681005" cy="681005"/>
                </a:xfrm>
                <a:prstGeom prst="ellipse">
                  <a:avLst/>
                </a:prstGeom>
                <a:solidFill>
                  <a:srgbClr val="A6DCF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3303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662" b="0" u="none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42" name="Imagen 41">
                  <a:extLst>
                    <a:ext uri="{FF2B5EF4-FFF2-40B4-BE49-F238E27FC236}">
                      <a16:creationId xmlns:a16="http://schemas.microsoft.com/office/drawing/2014/main" id="{5D35D992-4173-4B8B-9825-DB55FEF237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070"/>
                <a:stretch/>
              </p:blipFill>
              <p:spPr>
                <a:xfrm rot="10800000">
                  <a:off x="4111315" y="6832911"/>
                  <a:ext cx="270173" cy="4680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30F29523-B950-4C02-A8DE-D7C85DA534CA}"/>
                  </a:ext>
                </a:extLst>
              </p:cNvPr>
              <p:cNvGrpSpPr/>
              <p:nvPr/>
            </p:nvGrpSpPr>
            <p:grpSpPr>
              <a:xfrm>
                <a:off x="7886221" y="5029091"/>
                <a:ext cx="559165" cy="559163"/>
                <a:chOff x="4837112" y="6715245"/>
                <a:chExt cx="681005" cy="681005"/>
              </a:xfrm>
            </p:grpSpPr>
            <p:sp>
              <p:nvSpPr>
                <p:cNvPr id="39" name="Elipse 38">
                  <a:extLst>
                    <a:ext uri="{FF2B5EF4-FFF2-40B4-BE49-F238E27FC236}">
                      <a16:creationId xmlns:a16="http://schemas.microsoft.com/office/drawing/2014/main" id="{DC425773-8ED6-405C-99F2-0A4FF67C20FC}"/>
                    </a:ext>
                  </a:extLst>
                </p:cNvPr>
                <p:cNvSpPr/>
                <p:nvPr/>
              </p:nvSpPr>
              <p:spPr>
                <a:xfrm>
                  <a:off x="4837112" y="6715245"/>
                  <a:ext cx="681005" cy="681005"/>
                </a:xfrm>
                <a:prstGeom prst="ellipse">
                  <a:avLst/>
                </a:prstGeom>
                <a:solidFill>
                  <a:srgbClr val="A6DCF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3303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662" b="0" u="none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40" name="Imagen 39">
                  <a:extLst>
                    <a:ext uri="{FF2B5EF4-FFF2-40B4-BE49-F238E27FC236}">
                      <a16:creationId xmlns:a16="http://schemas.microsoft.com/office/drawing/2014/main" id="{0CF03AE4-1119-4392-86E5-23DC440A7C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459"/>
                <a:stretch/>
              </p:blipFill>
              <p:spPr>
                <a:xfrm rot="12600000">
                  <a:off x="5046583" y="6815734"/>
                  <a:ext cx="273540" cy="468000"/>
                </a:xfrm>
                <a:prstGeom prst="rect">
                  <a:avLst/>
                </a:prstGeom>
              </p:spPr>
            </p:pic>
          </p:grp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6750325D-F49E-456C-9460-E0C2409B95AA}"/>
                  </a:ext>
                </a:extLst>
              </p:cNvPr>
              <p:cNvSpPr/>
              <p:nvPr/>
            </p:nvSpPr>
            <p:spPr>
              <a:xfrm>
                <a:off x="2554567" y="1911543"/>
                <a:ext cx="1156040" cy="3839692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89AF481-EEF2-42D3-AA66-E97CB7D918EA}"/>
                  </a:ext>
                </a:extLst>
              </p:cNvPr>
              <p:cNvSpPr/>
              <p:nvPr/>
            </p:nvSpPr>
            <p:spPr>
              <a:xfrm>
                <a:off x="3820074" y="1911543"/>
                <a:ext cx="1156040" cy="3839692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F5B95D88-2231-4B79-A266-006795997D4B}"/>
                  </a:ext>
                </a:extLst>
              </p:cNvPr>
              <p:cNvSpPr/>
              <p:nvPr/>
            </p:nvSpPr>
            <p:spPr>
              <a:xfrm>
                <a:off x="5060228" y="1911543"/>
                <a:ext cx="1156040" cy="3839692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EBE0190A-0526-4052-B86D-448D516304BB}"/>
                  </a:ext>
                </a:extLst>
              </p:cNvPr>
              <p:cNvSpPr/>
              <p:nvPr/>
            </p:nvSpPr>
            <p:spPr>
              <a:xfrm>
                <a:off x="6293962" y="1911543"/>
                <a:ext cx="1156040" cy="3839692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01ACA39-D661-415D-A475-ED885FF00A25}"/>
                  </a:ext>
                </a:extLst>
              </p:cNvPr>
              <p:cNvSpPr/>
              <p:nvPr/>
            </p:nvSpPr>
            <p:spPr>
              <a:xfrm>
                <a:off x="7536804" y="1911543"/>
                <a:ext cx="1156040" cy="3839692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63B94B48-120D-455D-BF55-47FC7F1D5664}"/>
                  </a:ext>
                </a:extLst>
              </p:cNvPr>
              <p:cNvSpPr/>
              <p:nvPr/>
            </p:nvSpPr>
            <p:spPr>
              <a:xfrm>
                <a:off x="2554569" y="5810220"/>
                <a:ext cx="3067046" cy="6605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 u="none"/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EDC504E-072A-46AB-B697-04E455B884B7}"/>
                  </a:ext>
                </a:extLst>
              </p:cNvPr>
              <p:cNvSpPr txBox="1"/>
              <p:nvPr/>
            </p:nvSpPr>
            <p:spPr>
              <a:xfrm>
                <a:off x="3162318" y="5908975"/>
                <a:ext cx="1800382" cy="39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69" u="none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</a:rPr>
                  <a:t>Antes de las transferencias públicas</a:t>
                </a:r>
              </a:p>
            </p:txBody>
          </p:sp>
          <p:sp>
            <p:nvSpPr>
              <p:cNvPr id="28" name="Abrir llave 27">
                <a:extLst>
                  <a:ext uri="{FF2B5EF4-FFF2-40B4-BE49-F238E27FC236}">
                    <a16:creationId xmlns:a16="http://schemas.microsoft.com/office/drawing/2014/main" id="{7103BFC5-CFE1-4D92-9AAA-0677402C3500}"/>
                  </a:ext>
                </a:extLst>
              </p:cNvPr>
              <p:cNvSpPr/>
              <p:nvPr/>
            </p:nvSpPr>
            <p:spPr>
              <a:xfrm>
                <a:off x="4768973" y="5930815"/>
                <a:ext cx="79881" cy="439342"/>
              </a:xfrm>
              <a:prstGeom prst="leftBrace">
                <a:avLst>
                  <a:gd name="adj1" fmla="val 64701"/>
                  <a:gd name="adj2" fmla="val 50000"/>
                </a:avLst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83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50C6ADAD-21C1-4DC0-B391-FCE9D2EF7486}"/>
                  </a:ext>
                </a:extLst>
              </p:cNvPr>
              <p:cNvSpPr/>
              <p:nvPr/>
            </p:nvSpPr>
            <p:spPr>
              <a:xfrm>
                <a:off x="4902620" y="5971798"/>
                <a:ext cx="119821" cy="119821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AA293619-0FC5-40FE-B7C9-598E1BB94652}"/>
                  </a:ext>
                </a:extLst>
              </p:cNvPr>
              <p:cNvSpPr/>
              <p:nvPr/>
            </p:nvSpPr>
            <p:spPr>
              <a:xfrm>
                <a:off x="4902620" y="6202153"/>
                <a:ext cx="119821" cy="119821"/>
              </a:xfrm>
              <a:prstGeom prst="rect">
                <a:avLst/>
              </a:prstGeom>
              <a:solidFill>
                <a:srgbClr val="B7DE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EADA217D-7018-4507-90E1-30F53C6B35E3}"/>
                  </a:ext>
                </a:extLst>
              </p:cNvPr>
              <p:cNvSpPr txBox="1"/>
              <p:nvPr/>
            </p:nvSpPr>
            <p:spPr>
              <a:xfrm>
                <a:off x="4989583" y="5929255"/>
                <a:ext cx="553357" cy="204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27" u="none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</a:rPr>
                  <a:t>ABR 2020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2E27E498-C40B-42F5-A558-47BF98A55622}"/>
                  </a:ext>
                </a:extLst>
              </p:cNvPr>
              <p:cNvSpPr txBox="1"/>
              <p:nvPr/>
            </p:nvSpPr>
            <p:spPr>
              <a:xfrm>
                <a:off x="4998399" y="6165934"/>
                <a:ext cx="553357" cy="204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27" u="none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</a:rPr>
                  <a:t>ABR 2021</a:t>
                </a:r>
              </a:p>
            </p:txBody>
          </p:sp>
          <p:sp>
            <p:nvSpPr>
              <p:cNvPr id="34" name="Abrir llave 33">
                <a:extLst>
                  <a:ext uri="{FF2B5EF4-FFF2-40B4-BE49-F238E27FC236}">
                    <a16:creationId xmlns:a16="http://schemas.microsoft.com/office/drawing/2014/main" id="{BAE83903-8CED-4095-ABFA-7F429B13AC98}"/>
                  </a:ext>
                </a:extLst>
              </p:cNvPr>
              <p:cNvSpPr/>
              <p:nvPr/>
            </p:nvSpPr>
            <p:spPr>
              <a:xfrm>
                <a:off x="7319592" y="5930815"/>
                <a:ext cx="79881" cy="439342"/>
              </a:xfrm>
              <a:prstGeom prst="leftBrace">
                <a:avLst>
                  <a:gd name="adj1" fmla="val 64701"/>
                  <a:gd name="adj2" fmla="val 50000"/>
                </a:avLst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83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DEA87659-E06E-40A8-9128-C8B4DBB0B956}"/>
                  </a:ext>
                </a:extLst>
              </p:cNvPr>
              <p:cNvSpPr txBox="1"/>
              <p:nvPr/>
            </p:nvSpPr>
            <p:spPr>
              <a:xfrm>
                <a:off x="7587358" y="5929254"/>
                <a:ext cx="553357" cy="204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27" u="none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</a:rPr>
                  <a:t>ABR 2020</a:t>
                </a:r>
              </a:p>
            </p:txBody>
          </p:sp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6B99C07-AF1F-4B74-8F59-4E35EF59BC06}"/>
                  </a:ext>
                </a:extLst>
              </p:cNvPr>
              <p:cNvSpPr txBox="1"/>
              <p:nvPr/>
            </p:nvSpPr>
            <p:spPr>
              <a:xfrm>
                <a:off x="7599420" y="6160125"/>
                <a:ext cx="553357" cy="204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27" u="none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</a:rPr>
                  <a:t>ABR 2021</a:t>
                </a:r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DE1969AB-FB1F-49F2-B23D-AA64731ADC2F}"/>
                  </a:ext>
                </a:extLst>
              </p:cNvPr>
              <p:cNvSpPr/>
              <p:nvPr/>
            </p:nvSpPr>
            <p:spPr>
              <a:xfrm>
                <a:off x="7442275" y="5964142"/>
                <a:ext cx="134450" cy="134450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63E06F3E-1C45-4F11-B718-C8B146267B4D}"/>
                  </a:ext>
                </a:extLst>
              </p:cNvPr>
              <p:cNvSpPr/>
              <p:nvPr/>
            </p:nvSpPr>
            <p:spPr>
              <a:xfrm>
                <a:off x="7442277" y="6191800"/>
                <a:ext cx="134450" cy="134450"/>
              </a:xfrm>
              <a:prstGeom prst="ellipse">
                <a:avLst/>
              </a:prstGeom>
              <a:solidFill>
                <a:srgbClr val="009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83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DD40E1E-8CF4-4FF4-BBC9-87A12630311B}"/>
              </a:ext>
            </a:extLst>
          </p:cNvPr>
          <p:cNvSpPr txBox="1"/>
          <p:nvPr/>
        </p:nvSpPr>
        <p:spPr>
          <a:xfrm>
            <a:off x="1086547" y="1177882"/>
            <a:ext cx="11105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Cambio con </a:t>
            </a:r>
            <a:r>
              <a:rPr lang="en-US" sz="12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respecto</a:t>
            </a:r>
            <a:r>
              <a:rPr lang="en-US" sz="12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al </a:t>
            </a:r>
            <a:r>
              <a:rPr lang="en-US" sz="12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nivel</a:t>
            </a:r>
            <a:r>
              <a:rPr lang="en-US" sz="12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de </a:t>
            </a:r>
            <a:r>
              <a:rPr lang="en-US" sz="12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Febrero</a:t>
            </a:r>
            <a:r>
              <a:rPr lang="en-US" sz="12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2020 (</a:t>
            </a:r>
            <a:r>
              <a:rPr lang="en-US" sz="12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corregido</a:t>
            </a:r>
            <a:r>
              <a:rPr lang="en-US" sz="12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por la </a:t>
            </a:r>
            <a:r>
              <a:rPr lang="en-US" sz="12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variación</a:t>
            </a:r>
            <a:r>
              <a:rPr lang="en-US" sz="12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</a:t>
            </a:r>
            <a:r>
              <a:rPr lang="en-US" sz="12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estacional</a:t>
            </a:r>
            <a:r>
              <a:rPr lang="en-US" sz="12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)</a:t>
            </a:r>
          </a:p>
        </p:txBody>
      </p:sp>
      <p:sp>
        <p:nvSpPr>
          <p:cNvPr id="48" name="Marcador de texto 1">
            <a:extLst>
              <a:ext uri="{FF2B5EF4-FFF2-40B4-BE49-F238E27FC236}">
                <a16:creationId xmlns:a16="http://schemas.microsoft.com/office/drawing/2014/main" id="{F0602BB5-4CE7-40AC-95EE-55F1C7411FA3}"/>
              </a:ext>
            </a:extLst>
          </p:cNvPr>
          <p:cNvSpPr txBox="1">
            <a:spLocks/>
          </p:cNvSpPr>
          <p:nvPr/>
        </p:nvSpPr>
        <p:spPr bwMode="auto">
          <a:xfrm>
            <a:off x="3157887" y="531750"/>
            <a:ext cx="86677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88898" indent="-88898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rgbClr val="748D99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42" indent="-93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35" indent="-873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28" indent="-873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371" indent="-93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559" indent="-93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748" indent="-93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39937" indent="-93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125" indent="-93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endParaRPr lang="es-ES" sz="2100" u="none" kern="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4C9B0EC-0C75-47D9-96EE-8E1E533B3B22}"/>
              </a:ext>
            </a:extLst>
          </p:cNvPr>
          <p:cNvSpPr txBox="1"/>
          <p:nvPr/>
        </p:nvSpPr>
        <p:spPr>
          <a:xfrm>
            <a:off x="1675968" y="6379548"/>
            <a:ext cx="9993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000" b="0" u="none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</a:rPr>
              <a:t>Fuente: CaixaBank Research, a partir de datos internos.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13EC41-63ED-4837-86C0-03E978DF1D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105" y="483567"/>
            <a:ext cx="8667736" cy="214314"/>
          </a:xfrm>
        </p:spPr>
        <p:txBody>
          <a:bodyPr/>
          <a:lstStyle/>
          <a:p>
            <a:r>
              <a:rPr lang="en-US" sz="2800" dirty="0" err="1">
                <a:solidFill>
                  <a:srgbClr val="009AD8"/>
                </a:solidFill>
                <a:ea typeface="ＭＳ Ｐゴシック" charset="0"/>
              </a:rPr>
              <a:t>Evolución</a:t>
            </a:r>
            <a:r>
              <a:rPr lang="en-US" sz="2800" dirty="0">
                <a:solidFill>
                  <a:srgbClr val="009AD8"/>
                </a:solidFill>
                <a:ea typeface="ＭＳ Ｐゴシック" charset="0"/>
              </a:rPr>
              <a:t> </a:t>
            </a:r>
            <a:r>
              <a:rPr lang="en-US" sz="2800" dirty="0" err="1">
                <a:solidFill>
                  <a:srgbClr val="009AD8"/>
                </a:solidFill>
                <a:ea typeface="ＭＳ Ｐゴシック" charset="0"/>
              </a:rPr>
              <a:t>mensual</a:t>
            </a:r>
            <a:r>
              <a:rPr lang="en-US" sz="2800" dirty="0">
                <a:solidFill>
                  <a:srgbClr val="009AD8"/>
                </a:solidFill>
                <a:ea typeface="ＭＳ Ｐゴシック" charset="0"/>
              </a:rPr>
              <a:t> del </a:t>
            </a:r>
            <a:r>
              <a:rPr lang="en-US" sz="2800" dirty="0" err="1">
                <a:solidFill>
                  <a:srgbClr val="009AD8"/>
                </a:solidFill>
                <a:ea typeface="ＭＳ Ｐゴシック" charset="0"/>
              </a:rPr>
              <a:t>índice</a:t>
            </a:r>
            <a:r>
              <a:rPr lang="en-US" sz="2800" dirty="0">
                <a:solidFill>
                  <a:srgbClr val="009AD8"/>
                </a:solidFill>
                <a:ea typeface="ＭＳ Ｐゴシック" charset="0"/>
              </a:rPr>
              <a:t> de Gini por </a:t>
            </a:r>
            <a:r>
              <a:rPr lang="en-US" sz="2800" dirty="0" err="1">
                <a:solidFill>
                  <a:srgbClr val="009AD8"/>
                </a:solidFill>
                <a:ea typeface="ＭＳ Ｐゴシック" charset="0"/>
              </a:rPr>
              <a:t>colectivos</a:t>
            </a:r>
            <a:endParaRPr lang="en-US" sz="2800" dirty="0">
              <a:solidFill>
                <a:srgbClr val="009AD8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pic>
        <p:nvPicPr>
          <p:cNvPr id="36" name="Picture 106" descr="A group of clouds in the sky&#10;&#10;Description automatically generated">
            <a:extLst>
              <a:ext uri="{FF2B5EF4-FFF2-40B4-BE49-F238E27FC236}">
                <a16:creationId xmlns:a16="http://schemas.microsoft.com/office/drawing/2014/main" id="{921AC296-F431-4CD4-94A8-6F05D02DC42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3316" r="47511" b="386"/>
          <a:stretch/>
        </p:blipFill>
        <p:spPr>
          <a:xfrm>
            <a:off x="-41466" y="1158599"/>
            <a:ext cx="1260000" cy="5400000"/>
          </a:xfrm>
          <a:custGeom>
            <a:avLst/>
            <a:gdLst>
              <a:gd name="connsiteX0" fmla="*/ 0 w 12191987"/>
              <a:gd name="connsiteY0" fmla="*/ 0 h 1834422"/>
              <a:gd name="connsiteX1" fmla="*/ 12191987 w 12191987"/>
              <a:gd name="connsiteY1" fmla="*/ 0 h 1834422"/>
              <a:gd name="connsiteX2" fmla="*/ 12191987 w 12191987"/>
              <a:gd name="connsiteY2" fmla="*/ 1834422 h 1834422"/>
              <a:gd name="connsiteX3" fmla="*/ 0 w 12191987"/>
              <a:gd name="connsiteY3" fmla="*/ 1834422 h 183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87" h="1834422">
                <a:moveTo>
                  <a:pt x="0" y="0"/>
                </a:moveTo>
                <a:lnTo>
                  <a:pt x="12191987" y="0"/>
                </a:lnTo>
                <a:lnTo>
                  <a:pt x="12191987" y="1834422"/>
                </a:lnTo>
                <a:lnTo>
                  <a:pt x="0" y="1834422"/>
                </a:lnTo>
                <a:close/>
              </a:path>
            </a:pathLst>
          </a:cu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14D1AF0-13A0-4022-8928-4A0B8CEB098C}"/>
              </a:ext>
            </a:extLst>
          </p:cNvPr>
          <p:cNvSpPr txBox="1">
            <a:spLocks/>
          </p:cNvSpPr>
          <p:nvPr/>
        </p:nvSpPr>
        <p:spPr>
          <a:xfrm rot="10800000">
            <a:off x="-32607" y="1151673"/>
            <a:ext cx="1260000" cy="5400000"/>
          </a:xfrm>
          <a:prstGeom prst="rect">
            <a:avLst/>
          </a:prstGeom>
          <a:gradFill flip="none" rotWithShape="1">
            <a:gsLst>
              <a:gs pos="18000">
                <a:srgbClr val="009AD8">
                  <a:alpha val="8000"/>
                </a:srgbClr>
              </a:gs>
              <a:gs pos="87000">
                <a:srgbClr val="4ABDF0">
                  <a:alpha val="52000"/>
                </a:srgbClr>
              </a:gs>
              <a:gs pos="71000">
                <a:srgbClr val="4ABDF0">
                  <a:alpha val="15000"/>
                </a:srgbClr>
              </a:gs>
              <a:gs pos="100000">
                <a:srgbClr val="4ABDF0">
                  <a:alpha val="94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+mn-cs"/>
              </a:rPr>
              <a:t>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8BDB9F9-D537-4F39-B2A9-00D5DD658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134" y="290629"/>
            <a:ext cx="7060565" cy="518108"/>
          </a:xfrm>
        </p:spPr>
        <p:txBody>
          <a:bodyPr/>
          <a:lstStyle/>
          <a:p>
            <a:pPr marL="0" indent="0"/>
            <a:r>
              <a:rPr lang="es-ES" sz="2400" dirty="0"/>
              <a:t>La transición demográfica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D776A2-0C4A-4D7C-A06B-60355ED2E6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3" r="11406"/>
          <a:stretch/>
        </p:blipFill>
        <p:spPr>
          <a:xfrm>
            <a:off x="1387094" y="1151673"/>
            <a:ext cx="942990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8BDB9F9-D537-4F39-B2A9-00D5DD658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134" y="290629"/>
            <a:ext cx="7060565" cy="518108"/>
          </a:xfrm>
        </p:spPr>
        <p:txBody>
          <a:bodyPr/>
          <a:lstStyle/>
          <a:p>
            <a:pPr marL="0" indent="0"/>
            <a:r>
              <a:rPr lang="es-ES" sz="2400" dirty="0"/>
              <a:t>Esquema</a:t>
            </a:r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6BC78CFC-D9EA-43DF-B03F-93CEAFE43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9A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43" r="9872"/>
          <a:stretch/>
        </p:blipFill>
        <p:spPr>
          <a:xfrm rot="16200000">
            <a:off x="-1933105" y="2962384"/>
            <a:ext cx="5201664" cy="1545294"/>
          </a:xfrm>
          <a:prstGeom prst="rect">
            <a:avLst/>
          </a:prstGeom>
        </p:spPr>
      </p:pic>
      <p:sp>
        <p:nvSpPr>
          <p:cNvPr id="10" name="2 Marcador de texto">
            <a:extLst>
              <a:ext uri="{FF2B5EF4-FFF2-40B4-BE49-F238E27FC236}">
                <a16:creationId xmlns:a16="http://schemas.microsoft.com/office/drawing/2014/main" id="{415DF4CB-0E32-4154-98D2-70F088C23726}"/>
              </a:ext>
            </a:extLst>
          </p:cNvPr>
          <p:cNvSpPr txBox="1">
            <a:spLocks/>
          </p:cNvSpPr>
          <p:nvPr/>
        </p:nvSpPr>
        <p:spPr bwMode="auto">
          <a:xfrm>
            <a:off x="2643791" y="1645193"/>
            <a:ext cx="8529033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88900" indent="-88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6195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80959F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6286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895350" indent="-8731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168400" indent="-936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Font typeface="Wingdings" pitchFamily="2" charset="2"/>
              <a:buChar char="§"/>
              <a:defRPr sz="1300">
                <a:solidFill>
                  <a:srgbClr val="33333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56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828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400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97200" indent="-93663" algn="l" rtl="0" fontAlgn="base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9DAEB7"/>
              </a:buClr>
              <a:buChar char=".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Introducción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black"/>
                </a:solidFill>
                <a:ea typeface="ＭＳ Ｐゴシック"/>
              </a:rPr>
              <a:t>Transición demográfica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Envejecimiento y crecimiento económico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None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Mecanismos para paliar </a:t>
            </a: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</a:rPr>
              <a:t>el impacto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económico del envejecimiento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>
                <a:srgbClr val="009AD8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lang="es-ES" sz="2400" b="1" kern="0" dirty="0">
                <a:solidFill>
                  <a:prstClr val="white">
                    <a:lumMod val="65000"/>
                  </a:prstClr>
                </a:solidFill>
                <a:ea typeface="ＭＳ Ｐゴシック"/>
              </a:rPr>
              <a:t>Conclusiones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grpSp>
        <p:nvGrpSpPr>
          <p:cNvPr id="11" name="Grupo 9">
            <a:extLst>
              <a:ext uri="{FF2B5EF4-FFF2-40B4-BE49-F238E27FC236}">
                <a16:creationId xmlns:a16="http://schemas.microsoft.com/office/drawing/2014/main" id="{497AA137-200F-4EFC-BB64-54992BBFAAFA}"/>
              </a:ext>
            </a:extLst>
          </p:cNvPr>
          <p:cNvGrpSpPr/>
          <p:nvPr/>
        </p:nvGrpSpPr>
        <p:grpSpPr>
          <a:xfrm>
            <a:off x="1791999" y="1534294"/>
            <a:ext cx="676275" cy="676275"/>
            <a:chOff x="3057525" y="2571750"/>
            <a:chExt cx="676275" cy="676275"/>
          </a:xfrm>
        </p:grpSpPr>
        <p:sp>
          <p:nvSpPr>
            <p:cNvPr id="14" name="Rectángulo 7">
              <a:extLst>
                <a:ext uri="{FF2B5EF4-FFF2-40B4-BE49-F238E27FC236}">
                  <a16:creationId xmlns:a16="http://schemas.microsoft.com/office/drawing/2014/main" id="{F132D1CD-2446-4BC0-A1D6-A4ADA61BB635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Rectángulo 11">
              <a:extLst>
                <a:ext uri="{FF2B5EF4-FFF2-40B4-BE49-F238E27FC236}">
                  <a16:creationId xmlns:a16="http://schemas.microsoft.com/office/drawing/2014/main" id="{2624A886-111E-437E-B713-8D2DFF5F97C2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2800" b="1" dirty="0">
                  <a:solidFill>
                    <a:srgbClr val="4BACC6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ea typeface="ＭＳ Ｐゴシック"/>
                </a:rPr>
                <a:t>1</a:t>
              </a:r>
              <a:endParaRPr lang="es-ES" sz="2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ＭＳ Ｐゴシック"/>
              </a:endParaRPr>
            </a:p>
          </p:txBody>
        </p:sp>
      </p:grpSp>
      <p:grpSp>
        <p:nvGrpSpPr>
          <p:cNvPr id="16" name="Grupo 12">
            <a:extLst>
              <a:ext uri="{FF2B5EF4-FFF2-40B4-BE49-F238E27FC236}">
                <a16:creationId xmlns:a16="http://schemas.microsoft.com/office/drawing/2014/main" id="{B3B71B00-8BDA-4E79-A610-643A03514497}"/>
              </a:ext>
            </a:extLst>
          </p:cNvPr>
          <p:cNvGrpSpPr/>
          <p:nvPr/>
        </p:nvGrpSpPr>
        <p:grpSpPr>
          <a:xfrm>
            <a:off x="1791999" y="2442681"/>
            <a:ext cx="676275" cy="676275"/>
            <a:chOff x="3057525" y="2571750"/>
            <a:chExt cx="676275" cy="676275"/>
          </a:xfrm>
        </p:grpSpPr>
        <p:sp>
          <p:nvSpPr>
            <p:cNvPr id="17" name="Rectángulo 13">
              <a:extLst>
                <a:ext uri="{FF2B5EF4-FFF2-40B4-BE49-F238E27FC236}">
                  <a16:creationId xmlns:a16="http://schemas.microsoft.com/office/drawing/2014/main" id="{343EB4AA-D70A-4F6C-8EF4-9233A98B73D6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Rectángulo 14">
              <a:extLst>
                <a:ext uri="{FF2B5EF4-FFF2-40B4-BE49-F238E27FC236}">
                  <a16:creationId xmlns:a16="http://schemas.microsoft.com/office/drawing/2014/main" id="{081C4A98-AD52-4CA5-B2A8-FDBF0CBC12FF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2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9" name="Grupo 12">
            <a:extLst>
              <a:ext uri="{FF2B5EF4-FFF2-40B4-BE49-F238E27FC236}">
                <a16:creationId xmlns:a16="http://schemas.microsoft.com/office/drawing/2014/main" id="{25A34E27-5245-49D6-A0A5-3F3A9852CD85}"/>
              </a:ext>
            </a:extLst>
          </p:cNvPr>
          <p:cNvGrpSpPr/>
          <p:nvPr/>
        </p:nvGrpSpPr>
        <p:grpSpPr>
          <a:xfrm>
            <a:off x="1791999" y="3307604"/>
            <a:ext cx="676275" cy="676275"/>
            <a:chOff x="3057525" y="2571750"/>
            <a:chExt cx="676275" cy="676275"/>
          </a:xfrm>
        </p:grpSpPr>
        <p:sp>
          <p:nvSpPr>
            <p:cNvPr id="20" name="Rectángulo 13">
              <a:extLst>
                <a:ext uri="{FF2B5EF4-FFF2-40B4-BE49-F238E27FC236}">
                  <a16:creationId xmlns:a16="http://schemas.microsoft.com/office/drawing/2014/main" id="{197069CD-8E47-4722-A263-AA6FF0CCA27E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028F608-93B9-4467-AF3F-1F3BCCB7FB48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3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" name="Grupo 12">
            <a:extLst>
              <a:ext uri="{FF2B5EF4-FFF2-40B4-BE49-F238E27FC236}">
                <a16:creationId xmlns:a16="http://schemas.microsoft.com/office/drawing/2014/main" id="{7BC0A413-024A-462D-AC23-E20439E1F52C}"/>
              </a:ext>
            </a:extLst>
          </p:cNvPr>
          <p:cNvGrpSpPr/>
          <p:nvPr/>
        </p:nvGrpSpPr>
        <p:grpSpPr>
          <a:xfrm>
            <a:off x="1791999" y="4259455"/>
            <a:ext cx="676275" cy="676275"/>
            <a:chOff x="3057525" y="2571750"/>
            <a:chExt cx="676275" cy="676275"/>
          </a:xfrm>
        </p:grpSpPr>
        <p:sp>
          <p:nvSpPr>
            <p:cNvPr id="23" name="Rectángulo 13">
              <a:extLst>
                <a:ext uri="{FF2B5EF4-FFF2-40B4-BE49-F238E27FC236}">
                  <a16:creationId xmlns:a16="http://schemas.microsoft.com/office/drawing/2014/main" id="{4EC36241-8CBD-4816-8ED0-9D2524860CF6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Rectángulo 14">
              <a:extLst>
                <a:ext uri="{FF2B5EF4-FFF2-40B4-BE49-F238E27FC236}">
                  <a16:creationId xmlns:a16="http://schemas.microsoft.com/office/drawing/2014/main" id="{BEC9CCCC-E77A-4F6B-BDB3-D356F28E1633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4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5" name="Grupo 12">
            <a:extLst>
              <a:ext uri="{FF2B5EF4-FFF2-40B4-BE49-F238E27FC236}">
                <a16:creationId xmlns:a16="http://schemas.microsoft.com/office/drawing/2014/main" id="{EEB98479-CF7B-4CD5-B8B0-F2C3003FAB85}"/>
              </a:ext>
            </a:extLst>
          </p:cNvPr>
          <p:cNvGrpSpPr/>
          <p:nvPr/>
        </p:nvGrpSpPr>
        <p:grpSpPr>
          <a:xfrm>
            <a:off x="1791999" y="5167842"/>
            <a:ext cx="676275" cy="676275"/>
            <a:chOff x="3057525" y="2571750"/>
            <a:chExt cx="676275" cy="676275"/>
          </a:xfrm>
        </p:grpSpPr>
        <p:sp>
          <p:nvSpPr>
            <p:cNvPr id="26" name="Rectángulo 13">
              <a:extLst>
                <a:ext uri="{FF2B5EF4-FFF2-40B4-BE49-F238E27FC236}">
                  <a16:creationId xmlns:a16="http://schemas.microsoft.com/office/drawing/2014/main" id="{B9D88301-BF2C-41E6-B099-AF91138DDC9C}"/>
                </a:ext>
              </a:extLst>
            </p:cNvPr>
            <p:cNvSpPr/>
            <p:nvPr/>
          </p:nvSpPr>
          <p:spPr bwMode="auto">
            <a:xfrm>
              <a:off x="3057525" y="2571750"/>
              <a:ext cx="676275" cy="676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Rectángulo 14">
              <a:extLst>
                <a:ext uri="{FF2B5EF4-FFF2-40B4-BE49-F238E27FC236}">
                  <a16:creationId xmlns:a16="http://schemas.microsoft.com/office/drawing/2014/main" id="{DDDAB773-4B5C-4D3F-B446-E3D01253B541}"/>
                </a:ext>
              </a:extLst>
            </p:cNvPr>
            <p:cNvSpPr/>
            <p:nvPr/>
          </p:nvSpPr>
          <p:spPr bwMode="auto">
            <a:xfrm>
              <a:off x="3138487" y="2652712"/>
              <a:ext cx="5143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/>
                  <a:cs typeface="+mn-cs"/>
                </a:rPr>
                <a:t>5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2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u="heavy" dirty="0">
                <a:uFill>
                  <a:solidFill>
                    <a:srgbClr val="FF0000"/>
                  </a:solidFill>
                </a:uFill>
              </a:rPr>
              <a:t>Una bendición: vivimos más años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600075" y="925513"/>
            <a:ext cx="11591925" cy="34131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Aumento diario de la esperanza de vida entre 2015-2030*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907838" y="6510338"/>
            <a:ext cx="284162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A5297-3E08-4C9A-B238-7A781E48082A}" type="slidenum">
              <a:rPr kumimoji="0" lang="es-ES_tradnl" sz="800" b="1" i="0" u="none" strike="noStrike" kern="1200" cap="none" spc="0" normalizeH="0" baseline="0" noProof="0" smtClean="0">
                <a:ln>
                  <a:noFill/>
                </a:ln>
                <a:solidFill>
                  <a:srgbClr val="748D99"/>
                </a:solidFill>
                <a:effectLst/>
                <a:uLnTx/>
                <a:uFillTx/>
                <a:latin typeface="Calibri" pitchFamily="34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800" b="1" i="0" u="none" strike="noStrike" kern="1200" cap="none" spc="0" normalizeH="0" baseline="0" noProof="0" dirty="0">
              <a:ln>
                <a:noFill/>
              </a:ln>
              <a:solidFill>
                <a:srgbClr val="748D99"/>
              </a:solidFill>
              <a:effectLst/>
              <a:uLnTx/>
              <a:uFillTx/>
              <a:latin typeface="Calibri" pitchFamily="34" charset="0"/>
              <a:ea typeface="ＭＳ Ｐゴシック" pitchFamily="1" charset="-128"/>
              <a:cs typeface="+mn-cs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89299"/>
              </p:ext>
            </p:extLst>
          </p:nvPr>
        </p:nvGraphicFramePr>
        <p:xfrm>
          <a:off x="13076170" y="1441575"/>
          <a:ext cx="8950575" cy="446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 bwMode="auto">
          <a:xfrm>
            <a:off x="10002306" y="3119389"/>
            <a:ext cx="1724101" cy="1038826"/>
          </a:xfrm>
          <a:prstGeom prst="rect">
            <a:avLst/>
          </a:prstGeom>
          <a:noFill/>
          <a:ln w="57150" cap="flat" cmpd="sng" algn="ctr">
            <a:solidFill>
              <a:srgbClr val="009A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ángulo 13"/>
          <p:cNvSpPr>
            <a:spLocks/>
          </p:cNvSpPr>
          <p:nvPr/>
        </p:nvSpPr>
        <p:spPr bwMode="auto">
          <a:xfrm>
            <a:off x="9950846" y="3134770"/>
            <a:ext cx="17755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2" charset="-128"/>
                <a:cs typeface="+mn-cs"/>
              </a:rPr>
              <a:t>Cada día aumenta en 3 horas</a:t>
            </a:r>
          </a:p>
        </p:txBody>
      </p:sp>
      <p:sp>
        <p:nvSpPr>
          <p:cNvPr id="14" name="Rectángulo 13"/>
          <p:cNvSpPr/>
          <p:nvPr/>
        </p:nvSpPr>
        <p:spPr bwMode="auto">
          <a:xfrm>
            <a:off x="10002306" y="2286589"/>
            <a:ext cx="1724101" cy="816816"/>
          </a:xfrm>
          <a:prstGeom prst="rect">
            <a:avLst/>
          </a:prstGeom>
          <a:solidFill>
            <a:srgbClr val="009AD8"/>
          </a:solidFill>
          <a:ln w="57150" cap="flat" cmpd="sng" algn="ctr">
            <a:solidFill>
              <a:srgbClr val="009A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ángulo 13"/>
          <p:cNvSpPr>
            <a:spLocks/>
          </p:cNvSpPr>
          <p:nvPr/>
        </p:nvSpPr>
        <p:spPr bwMode="auto">
          <a:xfrm>
            <a:off x="9855220" y="2296269"/>
            <a:ext cx="2018272" cy="70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2" charset="-128"/>
                <a:cs typeface="+mn-cs"/>
              </a:rPr>
              <a:t>Esperanza de vida en España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0664" y="5969608"/>
            <a:ext cx="927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Nota: 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(*)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Variación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diaria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de la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esperanza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de vida de la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población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masculina entre 2019 y 2045.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Fuente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: CaixaBank Research, a partir de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datos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de </a:t>
            </a:r>
            <a:r>
              <a:rPr lang="ca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2021 </a:t>
            </a:r>
            <a:r>
              <a:rPr lang="ca-ES" sz="1200" dirty="0" err="1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Ageing</a:t>
            </a:r>
            <a:r>
              <a:rPr lang="ca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 Report (</a:t>
            </a:r>
            <a:r>
              <a:rPr lang="ca-ES" sz="1200" dirty="0" err="1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Comisión</a:t>
            </a:r>
            <a:r>
              <a:rPr lang="ca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 Europea). </a:t>
            </a:r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80664" y="1250082"/>
            <a:ext cx="635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Horas</a:t>
            </a:r>
            <a:endParaRPr kumimoji="0" lang="ca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ángulo 13"/>
          <p:cNvSpPr>
            <a:spLocks/>
          </p:cNvSpPr>
          <p:nvPr/>
        </p:nvSpPr>
        <p:spPr bwMode="auto">
          <a:xfrm>
            <a:off x="9965359" y="4320206"/>
            <a:ext cx="1775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2" charset="-128"/>
                <a:cs typeface="+mn-cs"/>
              </a:rPr>
              <a:t>Cada año, 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ＭＳ Ｐゴシック" pitchFamily="-112" charset="-128"/>
              </a:rPr>
              <a:t>6 semanas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9997364" y="4158215"/>
            <a:ext cx="1724101" cy="1038826"/>
          </a:xfrm>
          <a:prstGeom prst="rect">
            <a:avLst/>
          </a:prstGeom>
          <a:noFill/>
          <a:ln w="57150" cap="flat" cmpd="sng" algn="ctr">
            <a:solidFill>
              <a:srgbClr val="009A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+mn-cs"/>
            </a:endParaRPr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 bwMode="auto">
          <a:xfrm>
            <a:off x="3811652" y="5836769"/>
            <a:ext cx="500561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8134C85-96D5-4FFF-BB73-7FD407F5F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873097"/>
              </p:ext>
            </p:extLst>
          </p:nvPr>
        </p:nvGraphicFramePr>
        <p:xfrm>
          <a:off x="780664" y="1583693"/>
          <a:ext cx="8862323" cy="432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806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857B0C-18F9-4415-A043-FAB91E960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Menores nacimientos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C9A56F4-E5CF-408E-A98B-0015DEFED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089699"/>
              </p:ext>
            </p:extLst>
          </p:nvPr>
        </p:nvGraphicFramePr>
        <p:xfrm>
          <a:off x="593725" y="1649608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505D3CE-C11D-4F63-AEEE-C091B407B725}"/>
              </a:ext>
            </a:extLst>
          </p:cNvPr>
          <p:cNvSpPr txBox="1"/>
          <p:nvPr/>
        </p:nvSpPr>
        <p:spPr>
          <a:xfrm>
            <a:off x="780664" y="5969608"/>
            <a:ext cx="9279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Fuente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: CaixaBank Research, a partir de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datos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del INE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C8A710-B7B6-4E64-8F99-A8A1E34BEFA0}"/>
              </a:ext>
            </a:extLst>
          </p:cNvPr>
          <p:cNvSpPr txBox="1"/>
          <p:nvPr/>
        </p:nvSpPr>
        <p:spPr>
          <a:xfrm>
            <a:off x="780664" y="1250082"/>
            <a:ext cx="635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Número de </a:t>
            </a:r>
            <a:r>
              <a:rPr kumimoji="0" lang="ca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hijos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por </a:t>
            </a:r>
            <a:r>
              <a:rPr kumimoji="0" lang="ca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mujer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en </a:t>
            </a:r>
            <a:r>
              <a:rPr kumimoji="0" lang="ca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edad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a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fértil</a:t>
            </a:r>
            <a:endParaRPr kumimoji="0" lang="ca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5541ED37-0008-4787-A32E-C7498E54FFF7}"/>
              </a:ext>
            </a:extLst>
          </p:cNvPr>
          <p:cNvSpPr>
            <a:spLocks/>
          </p:cNvSpPr>
          <p:nvPr/>
        </p:nvSpPr>
        <p:spPr bwMode="auto">
          <a:xfrm>
            <a:off x="9479584" y="3796331"/>
            <a:ext cx="1775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2" charset="-128"/>
                <a:cs typeface="+mn-cs"/>
              </a:rPr>
              <a:t>1,2 hijos por mujer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52E9BA-BB94-4ED1-AFCC-2A2C1E5E3622}"/>
              </a:ext>
            </a:extLst>
          </p:cNvPr>
          <p:cNvSpPr/>
          <p:nvPr/>
        </p:nvSpPr>
        <p:spPr bwMode="auto">
          <a:xfrm>
            <a:off x="9511589" y="3634340"/>
            <a:ext cx="1724101" cy="1038826"/>
          </a:xfrm>
          <a:prstGeom prst="rect">
            <a:avLst/>
          </a:prstGeom>
          <a:noFill/>
          <a:ln w="57150" cap="flat" cmpd="sng" algn="ctr">
            <a:solidFill>
              <a:srgbClr val="009A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420857-8C47-4071-91FB-64199C453FE0}"/>
              </a:ext>
            </a:extLst>
          </p:cNvPr>
          <p:cNvSpPr/>
          <p:nvPr/>
        </p:nvSpPr>
        <p:spPr bwMode="auto">
          <a:xfrm>
            <a:off x="9511589" y="2784139"/>
            <a:ext cx="1724101" cy="816816"/>
          </a:xfrm>
          <a:prstGeom prst="rect">
            <a:avLst/>
          </a:prstGeom>
          <a:solidFill>
            <a:srgbClr val="009AD8"/>
          </a:solidFill>
          <a:ln w="57150" cap="flat" cmpd="sng" algn="ctr">
            <a:solidFill>
              <a:srgbClr val="009A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Rectángulo 13">
            <a:extLst>
              <a:ext uri="{FF2B5EF4-FFF2-40B4-BE49-F238E27FC236}">
                <a16:creationId xmlns:a16="http://schemas.microsoft.com/office/drawing/2014/main" id="{D53306EC-AB70-414E-AADA-A038FBFE8BE1}"/>
              </a:ext>
            </a:extLst>
          </p:cNvPr>
          <p:cNvSpPr>
            <a:spLocks/>
          </p:cNvSpPr>
          <p:nvPr/>
        </p:nvSpPr>
        <p:spPr bwMode="auto">
          <a:xfrm>
            <a:off x="9358228" y="2845459"/>
            <a:ext cx="2018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2" charset="-128"/>
                <a:cs typeface="+mn-cs"/>
              </a:rPr>
              <a:t>Baja natalidad en España</a:t>
            </a:r>
          </a:p>
        </p:txBody>
      </p:sp>
    </p:spTree>
    <p:extLst>
      <p:ext uri="{BB962C8B-B14F-4D97-AF65-F5344CB8AC3E}">
        <p14:creationId xmlns:p14="http://schemas.microsoft.com/office/powerpoint/2010/main" val="376876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857B0C-18F9-4415-A043-FAB91E960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Flujos migratorios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BE774C1-77E7-4561-8555-AF1DD30BE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265123"/>
              </p:ext>
            </p:extLst>
          </p:nvPr>
        </p:nvGraphicFramePr>
        <p:xfrm>
          <a:off x="831850" y="1897697"/>
          <a:ext cx="685482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019D322-B616-42E4-82DB-EB52C8C37D0F}"/>
              </a:ext>
            </a:extLst>
          </p:cNvPr>
          <p:cNvSpPr txBox="1"/>
          <p:nvPr/>
        </p:nvSpPr>
        <p:spPr>
          <a:xfrm>
            <a:off x="831850" y="6217697"/>
            <a:ext cx="9279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Fuente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: CaixaBank Research, a partir de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datos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de </a:t>
            </a:r>
            <a:r>
              <a:rPr lang="ca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2021 </a:t>
            </a:r>
            <a:r>
              <a:rPr lang="ca-ES" sz="1200" dirty="0" err="1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Ageing</a:t>
            </a:r>
            <a:r>
              <a:rPr lang="ca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 Report (</a:t>
            </a:r>
            <a:r>
              <a:rPr lang="ca-ES" sz="1200" dirty="0" err="1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Comisión</a:t>
            </a:r>
            <a:r>
              <a:rPr lang="ca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 Europea). </a:t>
            </a:r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921E2F-D942-4DB8-94D0-ED21EC179E2F}"/>
              </a:ext>
            </a:extLst>
          </p:cNvPr>
          <p:cNvSpPr txBox="1"/>
          <p:nvPr/>
        </p:nvSpPr>
        <p:spPr>
          <a:xfrm>
            <a:off x="831850" y="1436032"/>
            <a:ext cx="6352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Inmigración</a:t>
            </a: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neta</a:t>
            </a:r>
            <a:endParaRPr kumimoji="0" lang="ca-E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(% de la </a:t>
            </a:r>
            <a:r>
              <a:rPr lang="ca-ES" sz="12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población</a:t>
            </a:r>
            <a:r>
              <a:rPr lang="ca-E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)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F8AE8-4F97-44A2-AE10-8BB499E98336}"/>
              </a:ext>
            </a:extLst>
          </p:cNvPr>
          <p:cNvSpPr txBox="1"/>
          <p:nvPr/>
        </p:nvSpPr>
        <p:spPr>
          <a:xfrm>
            <a:off x="8086725" y="2145347"/>
            <a:ext cx="3667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inmigración contribuye a aumentar el tamaño de la población en edad de trabajar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inmigración solo compensa el envejecimiento en el corto plazo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b="0" u="none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0608781-5641-4F84-93CD-BC9A86E629F4}"/>
              </a:ext>
            </a:extLst>
          </p:cNvPr>
          <p:cNvCxnSpPr>
            <a:cxnSpLocks/>
          </p:cNvCxnSpPr>
          <p:nvPr/>
        </p:nvCxnSpPr>
        <p:spPr bwMode="auto">
          <a:xfrm>
            <a:off x="1382777" y="6141569"/>
            <a:ext cx="500561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69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99762" y="1039140"/>
            <a:ext cx="11583404" cy="5374360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 dirty="0" err="1">
                <a:solidFill>
                  <a:srgbClr val="4ABDF0"/>
                </a:solidFill>
              </a:rPr>
              <a:t>Aumento</a:t>
            </a:r>
            <a:r>
              <a:rPr lang="ca-ES" dirty="0">
                <a:solidFill>
                  <a:srgbClr val="4ABDF0"/>
                </a:solidFill>
              </a:rPr>
              <a:t> de la </a:t>
            </a:r>
            <a:r>
              <a:rPr lang="ca-ES" dirty="0" err="1">
                <a:solidFill>
                  <a:srgbClr val="4ABDF0"/>
                </a:solidFill>
              </a:rPr>
              <a:t>población</a:t>
            </a:r>
            <a:r>
              <a:rPr lang="ca-ES" dirty="0">
                <a:solidFill>
                  <a:srgbClr val="4ABDF0"/>
                </a:solidFill>
              </a:rPr>
              <a:t> de </a:t>
            </a:r>
            <a:r>
              <a:rPr lang="ca-ES" dirty="0" err="1">
                <a:solidFill>
                  <a:srgbClr val="4ABDF0"/>
                </a:solidFill>
              </a:rPr>
              <a:t>edad</a:t>
            </a:r>
            <a:r>
              <a:rPr lang="ca-ES" dirty="0">
                <a:solidFill>
                  <a:srgbClr val="4ABDF0"/>
                </a:solidFill>
              </a:rPr>
              <a:t> </a:t>
            </a:r>
            <a:r>
              <a:rPr lang="ca-ES" dirty="0" err="1">
                <a:solidFill>
                  <a:srgbClr val="4ABDF0"/>
                </a:solidFill>
              </a:rPr>
              <a:t>avanzada</a:t>
            </a:r>
            <a:endParaRPr lang="es-ES" dirty="0">
              <a:solidFill>
                <a:srgbClr val="4ABDF0"/>
              </a:solidFill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7275137" y="1143990"/>
            <a:ext cx="2104901" cy="5028210"/>
            <a:chOff x="7275137" y="1143990"/>
            <a:chExt cx="2104901" cy="5028210"/>
          </a:xfrm>
        </p:grpSpPr>
        <p:sp>
          <p:nvSpPr>
            <p:cNvPr id="36" name="Rectángulo 35"/>
            <p:cNvSpPr/>
            <p:nvPr/>
          </p:nvSpPr>
          <p:spPr bwMode="auto">
            <a:xfrm>
              <a:off x="7421959" y="1847602"/>
              <a:ext cx="1836000" cy="1364673"/>
            </a:xfrm>
            <a:prstGeom prst="rect">
              <a:avLst/>
            </a:prstGeom>
            <a:solidFill>
              <a:schemeClr val="accent5">
                <a:lumMod val="75000"/>
                <a:alpha val="8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7" name="Rectángulo 36"/>
            <p:cNvSpPr/>
            <p:nvPr/>
          </p:nvSpPr>
          <p:spPr bwMode="auto">
            <a:xfrm>
              <a:off x="7421959" y="3426030"/>
              <a:ext cx="1836000" cy="1960418"/>
            </a:xfrm>
            <a:prstGeom prst="rect">
              <a:avLst/>
            </a:prstGeom>
            <a:solidFill>
              <a:srgbClr val="84C6D8">
                <a:alpha val="8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8" name="Rectángulo 37"/>
            <p:cNvSpPr/>
            <p:nvPr/>
          </p:nvSpPr>
          <p:spPr bwMode="auto">
            <a:xfrm>
              <a:off x="7421959" y="5513119"/>
              <a:ext cx="1836000" cy="540327"/>
            </a:xfrm>
            <a:prstGeom prst="rect">
              <a:avLst/>
            </a:prstGeom>
            <a:solidFill>
              <a:schemeClr val="accent6">
                <a:lumMod val="75000"/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9" name="10 CuadroTexto"/>
            <p:cNvSpPr txBox="1"/>
            <p:nvPr/>
          </p:nvSpPr>
          <p:spPr>
            <a:xfrm>
              <a:off x="7925705" y="1252162"/>
              <a:ext cx="806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2050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DF7F7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40" name="29 CuadroTexto"/>
            <p:cNvSpPr txBox="1"/>
            <p:nvPr/>
          </p:nvSpPr>
          <p:spPr>
            <a:xfrm>
              <a:off x="7878417" y="5467975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17%</a:t>
              </a:r>
            </a:p>
          </p:txBody>
        </p:sp>
        <p:sp>
          <p:nvSpPr>
            <p:cNvPr id="42" name="29 CuadroTexto"/>
            <p:cNvSpPr txBox="1"/>
            <p:nvPr/>
          </p:nvSpPr>
          <p:spPr>
            <a:xfrm>
              <a:off x="7878417" y="4150771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51%</a:t>
              </a:r>
            </a:p>
          </p:txBody>
        </p:sp>
        <p:sp>
          <p:nvSpPr>
            <p:cNvPr id="44" name="29 CuadroTexto"/>
            <p:cNvSpPr txBox="1"/>
            <p:nvPr/>
          </p:nvSpPr>
          <p:spPr>
            <a:xfrm>
              <a:off x="7878417" y="2228326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33%</a:t>
              </a:r>
            </a:p>
          </p:txBody>
        </p:sp>
        <p:sp>
          <p:nvSpPr>
            <p:cNvPr id="46" name="36 Rectángulo"/>
            <p:cNvSpPr/>
            <p:nvPr/>
          </p:nvSpPr>
          <p:spPr>
            <a:xfrm>
              <a:off x="7275137" y="1143990"/>
              <a:ext cx="2104901" cy="5028210"/>
            </a:xfrm>
            <a:prstGeom prst="rect">
              <a:avLst/>
            </a:prstGeom>
            <a:noFill/>
            <a:ln w="6350">
              <a:solidFill>
                <a:srgbClr val="D7EEED">
                  <a:alpha val="6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4267049" y="1143990"/>
            <a:ext cx="2104901" cy="5028210"/>
            <a:chOff x="4267049" y="1143990"/>
            <a:chExt cx="2104901" cy="5028210"/>
          </a:xfrm>
        </p:grpSpPr>
        <p:sp>
          <p:nvSpPr>
            <p:cNvPr id="15" name="10 CuadroTexto"/>
            <p:cNvSpPr txBox="1"/>
            <p:nvPr/>
          </p:nvSpPr>
          <p:spPr>
            <a:xfrm>
              <a:off x="4898084" y="1252162"/>
              <a:ext cx="806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2019</a:t>
              </a:r>
            </a:p>
          </p:txBody>
        </p:sp>
        <p:sp>
          <p:nvSpPr>
            <p:cNvPr id="33" name="Rectángulo 32"/>
            <p:cNvSpPr/>
            <p:nvPr/>
          </p:nvSpPr>
          <p:spPr bwMode="auto">
            <a:xfrm>
              <a:off x="4408070" y="1847602"/>
              <a:ext cx="1836000" cy="741219"/>
            </a:xfrm>
            <a:prstGeom prst="rect">
              <a:avLst/>
            </a:prstGeom>
            <a:solidFill>
              <a:schemeClr val="accent5">
                <a:lumMod val="75000"/>
                <a:alpha val="8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4" name="Rectángulo 33"/>
            <p:cNvSpPr/>
            <p:nvPr/>
          </p:nvSpPr>
          <p:spPr bwMode="auto">
            <a:xfrm>
              <a:off x="4408070" y="2800197"/>
              <a:ext cx="1836000" cy="2426924"/>
            </a:xfrm>
            <a:prstGeom prst="rect">
              <a:avLst/>
            </a:prstGeom>
            <a:solidFill>
              <a:srgbClr val="84C6D8">
                <a:alpha val="8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5" name="Rectángulo 34"/>
            <p:cNvSpPr/>
            <p:nvPr/>
          </p:nvSpPr>
          <p:spPr bwMode="auto">
            <a:xfrm>
              <a:off x="4408070" y="5347431"/>
              <a:ext cx="1836000" cy="706015"/>
            </a:xfrm>
            <a:prstGeom prst="rect">
              <a:avLst/>
            </a:prstGeom>
            <a:solidFill>
              <a:schemeClr val="accent6">
                <a:lumMod val="75000"/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6" name="29 CuadroTexto"/>
            <p:cNvSpPr txBox="1"/>
            <p:nvPr/>
          </p:nvSpPr>
          <p:spPr>
            <a:xfrm>
              <a:off x="4850796" y="5391775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20%</a:t>
              </a:r>
            </a:p>
          </p:txBody>
        </p:sp>
        <p:sp>
          <p:nvSpPr>
            <p:cNvPr id="41" name="29 CuadroTexto"/>
            <p:cNvSpPr txBox="1"/>
            <p:nvPr/>
          </p:nvSpPr>
          <p:spPr>
            <a:xfrm>
              <a:off x="4850796" y="3660914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61%</a:t>
              </a:r>
            </a:p>
          </p:txBody>
        </p:sp>
        <p:sp>
          <p:nvSpPr>
            <p:cNvPr id="43" name="29 CuadroTexto"/>
            <p:cNvSpPr txBox="1"/>
            <p:nvPr/>
          </p:nvSpPr>
          <p:spPr>
            <a:xfrm>
              <a:off x="4850797" y="1912640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3200" b="1" dirty="0">
                  <a:solidFill>
                    <a:prstClr val="white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20</a:t>
              </a:r>
              <a:r>
                <a:rPr kumimoji="0" lang="ca-E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%</a:t>
              </a:r>
            </a:p>
          </p:txBody>
        </p:sp>
        <p:sp>
          <p:nvSpPr>
            <p:cNvPr id="47" name="36 Rectángulo"/>
            <p:cNvSpPr/>
            <p:nvPr/>
          </p:nvSpPr>
          <p:spPr>
            <a:xfrm>
              <a:off x="4267049" y="1143990"/>
              <a:ext cx="2104901" cy="5028210"/>
            </a:xfrm>
            <a:prstGeom prst="rect">
              <a:avLst/>
            </a:prstGeom>
            <a:noFill/>
            <a:ln w="6350">
              <a:solidFill>
                <a:srgbClr val="D7EEED">
                  <a:alpha val="6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306614" y="1913466"/>
            <a:ext cx="3606800" cy="647700"/>
            <a:chOff x="306614" y="1913466"/>
            <a:chExt cx="3606800" cy="647700"/>
          </a:xfrm>
        </p:grpSpPr>
        <p:sp>
          <p:nvSpPr>
            <p:cNvPr id="50" name="Flecha derecha 49"/>
            <p:cNvSpPr/>
            <p:nvPr/>
          </p:nvSpPr>
          <p:spPr bwMode="auto">
            <a:xfrm>
              <a:off x="306614" y="1913466"/>
              <a:ext cx="3606800" cy="647700"/>
            </a:xfrm>
            <a:prstGeom prst="rightArrow">
              <a:avLst>
                <a:gd name="adj1" fmla="val 64706"/>
                <a:gd name="adj2" fmla="val 50000"/>
              </a:avLst>
            </a:prstGeom>
            <a:solidFill>
              <a:schemeClr val="accent5">
                <a:lumMod val="75000"/>
                <a:alpha val="8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53" name="10 CuadroTexto"/>
            <p:cNvSpPr txBox="1"/>
            <p:nvPr/>
          </p:nvSpPr>
          <p:spPr>
            <a:xfrm>
              <a:off x="555030" y="2014162"/>
              <a:ext cx="1999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65 </a:t>
              </a:r>
              <a:r>
                <a:rPr kumimoji="0" lang="ca-E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años</a:t>
              </a:r>
              <a:r>
                <a:rPr kumimoji="0" lang="ca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 o más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DF7F7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306614" y="3654378"/>
            <a:ext cx="3606800" cy="647700"/>
            <a:chOff x="306614" y="3654378"/>
            <a:chExt cx="3606800" cy="647700"/>
          </a:xfrm>
        </p:grpSpPr>
        <p:sp>
          <p:nvSpPr>
            <p:cNvPr id="51" name="Flecha derecha 50"/>
            <p:cNvSpPr/>
            <p:nvPr/>
          </p:nvSpPr>
          <p:spPr bwMode="auto">
            <a:xfrm>
              <a:off x="306614" y="3654378"/>
              <a:ext cx="3606800" cy="647700"/>
            </a:xfrm>
            <a:prstGeom prst="rightArrow">
              <a:avLst>
                <a:gd name="adj1" fmla="val 64706"/>
                <a:gd name="adj2" fmla="val 50000"/>
              </a:avLst>
            </a:prstGeom>
            <a:solidFill>
              <a:srgbClr val="84C6D8">
                <a:alpha val="8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54" name="10 CuadroTexto"/>
            <p:cNvSpPr txBox="1"/>
            <p:nvPr/>
          </p:nvSpPr>
          <p:spPr>
            <a:xfrm>
              <a:off x="555030" y="3759367"/>
              <a:ext cx="1713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20 - 64 </a:t>
              </a:r>
              <a:r>
                <a:rPr kumimoji="0" lang="ca-E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años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DF7F7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306614" y="5390794"/>
            <a:ext cx="3606800" cy="647700"/>
            <a:chOff x="306614" y="5390794"/>
            <a:chExt cx="3606800" cy="647700"/>
          </a:xfrm>
        </p:grpSpPr>
        <p:sp>
          <p:nvSpPr>
            <p:cNvPr id="52" name="Flecha derecha 51"/>
            <p:cNvSpPr/>
            <p:nvPr/>
          </p:nvSpPr>
          <p:spPr bwMode="auto">
            <a:xfrm>
              <a:off x="306614" y="5390794"/>
              <a:ext cx="3606800" cy="647700"/>
            </a:xfrm>
            <a:prstGeom prst="rightArrow">
              <a:avLst>
                <a:gd name="adj1" fmla="val 64706"/>
                <a:gd name="adj2" fmla="val 50000"/>
              </a:avLst>
            </a:prstGeom>
            <a:solidFill>
              <a:schemeClr val="accent6">
                <a:lumMod val="75000"/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55" name="10 CuadroTexto"/>
            <p:cNvSpPr txBox="1"/>
            <p:nvPr/>
          </p:nvSpPr>
          <p:spPr>
            <a:xfrm>
              <a:off x="555030" y="5488203"/>
              <a:ext cx="1558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0 - 20 </a:t>
              </a:r>
              <a:r>
                <a:rPr kumimoji="0" lang="ca-E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F7F7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años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DF7F7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1CE1318-4051-4925-BE0B-E576E195A8A0}"/>
              </a:ext>
            </a:extLst>
          </p:cNvPr>
          <p:cNvSpPr txBox="1"/>
          <p:nvPr/>
        </p:nvSpPr>
        <p:spPr>
          <a:xfrm>
            <a:off x="402645" y="6396335"/>
            <a:ext cx="9279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Fuente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: CaixaBank Research, a partir de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datos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de 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Ageing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Report 2021 (</a:t>
            </a:r>
            <a:r>
              <a:rPr kumimoji="0" 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Comisión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Europea). </a:t>
            </a:r>
          </a:p>
        </p:txBody>
      </p:sp>
    </p:spTree>
    <p:extLst>
      <p:ext uri="{BB962C8B-B14F-4D97-AF65-F5344CB8AC3E}">
        <p14:creationId xmlns:p14="http://schemas.microsoft.com/office/powerpoint/2010/main" val="28004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7D212D-A0D8-4B46-B630-B386F08F4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Envejecimiento a nivel regional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61E920-0DC4-46C4-993F-C250BE5A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709427"/>
            <a:ext cx="11077575" cy="452279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DB4499-42AF-4097-9E64-0A7963714C4F}"/>
              </a:ext>
            </a:extLst>
          </p:cNvPr>
          <p:cNvSpPr/>
          <p:nvPr/>
        </p:nvSpPr>
        <p:spPr>
          <a:xfrm>
            <a:off x="466740" y="1179802"/>
            <a:ext cx="109966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Ratio de envejecimiento</a:t>
            </a:r>
          </a:p>
          <a:p>
            <a:r>
              <a:rPr lang="es-ES" sz="1400" i="1" dirty="0"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</a:p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4E14AD2-BBE9-4B06-8C7D-16C298796E4A}"/>
              </a:ext>
            </a:extLst>
          </p:cNvPr>
          <p:cNvSpPr/>
          <p:nvPr/>
        </p:nvSpPr>
        <p:spPr>
          <a:xfrm>
            <a:off x="557212" y="6232224"/>
            <a:ext cx="11077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Nota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: * 1991 para Portugal. La ratio de envejecimiento se define como el número de personas mayores de 60 años dividido por el número de personas mayores de 20 años.</a:t>
            </a:r>
          </a:p>
          <a:p>
            <a:r>
              <a:rPr lang="es-ES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Fuente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: CaixaBank Research, a partir de datos de </a:t>
            </a:r>
            <a:r>
              <a:rPr lang="es-ES" sz="1200" dirty="0" err="1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Reg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 Data </a:t>
            </a:r>
            <a:r>
              <a:rPr lang="es-ES" sz="1200" dirty="0" err="1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Dem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ＭＳ Ｐゴシック" pitchFamily="34" charset="-128"/>
              </a:rPr>
              <a:t> (España) y de Eurostat (Portugal).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4AA134-D98F-4D71-8CE1-80458D24D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202" y="1709427"/>
            <a:ext cx="8547517" cy="4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E0Djd7jZvX5I8kkIHe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1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Office Theme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aixaBank_16:9_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CaixaBank_16:9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aixaBank_16:9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CaixaBank_16:9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Office Theme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ABK">
    <a:dk1>
      <a:srgbClr val="000000"/>
    </a:dk1>
    <a:lt1>
      <a:srgbClr val="FFFFFF"/>
    </a:lt1>
    <a:dk2>
      <a:srgbClr val="000000"/>
    </a:dk2>
    <a:lt2>
      <a:srgbClr val="808080"/>
    </a:lt2>
    <a:accent1>
      <a:srgbClr val="009AD8"/>
    </a:accent1>
    <a:accent2>
      <a:srgbClr val="CEEDFE"/>
    </a:accent2>
    <a:accent3>
      <a:srgbClr val="D8D8D8"/>
    </a:accent3>
    <a:accent4>
      <a:srgbClr val="7F7F7F"/>
    </a:accent4>
    <a:accent5>
      <a:srgbClr val="C3E3FD"/>
    </a:accent5>
    <a:accent6>
      <a:srgbClr val="BFBFBF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BDCBCF1F9B5147B3AAFC586F726E3C" ma:contentTypeVersion="11" ma:contentTypeDescription="Crear nuevo documento." ma:contentTypeScope="" ma:versionID="cf0cd5afb190aa9405cd9c4f2d14d01b">
  <xsd:schema xmlns:xsd="http://www.w3.org/2001/XMLSchema" xmlns:xs="http://www.w3.org/2001/XMLSchema" xmlns:p="http://schemas.microsoft.com/office/2006/metadata/properties" xmlns:ns2="94450fdf-70a3-4dcb-944c-3e2e05d24f2d" xmlns:ns3="627f9abf-9168-4a0f-b271-e0092e4d338e" targetNamespace="http://schemas.microsoft.com/office/2006/metadata/properties" ma:root="true" ma:fieldsID="0d0a1231a9b3b65a29122bc55fb683cf" ns2:_="" ns3:_="">
    <xsd:import namespace="94450fdf-70a3-4dcb-944c-3e2e05d24f2d"/>
    <xsd:import namespace="627f9abf-9168-4a0f-b271-e0092e4d3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50fdf-70a3-4dcb-944c-3e2e05d24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9abf-9168-4a0f-b271-e0092e4d3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78F2DD-D4AF-4BC5-B989-D35985BBC9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3F9520-B470-48EA-ABE7-ADD86B00C65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3be67103-1546-44e3-9d61-50b1b25396b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EEC491-34B1-4CBE-905C-8B2B9F96D3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9741</TotalTime>
  <Words>1636</Words>
  <Application>Microsoft Office PowerPoint</Application>
  <PresentationFormat>Panorámica</PresentationFormat>
  <Paragraphs>236</Paragraphs>
  <Slides>27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Century Gothic</vt:lpstr>
      <vt:lpstr>Courier New</vt:lpstr>
      <vt:lpstr>Segoe UI</vt:lpstr>
      <vt:lpstr>Segoe UI Light</vt:lpstr>
      <vt:lpstr>Segoe UI Semibold</vt:lpstr>
      <vt:lpstr>Segoe UI Semilight</vt:lpstr>
      <vt:lpstr>Wingdings</vt:lpstr>
      <vt:lpstr>11_CaixaBank_linia baixa</vt:lpstr>
      <vt:lpstr>12_CaixaBank_linia baixa</vt:lpstr>
      <vt:lpstr>22_CaixaBank_linia baixa</vt:lpstr>
      <vt:lpstr>27_CaixaBank_linia baixa</vt:lpstr>
      <vt:lpstr>13_CaixaBank_linia baixa</vt:lpstr>
      <vt:lpstr>14_CaixaBank_linia baixa</vt:lpstr>
      <vt:lpstr>15_CaixaBank_linia baixa</vt:lpstr>
      <vt:lpstr>16_CaixaBank_linia baixa</vt:lpstr>
      <vt:lpstr>Office Theme</vt:lpstr>
      <vt:lpstr>17_CaixaBank_linia baixa</vt:lpstr>
      <vt:lpstr>7_Office Theme</vt:lpstr>
      <vt:lpstr>18_CaixaBank_linia baixa</vt:lpstr>
      <vt:lpstr>CaixaBank_16:9_portada</vt:lpstr>
      <vt:lpstr>6_CaixaBank_16:9_linia baixa</vt:lpstr>
      <vt:lpstr>CaixaBank_16:9_linia baixa</vt:lpstr>
      <vt:lpstr>10_CaixaBank_16:9_linia baixa</vt:lpstr>
      <vt:lpstr>8_Office Theme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Aumento diario de la esperanza de vida entre 2015-2030*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 Empírica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ELISABETH ROSA TABIOS</dc:creator>
  <cp:lastModifiedBy>JOSEP MESTRES DOMENECH</cp:lastModifiedBy>
  <cp:revision>1037</cp:revision>
  <cp:lastPrinted>2020-11-19T11:04:09Z</cp:lastPrinted>
  <dcterms:created xsi:type="dcterms:W3CDTF">2020-10-15T10:38:35Z</dcterms:created>
  <dcterms:modified xsi:type="dcterms:W3CDTF">2021-11-14T18:07:47Z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0x01010062BDCBCF1F9B5147B3AAFC586F726E3C</vt:lpwstr>
  </property>
  <property fmtid="{D5CDD505-2E9C-101B-9397-08002B2CF9AE}" pid="3" name="MSIP_Label_7d9912f0-ab1a-4ab8-8342-69e9e8d161fb_Enabled">
    <vt:lpwstr>true</vt:lpwstr>
  </property>
  <property fmtid="{D5CDD505-2E9C-101B-9397-08002B2CF9AE}" pid="4" name="MSIP_Label_7d9912f0-ab1a-4ab8-8342-69e9e8d161fb_SetDate">
    <vt:lpwstr>2021-04-14T17:25:59Z</vt:lpwstr>
  </property>
  <property fmtid="{D5CDD505-2E9C-101B-9397-08002B2CF9AE}" pid="5" name="MSIP_Label_7d9912f0-ab1a-4ab8-8342-69e9e8d161fb_Method">
    <vt:lpwstr>Standard</vt:lpwstr>
  </property>
  <property fmtid="{D5CDD505-2E9C-101B-9397-08002B2CF9AE}" pid="6" name="MSIP_Label_7d9912f0-ab1a-4ab8-8342-69e9e8d161fb_Name">
    <vt:lpwstr>General</vt:lpwstr>
  </property>
  <property fmtid="{D5CDD505-2E9C-101B-9397-08002B2CF9AE}" pid="7" name="MSIP_Label_7d9912f0-ab1a-4ab8-8342-69e9e8d161fb_SiteId">
    <vt:lpwstr>948ae8fb-b102-4e04-96f5-ca4f1fd6bdc6</vt:lpwstr>
  </property>
  <property fmtid="{D5CDD505-2E9C-101B-9397-08002B2CF9AE}" pid="8" name="MSIP_Label_7d9912f0-ab1a-4ab8-8342-69e9e8d161fb_ActionId">
    <vt:lpwstr>474ec3c2-2724-4435-a724-bfe66a3a91bb</vt:lpwstr>
  </property>
  <property fmtid="{D5CDD505-2E9C-101B-9397-08002B2CF9AE}" pid="9" name="MSIP_Label_7d9912f0-ab1a-4ab8-8342-69e9e8d161fb_ContentBits">
    <vt:lpwstr>0</vt:lpwstr>
  </property>
</Properties>
</file>