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680" r:id="rId5"/>
    <p:sldMasterId id="2147483660" r:id="rId6"/>
    <p:sldMasterId id="2147483675" r:id="rId7"/>
  </p:sldMasterIdLst>
  <p:notesMasterIdLst>
    <p:notesMasterId r:id="rId25"/>
  </p:notesMasterIdLst>
  <p:handoutMasterIdLst>
    <p:handoutMasterId r:id="rId26"/>
  </p:handoutMasterIdLst>
  <p:sldIdLst>
    <p:sldId id="256" r:id="rId8"/>
    <p:sldId id="351" r:id="rId9"/>
    <p:sldId id="356" r:id="rId10"/>
    <p:sldId id="353" r:id="rId11"/>
    <p:sldId id="373" r:id="rId12"/>
    <p:sldId id="363" r:id="rId13"/>
    <p:sldId id="374" r:id="rId14"/>
    <p:sldId id="375" r:id="rId15"/>
    <p:sldId id="367" r:id="rId16"/>
    <p:sldId id="366" r:id="rId17"/>
    <p:sldId id="368" r:id="rId18"/>
    <p:sldId id="380" r:id="rId19"/>
    <p:sldId id="371" r:id="rId20"/>
    <p:sldId id="384" r:id="rId21"/>
    <p:sldId id="385" r:id="rId22"/>
    <p:sldId id="382" r:id="rId23"/>
    <p:sldId id="330" r:id="rId24"/>
  </p:sldIdLst>
  <p:sldSz cx="9906000" cy="6858000" type="A4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336774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673547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010321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347094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1683868" algn="l" defTabSz="673547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020641" algn="l" defTabSz="673547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2357415" algn="l" defTabSz="673547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2694188" algn="l" defTabSz="673547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6490C0"/>
    <a:srgbClr val="94B6D2"/>
    <a:srgbClr val="4F81BD"/>
    <a:srgbClr val="0097E2"/>
    <a:srgbClr val="5C4D22"/>
    <a:srgbClr val="9C823A"/>
    <a:srgbClr val="D6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989" autoAdjust="0"/>
  </p:normalViewPr>
  <p:slideViewPr>
    <p:cSldViewPr showGuides="1">
      <p:cViewPr varScale="1">
        <p:scale>
          <a:sx n="84" d="100"/>
          <a:sy n="84" d="100"/>
        </p:scale>
        <p:origin x="1138" y="8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2" d="100"/>
          <a:sy n="52" d="100"/>
        </p:scale>
        <p:origin x="294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Hoja_de_c_lculo_de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noFill/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Autoempleo</c:v>
                </c:pt>
                <c:pt idx="1">
                  <c:v>Intermediación</c:v>
                </c:pt>
                <c:pt idx="2">
                  <c:v>Servicios a empresas</c:v>
                </c:pt>
                <c:pt idx="3">
                  <c:v>Orientación</c:v>
                </c:pt>
                <c:pt idx="4">
                  <c:v>Formación</c:v>
                </c:pt>
              </c:strCache>
            </c:strRef>
          </c:cat>
          <c:val>
            <c:numRef>
              <c:f>Hoja1!$B$2:$B$6</c:f>
              <c:numCache>
                <c:formatCode>###0.0</c:formatCode>
                <c:ptCount val="5"/>
                <c:pt idx="0">
                  <c:v>2.876543209876544</c:v>
                </c:pt>
                <c:pt idx="1">
                  <c:v>3.2926829268292686</c:v>
                </c:pt>
                <c:pt idx="2">
                  <c:v>3.3780487804878048</c:v>
                </c:pt>
                <c:pt idx="3">
                  <c:v>3.4938271604938267</c:v>
                </c:pt>
                <c:pt idx="4">
                  <c:v>3.6419753086419746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F4-477A-8BE7-21598EAC58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65912767"/>
        <c:axId val="1065910271"/>
      </c:barChart>
      <c:catAx>
        <c:axId val="10659127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1065910271"/>
        <c:crosses val="autoZero"/>
        <c:auto val="1"/>
        <c:lblAlgn val="ctr"/>
        <c:lblOffset val="100"/>
        <c:noMultiLvlLbl val="0"/>
      </c:catAx>
      <c:valAx>
        <c:axId val="1065910271"/>
        <c:scaling>
          <c:orientation val="minMax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1065912767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noFill/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3.5119835169829614E-3"/>
                  <c:y val="-9.04457909235156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157-4B82-9774-D879C3660CA1}"/>
                </c:ext>
              </c:extLst>
            </c:dLbl>
            <c:dLbl>
              <c:idx val="1"/>
              <c:layout>
                <c:manualLayout>
                  <c:x val="2.4939148175455251E-3"/>
                  <c:y val="-8.290768392324985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157-4B82-9774-D879C3660CA1}"/>
                </c:ext>
              </c:extLst>
            </c:dLbl>
            <c:dLbl>
              <c:idx val="2"/>
              <c:layout>
                <c:manualLayout>
                  <c:x val="1.532077243942592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157-4B82-9774-D879C3660CA1}"/>
                </c:ext>
              </c:extLst>
            </c:dLbl>
            <c:dLbl>
              <c:idx val="3"/>
              <c:layout>
                <c:manualLayout>
                  <c:x val="9.9254123279230427E-3"/>
                  <c:y val="-4.145384196162492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157-4B82-9774-D879C3660CA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Intermediación</c:v>
                </c:pt>
                <c:pt idx="1">
                  <c:v>Servicios a empresas</c:v>
                </c:pt>
                <c:pt idx="2">
                  <c:v>Orientación</c:v>
                </c:pt>
                <c:pt idx="3">
                  <c:v>Autoempleo</c:v>
                </c:pt>
                <c:pt idx="4">
                  <c:v>Formación</c:v>
                </c:pt>
              </c:strCache>
            </c:strRef>
          </c:cat>
          <c:val>
            <c:numRef>
              <c:f>Hoja1!$B$2:$B$6</c:f>
              <c:numCache>
                <c:formatCode>###0.00</c:formatCode>
                <c:ptCount val="5"/>
                <c:pt idx="0" formatCode="###0.0">
                  <c:v>2</c:v>
                </c:pt>
                <c:pt idx="1">
                  <c:v>2.0399999999999996</c:v>
                </c:pt>
                <c:pt idx="2" formatCode="###0.0">
                  <c:v>2.14</c:v>
                </c:pt>
                <c:pt idx="3">
                  <c:v>2.2027027027027022</c:v>
                </c:pt>
                <c:pt idx="4">
                  <c:v>2.61038961038961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57-4B82-9774-D879C3660C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65912767"/>
        <c:axId val="1065910271"/>
      </c:barChart>
      <c:catAx>
        <c:axId val="10659127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1065910271"/>
        <c:crosses val="autoZero"/>
        <c:auto val="1"/>
        <c:lblAlgn val="ctr"/>
        <c:lblOffset val="100"/>
        <c:noMultiLvlLbl val="0"/>
      </c:catAx>
      <c:valAx>
        <c:axId val="1065910271"/>
        <c:scaling>
          <c:orientation val="minMax"/>
          <c:max val="4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1065912767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481401031767579"/>
          <c:y val="0.15320278842695684"/>
          <c:w val="0.83907289814579622"/>
          <c:h val="0.8426064088927658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4472C4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F29-46AA-A418-7D1CB85F344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F29-46AA-A418-7D1CB85F3444}"/>
              </c:ext>
            </c:extLst>
          </c:dPt>
          <c:dPt>
            <c:idx val="2"/>
            <c:bubble3D val="0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F29-46AA-A418-7D1CB85F3444}"/>
              </c:ext>
            </c:extLst>
          </c:dPt>
          <c:dLbls>
            <c:dLbl>
              <c:idx val="0"/>
              <c:layout>
                <c:manualLayout>
                  <c:x val="-2.0508365023903866E-2"/>
                  <c:y val="-4.9011654845720898E-8"/>
                </c:manualLayout>
              </c:layout>
              <c:tx>
                <c:rich>
                  <a:bodyPr/>
                  <a:lstStyle/>
                  <a:p>
                    <a:fld id="{FA4669DA-8378-4A00-9FF7-96DE282AC0AD}" type="CATEGORYNAME">
                      <a:rPr lang="en-US"/>
                      <a:pPr/>
                      <a:t>[NOMBRE DE CATEGORÍA]</a:t>
                    </a:fld>
                    <a:r>
                      <a:rPr lang="en-US" baseline="0"/>
                      <a:t>
</a:t>
                    </a:r>
                    <a:fld id="{196F4E73-ADE3-4C84-879F-B2E6FAB98860}" type="PERCENTAGE">
                      <a:rPr lang="en-US" sz="1000" b="1" baseline="0">
                        <a:solidFill>
                          <a:sysClr val="windowText" lastClr="000000"/>
                        </a:solidFill>
                      </a:rPr>
                      <a:pPr/>
                      <a:t>[PORCENTAJE]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999521846411919"/>
                      <c:h val="0.29154509148106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F29-46AA-A418-7D1CB85F3444}"/>
                </c:ext>
              </c:extLst>
            </c:dLbl>
            <c:dLbl>
              <c:idx val="1"/>
              <c:layout>
                <c:manualLayout>
                  <c:x val="-2.3393764775669242E-3"/>
                  <c:y val="1.8205377389050859E-2"/>
                </c:manualLayout>
              </c:layout>
              <c:tx>
                <c:rich>
                  <a:bodyPr/>
                  <a:lstStyle/>
                  <a:p>
                    <a:fld id="{339C1C8F-F4BC-4DBE-87B8-8256C3DADB7D}" type="CATEGORYNAME">
                      <a:rPr lang="en-US"/>
                      <a:pPr/>
                      <a:t>[NOMBRE DE CATEGORÍA]</a:t>
                    </a:fld>
                    <a:r>
                      <a:rPr lang="en-US" baseline="0"/>
                      <a:t>
</a:t>
                    </a:r>
                    <a:fld id="{CD15E242-2AE4-4D9D-8DA1-24587F1FD30D}" type="PERCENTAGE">
                      <a:rPr lang="en-US" sz="1000" b="1" baseline="0">
                        <a:solidFill>
                          <a:sysClr val="windowText" lastClr="000000"/>
                        </a:solidFill>
                      </a:rPr>
                      <a:pPr/>
                      <a:t>[PORCENTAJE]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8090322580645162"/>
                      <c:h val="0.4464528668610301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F29-46AA-A418-7D1CB85F3444}"/>
                </c:ext>
              </c:extLst>
            </c:dLbl>
            <c:dLbl>
              <c:idx val="2"/>
              <c:layout>
                <c:manualLayout>
                  <c:x val="0.20307593332076626"/>
                  <c:y val="-6.6494749380817189E-2"/>
                </c:manualLayout>
              </c:layout>
              <c:tx>
                <c:rich>
                  <a:bodyPr/>
                  <a:lstStyle/>
                  <a:p>
                    <a:fld id="{3DE404F6-E274-4D38-B905-31C751EB5041}" type="CATEGORYNAME">
                      <a:rPr lang="en-US"/>
                      <a:pPr/>
                      <a:t>[NOMBRE DE CATEGORÍA]</a:t>
                    </a:fld>
                    <a:r>
                      <a:rPr lang="en-US" baseline="0"/>
                      <a:t>
</a:t>
                    </a:r>
                    <a:fld id="{ABDEAC10-CD75-4158-9BFC-95CEDFB27CF4}" type="PERCENTAGE">
                      <a:rPr lang="en-US" sz="1000" b="1" baseline="0">
                        <a:solidFill>
                          <a:sysClr val="windowText" lastClr="000000"/>
                        </a:solidFill>
                      </a:rPr>
                      <a:pPr/>
                      <a:t>[PORCENTAJE]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F29-46AA-A418-7D1CB85F34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Suficientemente conectadas</c:v>
                </c:pt>
                <c:pt idx="1">
                  <c:v>Insuficientemente conectadas</c:v>
                </c:pt>
                <c:pt idx="2">
                  <c:v>Ns/Nc</c:v>
                </c:pt>
              </c:strCache>
            </c:strRef>
          </c:cat>
          <c:val>
            <c:numRef>
              <c:f>Hoja1!$B$2:$B$4</c:f>
              <c:numCache>
                <c:formatCode>###0.0%</c:formatCode>
                <c:ptCount val="3"/>
                <c:pt idx="0">
                  <c:v>8.6419753086419748E-2</c:v>
                </c:pt>
                <c:pt idx="1">
                  <c:v>0.49382716049382713</c:v>
                </c:pt>
                <c:pt idx="2">
                  <c:v>0.41975308641975301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F29-46AA-A418-7D1CB85F34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3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656880276089252"/>
          <c:y val="5.1689087015023019E-2"/>
          <c:w val="0.57815635570122414"/>
          <c:h val="0.85758922991768882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4472C4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408-4ADF-92C8-A912D020A79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408-4ADF-92C8-A912D020A798}"/>
              </c:ext>
            </c:extLst>
          </c:dPt>
          <c:dPt>
            <c:idx val="2"/>
            <c:bubble3D val="0"/>
            <c:spPr>
              <a:noFill/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408-4ADF-92C8-A912D020A798}"/>
              </c:ext>
            </c:extLst>
          </c:dPt>
          <c:dLbls>
            <c:dLbl>
              <c:idx val="0"/>
              <c:layout>
                <c:manualLayout>
                  <c:x val="0.1828695746718893"/>
                  <c:y val="0.12866895962177041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0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67039969-7731-42D9-B0BC-4A1DE8EE67C1}" type="CATEGORYNAME">
                      <a:rPr lang="en-US" sz="1600">
                        <a:solidFill>
                          <a:schemeClr val="bg1"/>
                        </a:solidFill>
                      </a:rPr>
                      <a:pPr>
                        <a:defRPr sz="1600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endParaRPr lang="en-US" sz="1600" baseline="0">
                      <a:solidFill>
                        <a:schemeClr val="bg1"/>
                      </a:solidFill>
                    </a:endParaRPr>
                  </a:p>
                  <a:p>
                    <a:pPr>
                      <a:defRPr sz="1600">
                        <a:solidFill>
                          <a:schemeClr val="bg1"/>
                        </a:solidFill>
                      </a:defRPr>
                    </a:pPr>
                    <a:fld id="{4EB63457-DC5C-42AD-88D0-83326F1EAB7D}" type="PERCENTAGE">
                      <a:rPr lang="en-US" sz="1600" b="1">
                        <a:solidFill>
                          <a:schemeClr val="bg1"/>
                        </a:solidFill>
                      </a:rPr>
                      <a:pPr>
                        <a:defRPr sz="1600">
                          <a:solidFill>
                            <a:schemeClr val="bg1"/>
                          </a:solidFill>
                        </a:defRPr>
                      </a:pPr>
                      <a:t>[PORCENTAJE]</a:t>
                    </a:fld>
                    <a:endParaRPr lang="es-E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1516151600697609"/>
                      <c:h val="0.304113971904356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408-4ADF-92C8-A912D020A798}"/>
                </c:ext>
              </c:extLst>
            </c:dLbl>
            <c:dLbl>
              <c:idx val="1"/>
              <c:layout>
                <c:manualLayout>
                  <c:x val="-1.1782338746924572E-3"/>
                  <c:y val="-8.3862981273685647E-2"/>
                </c:manualLayout>
              </c:layout>
              <c:tx>
                <c:rich>
                  <a:bodyPr/>
                  <a:lstStyle/>
                  <a:p>
                    <a:fld id="{E8267E33-CDE6-43BA-ABB2-6E3B3225F46D}" type="CATEGORYNAME">
                      <a:rPr lang="en-US"/>
                      <a:pPr/>
                      <a:t>[NOMBRE DE CATEGORÍA]</a:t>
                    </a:fld>
                    <a:endParaRPr lang="en-US" baseline="0"/>
                  </a:p>
                  <a:p>
                    <a:fld id="{AA76BF86-F8C9-49DC-B02F-96CED6BC9F71}" type="PERCENTAGE">
                      <a:rPr lang="en-US" b="1">
                        <a:solidFill>
                          <a:sysClr val="windowText" lastClr="000000"/>
                        </a:solidFill>
                      </a:rPr>
                      <a:pPr/>
                      <a:t>[PORCENTAJE]</a:t>
                    </a:fld>
                    <a:endParaRPr lang="es-E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265924597443319"/>
                      <c:h val="0.447636990951622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408-4ADF-92C8-A912D020A798}"/>
                </c:ext>
              </c:extLst>
            </c:dLbl>
            <c:dLbl>
              <c:idx val="2"/>
              <c:layout>
                <c:manualLayout>
                  <c:x val="1.4994991081050997E-2"/>
                  <c:y val="0.11539690034440608"/>
                </c:manualLayout>
              </c:layout>
              <c:tx>
                <c:rich>
                  <a:bodyPr/>
                  <a:lstStyle/>
                  <a:p>
                    <a:fld id="{F3C0315F-A494-4F5B-B5C6-461D09CCED68}" type="CATEGORYNAME">
                      <a:rPr lang="en-US"/>
                      <a:pPr/>
                      <a:t>[NOMBRE DE CATEGORÍA]</a:t>
                    </a:fld>
                    <a:endParaRPr lang="en-US" baseline="0"/>
                  </a:p>
                  <a:p>
                    <a:fld id="{A8A5524A-1429-46DD-97F4-06F0ECA19410}" type="PERCENTAGE">
                      <a:rPr lang="en-US" b="1">
                        <a:solidFill>
                          <a:sysClr val="windowText" lastClr="000000"/>
                        </a:solidFill>
                      </a:rPr>
                      <a:pPr/>
                      <a:t>[PORCENTAJE]</a:t>
                    </a:fld>
                    <a:endParaRPr lang="es-E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408-4ADF-92C8-A912D020A7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Proporcionaría conexión</c:v>
                </c:pt>
                <c:pt idx="1">
                  <c:v>No proporcionaría conexión</c:v>
                </c:pt>
                <c:pt idx="2">
                  <c:v>Ns/Nc</c:v>
                </c:pt>
              </c:strCache>
            </c:strRef>
          </c:cat>
          <c:val>
            <c:numRef>
              <c:f>Hoja1!$B$2:$B$4</c:f>
              <c:numCache>
                <c:formatCode>###0.0%</c:formatCode>
                <c:ptCount val="3"/>
                <c:pt idx="0">
                  <c:v>0.85</c:v>
                </c:pt>
                <c:pt idx="1">
                  <c:v>0.1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408-4ADF-92C8-A912D020A7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12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iburuaren leku-marka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8056"/>
          </a:xfrm>
          <a:prstGeom prst="rect">
            <a:avLst/>
          </a:prstGeom>
        </p:spPr>
        <p:txBody>
          <a:bodyPr vert="horz" lIns="91305" tIns="45652" rIns="91305" bIns="45652" rtlCol="0"/>
          <a:lstStyle>
            <a:lvl1pPr algn="l">
              <a:defRPr sz="1200"/>
            </a:lvl1pPr>
          </a:lstStyle>
          <a:p>
            <a:endParaRPr lang="eu-ES"/>
          </a:p>
        </p:txBody>
      </p:sp>
      <p:sp>
        <p:nvSpPr>
          <p:cNvPr id="3" name="Dataren leku-marka 2"/>
          <p:cNvSpPr>
            <a:spLocks noGrp="1"/>
          </p:cNvSpPr>
          <p:nvPr>
            <p:ph type="dt" sz="quarter" idx="1"/>
          </p:nvPr>
        </p:nvSpPr>
        <p:spPr>
          <a:xfrm>
            <a:off x="3850445" y="2"/>
            <a:ext cx="2945659" cy="498056"/>
          </a:xfrm>
          <a:prstGeom prst="rect">
            <a:avLst/>
          </a:prstGeom>
        </p:spPr>
        <p:txBody>
          <a:bodyPr vert="horz" lIns="91305" tIns="45652" rIns="91305" bIns="45652" rtlCol="0"/>
          <a:lstStyle>
            <a:lvl1pPr algn="r">
              <a:defRPr sz="1200"/>
            </a:lvl1pPr>
          </a:lstStyle>
          <a:p>
            <a:fld id="{21E8FEAA-DC1B-4500-A296-BC54A7B321DE}" type="datetimeFigureOut">
              <a:rPr lang="eu-ES" smtClean="0"/>
              <a:t>2021/11/16</a:t>
            </a:fld>
            <a:endParaRPr lang="eu-ES"/>
          </a:p>
        </p:txBody>
      </p:sp>
      <p:sp>
        <p:nvSpPr>
          <p:cNvPr id="4" name="Orri-oinaren leku-marka 3"/>
          <p:cNvSpPr>
            <a:spLocks noGrp="1"/>
          </p:cNvSpPr>
          <p:nvPr>
            <p:ph type="ftr" sz="quarter" idx="2"/>
          </p:nvPr>
        </p:nvSpPr>
        <p:spPr>
          <a:xfrm>
            <a:off x="2" y="9428586"/>
            <a:ext cx="2945659" cy="498055"/>
          </a:xfrm>
          <a:prstGeom prst="rect">
            <a:avLst/>
          </a:prstGeom>
        </p:spPr>
        <p:txBody>
          <a:bodyPr vert="horz" lIns="91305" tIns="45652" rIns="91305" bIns="45652" rtlCol="0" anchor="b"/>
          <a:lstStyle>
            <a:lvl1pPr algn="l">
              <a:defRPr sz="1200"/>
            </a:lvl1pPr>
          </a:lstStyle>
          <a:p>
            <a:endParaRPr lang="eu-ES"/>
          </a:p>
        </p:txBody>
      </p:sp>
      <p:sp>
        <p:nvSpPr>
          <p:cNvPr id="5" name="Diapositibaren zenbakiaren leku-marka 4"/>
          <p:cNvSpPr>
            <a:spLocks noGrp="1"/>
          </p:cNvSpPr>
          <p:nvPr>
            <p:ph type="sldNum" sz="quarter" idx="3"/>
          </p:nvPr>
        </p:nvSpPr>
        <p:spPr>
          <a:xfrm>
            <a:off x="3850445" y="9428586"/>
            <a:ext cx="2945659" cy="498055"/>
          </a:xfrm>
          <a:prstGeom prst="rect">
            <a:avLst/>
          </a:prstGeom>
        </p:spPr>
        <p:txBody>
          <a:bodyPr vert="horz" lIns="91305" tIns="45652" rIns="91305" bIns="45652" rtlCol="0" anchor="b"/>
          <a:lstStyle>
            <a:lvl1pPr algn="r">
              <a:defRPr sz="1200"/>
            </a:lvl1pPr>
          </a:lstStyle>
          <a:p>
            <a:fld id="{E31D1761-BDA4-4B03-85B9-C7F96EE0C769}" type="slidenum">
              <a:rPr lang="eu-ES" smtClean="0"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927825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247" cy="498168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827" y="1"/>
            <a:ext cx="2946246" cy="498168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r">
              <a:defRPr sz="1200"/>
            </a:lvl1pPr>
          </a:lstStyle>
          <a:p>
            <a:fld id="{3E1E27AD-E345-48EF-9738-0CCE7ED6D8D2}" type="datetimeFigureOut">
              <a:rPr lang="es-ES" smtClean="0"/>
              <a:t>16/11/2021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79" tIns="45990" rIns="91979" bIns="4599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288" y="4777304"/>
            <a:ext cx="5439102" cy="3908703"/>
          </a:xfrm>
          <a:prstGeom prst="rect">
            <a:avLst/>
          </a:prstGeom>
        </p:spPr>
        <p:txBody>
          <a:bodyPr vert="horz" lIns="91979" tIns="45990" rIns="91979" bIns="4599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470"/>
            <a:ext cx="2946247" cy="498168"/>
          </a:xfrm>
          <a:prstGeom prst="rect">
            <a:avLst/>
          </a:prstGeom>
        </p:spPr>
        <p:txBody>
          <a:bodyPr vert="horz" lIns="91979" tIns="45990" rIns="91979" bIns="4599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827" y="9428470"/>
            <a:ext cx="2946246" cy="498168"/>
          </a:xfrm>
          <a:prstGeom prst="rect">
            <a:avLst/>
          </a:prstGeom>
        </p:spPr>
        <p:txBody>
          <a:bodyPr vert="horz" lIns="91979" tIns="45990" rIns="91979" bIns="45990" rtlCol="0" anchor="b"/>
          <a:lstStyle>
            <a:lvl1pPr algn="r">
              <a:defRPr sz="1200"/>
            </a:lvl1pPr>
          </a:lstStyle>
          <a:p>
            <a:fld id="{A7FB5D08-C7D7-4B0B-A057-933DEEC75B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298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(escudo central) / Azala (erdiko armarr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spect="1"/>
          </p:cNvSpPr>
          <p:nvPr userDrawn="1"/>
        </p:nvSpPr>
        <p:spPr bwMode="auto">
          <a:xfrm>
            <a:off x="1497025" y="2226842"/>
            <a:ext cx="8173176" cy="2024123"/>
          </a:xfrm>
          <a:prstGeom prst="roundRect">
            <a:avLst>
              <a:gd name="adj" fmla="val 23074"/>
            </a:avLst>
          </a:prstGeom>
          <a:solidFill>
            <a:schemeClr val="bg1"/>
          </a:solidFill>
          <a:ln w="12700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 lIns="0" tIns="0" rIns="0" bIns="0">
            <a:noAutofit/>
          </a:bodyPr>
          <a:lstStyle/>
          <a:p>
            <a:pPr>
              <a:defRPr/>
            </a:pPr>
            <a:endParaRPr lang="es-ES" sz="2500" kern="0" dirty="0">
              <a:solidFill>
                <a:schemeClr val="tx1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2" name="AutoShape 3"/>
          <p:cNvSpPr>
            <a:spLocks noChangeAspect="1"/>
          </p:cNvSpPr>
          <p:nvPr userDrawn="1"/>
        </p:nvSpPr>
        <p:spPr bwMode="auto">
          <a:xfrm>
            <a:off x="1497025" y="2226842"/>
            <a:ext cx="8173176" cy="2024123"/>
          </a:xfrm>
          <a:prstGeom prst="roundRect">
            <a:avLst>
              <a:gd name="adj" fmla="val 23074"/>
            </a:avLst>
          </a:prstGeom>
          <a:solidFill>
            <a:schemeClr val="bg1"/>
          </a:solidFill>
          <a:ln w="12700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 lIns="0" tIns="0" rIns="0" bIns="0">
            <a:noAutofit/>
          </a:bodyPr>
          <a:lstStyle/>
          <a:p>
            <a:pPr>
              <a:defRPr/>
            </a:pPr>
            <a:endParaRPr lang="es-ES" sz="2500" kern="0" dirty="0">
              <a:solidFill>
                <a:schemeClr val="tx1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1352600" y="2112604"/>
            <a:ext cx="8317601" cy="1352115"/>
          </a:xfrm>
          <a:prstGeom prst="rect">
            <a:avLst/>
          </a:prstGeom>
        </p:spPr>
        <p:txBody>
          <a:bodyPr lIns="67355" tIns="33677" rIns="67355" bIns="33677" anchor="b"/>
          <a:lstStyle>
            <a:lvl1pPr algn="ctr">
              <a:defRPr sz="4400" b="1">
                <a:latin typeface="Helvetica Light"/>
              </a:defRPr>
            </a:lvl1pPr>
          </a:lstStyle>
          <a:p>
            <a:r>
              <a:rPr lang="eu-ES" dirty="0"/>
              <a:t>Egin klik titulu maisuaren estiloa aldatzeko</a:t>
            </a:r>
            <a:endParaRPr lang="es-ES" dirty="0"/>
          </a:p>
        </p:txBody>
      </p:sp>
      <p:sp>
        <p:nvSpPr>
          <p:cNvPr id="16" name="Testuaren leku-marka 15"/>
          <p:cNvSpPr>
            <a:spLocks noGrp="1"/>
          </p:cNvSpPr>
          <p:nvPr>
            <p:ph type="body" sz="quarter" idx="10"/>
          </p:nvPr>
        </p:nvSpPr>
        <p:spPr>
          <a:xfrm>
            <a:off x="1352599" y="3530261"/>
            <a:ext cx="8317601" cy="760140"/>
          </a:xfrm>
          <a:prstGeom prst="rect">
            <a:avLst/>
          </a:prstGeom>
        </p:spPr>
        <p:txBody>
          <a:bodyPr lIns="67355" tIns="33677" rIns="67355" bIns="33677"/>
          <a:lstStyle>
            <a:lvl1pPr marL="0" indent="0">
              <a:buNone/>
              <a:defRPr/>
            </a:lvl1pPr>
          </a:lstStyle>
          <a:p>
            <a:pPr lvl="0"/>
            <a:r>
              <a:rPr lang="eu-ES" dirty="0"/>
              <a:t>Egin klik diapositiba nagusiaren testu-estiloak aldatzeko</a:t>
            </a:r>
          </a:p>
          <a:p>
            <a:pPr lvl="1"/>
            <a:r>
              <a:rPr lang="eu-ES" dirty="0"/>
              <a:t>Bigarren maila</a:t>
            </a:r>
          </a:p>
          <a:p>
            <a:pPr lvl="2"/>
            <a:r>
              <a:rPr lang="eu-ES" dirty="0"/>
              <a:t>Hirugarren maila</a:t>
            </a:r>
          </a:p>
          <a:p>
            <a:pPr lvl="3"/>
            <a:r>
              <a:rPr lang="eu-ES" dirty="0"/>
              <a:t>Laugarren maila</a:t>
            </a:r>
          </a:p>
          <a:p>
            <a:pPr lvl="4"/>
            <a:r>
              <a:rPr lang="eu-ES" dirty="0"/>
              <a:t>Bosgarren maila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874599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(escudo lateral) / Edukia (alboko armarr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495784" y="87379"/>
            <a:ext cx="8914433" cy="708829"/>
          </a:xfrm>
          <a:prstGeom prst="rect">
            <a:avLst/>
          </a:prstGeom>
        </p:spPr>
        <p:txBody>
          <a:bodyPr lIns="67355" tIns="33677" rIns="67355" bIns="33677" anchor="ctr"/>
          <a:lstStyle/>
          <a:p>
            <a:r>
              <a:rPr lang="eu-ES" dirty="0"/>
              <a:t>Egin klik titulu maisuaren estiloa aldatzeko</a:t>
            </a:r>
            <a:endParaRPr lang="es-ES" dirty="0"/>
          </a:p>
        </p:txBody>
      </p:sp>
      <p:sp>
        <p:nvSpPr>
          <p:cNvPr id="4" name="Testuaren leku-marka 3"/>
          <p:cNvSpPr>
            <a:spLocks noGrp="1"/>
          </p:cNvSpPr>
          <p:nvPr>
            <p:ph type="body" sz="quarter" idx="11"/>
          </p:nvPr>
        </p:nvSpPr>
        <p:spPr>
          <a:xfrm>
            <a:off x="510163" y="998730"/>
            <a:ext cx="8885543" cy="4860262"/>
          </a:xfrm>
          <a:prstGeom prst="rect">
            <a:avLst/>
          </a:prstGeom>
        </p:spPr>
        <p:txBody>
          <a:bodyPr lIns="67355" tIns="33677" rIns="67355" bIns="33677"/>
          <a:lstStyle/>
          <a:p>
            <a:pPr lvl="0"/>
            <a:r>
              <a:rPr lang="eu-ES" dirty="0"/>
              <a:t>Egin klik testu maisuaren estiloak aldatzeko</a:t>
            </a:r>
          </a:p>
          <a:p>
            <a:pPr lvl="1"/>
            <a:r>
              <a:rPr lang="eu-ES" dirty="0"/>
              <a:t>Bigarren maila</a:t>
            </a:r>
          </a:p>
          <a:p>
            <a:pPr lvl="2"/>
            <a:r>
              <a:rPr lang="eu-ES" dirty="0"/>
              <a:t>Hirugarren maila</a:t>
            </a:r>
          </a:p>
          <a:p>
            <a:pPr lvl="3"/>
            <a:r>
              <a:rPr lang="eu-ES" dirty="0"/>
              <a:t>Laugarren maila</a:t>
            </a:r>
          </a:p>
          <a:p>
            <a:pPr lvl="4"/>
            <a:r>
              <a:rPr lang="eu-ES" dirty="0"/>
              <a:t>Bosgarren maila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8191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(escudo lateral) / Edukia (alboko armarr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495784" y="87379"/>
            <a:ext cx="8914433" cy="708829"/>
          </a:xfrm>
          <a:prstGeom prst="rect">
            <a:avLst/>
          </a:prstGeom>
        </p:spPr>
        <p:txBody>
          <a:bodyPr lIns="67355" tIns="33677" rIns="67355" bIns="33677" anchor="ctr"/>
          <a:lstStyle/>
          <a:p>
            <a:r>
              <a:rPr lang="eu-ES" dirty="0"/>
              <a:t>Egin klik titulu maisuaren estiloa aldatzeko</a:t>
            </a:r>
            <a:endParaRPr lang="es-ES" dirty="0"/>
          </a:p>
        </p:txBody>
      </p:sp>
      <p:sp>
        <p:nvSpPr>
          <p:cNvPr id="4" name="Testuaren leku-marka 3"/>
          <p:cNvSpPr>
            <a:spLocks noGrp="1"/>
          </p:cNvSpPr>
          <p:nvPr>
            <p:ph type="body" sz="quarter" idx="11"/>
          </p:nvPr>
        </p:nvSpPr>
        <p:spPr>
          <a:xfrm>
            <a:off x="510163" y="998730"/>
            <a:ext cx="8885543" cy="4860262"/>
          </a:xfrm>
          <a:prstGeom prst="rect">
            <a:avLst/>
          </a:prstGeom>
        </p:spPr>
        <p:txBody>
          <a:bodyPr lIns="67355" tIns="33677" rIns="67355" bIns="33677"/>
          <a:lstStyle/>
          <a:p>
            <a:pPr lvl="0"/>
            <a:r>
              <a:rPr lang="eu-ES" dirty="0"/>
              <a:t>Egin klik testu maisuaren estiloak aldatzeko</a:t>
            </a:r>
          </a:p>
          <a:p>
            <a:pPr lvl="1"/>
            <a:r>
              <a:rPr lang="eu-ES" dirty="0"/>
              <a:t>Bigarren maila</a:t>
            </a:r>
          </a:p>
          <a:p>
            <a:pPr lvl="2"/>
            <a:r>
              <a:rPr lang="eu-ES" dirty="0"/>
              <a:t>Hirugarren maila</a:t>
            </a:r>
          </a:p>
          <a:p>
            <a:pPr lvl="3"/>
            <a:r>
              <a:rPr lang="eu-ES" dirty="0"/>
              <a:t>Laugarren maila</a:t>
            </a:r>
          </a:p>
          <a:p>
            <a:pPr lvl="4"/>
            <a:r>
              <a:rPr lang="eu-ES" dirty="0"/>
              <a:t>Bosgarren maila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92353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 (escudo central) / Azala (erdiko armarr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spect="1"/>
          </p:cNvSpPr>
          <p:nvPr userDrawn="1"/>
        </p:nvSpPr>
        <p:spPr bwMode="auto">
          <a:xfrm>
            <a:off x="1497025" y="2226842"/>
            <a:ext cx="8173176" cy="2024123"/>
          </a:xfrm>
          <a:prstGeom prst="roundRect">
            <a:avLst>
              <a:gd name="adj" fmla="val 23074"/>
            </a:avLst>
          </a:prstGeom>
          <a:solidFill>
            <a:schemeClr val="bg1"/>
          </a:solidFill>
          <a:ln w="12700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 lIns="0" tIns="0" rIns="0" bIns="0">
            <a:noAutofit/>
          </a:bodyPr>
          <a:lstStyle/>
          <a:p>
            <a:pPr>
              <a:defRPr/>
            </a:pPr>
            <a:endParaRPr lang="es-ES" sz="2500" kern="0" dirty="0">
              <a:solidFill>
                <a:schemeClr val="tx1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2" name="AutoShape 3"/>
          <p:cNvSpPr>
            <a:spLocks noChangeAspect="1"/>
          </p:cNvSpPr>
          <p:nvPr userDrawn="1"/>
        </p:nvSpPr>
        <p:spPr bwMode="auto">
          <a:xfrm>
            <a:off x="1497025" y="2226842"/>
            <a:ext cx="8173176" cy="2024123"/>
          </a:xfrm>
          <a:prstGeom prst="roundRect">
            <a:avLst>
              <a:gd name="adj" fmla="val 23074"/>
            </a:avLst>
          </a:prstGeom>
          <a:solidFill>
            <a:schemeClr val="bg1"/>
          </a:solidFill>
          <a:ln w="12700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 lIns="0" tIns="0" rIns="0" bIns="0">
            <a:noAutofit/>
          </a:bodyPr>
          <a:lstStyle/>
          <a:p>
            <a:pPr>
              <a:defRPr/>
            </a:pPr>
            <a:endParaRPr lang="es-ES" sz="2500" kern="0" dirty="0">
              <a:solidFill>
                <a:schemeClr val="tx1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1352600" y="2112604"/>
            <a:ext cx="8317601" cy="1352115"/>
          </a:xfrm>
          <a:prstGeom prst="rect">
            <a:avLst/>
          </a:prstGeom>
        </p:spPr>
        <p:txBody>
          <a:bodyPr lIns="67355" tIns="33677" rIns="67355" bIns="33677" anchor="b"/>
          <a:lstStyle>
            <a:lvl1pPr algn="ctr">
              <a:defRPr sz="4400" b="1">
                <a:latin typeface="Helvetica Light"/>
              </a:defRPr>
            </a:lvl1pPr>
          </a:lstStyle>
          <a:p>
            <a:r>
              <a:rPr lang="eu-ES" dirty="0"/>
              <a:t>Egin klik titulu maisuaren estiloa aldatzeko</a:t>
            </a:r>
            <a:endParaRPr lang="es-ES" dirty="0"/>
          </a:p>
        </p:txBody>
      </p:sp>
      <p:sp>
        <p:nvSpPr>
          <p:cNvPr id="16" name="Testuaren leku-marka 15"/>
          <p:cNvSpPr>
            <a:spLocks noGrp="1"/>
          </p:cNvSpPr>
          <p:nvPr>
            <p:ph type="body" sz="quarter" idx="10"/>
          </p:nvPr>
        </p:nvSpPr>
        <p:spPr>
          <a:xfrm>
            <a:off x="1352599" y="3530261"/>
            <a:ext cx="8317601" cy="760140"/>
          </a:xfrm>
          <a:prstGeom prst="rect">
            <a:avLst/>
          </a:prstGeom>
        </p:spPr>
        <p:txBody>
          <a:bodyPr lIns="67355" tIns="33677" rIns="67355" bIns="33677"/>
          <a:lstStyle>
            <a:lvl1pPr marL="0" indent="0">
              <a:buNone/>
              <a:defRPr/>
            </a:lvl1pPr>
          </a:lstStyle>
          <a:p>
            <a:pPr lvl="0"/>
            <a:r>
              <a:rPr lang="eu-ES" dirty="0"/>
              <a:t>Egin klik diapositiba nagusiaren testu-estiloak aldatzeko</a:t>
            </a:r>
          </a:p>
          <a:p>
            <a:pPr lvl="1"/>
            <a:r>
              <a:rPr lang="eu-ES" dirty="0"/>
              <a:t>Bigarren maila</a:t>
            </a:r>
          </a:p>
          <a:p>
            <a:pPr lvl="2"/>
            <a:r>
              <a:rPr lang="eu-ES" dirty="0"/>
              <a:t>Hirugarren maila</a:t>
            </a:r>
          </a:p>
          <a:p>
            <a:pPr lvl="3"/>
            <a:r>
              <a:rPr lang="eu-ES" dirty="0"/>
              <a:t>Laugarren maila</a:t>
            </a:r>
          </a:p>
          <a:p>
            <a:pPr lvl="4"/>
            <a:r>
              <a:rPr lang="eu-ES" dirty="0"/>
              <a:t>Bosgarren maila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447667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adecimientos (escudo central) / Eskerrak (erdiko armarr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stuaren leku-marka 2"/>
          <p:cNvSpPr>
            <a:spLocks noGrp="1"/>
          </p:cNvSpPr>
          <p:nvPr>
            <p:ph type="body" sz="quarter" idx="10"/>
          </p:nvPr>
        </p:nvSpPr>
        <p:spPr>
          <a:xfrm>
            <a:off x="564710" y="2163217"/>
            <a:ext cx="8776581" cy="1265783"/>
          </a:xfrm>
          <a:prstGeom prst="rect">
            <a:avLst/>
          </a:prstGeom>
        </p:spPr>
        <p:txBody>
          <a:bodyPr lIns="67355" tIns="33677" rIns="67355" bIns="33677" anchor="ctr"/>
          <a:lstStyle>
            <a:lvl1pPr marL="0" indent="0" algn="ctr">
              <a:buNone/>
              <a:defRPr sz="3200" b="1">
                <a:latin typeface="Helvetica Light"/>
              </a:defRPr>
            </a:lvl1pPr>
          </a:lstStyle>
          <a:p>
            <a:pPr lvl="0"/>
            <a:r>
              <a:rPr lang="eu-ES" dirty="0"/>
              <a:t>Egin klik testu maisuaren estiloak aldatzeko</a:t>
            </a:r>
          </a:p>
        </p:txBody>
      </p:sp>
    </p:spTree>
    <p:extLst>
      <p:ext uri="{BB962C8B-B14F-4D97-AF65-F5344CB8AC3E}">
        <p14:creationId xmlns:p14="http://schemas.microsoft.com/office/powerpoint/2010/main" val="299997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adecimientos (escudo lateral) / Eskerrak (alboko armarr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stuaren leku-marka 2"/>
          <p:cNvSpPr>
            <a:spLocks noGrp="1"/>
          </p:cNvSpPr>
          <p:nvPr>
            <p:ph type="body" sz="quarter" idx="10"/>
          </p:nvPr>
        </p:nvSpPr>
        <p:spPr>
          <a:xfrm>
            <a:off x="564710" y="2163217"/>
            <a:ext cx="8776581" cy="1265783"/>
          </a:xfrm>
          <a:prstGeom prst="rect">
            <a:avLst/>
          </a:prstGeom>
        </p:spPr>
        <p:txBody>
          <a:bodyPr lIns="67355" tIns="33677" rIns="67355" bIns="33677" anchor="ctr"/>
          <a:lstStyle>
            <a:lvl1pPr marL="0" indent="0" algn="ctr">
              <a:buNone/>
              <a:defRPr sz="3200" b="1">
                <a:latin typeface="Helvetica Light"/>
              </a:defRPr>
            </a:lvl1pPr>
          </a:lstStyle>
          <a:p>
            <a:pPr lvl="0"/>
            <a:r>
              <a:rPr lang="eu-ES" dirty="0"/>
              <a:t>Egin klik testu maisuaren estiloak aldatzeko</a:t>
            </a:r>
          </a:p>
        </p:txBody>
      </p:sp>
    </p:spTree>
    <p:extLst>
      <p:ext uri="{BB962C8B-B14F-4D97-AF65-F5344CB8AC3E}">
        <p14:creationId xmlns:p14="http://schemas.microsoft.com/office/powerpoint/2010/main" val="3857320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32000"/>
            <a:lum/>
          </a:blip>
          <a:srcRect/>
          <a:stretch>
            <a:fillRect l="-25000" t="-20000" r="10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56656" y="5517232"/>
            <a:ext cx="6552728" cy="12212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3677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7354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01032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34709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52580" indent="-252580" algn="ctr" rtl="0" eaLnBrk="1" fontAlgn="base" hangingPunct="1">
        <a:spcBef>
          <a:spcPct val="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47257" indent="-210483" algn="ctr" rtl="0" eaLnBrk="1" fontAlgn="base" hangingPunct="1">
        <a:spcBef>
          <a:spcPct val="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41934" indent="-168387" algn="ctr" rtl="0" eaLnBrk="1" fontAlgn="base" hangingPunct="1">
        <a:spcBef>
          <a:spcPct val="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178707" indent="-168387" algn="ctr" rtl="0" eaLnBrk="1" fontAlgn="base" hangingPunct="1">
        <a:spcBef>
          <a:spcPct val="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515481" indent="-168387" algn="ctr" rtl="0" eaLnBrk="1" fontAlgn="base" hangingPunct="1">
        <a:spcBef>
          <a:spcPct val="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36774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73547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010321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347094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s-ES"/>
      </a:defPPr>
      <a:lvl1pPr marL="0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74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547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321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094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868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641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415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188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4 Imagen" descr="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9"/>
          <a:stretch>
            <a:fillRect/>
          </a:stretch>
        </p:blipFill>
        <p:spPr bwMode="auto">
          <a:xfrm>
            <a:off x="0" y="867296"/>
            <a:ext cx="1582881" cy="526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0 Rectángulo"/>
          <p:cNvSpPr/>
          <p:nvPr/>
        </p:nvSpPr>
        <p:spPr bwMode="auto">
          <a:xfrm>
            <a:off x="0" y="0"/>
            <a:ext cx="9906000" cy="867296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dash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836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673547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Helvetica Light"/>
          <a:ea typeface="+mj-ea"/>
          <a:cs typeface="+mj-cs"/>
        </a:defRPr>
      </a:lvl1pPr>
    </p:titleStyle>
    <p:bodyStyle>
      <a:lvl1pPr marL="252580" indent="-252580" algn="l" defTabSz="6735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Helvetica Light"/>
          <a:ea typeface="+mn-ea"/>
          <a:cs typeface="+mn-cs"/>
        </a:defRPr>
      </a:lvl1pPr>
      <a:lvl2pPr marL="547257" indent="-210483" algn="l" defTabSz="673547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Helvetica Light"/>
          <a:ea typeface="+mn-ea"/>
          <a:cs typeface="+mn-cs"/>
        </a:defRPr>
      </a:lvl2pPr>
      <a:lvl3pPr marL="841934" indent="-168387" algn="l" defTabSz="67354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Helvetica Light"/>
          <a:ea typeface="+mn-ea"/>
          <a:cs typeface="+mn-cs"/>
        </a:defRPr>
      </a:lvl3pPr>
      <a:lvl4pPr marL="1178707" indent="-168387" algn="l" defTabSz="673547" rtl="0" eaLnBrk="1" latinLnBrk="0" hangingPunct="1">
        <a:spcBef>
          <a:spcPct val="20000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Helvetica Light"/>
          <a:ea typeface="+mn-ea"/>
          <a:cs typeface="+mn-cs"/>
        </a:defRPr>
      </a:lvl4pPr>
      <a:lvl5pPr marL="1515481" indent="-168387" algn="l" defTabSz="673547" rtl="0" eaLnBrk="1" latinLnBrk="0" hangingPunct="1">
        <a:spcBef>
          <a:spcPct val="20000"/>
        </a:spcBef>
        <a:buFont typeface="Arial" panose="020B0604020202020204" pitchFamily="34" charset="0"/>
        <a:buChar char="»"/>
        <a:defRPr sz="1300" kern="1200">
          <a:solidFill>
            <a:schemeClr val="tx1"/>
          </a:solidFill>
          <a:latin typeface="Helvetica Light"/>
          <a:ea typeface="+mn-ea"/>
          <a:cs typeface="+mn-cs"/>
        </a:defRPr>
      </a:lvl5pPr>
      <a:lvl6pPr marL="1852254" indent="-168387" algn="l" defTabSz="67354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189028" indent="-168387" algn="l" defTabSz="67354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25801" indent="-168387" algn="l" defTabSz="67354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62575" indent="-168387" algn="l" defTabSz="67354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74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547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321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094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868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641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415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188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4 Imagen" descr="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9"/>
          <a:stretch>
            <a:fillRect/>
          </a:stretch>
        </p:blipFill>
        <p:spPr bwMode="auto">
          <a:xfrm>
            <a:off x="0" y="867296"/>
            <a:ext cx="1582881" cy="526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0 Rectángulo"/>
          <p:cNvSpPr/>
          <p:nvPr/>
        </p:nvSpPr>
        <p:spPr bwMode="auto">
          <a:xfrm>
            <a:off x="0" y="0"/>
            <a:ext cx="9906000" cy="867296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dash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300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82" r:id="rId2"/>
  </p:sldLayoutIdLst>
  <p:txStyles>
    <p:titleStyle>
      <a:lvl1pPr algn="l" defTabSz="673547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Helvetica Light"/>
          <a:ea typeface="+mj-ea"/>
          <a:cs typeface="+mj-cs"/>
        </a:defRPr>
      </a:lvl1pPr>
    </p:titleStyle>
    <p:bodyStyle>
      <a:lvl1pPr marL="252580" indent="-252580" algn="l" defTabSz="6735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Helvetica Light"/>
          <a:ea typeface="+mn-ea"/>
          <a:cs typeface="+mn-cs"/>
        </a:defRPr>
      </a:lvl1pPr>
      <a:lvl2pPr marL="547257" indent="-210483" algn="l" defTabSz="673547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Helvetica Light"/>
          <a:ea typeface="+mn-ea"/>
          <a:cs typeface="+mn-cs"/>
        </a:defRPr>
      </a:lvl2pPr>
      <a:lvl3pPr marL="841934" indent="-168387" algn="l" defTabSz="67354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Helvetica Light"/>
          <a:ea typeface="+mn-ea"/>
          <a:cs typeface="+mn-cs"/>
        </a:defRPr>
      </a:lvl3pPr>
      <a:lvl4pPr marL="1178707" indent="-168387" algn="l" defTabSz="673547" rtl="0" eaLnBrk="1" latinLnBrk="0" hangingPunct="1">
        <a:spcBef>
          <a:spcPct val="20000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Helvetica Light"/>
          <a:ea typeface="+mn-ea"/>
          <a:cs typeface="+mn-cs"/>
        </a:defRPr>
      </a:lvl4pPr>
      <a:lvl5pPr marL="1515481" indent="-168387" algn="l" defTabSz="673547" rtl="0" eaLnBrk="1" latinLnBrk="0" hangingPunct="1">
        <a:spcBef>
          <a:spcPct val="20000"/>
        </a:spcBef>
        <a:buFont typeface="Arial" panose="020B0604020202020204" pitchFamily="34" charset="0"/>
        <a:buChar char="»"/>
        <a:defRPr sz="1300" kern="1200">
          <a:solidFill>
            <a:schemeClr val="tx1"/>
          </a:solidFill>
          <a:latin typeface="Helvetica Light"/>
          <a:ea typeface="+mn-ea"/>
          <a:cs typeface="+mn-cs"/>
        </a:defRPr>
      </a:lvl5pPr>
      <a:lvl6pPr marL="1852254" indent="-168387" algn="l" defTabSz="67354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189028" indent="-168387" algn="l" defTabSz="67354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25801" indent="-168387" algn="l" defTabSz="67354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62575" indent="-168387" algn="l" defTabSz="67354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74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547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321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094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868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641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415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188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32000"/>
            <a:lum/>
          </a:blip>
          <a:srcRect/>
          <a:stretch>
            <a:fillRect l="-25000" t="-20000" r="10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329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txStyles>
    <p:titleStyle>
      <a:lvl1pPr algn="ctr" defTabSz="673547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580" indent="-252580" algn="l" defTabSz="6735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7257" indent="-210483" algn="l" defTabSz="673547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41934" indent="-168387" algn="l" defTabSz="67354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78707" indent="-168387" algn="l" defTabSz="673547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5481" indent="-168387" algn="l" defTabSz="673547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2254" indent="-168387" algn="l" defTabSz="67354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189028" indent="-168387" algn="l" defTabSz="67354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25801" indent="-168387" algn="l" defTabSz="67354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62575" indent="-168387" algn="l" defTabSz="67354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74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547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321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094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868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641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415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188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es-es/foto/ambiente-atmosfera-cielo-cielo-azul-631342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71ADFD2-5649-4E94-B832-4EF145AC7C4F}"/>
              </a:ext>
            </a:extLst>
          </p:cNvPr>
          <p:cNvSpPr txBox="1"/>
          <p:nvPr/>
        </p:nvSpPr>
        <p:spPr>
          <a:xfrm>
            <a:off x="1627047" y="2276872"/>
            <a:ext cx="6998361" cy="186781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7355" tIns="33677" rIns="67355" bIns="33677" anchor="b"/>
          <a:lstStyle>
            <a:lvl1pPr eaLnBrk="1" hangingPunct="1">
              <a:defRPr b="1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1pPr>
            <a:lvl2pPr eaLnBrk="1" hangingPunct="1">
              <a:defRPr sz="5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 sz="5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 sz="5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 sz="5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36774" algn="ctr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73547" algn="ctr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010321" algn="ctr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47094" algn="ctr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ACOMPAÑAMIENTO EN LA CREACIÓN DE LA LEY DEL SISTEMA VASCO DE EMPLEO</a:t>
            </a:r>
          </a:p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9E0FAC9-A3AD-4D94-8A3C-578B11519081}"/>
              </a:ext>
            </a:extLst>
          </p:cNvPr>
          <p:cNvSpPr txBox="1"/>
          <p:nvPr/>
        </p:nvSpPr>
        <p:spPr>
          <a:xfrm>
            <a:off x="4963259" y="476672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Vitoria-Gasteiz,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de noviembre 2021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044788" y="4263479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 de puesta en marcha</a:t>
            </a:r>
          </a:p>
        </p:txBody>
      </p:sp>
    </p:spTree>
    <p:extLst>
      <p:ext uri="{BB962C8B-B14F-4D97-AF65-F5344CB8AC3E}">
        <p14:creationId xmlns:p14="http://schemas.microsoft.com/office/powerpoint/2010/main" val="1926731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ulua 1">
            <a:extLst>
              <a:ext uri="{FF2B5EF4-FFF2-40B4-BE49-F238E27FC236}">
                <a16:creationId xmlns:a16="http://schemas.microsoft.com/office/drawing/2014/main" id="{966A46A9-7D18-49C6-A239-8E1B66B7BE8B}"/>
              </a:ext>
            </a:extLst>
          </p:cNvPr>
          <p:cNvSpPr txBox="1">
            <a:spLocks/>
          </p:cNvSpPr>
          <p:nvPr/>
        </p:nvSpPr>
        <p:spPr>
          <a:xfrm>
            <a:off x="-67" y="0"/>
            <a:ext cx="9906001" cy="8367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7355" tIns="33677" rIns="67355" bIns="33677" anchor="ctr"/>
          <a:lstStyle>
            <a:defPPr>
              <a:defRPr lang="en-US"/>
            </a:defPPr>
            <a:lvl1pPr eaLnBrk="1" hangingPunct="1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1" hangingPunct="1">
              <a:defRPr sz="5900"/>
            </a:lvl2pPr>
            <a:lvl3pPr eaLnBrk="1" hangingPunct="1">
              <a:defRPr sz="5900"/>
            </a:lvl3pPr>
            <a:lvl4pPr eaLnBrk="1" hangingPunct="1">
              <a:defRPr sz="5900"/>
            </a:lvl4pPr>
            <a:lvl5pPr eaLnBrk="1" hangingPunct="1">
              <a:defRPr sz="5900"/>
            </a:lvl5pPr>
            <a:lvl6pPr marL="336774" algn="ctr" fontAlgn="base">
              <a:spcBef>
                <a:spcPct val="0"/>
              </a:spcBef>
              <a:spcAft>
                <a:spcPct val="0"/>
              </a:spcAft>
              <a:defRPr sz="5900"/>
            </a:lvl6pPr>
            <a:lvl7pPr marL="673547" algn="ctr" fontAlgn="base">
              <a:spcBef>
                <a:spcPct val="0"/>
              </a:spcBef>
              <a:spcAft>
                <a:spcPct val="0"/>
              </a:spcAft>
              <a:defRPr sz="5900"/>
            </a:lvl7pPr>
            <a:lvl8pPr marL="1010321" algn="ctr" fontAlgn="base">
              <a:spcBef>
                <a:spcPct val="0"/>
              </a:spcBef>
              <a:spcAft>
                <a:spcPct val="0"/>
              </a:spcAft>
              <a:defRPr sz="5900"/>
            </a:lvl8pPr>
            <a:lvl9pPr marL="1347094" algn="ctr" fontAlgn="base">
              <a:spcBef>
                <a:spcPct val="0"/>
              </a:spcBef>
              <a:spcAft>
                <a:spcPct val="0"/>
              </a:spcAft>
              <a:defRPr sz="5900"/>
            </a:lvl9pPr>
          </a:lstStyle>
          <a:p>
            <a:r>
              <a:rPr lang="eu-ES" dirty="0"/>
              <a:t>3.2. LAS PAE A REVISIÓN: OTROS ASPECTOS ESPECIFICOS</a:t>
            </a:r>
          </a:p>
        </p:txBody>
      </p:sp>
      <p:sp>
        <p:nvSpPr>
          <p:cNvPr id="21" name="Marcador de texto 20">
            <a:extLst>
              <a:ext uri="{FF2B5EF4-FFF2-40B4-BE49-F238E27FC236}">
                <a16:creationId xmlns:a16="http://schemas.microsoft.com/office/drawing/2014/main" id="{AA1AD4CD-43B0-4923-8614-7742DCD5F4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0749" y="2186862"/>
            <a:ext cx="8496944" cy="2592288"/>
          </a:xfrm>
        </p:spPr>
        <p:txBody>
          <a:bodyPr/>
          <a:lstStyle/>
          <a:p>
            <a:pPr marL="342900" lvl="0" indent="-342900" algn="just">
              <a:lnSpc>
                <a:spcPct val="11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25000"/>
              <a:buFont typeface="+mj-lt"/>
              <a:buAutoNum type="arabicPeriod"/>
            </a:pPr>
            <a:r>
              <a:rPr lang="es-ES" sz="2000" dirty="0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Proporciona la base de trabajo para dar un salto innovador en la definición y desempeño del resto de la cartera de servicios</a:t>
            </a:r>
          </a:p>
          <a:p>
            <a:pPr marL="342900" lvl="0" indent="-342900" algn="just">
              <a:lnSpc>
                <a:spcPct val="11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25000"/>
              <a:buFont typeface="+mj-lt"/>
              <a:buAutoNum type="arabicPeriod"/>
            </a:pPr>
            <a:r>
              <a:rPr lang="es-ES" sz="2000" dirty="0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Posibilita hacer de la innovación el valor central de la misma y de las instituciones asociadas a su oferta </a:t>
            </a:r>
          </a:p>
          <a:p>
            <a:pPr marL="342900" lvl="0" indent="-342900" algn="just">
              <a:lnSpc>
                <a:spcPct val="11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25000"/>
              <a:buFont typeface="+mj-lt"/>
              <a:buAutoNum type="arabicPeriod"/>
            </a:pPr>
            <a:r>
              <a:rPr lang="es-ES" sz="2000" dirty="0">
                <a:solidFill>
                  <a:srgbClr val="5F5F5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sz="2000" dirty="0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lemento habilitador para la personalización / particularización de los servicios existentes; su concepción y funcionamiento integrado en forma de itinerarios</a:t>
            </a:r>
          </a:p>
          <a:p>
            <a:pPr marL="342900" lvl="0" indent="-342900" algn="just">
              <a:lnSpc>
                <a:spcPct val="11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25000"/>
              <a:buFont typeface="+mj-lt"/>
              <a:buAutoNum type="arabicPeriod"/>
            </a:pPr>
            <a:r>
              <a:rPr lang="es-ES" sz="2000" dirty="0">
                <a:solidFill>
                  <a:srgbClr val="5F5F5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en términos de proceso y desempeño, factor de rapidez y agilización de las tramitaciones diversas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21BB207-4000-4C4D-8520-0E2625C5EA2E}"/>
              </a:ext>
            </a:extLst>
          </p:cNvPr>
          <p:cNvSpPr txBox="1"/>
          <p:nvPr/>
        </p:nvSpPr>
        <p:spPr>
          <a:xfrm>
            <a:off x="560512" y="1124744"/>
            <a:ext cx="87129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cap="sm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2.-  </a:t>
            </a:r>
            <a:r>
              <a:rPr lang="es-ES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Información como base de un gran cambio en la cartera de servicios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520" y="5761649"/>
            <a:ext cx="1632008" cy="91485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16496" y="6165304"/>
            <a:ext cx="774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 smtClean="0"/>
              <a:t>10</a:t>
            </a:r>
            <a:endParaRPr lang="es-ES" sz="1400" i="1" dirty="0"/>
          </a:p>
        </p:txBody>
      </p:sp>
    </p:spTree>
    <p:extLst>
      <p:ext uri="{BB962C8B-B14F-4D97-AF65-F5344CB8AC3E}">
        <p14:creationId xmlns:p14="http://schemas.microsoft.com/office/powerpoint/2010/main" val="3913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ulua 1">
            <a:extLst>
              <a:ext uri="{FF2B5EF4-FFF2-40B4-BE49-F238E27FC236}">
                <a16:creationId xmlns:a16="http://schemas.microsoft.com/office/drawing/2014/main" id="{966A46A9-7D18-49C6-A239-8E1B66B7BE8B}"/>
              </a:ext>
            </a:extLst>
          </p:cNvPr>
          <p:cNvSpPr txBox="1">
            <a:spLocks/>
          </p:cNvSpPr>
          <p:nvPr/>
        </p:nvSpPr>
        <p:spPr>
          <a:xfrm>
            <a:off x="-67" y="0"/>
            <a:ext cx="9906001" cy="8367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7355" tIns="33677" rIns="67355" bIns="33677" anchor="ctr"/>
          <a:lstStyle>
            <a:defPPr>
              <a:defRPr lang="en-US"/>
            </a:defPPr>
            <a:lvl1pPr eaLnBrk="1" hangingPunct="1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1" hangingPunct="1">
              <a:defRPr sz="5900"/>
            </a:lvl2pPr>
            <a:lvl3pPr eaLnBrk="1" hangingPunct="1">
              <a:defRPr sz="5900"/>
            </a:lvl3pPr>
            <a:lvl4pPr eaLnBrk="1" hangingPunct="1">
              <a:defRPr sz="5900"/>
            </a:lvl4pPr>
            <a:lvl5pPr eaLnBrk="1" hangingPunct="1">
              <a:defRPr sz="5900"/>
            </a:lvl5pPr>
            <a:lvl6pPr marL="336774" algn="ctr" fontAlgn="base">
              <a:spcBef>
                <a:spcPct val="0"/>
              </a:spcBef>
              <a:spcAft>
                <a:spcPct val="0"/>
              </a:spcAft>
              <a:defRPr sz="5900"/>
            </a:lvl6pPr>
            <a:lvl7pPr marL="673547" algn="ctr" fontAlgn="base">
              <a:spcBef>
                <a:spcPct val="0"/>
              </a:spcBef>
              <a:spcAft>
                <a:spcPct val="0"/>
              </a:spcAft>
              <a:defRPr sz="5900"/>
            </a:lvl7pPr>
            <a:lvl8pPr marL="1010321" algn="ctr" fontAlgn="base">
              <a:spcBef>
                <a:spcPct val="0"/>
              </a:spcBef>
              <a:spcAft>
                <a:spcPct val="0"/>
              </a:spcAft>
              <a:defRPr sz="5900"/>
            </a:lvl8pPr>
            <a:lvl9pPr marL="1347094" algn="ctr" fontAlgn="base">
              <a:spcBef>
                <a:spcPct val="0"/>
              </a:spcBef>
              <a:spcAft>
                <a:spcPct val="0"/>
              </a:spcAft>
              <a:defRPr sz="5900"/>
            </a:lvl9pPr>
          </a:lstStyle>
          <a:p>
            <a:r>
              <a:rPr lang="eu-ES" dirty="0"/>
              <a:t>3.2. LAS PAE A REVISIÓN: OTROS ASPECTOS ESPECIFICOS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A3DDFDC-3895-4126-9626-10D8FB85182E}"/>
              </a:ext>
            </a:extLst>
          </p:cNvPr>
          <p:cNvSpPr txBox="1"/>
          <p:nvPr/>
        </p:nvSpPr>
        <p:spPr>
          <a:xfrm>
            <a:off x="0" y="4395589"/>
            <a:ext cx="963352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entiende mayoritariamente que una mayor integración supondría mejor conexión de las PAE con la empresa</a:t>
            </a:r>
          </a:p>
          <a:p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Pero…</a:t>
            </a:r>
          </a:p>
          <a:p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el recorrido de ese esfuerzo sería, hoy por hoy, limitado.</a:t>
            </a:r>
          </a:p>
          <a:p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Es necesario trabajar para generar condiciones en esa línea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3DA34FED-26BE-4CC4-96A8-F338C7CC54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6010644"/>
              </p:ext>
            </p:extLst>
          </p:nvPr>
        </p:nvGraphicFramePr>
        <p:xfrm>
          <a:off x="444822" y="1613749"/>
          <a:ext cx="357207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8BCB5C48-F9F5-467F-A577-CF98F586DE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6936661"/>
              </p:ext>
            </p:extLst>
          </p:nvPr>
        </p:nvGraphicFramePr>
        <p:xfrm>
          <a:off x="4736976" y="1916832"/>
          <a:ext cx="453650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61EF335E-6F3C-4A99-B057-2D4E0FC44D7C}"/>
              </a:ext>
            </a:extLst>
          </p:cNvPr>
          <p:cNvSpPr txBox="1"/>
          <p:nvPr/>
        </p:nvSpPr>
        <p:spPr>
          <a:xfrm>
            <a:off x="200405" y="1015570"/>
            <a:ext cx="950505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cap="sm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es-ES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negociación colectiva y las políticas activas: un nueva línea de trabajo a futuro</a:t>
            </a:r>
          </a:p>
          <a:p>
            <a:pPr algn="ctr"/>
            <a:endParaRPr lang="es-ES" cap="small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3520" y="5761649"/>
            <a:ext cx="1632008" cy="91485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16496" y="6165304"/>
            <a:ext cx="774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 smtClean="0"/>
              <a:t>11</a:t>
            </a:r>
            <a:endParaRPr lang="es-ES" sz="1400" i="1" dirty="0"/>
          </a:p>
        </p:txBody>
      </p:sp>
    </p:spTree>
    <p:extLst>
      <p:ext uri="{BB962C8B-B14F-4D97-AF65-F5344CB8AC3E}">
        <p14:creationId xmlns:p14="http://schemas.microsoft.com/office/powerpoint/2010/main" val="427661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ítulo 1">
            <a:extLst>
              <a:ext uri="{FF2B5EF4-FFF2-40B4-BE49-F238E27FC236}">
                <a16:creationId xmlns:a16="http://schemas.microsoft.com/office/drawing/2014/main" id="{2CDC6DC6-DAAE-4A3A-B67C-B6BC41EAF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504" y="836712"/>
            <a:ext cx="8677641" cy="1152128"/>
          </a:xfrm>
        </p:spPr>
        <p:txBody>
          <a:bodyPr/>
          <a:lstStyle/>
          <a:p>
            <a:pPr marL="450850" indent="-450850" algn="l"/>
            <a:r>
              <a:rPr lang="es-ES" sz="2200" b="1" cap="sm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1.- </a:t>
            </a:r>
            <a:r>
              <a:rPr lang="es-ES" sz="2000" cap="sm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 </a:t>
            </a:r>
            <a:r>
              <a:rPr lang="es-ES" sz="20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GRAN RETO DESDE LA </a:t>
            </a:r>
            <a:r>
              <a:rPr lang="es-ES" sz="20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PERSPECTIVA DE LA LEY: </a:t>
            </a:r>
            <a:r>
              <a:rPr lang="es-ES" sz="20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Propiciar el transito de un ecosistema de números actores no optimizados hacia un sistema estructurado eficaz y eficiente</a:t>
            </a:r>
            <a:endParaRPr lang="es-ES" sz="2000" b="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itulua 1">
            <a:extLst>
              <a:ext uri="{FF2B5EF4-FFF2-40B4-BE49-F238E27FC236}">
                <a16:creationId xmlns:a16="http://schemas.microsoft.com/office/drawing/2014/main" id="{44B8C23B-D0E1-453E-A6C6-2B52C70AE20A}"/>
              </a:ext>
            </a:extLst>
          </p:cNvPr>
          <p:cNvSpPr txBox="1">
            <a:spLocks/>
          </p:cNvSpPr>
          <p:nvPr/>
        </p:nvSpPr>
        <p:spPr>
          <a:xfrm>
            <a:off x="0" y="-39188"/>
            <a:ext cx="9906000" cy="82546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7355" tIns="33677" rIns="67355" bIns="33677" anchor="ctr"/>
          <a:lstStyle>
            <a:defPPr>
              <a:defRPr lang="en-US"/>
            </a:defPPr>
            <a:lvl1pPr eaLnBrk="1" hangingPunct="1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1" hangingPunct="1">
              <a:defRPr sz="5900"/>
            </a:lvl2pPr>
            <a:lvl3pPr eaLnBrk="1" hangingPunct="1">
              <a:defRPr sz="5900"/>
            </a:lvl3pPr>
            <a:lvl4pPr eaLnBrk="1" hangingPunct="1">
              <a:defRPr sz="5900"/>
            </a:lvl4pPr>
            <a:lvl5pPr eaLnBrk="1" hangingPunct="1">
              <a:defRPr sz="5900"/>
            </a:lvl5pPr>
            <a:lvl6pPr marL="336774" algn="ctr" fontAlgn="base">
              <a:spcBef>
                <a:spcPct val="0"/>
              </a:spcBef>
              <a:spcAft>
                <a:spcPct val="0"/>
              </a:spcAft>
              <a:defRPr sz="5900"/>
            </a:lvl6pPr>
            <a:lvl7pPr marL="673547" algn="ctr" fontAlgn="base">
              <a:spcBef>
                <a:spcPct val="0"/>
              </a:spcBef>
              <a:spcAft>
                <a:spcPct val="0"/>
              </a:spcAft>
              <a:defRPr sz="5900"/>
            </a:lvl7pPr>
            <a:lvl8pPr marL="1010321" algn="ctr" fontAlgn="base">
              <a:spcBef>
                <a:spcPct val="0"/>
              </a:spcBef>
              <a:spcAft>
                <a:spcPct val="0"/>
              </a:spcAft>
              <a:defRPr sz="5900"/>
            </a:lvl8pPr>
            <a:lvl9pPr marL="1347094" algn="ctr" fontAlgn="base">
              <a:spcBef>
                <a:spcPct val="0"/>
              </a:spcBef>
              <a:spcAft>
                <a:spcPct val="0"/>
              </a:spcAft>
              <a:defRPr sz="5900"/>
            </a:lvl9pPr>
          </a:lstStyle>
          <a:p>
            <a:r>
              <a:rPr lang="es-ES" dirty="0"/>
              <a:t>4. MARCO DE COORDINACIÓN Y GOBERNANZA</a:t>
            </a:r>
            <a:endParaRPr lang="eu-E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542E0B2-45A6-4D7A-8924-550E3EC8105D}"/>
              </a:ext>
            </a:extLst>
          </p:cNvPr>
          <p:cNvSpPr txBox="1">
            <a:spLocks/>
          </p:cNvSpPr>
          <p:nvPr/>
        </p:nvSpPr>
        <p:spPr>
          <a:xfrm>
            <a:off x="466303" y="1916832"/>
            <a:ext cx="8677641" cy="624523"/>
          </a:xfrm>
          <a:prstGeom prst="rect">
            <a:avLst/>
          </a:prstGeom>
        </p:spPr>
        <p:txBody>
          <a:bodyPr lIns="67355" tIns="33677" rIns="67355" bIns="33677" anchor="ctr"/>
          <a:lstStyle>
            <a:lvl1pPr algn="l" defTabSz="673547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Helvetica Ligh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sz="2200" b="1" cap="sm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2.- </a:t>
            </a:r>
            <a:r>
              <a:rPr lang="es-ES" sz="2000" cap="sm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COMPETENCIA </a:t>
            </a:r>
            <a:r>
              <a:rPr lang="es-ES" sz="20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VS INCUMBENCIA:</a:t>
            </a:r>
            <a:endParaRPr lang="es-ES" sz="200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EBE4A5DE-E153-4685-AA56-3C9A5402114A}"/>
              </a:ext>
            </a:extLst>
          </p:cNvPr>
          <p:cNvSpPr txBox="1">
            <a:spLocks/>
          </p:cNvSpPr>
          <p:nvPr/>
        </p:nvSpPr>
        <p:spPr>
          <a:xfrm>
            <a:off x="848544" y="2732469"/>
            <a:ext cx="8677641" cy="1152128"/>
          </a:xfrm>
          <a:prstGeom prst="rect">
            <a:avLst/>
          </a:prstGeom>
        </p:spPr>
        <p:txBody>
          <a:bodyPr lIns="67355" tIns="33677" rIns="67355" bIns="33677" anchor="ctr"/>
          <a:lstStyle>
            <a:lvl1pPr algn="l" defTabSz="673547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Helvetica Light"/>
                <a:ea typeface="+mj-ea"/>
                <a:cs typeface="+mj-cs"/>
              </a:defRPr>
            </a:lvl1pPr>
          </a:lstStyle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Complejidad administrativa institucional; tardía transferencia de competencias; soluciones insuficientes; búsqueda de visibilidad institucional que propician priorizar un escenario de incumbencia sobre la competencia.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Todo ello propicia un escenario sin referencias claras de liderazgo, espacios de solape; duplicidades y efectos no deseados</a:t>
            </a:r>
            <a:endParaRPr lang="es-ES" sz="200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2EBD86B2-B08E-45E2-B038-FD6372456086}"/>
              </a:ext>
            </a:extLst>
          </p:cNvPr>
          <p:cNvSpPr txBox="1">
            <a:spLocks/>
          </p:cNvSpPr>
          <p:nvPr/>
        </p:nvSpPr>
        <p:spPr>
          <a:xfrm>
            <a:off x="451823" y="4437112"/>
            <a:ext cx="8677641" cy="1368152"/>
          </a:xfrm>
          <a:prstGeom prst="rect">
            <a:avLst/>
          </a:prstGeom>
        </p:spPr>
        <p:txBody>
          <a:bodyPr lIns="67355" tIns="33677" rIns="67355" bIns="33677" anchor="ctr"/>
          <a:lstStyle>
            <a:lvl1pPr algn="l" defTabSz="673547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Helvetica Light"/>
                <a:ea typeface="+mj-ea"/>
                <a:cs typeface="+mj-cs"/>
              </a:defRPr>
            </a:lvl1pPr>
          </a:lstStyle>
          <a:p>
            <a:pPr marL="450850" indent="-450850" fontAlgn="auto">
              <a:spcAft>
                <a:spcPts val="0"/>
              </a:spcAft>
            </a:pPr>
            <a:r>
              <a:rPr lang="es-ES" sz="2200" b="1" cap="sm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3.- </a:t>
            </a:r>
            <a:r>
              <a:rPr lang="es-ES" sz="2000" cap="sm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Una </a:t>
            </a:r>
            <a:r>
              <a:rPr lang="es-ES" sz="20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clara llamada a LA COORDINACÏON INTERINSTITUCIONAL: </a:t>
            </a:r>
            <a:r>
              <a:rPr lang="es-ES" sz="20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“La simplificación y clarificación de la oferta de servicios ante empresas y ciudadanía”, y los  aspectos de gestión del sistema, como aspectos clave en opinión de los agentes del Foro del Empleo</a:t>
            </a:r>
            <a:endParaRPr lang="es-ES" sz="200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520" y="5761649"/>
            <a:ext cx="1632008" cy="91485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16496" y="6165304"/>
            <a:ext cx="774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 smtClean="0"/>
              <a:t>12</a:t>
            </a:r>
          </a:p>
          <a:p>
            <a:endParaRPr lang="es-ES" sz="1400" i="1" dirty="0"/>
          </a:p>
        </p:txBody>
      </p:sp>
    </p:spTree>
    <p:extLst>
      <p:ext uri="{BB962C8B-B14F-4D97-AF65-F5344CB8AC3E}">
        <p14:creationId xmlns:p14="http://schemas.microsoft.com/office/powerpoint/2010/main" val="226272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ulua 1">
            <a:extLst>
              <a:ext uri="{FF2B5EF4-FFF2-40B4-BE49-F238E27FC236}">
                <a16:creationId xmlns:a16="http://schemas.microsoft.com/office/drawing/2014/main" id="{FEE56329-1463-4221-AEBC-8DF7B2D56546}"/>
              </a:ext>
            </a:extLst>
          </p:cNvPr>
          <p:cNvSpPr txBox="1">
            <a:spLocks/>
          </p:cNvSpPr>
          <p:nvPr/>
        </p:nvSpPr>
        <p:spPr>
          <a:xfrm>
            <a:off x="14144" y="-25761"/>
            <a:ext cx="9906000" cy="82546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7355" tIns="33677" rIns="67355" bIns="33677" anchor="ctr"/>
          <a:lstStyle>
            <a:defPPr>
              <a:defRPr lang="en-US"/>
            </a:defPPr>
            <a:lvl1pPr eaLnBrk="1" hangingPunct="1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1" hangingPunct="1">
              <a:defRPr sz="5900"/>
            </a:lvl2pPr>
            <a:lvl3pPr eaLnBrk="1" hangingPunct="1">
              <a:defRPr sz="5900"/>
            </a:lvl3pPr>
            <a:lvl4pPr eaLnBrk="1" hangingPunct="1">
              <a:defRPr sz="5900"/>
            </a:lvl4pPr>
            <a:lvl5pPr eaLnBrk="1" hangingPunct="1">
              <a:defRPr sz="5900"/>
            </a:lvl5pPr>
            <a:lvl6pPr marL="336774" algn="ctr" fontAlgn="base">
              <a:spcBef>
                <a:spcPct val="0"/>
              </a:spcBef>
              <a:spcAft>
                <a:spcPct val="0"/>
              </a:spcAft>
              <a:defRPr sz="5900"/>
            </a:lvl6pPr>
            <a:lvl7pPr marL="673547" algn="ctr" fontAlgn="base">
              <a:spcBef>
                <a:spcPct val="0"/>
              </a:spcBef>
              <a:spcAft>
                <a:spcPct val="0"/>
              </a:spcAft>
              <a:defRPr sz="5900"/>
            </a:lvl7pPr>
            <a:lvl8pPr marL="1010321" algn="ctr" fontAlgn="base">
              <a:spcBef>
                <a:spcPct val="0"/>
              </a:spcBef>
              <a:spcAft>
                <a:spcPct val="0"/>
              </a:spcAft>
              <a:defRPr sz="5900"/>
            </a:lvl8pPr>
            <a:lvl9pPr marL="1347094" algn="ctr" fontAlgn="base">
              <a:spcBef>
                <a:spcPct val="0"/>
              </a:spcBef>
              <a:spcAft>
                <a:spcPct val="0"/>
              </a:spcAft>
              <a:defRPr sz="5900"/>
            </a:lvl9pPr>
          </a:lstStyle>
          <a:p>
            <a:r>
              <a:rPr lang="es-ES" dirty="0"/>
              <a:t>4. MARCO DE COORDINACIÓN Y GOBERNANZA</a:t>
            </a:r>
            <a:endParaRPr lang="eu-ES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147ABA16-7FD8-4023-99A1-50B27C6423DF}"/>
              </a:ext>
            </a:extLst>
          </p:cNvPr>
          <p:cNvSpPr txBox="1"/>
          <p:nvPr/>
        </p:nvSpPr>
        <p:spPr>
          <a:xfrm>
            <a:off x="2072680" y="1196752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SIMPLIFICACIÓN Y CLARIFICACIÓN DE LA OFERTA ANTE EMPRESAS Y CIUDADANÍA 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F3021CCD-48C6-4F5B-BA18-FD257D30E5DA}"/>
              </a:ext>
            </a:extLst>
          </p:cNvPr>
          <p:cNvSpPr txBox="1"/>
          <p:nvPr/>
        </p:nvSpPr>
        <p:spPr>
          <a:xfrm>
            <a:off x="2072680" y="1835533"/>
            <a:ext cx="6264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Instrumentos de Planificación con objetivos y roles compartidos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785A0411-1BEF-43D6-89C3-DB2BEFD09648}"/>
              </a:ext>
            </a:extLst>
          </p:cNvPr>
          <p:cNvSpPr txBox="1"/>
          <p:nvPr/>
        </p:nvSpPr>
        <p:spPr>
          <a:xfrm>
            <a:off x="2072680" y="231303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>
              <a:defRPr sz="1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Mecanismos de ejecución colaborativa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B0F7558B-85F1-4A3A-BC57-33CC12DA75FB}"/>
              </a:ext>
            </a:extLst>
          </p:cNvPr>
          <p:cNvSpPr txBox="1"/>
          <p:nvPr/>
        </p:nvSpPr>
        <p:spPr>
          <a:xfrm>
            <a:off x="2072680" y="2790531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>
              <a:defRPr sz="1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Gobernanza que busque la integralidad e inclusividad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C99CE8C0-9C35-4DF9-9A2C-367FAE430B6F}"/>
              </a:ext>
            </a:extLst>
          </p:cNvPr>
          <p:cNvSpPr txBox="1"/>
          <p:nvPr/>
        </p:nvSpPr>
        <p:spPr>
          <a:xfrm>
            <a:off x="2072680" y="3281843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400" dirty="0">
                <a:solidFill>
                  <a:srgbClr val="649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Optimización de Información soporte sobre empresas y personas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F3A952A6-770F-486F-AF36-D200340DF1AD}"/>
              </a:ext>
            </a:extLst>
          </p:cNvPr>
          <p:cNvSpPr txBox="1"/>
          <p:nvPr/>
        </p:nvSpPr>
        <p:spPr>
          <a:xfrm>
            <a:off x="2072680" y="4277541"/>
            <a:ext cx="4928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400" dirty="0">
                <a:solidFill>
                  <a:srgbClr val="649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 de la capilaridad territorial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9A621987-56F4-41C7-AAAB-BD0C5DFDC34F}"/>
              </a:ext>
            </a:extLst>
          </p:cNvPr>
          <p:cNvSpPr txBox="1"/>
          <p:nvPr/>
        </p:nvSpPr>
        <p:spPr>
          <a:xfrm>
            <a:off x="2072680" y="4783680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400" dirty="0">
                <a:solidFill>
                  <a:srgbClr val="649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Transferencia de aprendizajes entre agentes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90558E11-CCEF-4BA5-BF92-9A4D791E0CE0}"/>
              </a:ext>
            </a:extLst>
          </p:cNvPr>
          <p:cNvSpPr txBox="1"/>
          <p:nvPr/>
        </p:nvSpPr>
        <p:spPr>
          <a:xfrm>
            <a:off x="2072680" y="5236929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400" dirty="0">
                <a:solidFill>
                  <a:srgbClr val="649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Creación de nuevos servicios innovadores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39094F1B-6306-4555-BDAB-3F7D592445A8}"/>
              </a:ext>
            </a:extLst>
          </p:cNvPr>
          <p:cNvSpPr txBox="1"/>
          <p:nvPr/>
        </p:nvSpPr>
        <p:spPr>
          <a:xfrm>
            <a:off x="2072680" y="3763539"/>
            <a:ext cx="5344144" cy="31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400" dirty="0">
                <a:solidFill>
                  <a:srgbClr val="649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 de la complementariedad de los servicios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3202AB15-ADE6-484F-A793-29D90CA4C46B}"/>
              </a:ext>
            </a:extLst>
          </p:cNvPr>
          <p:cNvSpPr txBox="1"/>
          <p:nvPr/>
        </p:nvSpPr>
        <p:spPr>
          <a:xfrm>
            <a:off x="14145" y="1357976"/>
            <a:ext cx="1986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Siendo todas ellas importantes …</a:t>
            </a:r>
          </a:p>
        </p:txBody>
      </p:sp>
      <p:sp>
        <p:nvSpPr>
          <p:cNvPr id="32" name="Octágono 31">
            <a:extLst>
              <a:ext uri="{FF2B5EF4-FFF2-40B4-BE49-F238E27FC236}">
                <a16:creationId xmlns:a16="http://schemas.microsoft.com/office/drawing/2014/main" id="{F3496A8E-7915-4B63-A581-0B2E8D9C7121}"/>
              </a:ext>
            </a:extLst>
          </p:cNvPr>
          <p:cNvSpPr/>
          <p:nvPr/>
        </p:nvSpPr>
        <p:spPr>
          <a:xfrm>
            <a:off x="8262884" y="1403485"/>
            <a:ext cx="1098179" cy="273850"/>
          </a:xfrm>
          <a:prstGeom prst="octagon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accent3">
                    <a:lumMod val="50000"/>
                  </a:schemeClr>
                </a:solidFill>
              </a:rPr>
              <a:t>3,51</a:t>
            </a:r>
          </a:p>
        </p:txBody>
      </p:sp>
      <p:sp>
        <p:nvSpPr>
          <p:cNvPr id="46" name="Octágono 45">
            <a:extLst>
              <a:ext uri="{FF2B5EF4-FFF2-40B4-BE49-F238E27FC236}">
                <a16:creationId xmlns:a16="http://schemas.microsoft.com/office/drawing/2014/main" id="{376EE1F9-7103-483A-AF23-ACB4E8CDE3CC}"/>
              </a:ext>
            </a:extLst>
          </p:cNvPr>
          <p:cNvSpPr/>
          <p:nvPr/>
        </p:nvSpPr>
        <p:spPr>
          <a:xfrm>
            <a:off x="8049344" y="955051"/>
            <a:ext cx="1696521" cy="241701"/>
          </a:xfrm>
          <a:prstGeom prst="octagon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accent3">
                    <a:lumMod val="50000"/>
                  </a:schemeClr>
                </a:solidFill>
              </a:rPr>
              <a:t>P. media</a:t>
            </a:r>
          </a:p>
        </p:txBody>
      </p:sp>
      <p:sp>
        <p:nvSpPr>
          <p:cNvPr id="56" name="Octágono 55">
            <a:extLst>
              <a:ext uri="{FF2B5EF4-FFF2-40B4-BE49-F238E27FC236}">
                <a16:creationId xmlns:a16="http://schemas.microsoft.com/office/drawing/2014/main" id="{090DFAA9-5308-410E-A5AC-C4603617331C}"/>
              </a:ext>
            </a:extLst>
          </p:cNvPr>
          <p:cNvSpPr/>
          <p:nvPr/>
        </p:nvSpPr>
        <p:spPr>
          <a:xfrm>
            <a:off x="8262884" y="1858391"/>
            <a:ext cx="1098179" cy="273850"/>
          </a:xfrm>
          <a:prstGeom prst="octagon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accent3">
                    <a:lumMod val="50000"/>
                  </a:schemeClr>
                </a:solidFill>
              </a:rPr>
              <a:t>3,45</a:t>
            </a:r>
          </a:p>
        </p:txBody>
      </p:sp>
      <p:sp>
        <p:nvSpPr>
          <p:cNvPr id="57" name="Octágono 56">
            <a:extLst>
              <a:ext uri="{FF2B5EF4-FFF2-40B4-BE49-F238E27FC236}">
                <a16:creationId xmlns:a16="http://schemas.microsoft.com/office/drawing/2014/main" id="{03B48EED-8A8F-482E-90B7-E2365DBCDEE2}"/>
              </a:ext>
            </a:extLst>
          </p:cNvPr>
          <p:cNvSpPr/>
          <p:nvPr/>
        </p:nvSpPr>
        <p:spPr>
          <a:xfrm>
            <a:off x="8262884" y="2344677"/>
            <a:ext cx="1098179" cy="273850"/>
          </a:xfrm>
          <a:prstGeom prst="octagon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accent3">
                    <a:lumMod val="50000"/>
                  </a:schemeClr>
                </a:solidFill>
              </a:rPr>
              <a:t>3,44</a:t>
            </a:r>
          </a:p>
        </p:txBody>
      </p:sp>
      <p:sp>
        <p:nvSpPr>
          <p:cNvPr id="58" name="Octágono 57">
            <a:extLst>
              <a:ext uri="{FF2B5EF4-FFF2-40B4-BE49-F238E27FC236}">
                <a16:creationId xmlns:a16="http://schemas.microsoft.com/office/drawing/2014/main" id="{BEF43CA3-E907-404A-A240-E35CBBEAB7EB}"/>
              </a:ext>
            </a:extLst>
          </p:cNvPr>
          <p:cNvSpPr/>
          <p:nvPr/>
        </p:nvSpPr>
        <p:spPr>
          <a:xfrm>
            <a:off x="8262884" y="2817779"/>
            <a:ext cx="1098179" cy="273850"/>
          </a:xfrm>
          <a:prstGeom prst="octagon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accent3">
                    <a:lumMod val="50000"/>
                  </a:schemeClr>
                </a:solidFill>
              </a:rPr>
              <a:t>3,42</a:t>
            </a:r>
          </a:p>
        </p:txBody>
      </p:sp>
      <p:sp>
        <p:nvSpPr>
          <p:cNvPr id="59" name="Octágono 58">
            <a:extLst>
              <a:ext uri="{FF2B5EF4-FFF2-40B4-BE49-F238E27FC236}">
                <a16:creationId xmlns:a16="http://schemas.microsoft.com/office/drawing/2014/main" id="{D9B0188A-A803-4E2B-8CBC-B3EB17A09A4C}"/>
              </a:ext>
            </a:extLst>
          </p:cNvPr>
          <p:cNvSpPr/>
          <p:nvPr/>
        </p:nvSpPr>
        <p:spPr>
          <a:xfrm>
            <a:off x="8262884" y="3292071"/>
            <a:ext cx="1098179" cy="273850"/>
          </a:xfrm>
          <a:prstGeom prst="octagon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accent3">
                    <a:lumMod val="50000"/>
                  </a:schemeClr>
                </a:solidFill>
              </a:rPr>
              <a:t>3,34</a:t>
            </a:r>
          </a:p>
        </p:txBody>
      </p:sp>
      <p:sp>
        <p:nvSpPr>
          <p:cNvPr id="60" name="Octágono 59">
            <a:extLst>
              <a:ext uri="{FF2B5EF4-FFF2-40B4-BE49-F238E27FC236}">
                <a16:creationId xmlns:a16="http://schemas.microsoft.com/office/drawing/2014/main" id="{4AD430EC-4515-4729-8B64-591A4C1F624D}"/>
              </a:ext>
            </a:extLst>
          </p:cNvPr>
          <p:cNvSpPr/>
          <p:nvPr/>
        </p:nvSpPr>
        <p:spPr>
          <a:xfrm>
            <a:off x="8262884" y="3782449"/>
            <a:ext cx="1098179" cy="273850"/>
          </a:xfrm>
          <a:prstGeom prst="octagon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accent3">
                    <a:lumMod val="50000"/>
                  </a:schemeClr>
                </a:solidFill>
              </a:rPr>
              <a:t>3,30</a:t>
            </a:r>
          </a:p>
        </p:txBody>
      </p:sp>
      <p:sp>
        <p:nvSpPr>
          <p:cNvPr id="61" name="Octágono 60">
            <a:extLst>
              <a:ext uri="{FF2B5EF4-FFF2-40B4-BE49-F238E27FC236}">
                <a16:creationId xmlns:a16="http://schemas.microsoft.com/office/drawing/2014/main" id="{2B393683-096E-4B7C-9A3D-10D9B047C80F}"/>
              </a:ext>
            </a:extLst>
          </p:cNvPr>
          <p:cNvSpPr/>
          <p:nvPr/>
        </p:nvSpPr>
        <p:spPr>
          <a:xfrm>
            <a:off x="8262884" y="4294504"/>
            <a:ext cx="1098179" cy="273850"/>
          </a:xfrm>
          <a:prstGeom prst="octagon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accent3">
                    <a:lumMod val="50000"/>
                  </a:schemeClr>
                </a:solidFill>
              </a:rPr>
              <a:t>3,26</a:t>
            </a:r>
          </a:p>
        </p:txBody>
      </p:sp>
      <p:sp>
        <p:nvSpPr>
          <p:cNvPr id="62" name="Octágono 61">
            <a:extLst>
              <a:ext uri="{FF2B5EF4-FFF2-40B4-BE49-F238E27FC236}">
                <a16:creationId xmlns:a16="http://schemas.microsoft.com/office/drawing/2014/main" id="{3C22953A-F6A6-4996-9744-9F3A1AC2A505}"/>
              </a:ext>
            </a:extLst>
          </p:cNvPr>
          <p:cNvSpPr/>
          <p:nvPr/>
        </p:nvSpPr>
        <p:spPr>
          <a:xfrm>
            <a:off x="8262884" y="4779774"/>
            <a:ext cx="1098179" cy="273850"/>
          </a:xfrm>
          <a:prstGeom prst="octagon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accent3">
                    <a:lumMod val="50000"/>
                  </a:schemeClr>
                </a:solidFill>
              </a:rPr>
              <a:t>3,21</a:t>
            </a:r>
          </a:p>
        </p:txBody>
      </p:sp>
      <p:sp>
        <p:nvSpPr>
          <p:cNvPr id="63" name="Octágono 62">
            <a:extLst>
              <a:ext uri="{FF2B5EF4-FFF2-40B4-BE49-F238E27FC236}">
                <a16:creationId xmlns:a16="http://schemas.microsoft.com/office/drawing/2014/main" id="{7EC662E4-F75B-44B8-A4D1-43E5DFB15C36}"/>
              </a:ext>
            </a:extLst>
          </p:cNvPr>
          <p:cNvSpPr/>
          <p:nvPr/>
        </p:nvSpPr>
        <p:spPr>
          <a:xfrm>
            <a:off x="8262884" y="5253892"/>
            <a:ext cx="1098179" cy="273850"/>
          </a:xfrm>
          <a:prstGeom prst="octagon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accent3">
                    <a:lumMod val="50000"/>
                  </a:schemeClr>
                </a:solidFill>
              </a:rPr>
              <a:t>3,14</a:t>
            </a:r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38694751-BA53-4D94-994E-EBC11894368F}"/>
              </a:ext>
            </a:extLst>
          </p:cNvPr>
          <p:cNvCxnSpPr>
            <a:cxnSpLocks/>
          </p:cNvCxnSpPr>
          <p:nvPr/>
        </p:nvCxnSpPr>
        <p:spPr>
          <a:xfrm flipV="1">
            <a:off x="2000672" y="1484784"/>
            <a:ext cx="0" cy="4003715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520" y="5761649"/>
            <a:ext cx="1632008" cy="914855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416496" y="6165304"/>
            <a:ext cx="774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 smtClean="0"/>
              <a:t>13</a:t>
            </a:r>
            <a:endParaRPr lang="es-ES" sz="1400" i="1" dirty="0"/>
          </a:p>
        </p:txBody>
      </p:sp>
    </p:spTree>
    <p:extLst>
      <p:ext uri="{BB962C8B-B14F-4D97-AF65-F5344CB8AC3E}">
        <p14:creationId xmlns:p14="http://schemas.microsoft.com/office/powerpoint/2010/main" val="9704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DE8948-7A27-402E-BF52-450F166C9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472" y="692696"/>
            <a:ext cx="8914433" cy="708829"/>
          </a:xfrm>
        </p:spPr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s-ES" sz="2000" b="1" cap="sm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1.- </a:t>
            </a:r>
            <a:r>
              <a:rPr lang="es-ES" sz="2000" b="1" cap="sm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Integración </a:t>
            </a:r>
            <a:r>
              <a:rPr lang="es-ES" sz="20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desde la Especialización inteligente: </a:t>
            </a:r>
            <a:endParaRPr lang="es-ES" sz="16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ulua 1">
            <a:extLst>
              <a:ext uri="{FF2B5EF4-FFF2-40B4-BE49-F238E27FC236}">
                <a16:creationId xmlns:a16="http://schemas.microsoft.com/office/drawing/2014/main" id="{B1BFEF05-4EA5-4211-8EA7-9EEFA334355A}"/>
              </a:ext>
            </a:extLst>
          </p:cNvPr>
          <p:cNvSpPr txBox="1">
            <a:spLocks/>
          </p:cNvSpPr>
          <p:nvPr/>
        </p:nvSpPr>
        <p:spPr>
          <a:xfrm>
            <a:off x="0" y="-39188"/>
            <a:ext cx="9906000" cy="82546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7355" tIns="33677" rIns="67355" bIns="33677" anchor="ctr"/>
          <a:lstStyle>
            <a:defPPr>
              <a:defRPr lang="en-US"/>
            </a:defPPr>
            <a:lvl1pPr eaLnBrk="1" hangingPunct="1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1" hangingPunct="1">
              <a:defRPr sz="5900"/>
            </a:lvl2pPr>
            <a:lvl3pPr eaLnBrk="1" hangingPunct="1">
              <a:defRPr sz="5900"/>
            </a:lvl3pPr>
            <a:lvl4pPr eaLnBrk="1" hangingPunct="1">
              <a:defRPr sz="5900"/>
            </a:lvl4pPr>
            <a:lvl5pPr eaLnBrk="1" hangingPunct="1">
              <a:defRPr sz="5900"/>
            </a:lvl5pPr>
            <a:lvl6pPr marL="336774" algn="ctr" fontAlgn="base">
              <a:spcBef>
                <a:spcPct val="0"/>
              </a:spcBef>
              <a:spcAft>
                <a:spcPct val="0"/>
              </a:spcAft>
              <a:defRPr sz="5900"/>
            </a:lvl6pPr>
            <a:lvl7pPr marL="673547" algn="ctr" fontAlgn="base">
              <a:spcBef>
                <a:spcPct val="0"/>
              </a:spcBef>
              <a:spcAft>
                <a:spcPct val="0"/>
              </a:spcAft>
              <a:defRPr sz="5900"/>
            </a:lvl7pPr>
            <a:lvl8pPr marL="1010321" algn="ctr" fontAlgn="base">
              <a:spcBef>
                <a:spcPct val="0"/>
              </a:spcBef>
              <a:spcAft>
                <a:spcPct val="0"/>
              </a:spcAft>
              <a:defRPr sz="5900"/>
            </a:lvl8pPr>
            <a:lvl9pPr marL="1347094" algn="ctr" fontAlgn="base">
              <a:spcBef>
                <a:spcPct val="0"/>
              </a:spcBef>
              <a:spcAft>
                <a:spcPct val="0"/>
              </a:spcAft>
              <a:defRPr sz="5900"/>
            </a:lvl9pPr>
          </a:lstStyle>
          <a:p>
            <a:r>
              <a:rPr lang="es-ES" dirty="0"/>
              <a:t>4.1. PRINCIPIOS Y PRUDENCIAS PARA LA CONSTRUCCIÓN DE UN SISTEMA</a:t>
            </a:r>
            <a:endParaRPr lang="eu-ES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96B048E-FD1F-4928-A2D1-CC83B24B48B5}"/>
              </a:ext>
            </a:extLst>
          </p:cNvPr>
          <p:cNvSpPr txBox="1">
            <a:spLocks/>
          </p:cNvSpPr>
          <p:nvPr/>
        </p:nvSpPr>
        <p:spPr>
          <a:xfrm>
            <a:off x="495783" y="1052736"/>
            <a:ext cx="8914433" cy="1251397"/>
          </a:xfrm>
          <a:prstGeom prst="rect">
            <a:avLst/>
          </a:prstGeom>
        </p:spPr>
        <p:txBody>
          <a:bodyPr lIns="67355" tIns="33677" rIns="67355" bIns="33677" anchor="ctr"/>
          <a:lstStyle>
            <a:lvl1pPr algn="l" defTabSz="673547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Helvetica Light"/>
                <a:ea typeface="+mj-ea"/>
                <a:cs typeface="+mj-cs"/>
              </a:defRPr>
            </a:lvl1pPr>
          </a:lstStyle>
          <a:p>
            <a:pPr marL="285750" indent="-285750"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Optimizar los rasgos experiencias, especializaciones y posiciones de los actores que lo sitúan en ventaja o desventaja comparativa respecto a funciones y servicios</a:t>
            </a:r>
          </a:p>
          <a:p>
            <a:pPr marL="285750" indent="-285750"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“No sobra nadie” pero todos deben jugar en la posición que mejor lo hacen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2B2AF29-7ED2-4AFC-8CDB-7FB881285EA0}"/>
              </a:ext>
            </a:extLst>
          </p:cNvPr>
          <p:cNvSpPr txBox="1">
            <a:spLocks/>
          </p:cNvSpPr>
          <p:nvPr/>
        </p:nvSpPr>
        <p:spPr>
          <a:xfrm>
            <a:off x="200472" y="2105595"/>
            <a:ext cx="8914433" cy="708829"/>
          </a:xfrm>
          <a:prstGeom prst="rect">
            <a:avLst/>
          </a:prstGeom>
        </p:spPr>
        <p:txBody>
          <a:bodyPr lIns="67355" tIns="33677" rIns="67355" bIns="33677" anchor="ctr"/>
          <a:lstStyle>
            <a:lvl1pPr algn="l" defTabSz="673547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Helvetica Ligh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</a:pPr>
            <a:r>
              <a:rPr lang="es-ES" sz="2000" b="1" cap="sm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2.-  </a:t>
            </a:r>
            <a:r>
              <a:rPr lang="es-ES" sz="20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ill Sans" charset="0"/>
                <a:ea typeface="+mn-ea"/>
                <a:cs typeface="+mn-cs"/>
              </a:rPr>
              <a:t>LIDERAZGO PROACTIVO</a:t>
            </a:r>
            <a:endParaRPr lang="es-ES" sz="1600" b="1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245E99E-A39D-4686-A5B4-EBEB3900EE6C}"/>
              </a:ext>
            </a:extLst>
          </p:cNvPr>
          <p:cNvSpPr txBox="1">
            <a:spLocks/>
          </p:cNvSpPr>
          <p:nvPr/>
        </p:nvSpPr>
        <p:spPr>
          <a:xfrm>
            <a:off x="632520" y="2537643"/>
            <a:ext cx="8914433" cy="1107381"/>
          </a:xfrm>
          <a:prstGeom prst="rect">
            <a:avLst/>
          </a:prstGeom>
        </p:spPr>
        <p:txBody>
          <a:bodyPr lIns="67355" tIns="33677" rIns="67355" bIns="33677" anchor="ctr"/>
          <a:lstStyle>
            <a:lvl1pPr algn="l" defTabSz="673547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Helvetica Light"/>
                <a:ea typeface="+mj-ea"/>
                <a:cs typeface="+mj-cs"/>
              </a:defRPr>
            </a:lvl1pPr>
          </a:lstStyle>
          <a:p>
            <a:pPr marL="285750" indent="-285750"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titularidad de la competencia como legitimador del liderazgo</a:t>
            </a:r>
          </a:p>
          <a:p>
            <a:pPr marL="285750" indent="-285750"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Liderazgo proactivo y colaborativo para definir : ¿Qué hace quién y cómo debe hacerse? 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37FE8EB-1898-49B4-A28E-4C460DF11F61}"/>
              </a:ext>
            </a:extLst>
          </p:cNvPr>
          <p:cNvSpPr txBox="1">
            <a:spLocks/>
          </p:cNvSpPr>
          <p:nvPr/>
        </p:nvSpPr>
        <p:spPr>
          <a:xfrm>
            <a:off x="200472" y="3573016"/>
            <a:ext cx="8914433" cy="360040"/>
          </a:xfrm>
          <a:prstGeom prst="rect">
            <a:avLst/>
          </a:prstGeom>
        </p:spPr>
        <p:txBody>
          <a:bodyPr lIns="67355" tIns="33677" rIns="67355" bIns="33677" anchor="ctr"/>
          <a:lstStyle>
            <a:lvl1pPr algn="l" defTabSz="673547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Helvetica Ligh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</a:pPr>
            <a:r>
              <a:rPr lang="es-ES" sz="2000" b="1" cap="sm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3.- </a:t>
            </a:r>
            <a:r>
              <a:rPr lang="es-ES" sz="2000" b="1" cap="sm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Realismo </a:t>
            </a:r>
            <a:r>
              <a:rPr lang="es-ES" sz="20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participativo: </a:t>
            </a:r>
            <a:endParaRPr lang="es-ES" sz="1600" b="1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FEEC0A20-49E3-4698-B172-0FA1D4723170}"/>
              </a:ext>
            </a:extLst>
          </p:cNvPr>
          <p:cNvSpPr txBox="1">
            <a:spLocks/>
          </p:cNvSpPr>
          <p:nvPr/>
        </p:nvSpPr>
        <p:spPr>
          <a:xfrm>
            <a:off x="632520" y="3717031"/>
            <a:ext cx="8914433" cy="1251397"/>
          </a:xfrm>
          <a:prstGeom prst="rect">
            <a:avLst/>
          </a:prstGeom>
        </p:spPr>
        <p:txBody>
          <a:bodyPr lIns="67355" tIns="33677" rIns="67355" bIns="33677" anchor="ctr"/>
          <a:lstStyle>
            <a:lvl1pPr algn="l" defTabSz="673547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Helvetica Light"/>
                <a:ea typeface="+mj-ea"/>
                <a:cs typeface="+mj-cs"/>
              </a:defRPr>
            </a:lvl1pPr>
          </a:lstStyle>
          <a:p>
            <a:pPr marL="285750" indent="-285750"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participación como valor que genera consenso unánime</a:t>
            </a:r>
          </a:p>
          <a:p>
            <a:pPr marL="285750" indent="-285750"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necesidad de participación operativa (No compleja) y estructurada + necesidad de aterrizar la coordinación interinstitucional no solo en foros si no en procedimientos y rutinas de trabajo duras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C194EE12-2040-4693-8104-63B7856BC361}"/>
              </a:ext>
            </a:extLst>
          </p:cNvPr>
          <p:cNvSpPr txBox="1">
            <a:spLocks/>
          </p:cNvSpPr>
          <p:nvPr/>
        </p:nvSpPr>
        <p:spPr>
          <a:xfrm>
            <a:off x="200472" y="5013176"/>
            <a:ext cx="8914433" cy="360040"/>
          </a:xfrm>
          <a:prstGeom prst="rect">
            <a:avLst/>
          </a:prstGeom>
        </p:spPr>
        <p:txBody>
          <a:bodyPr lIns="67355" tIns="33677" rIns="67355" bIns="33677" anchor="ctr"/>
          <a:lstStyle>
            <a:lvl1pPr algn="l" defTabSz="673547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Helvetica Ligh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</a:pPr>
            <a:r>
              <a:rPr lang="es-ES" sz="2000" cap="sm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4.-  </a:t>
            </a:r>
            <a:r>
              <a:rPr lang="es-ES" sz="20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Pensar en clave de economía y sociedad;  no solo en empleo:</a:t>
            </a:r>
            <a:br>
              <a:rPr lang="es-ES" sz="20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s-ES" sz="1600" b="1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A6F75C81-7281-46AA-B1B9-A053D879AAFA}"/>
              </a:ext>
            </a:extLst>
          </p:cNvPr>
          <p:cNvSpPr txBox="1">
            <a:spLocks/>
          </p:cNvSpPr>
          <p:nvPr/>
        </p:nvSpPr>
        <p:spPr>
          <a:xfrm>
            <a:off x="704528" y="5140371"/>
            <a:ext cx="8914433" cy="708829"/>
          </a:xfrm>
          <a:prstGeom prst="rect">
            <a:avLst/>
          </a:prstGeom>
        </p:spPr>
        <p:txBody>
          <a:bodyPr lIns="67355" tIns="33677" rIns="67355" bIns="33677" anchor="ctr"/>
          <a:lstStyle>
            <a:lvl1pPr algn="l" defTabSz="673547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Helvetica Light"/>
                <a:ea typeface="+mj-ea"/>
                <a:cs typeface="+mj-cs"/>
              </a:defRPr>
            </a:lvl1pPr>
          </a:lstStyle>
          <a:p>
            <a:pPr marL="285750" indent="-285750"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Necesidad de “coser” el sistema de empleo con otros sistemas (promoción económica, vivienda, servicios sociales…)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520" y="5761649"/>
            <a:ext cx="1632008" cy="914855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416496" y="6165304"/>
            <a:ext cx="774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 smtClean="0"/>
              <a:t>14</a:t>
            </a:r>
          </a:p>
          <a:p>
            <a:endParaRPr lang="es-ES" sz="1400" i="1" dirty="0"/>
          </a:p>
        </p:txBody>
      </p:sp>
    </p:spTree>
    <p:extLst>
      <p:ext uri="{BB962C8B-B14F-4D97-AF65-F5344CB8AC3E}">
        <p14:creationId xmlns:p14="http://schemas.microsoft.com/office/powerpoint/2010/main" val="85762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DE8948-7A27-402E-BF52-450F166C9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472" y="908720"/>
            <a:ext cx="8914433" cy="708829"/>
          </a:xfrm>
        </p:spPr>
        <p:txBody>
          <a:bodyPr/>
          <a:lstStyle/>
          <a:p>
            <a:pPr marL="365125" indent="-365125">
              <a:buClr>
                <a:schemeClr val="accent1">
                  <a:lumMod val="50000"/>
                </a:schemeClr>
              </a:buClr>
            </a:pPr>
            <a:r>
              <a:rPr lang="es-ES" sz="1800" b="1" cap="sm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1.- </a:t>
            </a:r>
            <a:r>
              <a:rPr lang="es-ES" sz="1800" b="1" cap="sm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 </a:t>
            </a:r>
            <a:r>
              <a:rPr lang="es-ES" sz="18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NIVEL RECTOR Y EL NIVEL BASE CUENTAN YA CON UN MARCO DE SOPORTE PREEXISTENTE</a:t>
            </a:r>
            <a:r>
              <a:rPr lang="es-ES" sz="18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endParaRPr lang="es-ES" sz="180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ulua 1">
            <a:extLst>
              <a:ext uri="{FF2B5EF4-FFF2-40B4-BE49-F238E27FC236}">
                <a16:creationId xmlns:a16="http://schemas.microsoft.com/office/drawing/2014/main" id="{B1BFEF05-4EA5-4211-8EA7-9EEFA334355A}"/>
              </a:ext>
            </a:extLst>
          </p:cNvPr>
          <p:cNvSpPr txBox="1">
            <a:spLocks/>
          </p:cNvSpPr>
          <p:nvPr/>
        </p:nvSpPr>
        <p:spPr>
          <a:xfrm>
            <a:off x="0" y="-39188"/>
            <a:ext cx="9906000" cy="82546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7355" tIns="33677" rIns="67355" bIns="33677" anchor="ctr"/>
          <a:lstStyle>
            <a:defPPr>
              <a:defRPr lang="en-US"/>
            </a:defPPr>
            <a:lvl1pPr eaLnBrk="1" hangingPunct="1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1" hangingPunct="1">
              <a:defRPr sz="5900"/>
            </a:lvl2pPr>
            <a:lvl3pPr eaLnBrk="1" hangingPunct="1">
              <a:defRPr sz="5900"/>
            </a:lvl3pPr>
            <a:lvl4pPr eaLnBrk="1" hangingPunct="1">
              <a:defRPr sz="5900"/>
            </a:lvl4pPr>
            <a:lvl5pPr eaLnBrk="1" hangingPunct="1">
              <a:defRPr sz="5900"/>
            </a:lvl5pPr>
            <a:lvl6pPr marL="336774" algn="ctr" fontAlgn="base">
              <a:spcBef>
                <a:spcPct val="0"/>
              </a:spcBef>
              <a:spcAft>
                <a:spcPct val="0"/>
              </a:spcAft>
              <a:defRPr sz="5900"/>
            </a:lvl6pPr>
            <a:lvl7pPr marL="673547" algn="ctr" fontAlgn="base">
              <a:spcBef>
                <a:spcPct val="0"/>
              </a:spcBef>
              <a:spcAft>
                <a:spcPct val="0"/>
              </a:spcAft>
              <a:defRPr sz="5900"/>
            </a:lvl7pPr>
            <a:lvl8pPr marL="1010321" algn="ctr" fontAlgn="base">
              <a:spcBef>
                <a:spcPct val="0"/>
              </a:spcBef>
              <a:spcAft>
                <a:spcPct val="0"/>
              </a:spcAft>
              <a:defRPr sz="5900"/>
            </a:lvl8pPr>
            <a:lvl9pPr marL="1347094" algn="ctr" fontAlgn="base">
              <a:spcBef>
                <a:spcPct val="0"/>
              </a:spcBef>
              <a:spcAft>
                <a:spcPct val="0"/>
              </a:spcAft>
              <a:defRPr sz="5900"/>
            </a:lvl9pPr>
          </a:lstStyle>
          <a:p>
            <a:r>
              <a:rPr lang="es-ES" dirty="0"/>
              <a:t>4.2. AVANZANDO EN LA CONSTRUCCÓN DE LA GOBERNANZA DEL SISTEMA</a:t>
            </a:r>
            <a:endParaRPr lang="eu-ES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96B048E-FD1F-4928-A2D1-CC83B24B48B5}"/>
              </a:ext>
            </a:extLst>
          </p:cNvPr>
          <p:cNvSpPr txBox="1">
            <a:spLocks/>
          </p:cNvSpPr>
          <p:nvPr/>
        </p:nvSpPr>
        <p:spPr>
          <a:xfrm>
            <a:off x="495783" y="1385515"/>
            <a:ext cx="8914433" cy="1251397"/>
          </a:xfrm>
          <a:prstGeom prst="rect">
            <a:avLst/>
          </a:prstGeom>
        </p:spPr>
        <p:txBody>
          <a:bodyPr lIns="67355" tIns="33677" rIns="67355" bIns="33677" anchor="ctr"/>
          <a:lstStyle>
            <a:lvl1pPr algn="l" defTabSz="673547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Helvetica Light"/>
                <a:ea typeface="+mj-ea"/>
                <a:cs typeface="+mj-cs"/>
              </a:defRPr>
            </a:lvl1pPr>
          </a:lstStyle>
          <a:p>
            <a:pPr marL="285750" indent="-285750"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Nivel Rector: Departamento de empleo y mesa de dialogo social como base competencial y consultiva respectivamente</a:t>
            </a:r>
          </a:p>
          <a:p>
            <a:pPr marL="285750" indent="-285750"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Nivel BASE: El foro de empleo como espacio amplio de seguimiento y punto de encuentro a estructurar y perfeccionar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2B2AF29-7ED2-4AFC-8CDB-7FB881285EA0}"/>
              </a:ext>
            </a:extLst>
          </p:cNvPr>
          <p:cNvSpPr txBox="1">
            <a:spLocks/>
          </p:cNvSpPr>
          <p:nvPr/>
        </p:nvSpPr>
        <p:spPr>
          <a:xfrm>
            <a:off x="200472" y="2609651"/>
            <a:ext cx="8914433" cy="708829"/>
          </a:xfrm>
          <a:prstGeom prst="rect">
            <a:avLst/>
          </a:prstGeom>
        </p:spPr>
        <p:txBody>
          <a:bodyPr lIns="67355" tIns="33677" rIns="67355" bIns="33677" anchor="ctr"/>
          <a:lstStyle>
            <a:lvl1pPr algn="l" defTabSz="673547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Helvetica Light"/>
                <a:ea typeface="+mj-ea"/>
                <a:cs typeface="+mj-cs"/>
              </a:defRPr>
            </a:lvl1pPr>
          </a:lstStyle>
          <a:p>
            <a:pPr marL="365125" indent="-365125"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</a:pPr>
            <a:r>
              <a:rPr lang="es-ES" sz="1800" b="1" cap="sm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2.- </a:t>
            </a:r>
            <a:r>
              <a:rPr lang="es-ES" sz="1800" b="1" cap="sm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NIVEL </a:t>
            </a:r>
            <a:r>
              <a:rPr lang="es-ES" sz="18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GESTIÓN Y EJECUCIÓN (nivel intermedio): ESPACIO CLAVE PARA LA COGOBERNANZA:</a:t>
            </a:r>
            <a:endParaRPr lang="es-ES" sz="1800" b="1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245E99E-A39D-4686-A5B4-EBEB3900EE6C}"/>
              </a:ext>
            </a:extLst>
          </p:cNvPr>
          <p:cNvSpPr txBox="1">
            <a:spLocks/>
          </p:cNvSpPr>
          <p:nvPr/>
        </p:nvSpPr>
        <p:spPr>
          <a:xfrm>
            <a:off x="648225" y="3113707"/>
            <a:ext cx="8914433" cy="1251397"/>
          </a:xfrm>
          <a:prstGeom prst="rect">
            <a:avLst/>
          </a:prstGeom>
        </p:spPr>
        <p:txBody>
          <a:bodyPr lIns="67355" tIns="33677" rIns="67355" bIns="33677" anchor="ctr"/>
          <a:lstStyle>
            <a:lvl1pPr algn="l" defTabSz="673547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Helvetica Light"/>
                <a:ea typeface="+mj-ea"/>
                <a:cs typeface="+mj-cs"/>
              </a:defRPr>
            </a:lvl1pPr>
          </a:lstStyle>
          <a:p>
            <a:pPr marL="285750" indent="-285750"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 en este nivel amplio y diverso y difuso donde se sitúa el gran reto de trabajo</a:t>
            </a:r>
          </a:p>
          <a:p>
            <a:pPr marL="285750" indent="-285750"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 ahí donde “quien hace qué y Cómo se hace” cobran especial relevancia en términos de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cogobernanza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en sus distintos registros. Colaboración ; coordinación, y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cocreación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codefinición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los instrumentos.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37FE8EB-1898-49B4-A28E-4C460DF11F61}"/>
              </a:ext>
            </a:extLst>
          </p:cNvPr>
          <p:cNvSpPr txBox="1">
            <a:spLocks/>
          </p:cNvSpPr>
          <p:nvPr/>
        </p:nvSpPr>
        <p:spPr>
          <a:xfrm>
            <a:off x="200472" y="4445043"/>
            <a:ext cx="8914433" cy="360040"/>
          </a:xfrm>
          <a:prstGeom prst="rect">
            <a:avLst/>
          </a:prstGeom>
        </p:spPr>
        <p:txBody>
          <a:bodyPr lIns="67355" tIns="33677" rIns="67355" bIns="33677" anchor="ctr"/>
          <a:lstStyle>
            <a:lvl1pPr algn="l" defTabSz="673547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Helvetica Ligh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</a:pPr>
            <a:r>
              <a:rPr lang="es-ES" sz="1800" b="1" cap="sm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3.-  C</a:t>
            </a:r>
            <a:r>
              <a:rPr lang="es-ES" sz="1800" b="1" cap="sm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ONCERTACION </a:t>
            </a:r>
            <a:r>
              <a:rPr lang="es-ES" sz="18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 LA GOBERNANZA DEL EMPLEO</a:t>
            </a:r>
            <a:r>
              <a:rPr lang="es-ES" sz="18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s-ES" sz="18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s-ES" sz="180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FEEC0A20-49E3-4698-B172-0FA1D4723170}"/>
              </a:ext>
            </a:extLst>
          </p:cNvPr>
          <p:cNvSpPr txBox="1">
            <a:spLocks/>
          </p:cNvSpPr>
          <p:nvPr/>
        </p:nvSpPr>
        <p:spPr>
          <a:xfrm>
            <a:off x="632520" y="4481047"/>
            <a:ext cx="8914433" cy="820161"/>
          </a:xfrm>
          <a:prstGeom prst="rect">
            <a:avLst/>
          </a:prstGeom>
        </p:spPr>
        <p:txBody>
          <a:bodyPr lIns="67355" tIns="33677" rIns="67355" bIns="33677" anchor="ctr"/>
          <a:lstStyle>
            <a:lvl1pPr algn="l" defTabSz="673547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Helvetica Light"/>
                <a:ea typeface="+mj-ea"/>
                <a:cs typeface="+mj-cs"/>
              </a:defRPr>
            </a:lvl1pPr>
          </a:lstStyle>
          <a:p>
            <a:pPr marL="285750" indent="-285750"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Necesidad de dar respuesta a la llamada generalizada a la coordinación y complementariedad entre los agentes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C194EE12-2040-4693-8104-63B7856BC361}"/>
              </a:ext>
            </a:extLst>
          </p:cNvPr>
          <p:cNvSpPr txBox="1">
            <a:spLocks/>
          </p:cNvSpPr>
          <p:nvPr/>
        </p:nvSpPr>
        <p:spPr>
          <a:xfrm>
            <a:off x="200472" y="5229200"/>
            <a:ext cx="8914433" cy="360040"/>
          </a:xfrm>
          <a:prstGeom prst="rect">
            <a:avLst/>
          </a:prstGeom>
        </p:spPr>
        <p:txBody>
          <a:bodyPr lIns="67355" tIns="33677" rIns="67355" bIns="33677" anchor="ctr"/>
          <a:lstStyle>
            <a:lvl1pPr algn="l" defTabSz="673547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Helvetica Ligh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</a:pPr>
            <a:r>
              <a:rPr lang="es-ES" sz="1800" b="1" cap="sm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4.- </a:t>
            </a:r>
            <a:r>
              <a:rPr lang="es-ES" sz="1800" b="1" cap="sm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GESTIÓN </a:t>
            </a:r>
            <a:r>
              <a:rPr lang="es-ES" sz="18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PROCESO</a:t>
            </a:r>
            <a:endParaRPr lang="es-ES" sz="1800" b="1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A6F75C81-7281-46AA-B1B9-A053D879AAFA}"/>
              </a:ext>
            </a:extLst>
          </p:cNvPr>
          <p:cNvSpPr txBox="1">
            <a:spLocks/>
          </p:cNvSpPr>
          <p:nvPr/>
        </p:nvSpPr>
        <p:spPr>
          <a:xfrm>
            <a:off x="612901" y="5384467"/>
            <a:ext cx="8914433" cy="708829"/>
          </a:xfrm>
          <a:prstGeom prst="rect">
            <a:avLst/>
          </a:prstGeom>
        </p:spPr>
        <p:txBody>
          <a:bodyPr lIns="67355" tIns="33677" rIns="67355" bIns="33677" anchor="ctr"/>
          <a:lstStyle>
            <a:lvl1pPr algn="l" defTabSz="673547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Helvetica Light"/>
                <a:ea typeface="+mj-ea"/>
                <a:cs typeface="+mj-cs"/>
              </a:defRPr>
            </a:lvl1pPr>
          </a:lstStyle>
          <a:p>
            <a:pPr marL="285750" indent="-285750"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Construcción progresiva: “Comernos la tarta pedazo a pedazo”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520" y="5761649"/>
            <a:ext cx="1632008" cy="914855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416496" y="6165304"/>
            <a:ext cx="774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 smtClean="0"/>
              <a:t>15</a:t>
            </a:r>
            <a:endParaRPr lang="es-ES" sz="1400" i="1" dirty="0"/>
          </a:p>
        </p:txBody>
      </p:sp>
    </p:spTree>
    <p:extLst>
      <p:ext uri="{BB962C8B-B14F-4D97-AF65-F5344CB8AC3E}">
        <p14:creationId xmlns:p14="http://schemas.microsoft.com/office/powerpoint/2010/main" val="42250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ulua 1">
            <a:extLst>
              <a:ext uri="{FF2B5EF4-FFF2-40B4-BE49-F238E27FC236}">
                <a16:creationId xmlns:a16="http://schemas.microsoft.com/office/drawing/2014/main" id="{FF5B43DA-2D96-454B-84DC-F270DB92AF2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906000" cy="82546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7355" tIns="33677" rIns="67355" bIns="33677" anchor="ctr"/>
          <a:lstStyle>
            <a:defPPr>
              <a:defRPr lang="en-US"/>
            </a:defPPr>
            <a:lvl1pPr eaLnBrk="1" hangingPunct="1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1" hangingPunct="1">
              <a:defRPr sz="5900"/>
            </a:lvl2pPr>
            <a:lvl3pPr eaLnBrk="1" hangingPunct="1">
              <a:defRPr sz="5900"/>
            </a:lvl3pPr>
            <a:lvl4pPr eaLnBrk="1" hangingPunct="1">
              <a:defRPr sz="5900"/>
            </a:lvl4pPr>
            <a:lvl5pPr eaLnBrk="1" hangingPunct="1">
              <a:defRPr sz="5900"/>
            </a:lvl5pPr>
            <a:lvl6pPr marL="336774" algn="ctr" fontAlgn="base">
              <a:spcBef>
                <a:spcPct val="0"/>
              </a:spcBef>
              <a:spcAft>
                <a:spcPct val="0"/>
              </a:spcAft>
              <a:defRPr sz="5900"/>
            </a:lvl6pPr>
            <a:lvl7pPr marL="673547" algn="ctr" fontAlgn="base">
              <a:spcBef>
                <a:spcPct val="0"/>
              </a:spcBef>
              <a:spcAft>
                <a:spcPct val="0"/>
              </a:spcAft>
              <a:defRPr sz="5900"/>
            </a:lvl7pPr>
            <a:lvl8pPr marL="1010321" algn="ctr" fontAlgn="base">
              <a:spcBef>
                <a:spcPct val="0"/>
              </a:spcBef>
              <a:spcAft>
                <a:spcPct val="0"/>
              </a:spcAft>
              <a:defRPr sz="5900"/>
            </a:lvl8pPr>
            <a:lvl9pPr marL="1347094" algn="ctr" fontAlgn="base">
              <a:spcBef>
                <a:spcPct val="0"/>
              </a:spcBef>
              <a:spcAft>
                <a:spcPct val="0"/>
              </a:spcAft>
              <a:defRPr sz="5900"/>
            </a:lvl9pPr>
          </a:lstStyle>
          <a:p>
            <a:r>
              <a:rPr lang="es-ES" dirty="0"/>
              <a:t>5.- LANZAMIENTO DE LA SEGUNDA FASE DEL ITINERARIO DE LA LEY</a:t>
            </a:r>
            <a:endParaRPr lang="eu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5757FC3-9B41-4F3D-8E4A-8FB39B2763A2}"/>
              </a:ext>
            </a:extLst>
          </p:cNvPr>
          <p:cNvSpPr/>
          <p:nvPr/>
        </p:nvSpPr>
        <p:spPr>
          <a:xfrm>
            <a:off x="-1385" y="980728"/>
            <a:ext cx="9705528" cy="464742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l"/>
            <a:endParaRPr lang="es-ES" sz="2400" cap="small" dirty="0" smtClean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/>
            <a:r>
              <a:rPr lang="es-ES" sz="2400" cap="small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1ª </a:t>
            </a:r>
            <a:r>
              <a:rPr lang="es-ES" sz="2400" cap="small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FASE: MARCO DE DIAGNOSTICO PARTICIPATIVO</a:t>
            </a:r>
          </a:p>
          <a:p>
            <a:pPr algn="l"/>
            <a:endParaRPr lang="es-ES" sz="2400" cap="small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/>
            <a:r>
              <a:rPr lang="es-ES" sz="2400" cap="small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2ª FASE: CONCERTACIÓN: </a:t>
            </a:r>
            <a:r>
              <a:rPr lang="es-ES" sz="2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Interinstitucional + Público/ Privada</a:t>
            </a:r>
          </a:p>
          <a:p>
            <a:pPr algn="l"/>
            <a:endParaRPr lang="es-ES" sz="20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33413" indent="-342900" algn="l">
              <a:buFont typeface="Arial" panose="020B0604020202020204" pitchFamily="34" charset="0"/>
              <a:buChar char="•"/>
            </a:pPr>
            <a:r>
              <a:rPr lang="es-ES" sz="2000" cap="small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Objetivo: </a:t>
            </a:r>
            <a:r>
              <a:rPr lang="es-ES" sz="2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Avanzar en la construcción del sistema en paralelo a la materialización de la ley. Trabajo en proceso</a:t>
            </a:r>
          </a:p>
          <a:p>
            <a:pPr algn="l"/>
            <a:endParaRPr lang="es-ES" sz="20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79674" lvl="1" indent="-342900" algn="l">
              <a:buFont typeface="Arial" panose="020B0604020202020204" pitchFamily="34" charset="0"/>
              <a:buChar char="•"/>
            </a:pPr>
            <a:r>
              <a:rPr lang="es-ES" sz="2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Dos dimensiones de trabajo: </a:t>
            </a:r>
          </a:p>
          <a:p>
            <a:pPr algn="l"/>
            <a:r>
              <a:rPr lang="es-ES" sz="2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- Dimensión Política</a:t>
            </a:r>
          </a:p>
          <a:p>
            <a:pPr algn="l"/>
            <a:r>
              <a:rPr lang="es-ES" sz="2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- Dimensión </a:t>
            </a:r>
            <a:r>
              <a:rPr lang="es-ES" sz="20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Técnica</a:t>
            </a:r>
          </a:p>
          <a:p>
            <a:pPr algn="l"/>
            <a:endParaRPr lang="es-ES" sz="20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79674" lvl="1" indent="-342900" algn="l">
              <a:buFont typeface="Arial" panose="020B0604020202020204" pitchFamily="34" charset="0"/>
              <a:buChar char="•"/>
            </a:pPr>
            <a:r>
              <a:rPr lang="es-ES" sz="20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Mesa de diálogo social </a:t>
            </a:r>
          </a:p>
          <a:p>
            <a:pPr algn="l"/>
            <a:endParaRPr lang="es-ES" sz="20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520" y="5761649"/>
            <a:ext cx="1632008" cy="91485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16496" y="6165304"/>
            <a:ext cx="774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 smtClean="0"/>
              <a:t>16</a:t>
            </a:r>
            <a:endParaRPr lang="es-ES" sz="1400" i="1" dirty="0"/>
          </a:p>
        </p:txBody>
      </p:sp>
    </p:spTree>
    <p:extLst>
      <p:ext uri="{BB962C8B-B14F-4D97-AF65-F5344CB8AC3E}">
        <p14:creationId xmlns:p14="http://schemas.microsoft.com/office/powerpoint/2010/main" val="195085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783175" y="2967335"/>
            <a:ext cx="4339650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Eskerrik</a:t>
            </a:r>
            <a:r>
              <a:rPr lang="es-E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asko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237" y="5301208"/>
            <a:ext cx="68675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2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E64F299E-ED62-49F2-95FB-610BAB0FA43E}"/>
              </a:ext>
            </a:extLst>
          </p:cNvPr>
          <p:cNvSpPr/>
          <p:nvPr/>
        </p:nvSpPr>
        <p:spPr>
          <a:xfrm>
            <a:off x="308006" y="2280152"/>
            <a:ext cx="2790549" cy="2340200"/>
          </a:xfrm>
          <a:prstGeom prst="roundRect">
            <a:avLst>
              <a:gd name="adj" fmla="val 13365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2">
                    <a:lumMod val="75000"/>
                  </a:schemeClr>
                </a:solidFill>
                <a:latin typeface="Lucida Bright" panose="02040602050505020304" pitchFamily="18" charset="0"/>
              </a:rPr>
              <a:t>CENTRAR LA MIRADA EN LO COMÚN…</a:t>
            </a:r>
          </a:p>
          <a:p>
            <a:pPr algn="ctr"/>
            <a:endParaRPr lang="es-ES" sz="1800" dirty="0">
              <a:solidFill>
                <a:schemeClr val="tx2">
                  <a:lumMod val="75000"/>
                </a:schemeClr>
              </a:solidFill>
              <a:latin typeface="Lucida Bright" panose="02040602050505020304" pitchFamily="18" charset="0"/>
            </a:endParaRPr>
          </a:p>
          <a:p>
            <a:pPr algn="ctr"/>
            <a:r>
              <a:rPr lang="es-ES" sz="1800" dirty="0">
                <a:solidFill>
                  <a:schemeClr val="tx2">
                    <a:lumMod val="75000"/>
                  </a:schemeClr>
                </a:solidFill>
                <a:latin typeface="Lucida Bright" panose="02040602050505020304" pitchFamily="18" charset="0"/>
              </a:rPr>
              <a:t>en el tronco de opinión compartido</a:t>
            </a:r>
          </a:p>
          <a:p>
            <a:pPr algn="ctr"/>
            <a:endParaRPr lang="es-ES" sz="2000" b="1" dirty="0">
              <a:solidFill>
                <a:schemeClr val="accent1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658F616C-8BA2-41EE-9D74-A66618186FA3}"/>
              </a:ext>
            </a:extLst>
          </p:cNvPr>
          <p:cNvSpPr/>
          <p:nvPr/>
        </p:nvSpPr>
        <p:spPr>
          <a:xfrm>
            <a:off x="3337260" y="2252902"/>
            <a:ext cx="2907443" cy="2340200"/>
          </a:xfrm>
          <a:prstGeom prst="roundRect">
            <a:avLst>
              <a:gd name="adj" fmla="val 11164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>
                <a:solidFill>
                  <a:schemeClr val="tx2">
                    <a:lumMod val="75000"/>
                  </a:schemeClr>
                </a:solidFill>
                <a:latin typeface="Lucida Bright" panose="02040602050505020304" pitchFamily="18" charset="0"/>
              </a:rPr>
              <a:t>INCORPORAR LAS PECULIARIDADES…</a:t>
            </a:r>
          </a:p>
          <a:p>
            <a:endParaRPr lang="es-ES" sz="1800" dirty="0">
              <a:solidFill>
                <a:schemeClr val="tx2">
                  <a:lumMod val="75000"/>
                </a:schemeClr>
              </a:solidFill>
              <a:latin typeface="Lucida Bright" panose="02040602050505020304" pitchFamily="18" charset="0"/>
            </a:endParaRPr>
          </a:p>
          <a:p>
            <a:r>
              <a:rPr lang="es-ES" sz="1800" dirty="0">
                <a:solidFill>
                  <a:schemeClr val="tx2">
                    <a:lumMod val="75000"/>
                  </a:schemeClr>
                </a:solidFill>
                <a:latin typeface="Lucida Bright" panose="02040602050505020304" pitchFamily="18" charset="0"/>
              </a:rPr>
              <a:t>enriquecimiento desde la complementariedad y la diferencia</a:t>
            </a:r>
            <a:endParaRPr lang="es-ES" sz="1500" dirty="0">
              <a:solidFill>
                <a:schemeClr val="accent1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852FBC1B-ADC9-4B58-81CF-DC1933BA7871}"/>
              </a:ext>
            </a:extLst>
          </p:cNvPr>
          <p:cNvSpPr/>
          <p:nvPr/>
        </p:nvSpPr>
        <p:spPr>
          <a:xfrm>
            <a:off x="6626478" y="2258900"/>
            <a:ext cx="2790549" cy="2340200"/>
          </a:xfrm>
          <a:prstGeom prst="roundRect">
            <a:avLst>
              <a:gd name="adj" fmla="val 11714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2">
                    <a:lumMod val="75000"/>
                  </a:schemeClr>
                </a:solidFill>
                <a:latin typeface="Lucida Bright" panose="02040602050505020304" pitchFamily="18" charset="0"/>
              </a:rPr>
              <a:t>HACER COMUNIDAD</a:t>
            </a:r>
          </a:p>
          <a:p>
            <a:pPr algn="ctr"/>
            <a:endParaRPr lang="es-ES" sz="2000" b="1" dirty="0">
              <a:solidFill>
                <a:schemeClr val="accent1">
                  <a:lumMod val="75000"/>
                </a:schemeClr>
              </a:solidFill>
              <a:latin typeface="Lucida Bright" panose="02040602050505020304" pitchFamily="18" charset="0"/>
            </a:endParaRPr>
          </a:p>
          <a:p>
            <a:r>
              <a:rPr lang="es-ES" sz="1800" dirty="0">
                <a:solidFill>
                  <a:schemeClr val="tx2">
                    <a:lumMod val="75000"/>
                  </a:schemeClr>
                </a:solidFill>
                <a:latin typeface="Lucida Bright" panose="02040602050505020304" pitchFamily="18" charset="0"/>
              </a:rPr>
              <a:t>en torno a un proyecto compartido</a:t>
            </a:r>
          </a:p>
          <a:p>
            <a:pPr algn="ctr"/>
            <a:endParaRPr lang="es-ES" sz="1500" dirty="0">
              <a:solidFill>
                <a:schemeClr val="accent1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259C44D-59AF-4D75-8FAA-D8E12B1C2359}"/>
              </a:ext>
            </a:extLst>
          </p:cNvPr>
          <p:cNvSpPr txBox="1"/>
          <p:nvPr/>
        </p:nvSpPr>
        <p:spPr>
          <a:xfrm>
            <a:off x="1298355" y="1556792"/>
            <a:ext cx="792088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22AD581-7019-4C92-A481-D959ECE8155C}"/>
              </a:ext>
            </a:extLst>
          </p:cNvPr>
          <p:cNvSpPr txBox="1"/>
          <p:nvPr/>
        </p:nvSpPr>
        <p:spPr>
          <a:xfrm>
            <a:off x="4448944" y="1556792"/>
            <a:ext cx="792088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733C0A3-EE34-4653-9971-6FF33C8471C8}"/>
              </a:ext>
            </a:extLst>
          </p:cNvPr>
          <p:cNvSpPr txBox="1"/>
          <p:nvPr/>
        </p:nvSpPr>
        <p:spPr>
          <a:xfrm>
            <a:off x="7617296" y="1556792"/>
            <a:ext cx="792088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14C0E3BC-BAE5-4046-A597-0D0623C91C25}"/>
              </a:ext>
            </a:extLst>
          </p:cNvPr>
          <p:cNvSpPr/>
          <p:nvPr/>
        </p:nvSpPr>
        <p:spPr>
          <a:xfrm>
            <a:off x="1118575" y="4825545"/>
            <a:ext cx="3672407" cy="9361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>
                <a:solidFill>
                  <a:schemeClr val="tx2">
                    <a:lumMod val="75000"/>
                  </a:schemeClr>
                </a:solidFill>
                <a:latin typeface="Lucida Bright" panose="02040602050505020304" pitchFamily="18" charset="0"/>
              </a:rPr>
              <a:t>108 </a:t>
            </a:r>
          </a:p>
          <a:p>
            <a:pPr algn="ctr"/>
            <a:r>
              <a:rPr lang="es-ES" sz="1800" b="1" dirty="0">
                <a:solidFill>
                  <a:schemeClr val="tx2">
                    <a:lumMod val="75000"/>
                  </a:schemeClr>
                </a:solidFill>
                <a:latin typeface="Lucida Bright" panose="02040602050505020304" pitchFamily="18" charset="0"/>
              </a:rPr>
              <a:t>Cuestionarios recibidos</a:t>
            </a:r>
            <a:endParaRPr lang="es-ES" sz="1400" dirty="0">
              <a:solidFill>
                <a:schemeClr val="accent1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DE4E8579-52AC-49D6-9FCA-7107B43C1A8A}"/>
              </a:ext>
            </a:extLst>
          </p:cNvPr>
          <p:cNvSpPr/>
          <p:nvPr/>
        </p:nvSpPr>
        <p:spPr>
          <a:xfrm>
            <a:off x="5457057" y="4797152"/>
            <a:ext cx="3672407" cy="9361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>
                <a:solidFill>
                  <a:schemeClr val="tx2">
                    <a:lumMod val="75000"/>
                  </a:schemeClr>
                </a:solidFill>
                <a:latin typeface="Lucida Bright" panose="02040602050505020304" pitchFamily="18" charset="0"/>
              </a:rPr>
              <a:t>40</a:t>
            </a:r>
          </a:p>
          <a:p>
            <a:pPr algn="ctr"/>
            <a:r>
              <a:rPr lang="es-ES" sz="1800" b="1" dirty="0">
                <a:solidFill>
                  <a:schemeClr val="tx2">
                    <a:lumMod val="75000"/>
                  </a:schemeClr>
                </a:solidFill>
                <a:latin typeface="Lucida Bright" panose="02040602050505020304" pitchFamily="18" charset="0"/>
              </a:rPr>
              <a:t>Entrevistas en profundidad</a:t>
            </a:r>
            <a:endParaRPr lang="es-ES" sz="1400" dirty="0">
              <a:solidFill>
                <a:schemeClr val="accent1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16" name="Titulua 1">
            <a:extLst>
              <a:ext uri="{FF2B5EF4-FFF2-40B4-BE49-F238E27FC236}">
                <a16:creationId xmlns:a16="http://schemas.microsoft.com/office/drawing/2014/main" id="{BF1CB10F-1EFB-4DCF-B1BD-DF7B64B1CA7B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905999" cy="82780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7355" tIns="33677" rIns="67355" bIns="33677" anchor="ctr"/>
          <a:lstStyle>
            <a:defPPr>
              <a:defRPr lang="en-US"/>
            </a:defPPr>
            <a:lvl1pPr eaLnBrk="1" hangingPunct="1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1" hangingPunct="1">
              <a:defRPr sz="5900"/>
            </a:lvl2pPr>
            <a:lvl3pPr eaLnBrk="1" hangingPunct="1">
              <a:defRPr sz="5900"/>
            </a:lvl3pPr>
            <a:lvl4pPr eaLnBrk="1" hangingPunct="1">
              <a:defRPr sz="5900"/>
            </a:lvl4pPr>
            <a:lvl5pPr eaLnBrk="1" hangingPunct="1">
              <a:defRPr sz="5900"/>
            </a:lvl5pPr>
            <a:lvl6pPr marL="336774" algn="ctr" fontAlgn="base">
              <a:spcBef>
                <a:spcPct val="0"/>
              </a:spcBef>
              <a:spcAft>
                <a:spcPct val="0"/>
              </a:spcAft>
              <a:defRPr sz="5900"/>
            </a:lvl6pPr>
            <a:lvl7pPr marL="673547" algn="ctr" fontAlgn="base">
              <a:spcBef>
                <a:spcPct val="0"/>
              </a:spcBef>
              <a:spcAft>
                <a:spcPct val="0"/>
              </a:spcAft>
              <a:defRPr sz="5900"/>
            </a:lvl7pPr>
            <a:lvl8pPr marL="1010321" algn="ctr" fontAlgn="base">
              <a:spcBef>
                <a:spcPct val="0"/>
              </a:spcBef>
              <a:spcAft>
                <a:spcPct val="0"/>
              </a:spcAft>
              <a:defRPr sz="5900"/>
            </a:lvl8pPr>
            <a:lvl9pPr marL="1347094" algn="ctr" fontAlgn="base">
              <a:spcBef>
                <a:spcPct val="0"/>
              </a:spcBef>
              <a:spcAft>
                <a:spcPct val="0"/>
              </a:spcAft>
              <a:defRPr sz="5900"/>
            </a:lvl9pPr>
          </a:lstStyle>
          <a:p>
            <a:r>
              <a:rPr lang="eu-ES" sz="2200" dirty="0"/>
              <a:t>1. EL FORO DE EMPLEO COMO “KM 0” DEL ITINERARIO DE LA LEY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F68915B-66E2-4FAB-B4D9-DFBCEE32B4A2}"/>
              </a:ext>
            </a:extLst>
          </p:cNvPr>
          <p:cNvSpPr txBox="1"/>
          <p:nvPr/>
        </p:nvSpPr>
        <p:spPr>
          <a:xfrm>
            <a:off x="2245480" y="1054835"/>
            <a:ext cx="55878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u-ES" dirty="0"/>
              <a:t>… </a:t>
            </a:r>
            <a:r>
              <a:rPr lang="eu-ES" sz="2400" dirty="0"/>
              <a:t>TRIPLE OBJETIVO DE ESTA FASE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520" y="5761649"/>
            <a:ext cx="1632008" cy="91485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16496" y="6309320"/>
            <a:ext cx="702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/>
              <a:t>2</a:t>
            </a:r>
            <a:endParaRPr lang="es-ES" sz="1400" i="1" dirty="0" smtClean="0"/>
          </a:p>
        </p:txBody>
      </p:sp>
    </p:spTree>
    <p:extLst>
      <p:ext uri="{BB962C8B-B14F-4D97-AF65-F5344CB8AC3E}">
        <p14:creationId xmlns:p14="http://schemas.microsoft.com/office/powerpoint/2010/main" val="9316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ulua 1">
            <a:extLst>
              <a:ext uri="{FF2B5EF4-FFF2-40B4-BE49-F238E27FC236}">
                <a16:creationId xmlns:a16="http://schemas.microsoft.com/office/drawing/2014/main" id="{E0F88824-67B3-4BB3-8C80-B96338DCF40F}"/>
              </a:ext>
            </a:extLst>
          </p:cNvPr>
          <p:cNvSpPr txBox="1">
            <a:spLocks/>
          </p:cNvSpPr>
          <p:nvPr/>
        </p:nvSpPr>
        <p:spPr>
          <a:xfrm>
            <a:off x="-67" y="0"/>
            <a:ext cx="9906001" cy="8367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7355" tIns="33677" rIns="67355" bIns="33677" anchor="ctr"/>
          <a:lstStyle>
            <a:defPPr>
              <a:defRPr lang="en-US"/>
            </a:defPPr>
            <a:lvl1pPr eaLnBrk="1" hangingPunct="1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1" hangingPunct="1">
              <a:defRPr sz="5900"/>
            </a:lvl2pPr>
            <a:lvl3pPr eaLnBrk="1" hangingPunct="1">
              <a:defRPr sz="5900"/>
            </a:lvl3pPr>
            <a:lvl4pPr eaLnBrk="1" hangingPunct="1">
              <a:defRPr sz="5900"/>
            </a:lvl4pPr>
            <a:lvl5pPr eaLnBrk="1" hangingPunct="1">
              <a:defRPr sz="5900"/>
            </a:lvl5pPr>
            <a:lvl6pPr marL="336774" algn="ctr" fontAlgn="base">
              <a:spcBef>
                <a:spcPct val="0"/>
              </a:spcBef>
              <a:spcAft>
                <a:spcPct val="0"/>
              </a:spcAft>
              <a:defRPr sz="5900"/>
            </a:lvl6pPr>
            <a:lvl7pPr marL="673547" algn="ctr" fontAlgn="base">
              <a:spcBef>
                <a:spcPct val="0"/>
              </a:spcBef>
              <a:spcAft>
                <a:spcPct val="0"/>
              </a:spcAft>
              <a:defRPr sz="5900"/>
            </a:lvl7pPr>
            <a:lvl8pPr marL="1010321" algn="ctr" fontAlgn="base">
              <a:spcBef>
                <a:spcPct val="0"/>
              </a:spcBef>
              <a:spcAft>
                <a:spcPct val="0"/>
              </a:spcAft>
              <a:defRPr sz="5900"/>
            </a:lvl8pPr>
            <a:lvl9pPr marL="1347094" algn="ctr" fontAlgn="base">
              <a:spcBef>
                <a:spcPct val="0"/>
              </a:spcBef>
              <a:spcAft>
                <a:spcPct val="0"/>
              </a:spcAft>
              <a:defRPr sz="5900"/>
            </a:lvl9pPr>
          </a:lstStyle>
          <a:p>
            <a:r>
              <a:rPr lang="eu-ES" dirty="0"/>
              <a:t>2. LA LEY DEL SVE Y LOS GRANDES RETOS</a:t>
            </a: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0A0353E6-B723-42CF-9FB4-B1ABD87016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7824" y="1196752"/>
            <a:ext cx="8031060" cy="576064"/>
          </a:xfrm>
        </p:spPr>
        <p:txBody>
          <a:bodyPr/>
          <a:lstStyle/>
          <a:p>
            <a:pPr marL="0" indent="0">
              <a:buNone/>
            </a:pPr>
            <a:r>
              <a:rPr lang="es-ES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1.- </a:t>
            </a:r>
            <a:r>
              <a:rPr lang="es-ES" sz="2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CERCANÍA CON LA EMPRESA (</a:t>
            </a:r>
            <a:r>
              <a:rPr lang="es-ES" sz="2000" i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condición de partida</a:t>
            </a:r>
            <a:r>
              <a:rPr lang="es-ES" sz="2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)</a:t>
            </a: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0239F29D-0DA8-4F5C-9A1A-6397B9596D36}"/>
              </a:ext>
            </a:extLst>
          </p:cNvPr>
          <p:cNvSpPr txBox="1">
            <a:spLocks/>
          </p:cNvSpPr>
          <p:nvPr/>
        </p:nvSpPr>
        <p:spPr>
          <a:xfrm>
            <a:off x="1167116" y="1592795"/>
            <a:ext cx="7722241" cy="1080120"/>
          </a:xfrm>
          <a:prstGeom prst="rect">
            <a:avLst/>
          </a:prstGeom>
        </p:spPr>
        <p:txBody>
          <a:bodyPr lIns="67355" tIns="33677" rIns="67355" bIns="33677"/>
          <a:lstStyle>
            <a:lvl1pPr marL="252580" indent="-252580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1pPr>
            <a:lvl2pPr marL="547257" indent="-210483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2pPr>
            <a:lvl3pPr marL="841934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3pPr>
            <a:lvl4pPr marL="1178707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4pPr>
            <a:lvl5pPr marL="1515481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5pPr>
            <a:lvl6pPr marL="1852254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89028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5801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2575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9354" lvl="2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s-ES" sz="1800" i="1" dirty="0">
                <a:solidFill>
                  <a:srgbClr val="7F7F7F"/>
                </a:solidFill>
                <a:latin typeface="Arial" panose="020B0604020202020204" pitchFamily="34" charset="0"/>
                <a:sym typeface="Gill Sans" charset="0"/>
              </a:rPr>
              <a:t>Sin mejor conexión con la empresa difícilmente puede entenderse un buen servicio de orientación, formación, intermediación…</a:t>
            </a:r>
          </a:p>
          <a:p>
            <a:pPr marL="294677" lvl="1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s-ES" sz="1900" i="1" dirty="0">
              <a:solidFill>
                <a:schemeClr val="tx2">
                  <a:lumMod val="50000"/>
                </a:schemeClr>
              </a:solidFill>
              <a:latin typeface="Gill Sans"/>
              <a:sym typeface="Gill Sans" charset="0"/>
            </a:endParaRP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B4C3104-7836-4F72-93B5-F0528E83911B}"/>
              </a:ext>
            </a:extLst>
          </p:cNvPr>
          <p:cNvSpPr txBox="1">
            <a:spLocks/>
          </p:cNvSpPr>
          <p:nvPr/>
        </p:nvSpPr>
        <p:spPr>
          <a:xfrm>
            <a:off x="707824" y="2492896"/>
            <a:ext cx="8421640" cy="576064"/>
          </a:xfrm>
          <a:prstGeom prst="rect">
            <a:avLst/>
          </a:prstGeom>
        </p:spPr>
        <p:txBody>
          <a:bodyPr lIns="67355" tIns="33677" rIns="67355" bIns="33677"/>
          <a:lstStyle>
            <a:lvl1pPr marL="252580" indent="-252580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1pPr>
            <a:lvl2pPr marL="547257" indent="-210483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2pPr>
            <a:lvl3pPr marL="841934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3pPr>
            <a:lvl4pPr marL="1178707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4pPr>
            <a:lvl5pPr marL="1515481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5pPr>
            <a:lvl6pPr marL="1852254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89028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5801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2575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4988" indent="-534988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s-ES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2.- 	</a:t>
            </a:r>
            <a:r>
              <a:rPr lang="es-ES" sz="2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INNOVACIÓN Y PERFECCIONAMIENTO DE  LAS </a:t>
            </a:r>
            <a:r>
              <a:rPr lang="es-ES" sz="24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PAEs</a:t>
            </a:r>
            <a:r>
              <a:rPr lang="es-ES" sz="2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(necesidad sentida generalizada)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71BFA36A-C7D0-4FBE-81DD-2753D305D04F}"/>
              </a:ext>
            </a:extLst>
          </p:cNvPr>
          <p:cNvSpPr txBox="1">
            <a:spLocks/>
          </p:cNvSpPr>
          <p:nvPr/>
        </p:nvSpPr>
        <p:spPr>
          <a:xfrm>
            <a:off x="1167116" y="3263504"/>
            <a:ext cx="7722241" cy="381519"/>
          </a:xfrm>
          <a:prstGeom prst="rect">
            <a:avLst/>
          </a:prstGeom>
        </p:spPr>
        <p:txBody>
          <a:bodyPr lIns="67355" tIns="33677" rIns="67355" bIns="33677"/>
          <a:lstStyle>
            <a:lvl1pPr marL="252580" indent="-252580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1pPr>
            <a:lvl2pPr marL="547257" indent="-210483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2pPr>
            <a:lvl3pPr marL="841934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3pPr>
            <a:lvl4pPr marL="1178707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4pPr>
            <a:lvl5pPr marL="1515481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5pPr>
            <a:lvl6pPr marL="1852254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89028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5801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2575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9354" lvl="2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s-ES" sz="1800" i="1" dirty="0">
                <a:solidFill>
                  <a:srgbClr val="7F7F7F"/>
                </a:solidFill>
                <a:latin typeface="Arial" panose="020B0604020202020204" pitchFamily="34" charset="0"/>
              </a:rPr>
              <a:t>Crítica mayoritaria a la actual situación, que reclamaría un cambio</a:t>
            </a:r>
            <a:endParaRPr lang="es-ES" sz="1800" i="1" dirty="0">
              <a:solidFill>
                <a:srgbClr val="7F7F7F"/>
              </a:solidFill>
              <a:latin typeface="Arial" panose="020B0604020202020204" pitchFamily="34" charset="0"/>
              <a:sym typeface="Gill Sans" charset="0"/>
            </a:endParaRPr>
          </a:p>
          <a:p>
            <a:pPr marL="294677" lvl="1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s-ES" sz="1900" i="1" dirty="0">
                <a:solidFill>
                  <a:schemeClr val="tx2">
                    <a:lumMod val="50000"/>
                  </a:schemeClr>
                </a:solidFill>
                <a:latin typeface="Gill Sans"/>
                <a:sym typeface="Gill Sans" charset="0"/>
              </a:rPr>
              <a:t> 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FF22B16C-FCA3-4D4C-BC9B-B01905DE8315}"/>
              </a:ext>
            </a:extLst>
          </p:cNvPr>
          <p:cNvSpPr txBox="1">
            <a:spLocks/>
          </p:cNvSpPr>
          <p:nvPr/>
        </p:nvSpPr>
        <p:spPr>
          <a:xfrm>
            <a:off x="731907" y="3933056"/>
            <a:ext cx="8006977" cy="576064"/>
          </a:xfrm>
          <a:prstGeom prst="rect">
            <a:avLst/>
          </a:prstGeom>
        </p:spPr>
        <p:txBody>
          <a:bodyPr lIns="67355" tIns="33677" rIns="67355" bIns="33677"/>
          <a:lstStyle>
            <a:lvl1pPr marL="252580" indent="-252580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1pPr>
            <a:lvl2pPr marL="547257" indent="-210483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2pPr>
            <a:lvl3pPr marL="841934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3pPr>
            <a:lvl4pPr marL="1178707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4pPr>
            <a:lvl5pPr marL="1515481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5pPr>
            <a:lvl6pPr marL="1852254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89028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5801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2575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4988" indent="-534988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s-ES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3.- 	</a:t>
            </a:r>
            <a:r>
              <a:rPr lang="es-ES" sz="2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COORDINACIÓN Y COMPLEMENTARIEDAD DE AGENTES (imprescindible como sistema)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97B42EE2-FABD-4AE2-8636-E8DD2A134B96}"/>
              </a:ext>
            </a:extLst>
          </p:cNvPr>
          <p:cNvSpPr txBox="1">
            <a:spLocks/>
          </p:cNvSpPr>
          <p:nvPr/>
        </p:nvSpPr>
        <p:spPr>
          <a:xfrm>
            <a:off x="1191199" y="4674614"/>
            <a:ext cx="7722241" cy="1080120"/>
          </a:xfrm>
          <a:prstGeom prst="rect">
            <a:avLst/>
          </a:prstGeom>
        </p:spPr>
        <p:txBody>
          <a:bodyPr lIns="67355" tIns="33677" rIns="67355" bIns="33677"/>
          <a:lstStyle>
            <a:lvl1pPr marL="252580" indent="-252580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1pPr>
            <a:lvl2pPr marL="547257" indent="-210483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2pPr>
            <a:lvl3pPr marL="841934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3pPr>
            <a:lvl4pPr marL="1178707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4pPr>
            <a:lvl5pPr marL="1515481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5pPr>
            <a:lvl6pPr marL="1852254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89028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5801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2575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9354" lvl="2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s-ES" sz="1800" i="1" dirty="0">
                <a:solidFill>
                  <a:srgbClr val="7F7F7F"/>
                </a:solidFill>
                <a:latin typeface="Arial" panose="020B0604020202020204" pitchFamily="34" charset="0"/>
              </a:rPr>
              <a:t>Característica natural de la definición de “sistema” y necesidad para un marco de servicios más integrado; más empático con sus usuarios; más flexible, eficaz y adaptado</a:t>
            </a:r>
            <a:endParaRPr lang="es-ES" sz="1900" i="1" dirty="0">
              <a:solidFill>
                <a:schemeClr val="tx2">
                  <a:lumMod val="50000"/>
                </a:schemeClr>
              </a:solidFill>
              <a:latin typeface="Gill Sans"/>
              <a:sym typeface="Gill Sans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520" y="5761649"/>
            <a:ext cx="1632008" cy="914855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416496" y="6165304"/>
            <a:ext cx="774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 smtClean="0"/>
              <a:t>3</a:t>
            </a:r>
            <a:endParaRPr lang="es-ES" sz="1400" i="1" dirty="0"/>
          </a:p>
        </p:txBody>
      </p:sp>
    </p:spTree>
    <p:extLst>
      <p:ext uri="{BB962C8B-B14F-4D97-AF65-F5344CB8AC3E}">
        <p14:creationId xmlns:p14="http://schemas.microsoft.com/office/powerpoint/2010/main" val="235914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ulua 1">
            <a:extLst>
              <a:ext uri="{FF2B5EF4-FFF2-40B4-BE49-F238E27FC236}">
                <a16:creationId xmlns:a16="http://schemas.microsoft.com/office/drawing/2014/main" id="{966A46A9-7D18-49C6-A239-8E1B66B7BE8B}"/>
              </a:ext>
            </a:extLst>
          </p:cNvPr>
          <p:cNvSpPr txBox="1">
            <a:spLocks/>
          </p:cNvSpPr>
          <p:nvPr/>
        </p:nvSpPr>
        <p:spPr>
          <a:xfrm>
            <a:off x="-67" y="0"/>
            <a:ext cx="9906001" cy="8367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7355" tIns="33677" rIns="67355" bIns="33677" anchor="ctr"/>
          <a:lstStyle>
            <a:defPPr>
              <a:defRPr lang="en-US"/>
            </a:defPPr>
            <a:lvl1pPr eaLnBrk="1" hangingPunct="1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1" hangingPunct="1">
              <a:defRPr sz="5900"/>
            </a:lvl2pPr>
            <a:lvl3pPr eaLnBrk="1" hangingPunct="1">
              <a:defRPr sz="5900"/>
            </a:lvl3pPr>
            <a:lvl4pPr eaLnBrk="1" hangingPunct="1">
              <a:defRPr sz="5900"/>
            </a:lvl4pPr>
            <a:lvl5pPr eaLnBrk="1" hangingPunct="1">
              <a:defRPr sz="5900"/>
            </a:lvl5pPr>
            <a:lvl6pPr marL="336774" algn="ctr" fontAlgn="base">
              <a:spcBef>
                <a:spcPct val="0"/>
              </a:spcBef>
              <a:spcAft>
                <a:spcPct val="0"/>
              </a:spcAft>
              <a:defRPr sz="5900"/>
            </a:lvl6pPr>
            <a:lvl7pPr marL="673547" algn="ctr" fontAlgn="base">
              <a:spcBef>
                <a:spcPct val="0"/>
              </a:spcBef>
              <a:spcAft>
                <a:spcPct val="0"/>
              </a:spcAft>
              <a:defRPr sz="5900"/>
            </a:lvl7pPr>
            <a:lvl8pPr marL="1010321" algn="ctr" fontAlgn="base">
              <a:spcBef>
                <a:spcPct val="0"/>
              </a:spcBef>
              <a:spcAft>
                <a:spcPct val="0"/>
              </a:spcAft>
              <a:defRPr sz="5900"/>
            </a:lvl8pPr>
            <a:lvl9pPr marL="1347094" algn="ctr" fontAlgn="base">
              <a:spcBef>
                <a:spcPct val="0"/>
              </a:spcBef>
              <a:spcAft>
                <a:spcPct val="0"/>
              </a:spcAft>
              <a:defRPr sz="5900"/>
            </a:lvl9pPr>
          </a:lstStyle>
          <a:p>
            <a:r>
              <a:rPr lang="eu-ES" dirty="0"/>
              <a:t>3. LAS PAE A REVISIÓN: EL RETRATO FRÍO EN CIFRAS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21FA3BB6-673F-4FFE-9165-31C4E0338C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1215924"/>
              </p:ext>
            </p:extLst>
          </p:nvPr>
        </p:nvGraphicFramePr>
        <p:xfrm>
          <a:off x="1064567" y="2132856"/>
          <a:ext cx="374441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ED6900D-9FFC-421F-BD4C-45E5EB93EE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0478328"/>
              </p:ext>
            </p:extLst>
          </p:nvPr>
        </p:nvGraphicFramePr>
        <p:xfrm>
          <a:off x="5097016" y="2132856"/>
          <a:ext cx="396044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EEA5FBC6-DD9A-4106-B9DB-FEC22CF121FD}"/>
              </a:ext>
            </a:extLst>
          </p:cNvPr>
          <p:cNvSpPr txBox="1"/>
          <p:nvPr/>
        </p:nvSpPr>
        <p:spPr>
          <a:xfrm>
            <a:off x="1131410" y="1340768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Diferentes grados de importancia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FF697AC-A401-43BF-90DC-9D0F967D48C5}"/>
              </a:ext>
            </a:extLst>
          </p:cNvPr>
          <p:cNvSpPr txBox="1"/>
          <p:nvPr/>
        </p:nvSpPr>
        <p:spPr>
          <a:xfrm>
            <a:off x="5025008" y="1340768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Valoración de situación </a:t>
            </a: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endParaRPr lang="es-E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98">
            <a:extLst>
              <a:ext uri="{FF2B5EF4-FFF2-40B4-BE49-F238E27FC236}">
                <a16:creationId xmlns:a16="http://schemas.microsoft.com/office/drawing/2014/main" id="{C964B639-869E-413F-8E3B-662113038566}"/>
              </a:ext>
            </a:extLst>
          </p:cNvPr>
          <p:cNvGrpSpPr>
            <a:grpSpLocks/>
          </p:cNvGrpSpPr>
          <p:nvPr/>
        </p:nvGrpSpPr>
        <p:grpSpPr bwMode="auto">
          <a:xfrm>
            <a:off x="2972624" y="2304494"/>
            <a:ext cx="1430507" cy="2969093"/>
            <a:chOff x="4812" y="7272"/>
            <a:chExt cx="1247" cy="2523"/>
          </a:xfrm>
        </p:grpSpPr>
        <p:cxnSp>
          <p:nvCxnSpPr>
            <p:cNvPr id="13" name="AutoShape 96">
              <a:extLst>
                <a:ext uri="{FF2B5EF4-FFF2-40B4-BE49-F238E27FC236}">
                  <a16:creationId xmlns:a16="http://schemas.microsoft.com/office/drawing/2014/main" id="{7C950E60-40A1-4ADD-B2EE-51EFFB84C40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415" y="7272"/>
              <a:ext cx="0" cy="2200"/>
            </a:xfrm>
            <a:prstGeom prst="straightConnector1">
              <a:avLst/>
            </a:prstGeom>
            <a:noFill/>
            <a:ln w="19050">
              <a:solidFill>
                <a:srgbClr val="C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97">
              <a:extLst>
                <a:ext uri="{FF2B5EF4-FFF2-40B4-BE49-F238E27FC236}">
                  <a16:creationId xmlns:a16="http://schemas.microsoft.com/office/drawing/2014/main" id="{C3E6CC6B-3C2C-4231-BE91-AEC78AC69B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274" y="9010"/>
              <a:ext cx="323" cy="1247"/>
            </a:xfrm>
            <a:prstGeom prst="homePlate">
              <a:avLst>
                <a:gd name="adj" fmla="val 25000"/>
              </a:avLst>
            </a:prstGeom>
            <a:solidFill>
              <a:schemeClr val="lt1">
                <a:lumMod val="100000"/>
                <a:lumOff val="0"/>
              </a:schemeClr>
            </a:solidFill>
            <a:ln w="12700">
              <a:solidFill>
                <a:srgbClr val="C00000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18000" tIns="10800" rIns="18000" bIns="10800" anchor="t" anchorCtr="0" upright="1">
              <a:noAutofit/>
            </a:bodyPr>
            <a:lstStyle/>
            <a:p>
              <a:pPr algn="ctr"/>
              <a:r>
                <a:rPr lang="es-ES" sz="600" cap="small" dirty="0">
                  <a:solidFill>
                    <a:srgbClr val="595959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Valor </a:t>
              </a:r>
              <a:r>
                <a:rPr lang="es-ES" sz="1000" cap="small" dirty="0">
                  <a:solidFill>
                    <a:srgbClr val="595959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intermedio</a:t>
              </a:r>
              <a:endParaRPr lang="es-ES" sz="10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98">
            <a:extLst>
              <a:ext uri="{FF2B5EF4-FFF2-40B4-BE49-F238E27FC236}">
                <a16:creationId xmlns:a16="http://schemas.microsoft.com/office/drawing/2014/main" id="{3FBADC3E-D41A-4AA6-B9D5-F9B05B4726D4}"/>
              </a:ext>
            </a:extLst>
          </p:cNvPr>
          <p:cNvGrpSpPr>
            <a:grpSpLocks/>
          </p:cNvGrpSpPr>
          <p:nvPr/>
        </p:nvGrpSpPr>
        <p:grpSpPr bwMode="auto">
          <a:xfrm>
            <a:off x="7122893" y="2332115"/>
            <a:ext cx="1430507" cy="2969093"/>
            <a:chOff x="4812" y="7272"/>
            <a:chExt cx="1247" cy="2523"/>
          </a:xfrm>
        </p:grpSpPr>
        <p:cxnSp>
          <p:nvCxnSpPr>
            <p:cNvPr id="16" name="AutoShape 96">
              <a:extLst>
                <a:ext uri="{FF2B5EF4-FFF2-40B4-BE49-F238E27FC236}">
                  <a16:creationId xmlns:a16="http://schemas.microsoft.com/office/drawing/2014/main" id="{2A00B57B-4FC8-4B05-A713-7E276112579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415" y="7272"/>
              <a:ext cx="0" cy="2200"/>
            </a:xfrm>
            <a:prstGeom prst="straightConnector1">
              <a:avLst/>
            </a:prstGeom>
            <a:noFill/>
            <a:ln w="19050">
              <a:solidFill>
                <a:srgbClr val="C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AutoShape 97">
              <a:extLst>
                <a:ext uri="{FF2B5EF4-FFF2-40B4-BE49-F238E27FC236}">
                  <a16:creationId xmlns:a16="http://schemas.microsoft.com/office/drawing/2014/main" id="{DC0037C7-A8C2-4CAB-9BD8-4FBDF512C4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274" y="9010"/>
              <a:ext cx="323" cy="1247"/>
            </a:xfrm>
            <a:prstGeom prst="homePlate">
              <a:avLst>
                <a:gd name="adj" fmla="val 25000"/>
              </a:avLst>
            </a:prstGeom>
            <a:solidFill>
              <a:schemeClr val="lt1">
                <a:lumMod val="100000"/>
                <a:lumOff val="0"/>
              </a:schemeClr>
            </a:solidFill>
            <a:ln w="12700">
              <a:solidFill>
                <a:srgbClr val="C00000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18000" tIns="10800" rIns="18000" bIns="10800" anchor="t" anchorCtr="0" upright="1">
              <a:noAutofit/>
            </a:bodyPr>
            <a:lstStyle/>
            <a:p>
              <a:pPr algn="ctr"/>
              <a:r>
                <a:rPr lang="es-ES" sz="600" cap="small" dirty="0">
                  <a:solidFill>
                    <a:srgbClr val="595959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Valor </a:t>
              </a:r>
              <a:r>
                <a:rPr lang="es-ES" sz="1000" cap="small" dirty="0">
                  <a:solidFill>
                    <a:srgbClr val="595959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intermedio</a:t>
              </a:r>
              <a:endParaRPr lang="es-ES" sz="10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3520" y="5761649"/>
            <a:ext cx="1632008" cy="914855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416496" y="6165304"/>
            <a:ext cx="774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 smtClean="0"/>
              <a:t>4</a:t>
            </a:r>
            <a:endParaRPr lang="es-ES" sz="1400" i="1" dirty="0"/>
          </a:p>
        </p:txBody>
      </p:sp>
    </p:spTree>
    <p:extLst>
      <p:ext uri="{BB962C8B-B14F-4D97-AF65-F5344CB8AC3E}">
        <p14:creationId xmlns:p14="http://schemas.microsoft.com/office/powerpoint/2010/main" val="351967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ulua 1">
            <a:extLst>
              <a:ext uri="{FF2B5EF4-FFF2-40B4-BE49-F238E27FC236}">
                <a16:creationId xmlns:a16="http://schemas.microsoft.com/office/drawing/2014/main" id="{966A46A9-7D18-49C6-A239-8E1B66B7BE8B}"/>
              </a:ext>
            </a:extLst>
          </p:cNvPr>
          <p:cNvSpPr txBox="1">
            <a:spLocks/>
          </p:cNvSpPr>
          <p:nvPr/>
        </p:nvSpPr>
        <p:spPr>
          <a:xfrm>
            <a:off x="-67" y="0"/>
            <a:ext cx="9906001" cy="8367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7355" tIns="33677" rIns="67355" bIns="33677" anchor="ctr"/>
          <a:lstStyle>
            <a:defPPr>
              <a:defRPr lang="en-US"/>
            </a:defPPr>
            <a:lvl1pPr eaLnBrk="1" hangingPunct="1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1" hangingPunct="1">
              <a:defRPr sz="5900"/>
            </a:lvl2pPr>
            <a:lvl3pPr eaLnBrk="1" hangingPunct="1">
              <a:defRPr sz="5900"/>
            </a:lvl3pPr>
            <a:lvl4pPr eaLnBrk="1" hangingPunct="1">
              <a:defRPr sz="5900"/>
            </a:lvl4pPr>
            <a:lvl5pPr eaLnBrk="1" hangingPunct="1">
              <a:defRPr sz="5900"/>
            </a:lvl5pPr>
            <a:lvl6pPr marL="336774" algn="ctr" fontAlgn="base">
              <a:spcBef>
                <a:spcPct val="0"/>
              </a:spcBef>
              <a:spcAft>
                <a:spcPct val="0"/>
              </a:spcAft>
              <a:defRPr sz="5900"/>
            </a:lvl6pPr>
            <a:lvl7pPr marL="673547" algn="ctr" fontAlgn="base">
              <a:spcBef>
                <a:spcPct val="0"/>
              </a:spcBef>
              <a:spcAft>
                <a:spcPct val="0"/>
              </a:spcAft>
              <a:defRPr sz="5900"/>
            </a:lvl7pPr>
            <a:lvl8pPr marL="1010321" algn="ctr" fontAlgn="base">
              <a:spcBef>
                <a:spcPct val="0"/>
              </a:spcBef>
              <a:spcAft>
                <a:spcPct val="0"/>
              </a:spcAft>
              <a:defRPr sz="5900"/>
            </a:lvl8pPr>
            <a:lvl9pPr marL="1347094" algn="ctr" fontAlgn="base">
              <a:spcBef>
                <a:spcPct val="0"/>
              </a:spcBef>
              <a:spcAft>
                <a:spcPct val="0"/>
              </a:spcAft>
              <a:defRPr sz="5900"/>
            </a:lvl9pPr>
          </a:lstStyle>
          <a:p>
            <a:r>
              <a:rPr lang="eu-ES" dirty="0"/>
              <a:t>3. LAS PAE A REVISIÓN: EL RETRATO FRÍO EN CIFRAS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20D23F2F-33EF-464F-ABD8-864FE2634C7E}"/>
              </a:ext>
            </a:extLst>
          </p:cNvPr>
          <p:cNvSpPr/>
          <p:nvPr/>
        </p:nvSpPr>
        <p:spPr>
          <a:xfrm>
            <a:off x="537695" y="1910264"/>
            <a:ext cx="7186390" cy="39964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80000" indent="-285750" algn="l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è"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Mejor desempeño del servicio</a:t>
            </a:r>
          </a:p>
          <a:p>
            <a:pPr marL="1080000" indent="-285750" algn="l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è"/>
            </a:pPr>
            <a:endParaRPr lang="es-E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1080000" indent="-285750" algn="l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è"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Adaptación/Personalización de los servicios</a:t>
            </a:r>
          </a:p>
          <a:p>
            <a:pPr marL="1080000" indent="-285750" algn="l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è"/>
            </a:pPr>
            <a:endParaRPr lang="es-E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1080000" indent="-285750" algn="l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è"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Creación de valor añadido</a:t>
            </a:r>
          </a:p>
          <a:p>
            <a:pPr marL="1080000" indent="-285750" algn="l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è"/>
            </a:pPr>
            <a:endParaRPr lang="es-E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1080000" indent="-285750" algn="l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è"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Concepción más integral e integrada de los servicios</a:t>
            </a:r>
          </a:p>
        </p:txBody>
      </p:sp>
      <p:sp>
        <p:nvSpPr>
          <p:cNvPr id="8" name="Octágono 7">
            <a:extLst>
              <a:ext uri="{FF2B5EF4-FFF2-40B4-BE49-F238E27FC236}">
                <a16:creationId xmlns:a16="http://schemas.microsoft.com/office/drawing/2014/main" id="{02BBB1C3-E38A-47E1-9EFF-44ECD54DF138}"/>
              </a:ext>
            </a:extLst>
          </p:cNvPr>
          <p:cNvSpPr/>
          <p:nvPr/>
        </p:nvSpPr>
        <p:spPr>
          <a:xfrm>
            <a:off x="8121353" y="1988840"/>
            <a:ext cx="1098179" cy="576064"/>
          </a:xfrm>
          <a:prstGeom prst="octagon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accent3">
                    <a:lumMod val="50000"/>
                  </a:schemeClr>
                </a:solidFill>
              </a:rPr>
              <a:t>64%</a:t>
            </a:r>
          </a:p>
        </p:txBody>
      </p:sp>
      <p:sp>
        <p:nvSpPr>
          <p:cNvPr id="10" name="Octágono 9">
            <a:extLst>
              <a:ext uri="{FF2B5EF4-FFF2-40B4-BE49-F238E27FC236}">
                <a16:creationId xmlns:a16="http://schemas.microsoft.com/office/drawing/2014/main" id="{C07A78BC-16A2-488B-AF37-197A52A53928}"/>
              </a:ext>
            </a:extLst>
          </p:cNvPr>
          <p:cNvSpPr/>
          <p:nvPr/>
        </p:nvSpPr>
        <p:spPr>
          <a:xfrm>
            <a:off x="8121353" y="4111466"/>
            <a:ext cx="1098177" cy="576064"/>
          </a:xfrm>
          <a:prstGeom prst="octagon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accent3">
                    <a:lumMod val="50000"/>
                  </a:schemeClr>
                </a:solidFill>
              </a:rPr>
              <a:t>51%</a:t>
            </a:r>
          </a:p>
        </p:txBody>
      </p:sp>
      <p:sp>
        <p:nvSpPr>
          <p:cNvPr id="11" name="Octágono 10">
            <a:extLst>
              <a:ext uri="{FF2B5EF4-FFF2-40B4-BE49-F238E27FC236}">
                <a16:creationId xmlns:a16="http://schemas.microsoft.com/office/drawing/2014/main" id="{EBE1DEA0-D0B4-4215-B6A3-252C403CF59E}"/>
              </a:ext>
            </a:extLst>
          </p:cNvPr>
          <p:cNvSpPr/>
          <p:nvPr/>
        </p:nvSpPr>
        <p:spPr>
          <a:xfrm>
            <a:off x="8121353" y="2951813"/>
            <a:ext cx="1098178" cy="576064"/>
          </a:xfrm>
          <a:prstGeom prst="octagon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accent3">
                    <a:lumMod val="50000"/>
                  </a:schemeClr>
                </a:solidFill>
              </a:rPr>
              <a:t>60%</a:t>
            </a:r>
          </a:p>
        </p:txBody>
      </p:sp>
      <p:sp>
        <p:nvSpPr>
          <p:cNvPr id="12" name="Octágono 11">
            <a:extLst>
              <a:ext uri="{FF2B5EF4-FFF2-40B4-BE49-F238E27FC236}">
                <a16:creationId xmlns:a16="http://schemas.microsoft.com/office/drawing/2014/main" id="{5B1E049B-ADE5-41A3-A8AA-FF398E0B6CF8}"/>
              </a:ext>
            </a:extLst>
          </p:cNvPr>
          <p:cNvSpPr/>
          <p:nvPr/>
        </p:nvSpPr>
        <p:spPr>
          <a:xfrm>
            <a:off x="7689304" y="1381421"/>
            <a:ext cx="2049932" cy="385047"/>
          </a:xfrm>
          <a:prstGeom prst="octagon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accent3">
                    <a:lumMod val="50000"/>
                  </a:schemeClr>
                </a:solidFill>
              </a:rPr>
              <a:t>Bastante/Muy importante</a:t>
            </a:r>
          </a:p>
        </p:txBody>
      </p:sp>
      <p:sp>
        <p:nvSpPr>
          <p:cNvPr id="13" name="Octágono 12">
            <a:extLst>
              <a:ext uri="{FF2B5EF4-FFF2-40B4-BE49-F238E27FC236}">
                <a16:creationId xmlns:a16="http://schemas.microsoft.com/office/drawing/2014/main" id="{DCFEAFCC-0006-45E5-A6E7-EC361FE406CD}"/>
              </a:ext>
            </a:extLst>
          </p:cNvPr>
          <p:cNvSpPr/>
          <p:nvPr/>
        </p:nvSpPr>
        <p:spPr>
          <a:xfrm>
            <a:off x="8121352" y="5065573"/>
            <a:ext cx="1098177" cy="576064"/>
          </a:xfrm>
          <a:prstGeom prst="octagon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accent3">
                    <a:lumMod val="50000"/>
                  </a:schemeClr>
                </a:solidFill>
              </a:rPr>
              <a:t>45%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15064B2-4092-4459-B940-55145BC32A1D}"/>
              </a:ext>
            </a:extLst>
          </p:cNvPr>
          <p:cNvSpPr txBox="1"/>
          <p:nvPr/>
        </p:nvSpPr>
        <p:spPr>
          <a:xfrm>
            <a:off x="166764" y="962725"/>
            <a:ext cx="7292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Cuatro vectores de cambio esenciales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520" y="5761649"/>
            <a:ext cx="1632008" cy="914855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416496" y="6165304"/>
            <a:ext cx="774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/>
              <a:t>5</a:t>
            </a:r>
            <a:endParaRPr lang="es-ES" sz="1400" i="1" dirty="0"/>
          </a:p>
        </p:txBody>
      </p:sp>
    </p:spTree>
    <p:extLst>
      <p:ext uri="{BB962C8B-B14F-4D97-AF65-F5344CB8AC3E}">
        <p14:creationId xmlns:p14="http://schemas.microsoft.com/office/powerpoint/2010/main" val="286431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072E19-B846-45EF-986E-0CAB79B6EE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0161" y="1311681"/>
            <a:ext cx="8885543" cy="4853623"/>
          </a:xfrm>
        </p:spPr>
        <p:txBody>
          <a:bodyPr/>
          <a:lstStyle/>
          <a:p>
            <a:pPr marL="457200" indent="-457200">
              <a:lnSpc>
                <a:spcPct val="11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s-ES" sz="20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Una cultura propia para Lanbide</a:t>
            </a:r>
            <a:r>
              <a:rPr lang="es-ES" sz="1600" b="1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: </a:t>
            </a:r>
            <a:r>
              <a:rPr lang="es-ES" sz="16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flexibilidad y empatía hacia la “clientela” y concepción de servicio personalizada e integradora</a:t>
            </a:r>
            <a:endParaRPr lang="es-ES" sz="200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  <a:p>
            <a:pPr marL="457200" indent="-457200">
              <a:lnSpc>
                <a:spcPct val="11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s-ES" sz="20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De la </a:t>
            </a:r>
            <a:r>
              <a:rPr lang="es-ES" sz="2000" b="1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autoreferenciación</a:t>
            </a:r>
            <a:r>
              <a:rPr lang="es-ES" sz="20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a situar el foco en el exterior</a:t>
            </a:r>
            <a:r>
              <a:rPr lang="es-ES" sz="20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: </a:t>
            </a:r>
            <a:r>
              <a:rPr lang="es-ES" sz="16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el objetivo no es hacer formación, orientación… sino insertar, intermediar, facilitar la cobertura de competencias…</a:t>
            </a:r>
            <a:endParaRPr lang="es-ES" sz="200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  <a:p>
            <a:pPr marL="457200" lvl="0" indent="-457200">
              <a:lnSpc>
                <a:spcPct val="11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s-ES" sz="20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Mirada hacia afuera: Objetivo de triple foco: </a:t>
            </a:r>
          </a:p>
          <a:p>
            <a:pPr marL="654677" lvl="1" indent="-360000"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75000"/>
              <a:buFont typeface="+mj-lt"/>
              <a:buAutoNum type="arabicPeriod"/>
            </a:pP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Persona  </a:t>
            </a:r>
            <a:r>
              <a:rPr lang="es-ES" sz="12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Su inserción y desarrollo profesional</a:t>
            </a:r>
          </a:p>
          <a:p>
            <a:pPr marL="654677" lvl="1" indent="-360000"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75000"/>
              <a:buFont typeface="+mj-lt"/>
              <a:buAutoNum type="arabicPeriod"/>
            </a:pP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Empresa  </a:t>
            </a:r>
            <a:r>
              <a:rPr lang="es-ES" sz="12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Facilitación de sus necesidades de competencias</a:t>
            </a:r>
          </a:p>
          <a:p>
            <a:pPr marL="654677" lvl="1" indent="-360000"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75000"/>
              <a:buFont typeface="+mj-lt"/>
              <a:buAutoNum type="arabicPeriod"/>
            </a:pP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Inclusión social</a:t>
            </a:r>
            <a:r>
              <a:rPr lang="es-ES" sz="1600" i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2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Entendida tanto desde los colectivos más fragilizados como desde la calidad en el empleo , en  general</a:t>
            </a:r>
          </a:p>
          <a:p>
            <a:pPr marL="457200" lvl="0" indent="-457200"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s-ES" sz="20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Actuar con luces largas para equilibrar posiciones no homogéneas. </a:t>
            </a:r>
          </a:p>
          <a:p>
            <a:pPr marL="654677" lvl="1" indent="-360000">
              <a:lnSpc>
                <a:spcPct val="11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75000"/>
              <a:buFont typeface="+mj-lt"/>
              <a:buAutoNum type="arabicPeriod"/>
            </a:pP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Mirada empresarial  </a:t>
            </a:r>
            <a:r>
              <a:rPr lang="es-ES" sz="12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Déficit, hasta el momento de la empresa como foco de trabajo</a:t>
            </a:r>
          </a:p>
          <a:p>
            <a:pPr marL="654677" lvl="1" indent="-360000">
              <a:lnSpc>
                <a:spcPct val="11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75000"/>
              <a:buFont typeface="+mj-lt"/>
              <a:buAutoNum type="arabicPeriod"/>
            </a:pP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Mirada de los trabajadores/as  </a:t>
            </a:r>
            <a:r>
              <a:rPr lang="es-ES" sz="12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Mayor atención a la empresa no significa resolver sus problemas particulares; el foco central es la persona ocupada y desempleada</a:t>
            </a:r>
          </a:p>
          <a:p>
            <a:pPr marL="654677" lvl="1" indent="-360000">
              <a:lnSpc>
                <a:spcPct val="11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75000"/>
              <a:buFont typeface="+mj-lt"/>
              <a:buAutoNum type="arabicPeriod"/>
            </a:pP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mirada social</a:t>
            </a:r>
            <a:r>
              <a:rPr lang="es-ES" sz="1600" i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2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No orillar la inclusión como elemento central</a:t>
            </a:r>
            <a:endParaRPr lang="es-ES" sz="20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ulua 1">
            <a:extLst>
              <a:ext uri="{FF2B5EF4-FFF2-40B4-BE49-F238E27FC236}">
                <a16:creationId xmlns:a16="http://schemas.microsoft.com/office/drawing/2014/main" id="{966A46A9-7D18-49C6-A239-8E1B66B7BE8B}"/>
              </a:ext>
            </a:extLst>
          </p:cNvPr>
          <p:cNvSpPr txBox="1">
            <a:spLocks/>
          </p:cNvSpPr>
          <p:nvPr/>
        </p:nvSpPr>
        <p:spPr>
          <a:xfrm>
            <a:off x="-67" y="0"/>
            <a:ext cx="9906001" cy="8367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7355" tIns="33677" rIns="67355" bIns="33677" anchor="ctr"/>
          <a:lstStyle>
            <a:defPPr>
              <a:defRPr lang="en-US"/>
            </a:defPPr>
            <a:lvl1pPr eaLnBrk="1" hangingPunct="1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1" hangingPunct="1">
              <a:defRPr sz="5900"/>
            </a:lvl2pPr>
            <a:lvl3pPr eaLnBrk="1" hangingPunct="1">
              <a:defRPr sz="5900"/>
            </a:lvl3pPr>
            <a:lvl4pPr eaLnBrk="1" hangingPunct="1">
              <a:defRPr sz="5900"/>
            </a:lvl4pPr>
            <a:lvl5pPr eaLnBrk="1" hangingPunct="1">
              <a:defRPr sz="5900"/>
            </a:lvl5pPr>
            <a:lvl6pPr marL="336774" algn="ctr" fontAlgn="base">
              <a:spcBef>
                <a:spcPct val="0"/>
              </a:spcBef>
              <a:spcAft>
                <a:spcPct val="0"/>
              </a:spcAft>
              <a:defRPr sz="5900"/>
            </a:lvl6pPr>
            <a:lvl7pPr marL="673547" algn="ctr" fontAlgn="base">
              <a:spcBef>
                <a:spcPct val="0"/>
              </a:spcBef>
              <a:spcAft>
                <a:spcPct val="0"/>
              </a:spcAft>
              <a:defRPr sz="5900"/>
            </a:lvl7pPr>
            <a:lvl8pPr marL="1010321" algn="ctr" fontAlgn="base">
              <a:spcBef>
                <a:spcPct val="0"/>
              </a:spcBef>
              <a:spcAft>
                <a:spcPct val="0"/>
              </a:spcAft>
              <a:defRPr sz="5900"/>
            </a:lvl8pPr>
            <a:lvl9pPr marL="1347094" algn="ctr" fontAlgn="base">
              <a:spcBef>
                <a:spcPct val="0"/>
              </a:spcBef>
              <a:spcAft>
                <a:spcPct val="0"/>
              </a:spcAft>
              <a:defRPr sz="5900"/>
            </a:lvl9pPr>
          </a:lstStyle>
          <a:p>
            <a:r>
              <a:rPr lang="eu-ES" dirty="0"/>
              <a:t>3.1. LAS PAE A REVISIÓN: PONIENDO COLOR Y PROFUNDIDAD AL RETRATO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E57057F-8F97-4473-AD23-8E8E1D67B35E}"/>
              </a:ext>
            </a:extLst>
          </p:cNvPr>
          <p:cNvSpPr txBox="1"/>
          <p:nvPr/>
        </p:nvSpPr>
        <p:spPr>
          <a:xfrm>
            <a:off x="2144688" y="829637"/>
            <a:ext cx="4675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focos de atención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520" y="5761649"/>
            <a:ext cx="1632008" cy="91485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16496" y="6165304"/>
            <a:ext cx="774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 smtClean="0"/>
              <a:t>6</a:t>
            </a:r>
            <a:endParaRPr lang="es-ES" sz="1400" i="1" dirty="0"/>
          </a:p>
        </p:txBody>
      </p:sp>
    </p:spTree>
    <p:extLst>
      <p:ext uri="{BB962C8B-B14F-4D97-AF65-F5344CB8AC3E}">
        <p14:creationId xmlns:p14="http://schemas.microsoft.com/office/powerpoint/2010/main" val="13202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072E19-B846-45EF-986E-0CAB79B6EE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0161" y="1383689"/>
            <a:ext cx="8885543" cy="4853623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None/>
            </a:pPr>
            <a:r>
              <a:rPr lang="es-ES" sz="2000" b="1" cap="sm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5.- la </a:t>
            </a:r>
            <a:r>
              <a:rPr lang="es-ES" sz="20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RGI como condicionante de la </a:t>
            </a:r>
            <a:r>
              <a:rPr lang="es-ES" sz="2000" b="1" cap="sm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gestión</a:t>
            </a:r>
            <a:r>
              <a:rPr lang="es-ES" sz="1600" b="1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None/>
            </a:pPr>
            <a:r>
              <a:rPr lang="es-ES" sz="2000" b="1" cap="sm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6.- Modelo </a:t>
            </a:r>
            <a:r>
              <a:rPr lang="es-ES" sz="20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Público versus “Público/Privado”: </a:t>
            </a:r>
          </a:p>
          <a:p>
            <a:pPr marL="294677" lvl="1" indent="0"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75000"/>
              <a:buNone/>
            </a:pP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Consenso sobre la necesidad de realismo y evitar maximalismos</a:t>
            </a:r>
          </a:p>
          <a:p>
            <a:pPr marL="294677" lvl="1" indent="0"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75000"/>
              <a:buNone/>
            </a:pP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Identificar servicios nucleares o estratégicos y los que no lo son</a:t>
            </a:r>
            <a:endParaRPr lang="es-ES" sz="120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  <a:p>
            <a:pPr marL="294677" lvl="1" indent="0"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75000"/>
              <a:buNone/>
            </a:pP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Marco de colaboración público privada que supere la necesaria lógica de control y cultive la lógica de calidad en el servicio y crecimiento profesional de los colaboradores</a:t>
            </a:r>
            <a:endParaRPr lang="es-ES" sz="1200" dirty="0">
              <a:ln w="0"/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  <a:p>
            <a:pPr marL="0" lvl="0" indent="0">
              <a:lnSpc>
                <a:spcPct val="11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None/>
            </a:pPr>
            <a:r>
              <a:rPr lang="es-ES" sz="2000" b="1" cap="sm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7.- Procedimiento</a:t>
            </a:r>
            <a:r>
              <a:rPr lang="es-ES" sz="20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: superar las convocatorias de ayuda.</a:t>
            </a:r>
          </a:p>
          <a:p>
            <a:pPr marL="0" lvl="0" indent="0">
              <a:lnSpc>
                <a:spcPct val="11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None/>
            </a:pPr>
            <a:r>
              <a:rPr lang="es-ES" sz="2000" b="1" cap="sm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8.- Prospección </a:t>
            </a:r>
            <a:r>
              <a:rPr lang="es-ES" sz="20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empresarial y servicios de valor realistas  </a:t>
            </a:r>
          </a:p>
          <a:p>
            <a:pPr marL="294677" lvl="1" indent="0">
              <a:lnSpc>
                <a:spcPct val="11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75000"/>
              <a:buNone/>
            </a:pP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Identificar servicios finalistas comercializables de manera realista :</a:t>
            </a:r>
            <a:r>
              <a:rPr lang="es-ES" sz="12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Elegir los nichos adecuados</a:t>
            </a:r>
          </a:p>
          <a:p>
            <a:pPr marL="294677" lvl="1" indent="0">
              <a:lnSpc>
                <a:spcPct val="11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75000"/>
              <a:buNone/>
            </a:pP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Tejer una red de empresas colaboradoras viva y activa</a:t>
            </a:r>
            <a:endParaRPr lang="es-ES" sz="2000" b="1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ulua 1">
            <a:extLst>
              <a:ext uri="{FF2B5EF4-FFF2-40B4-BE49-F238E27FC236}">
                <a16:creationId xmlns:a16="http://schemas.microsoft.com/office/drawing/2014/main" id="{966A46A9-7D18-49C6-A239-8E1B66B7BE8B}"/>
              </a:ext>
            </a:extLst>
          </p:cNvPr>
          <p:cNvSpPr txBox="1">
            <a:spLocks/>
          </p:cNvSpPr>
          <p:nvPr/>
        </p:nvSpPr>
        <p:spPr>
          <a:xfrm>
            <a:off x="-67" y="0"/>
            <a:ext cx="9906001" cy="8367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7355" tIns="33677" rIns="67355" bIns="33677" anchor="ctr"/>
          <a:lstStyle>
            <a:defPPr>
              <a:defRPr lang="en-US"/>
            </a:defPPr>
            <a:lvl1pPr eaLnBrk="1" hangingPunct="1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1" hangingPunct="1">
              <a:defRPr sz="5900"/>
            </a:lvl2pPr>
            <a:lvl3pPr eaLnBrk="1" hangingPunct="1">
              <a:defRPr sz="5900"/>
            </a:lvl3pPr>
            <a:lvl4pPr eaLnBrk="1" hangingPunct="1">
              <a:defRPr sz="5900"/>
            </a:lvl4pPr>
            <a:lvl5pPr eaLnBrk="1" hangingPunct="1">
              <a:defRPr sz="5900"/>
            </a:lvl5pPr>
            <a:lvl6pPr marL="336774" algn="ctr" fontAlgn="base">
              <a:spcBef>
                <a:spcPct val="0"/>
              </a:spcBef>
              <a:spcAft>
                <a:spcPct val="0"/>
              </a:spcAft>
              <a:defRPr sz="5900"/>
            </a:lvl6pPr>
            <a:lvl7pPr marL="673547" algn="ctr" fontAlgn="base">
              <a:spcBef>
                <a:spcPct val="0"/>
              </a:spcBef>
              <a:spcAft>
                <a:spcPct val="0"/>
              </a:spcAft>
              <a:defRPr sz="5900"/>
            </a:lvl7pPr>
            <a:lvl8pPr marL="1010321" algn="ctr" fontAlgn="base">
              <a:spcBef>
                <a:spcPct val="0"/>
              </a:spcBef>
              <a:spcAft>
                <a:spcPct val="0"/>
              </a:spcAft>
              <a:defRPr sz="5900"/>
            </a:lvl8pPr>
            <a:lvl9pPr marL="1347094" algn="ctr" fontAlgn="base">
              <a:spcBef>
                <a:spcPct val="0"/>
              </a:spcBef>
              <a:spcAft>
                <a:spcPct val="0"/>
              </a:spcAft>
              <a:defRPr sz="5900"/>
            </a:lvl9pPr>
          </a:lstStyle>
          <a:p>
            <a:r>
              <a:rPr lang="eu-ES" dirty="0"/>
              <a:t>3.1. LAS PAE A REVISIÓN: PONIENDO COLOR Y PROFUNDIDAD AL RETRATO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198B8E-4A1E-4D52-93F9-E8F67ACE40FE}"/>
              </a:ext>
            </a:extLst>
          </p:cNvPr>
          <p:cNvSpPr txBox="1"/>
          <p:nvPr/>
        </p:nvSpPr>
        <p:spPr>
          <a:xfrm>
            <a:off x="2144688" y="829637"/>
            <a:ext cx="4675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focos de atención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520" y="5761649"/>
            <a:ext cx="1632008" cy="91485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16496" y="6165304"/>
            <a:ext cx="774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 smtClean="0"/>
              <a:t>7</a:t>
            </a:r>
            <a:endParaRPr lang="es-ES" sz="1400" i="1" dirty="0"/>
          </a:p>
        </p:txBody>
      </p:sp>
    </p:spTree>
    <p:extLst>
      <p:ext uri="{BB962C8B-B14F-4D97-AF65-F5344CB8AC3E}">
        <p14:creationId xmlns:p14="http://schemas.microsoft.com/office/powerpoint/2010/main" val="26726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072E19-B846-45EF-986E-0CAB79B6EE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0161" y="1551831"/>
            <a:ext cx="8885543" cy="4397449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None/>
            </a:pPr>
            <a:r>
              <a:rPr lang="es-ES" sz="2000" b="1" cap="sm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9.- Colaboración </a:t>
            </a:r>
            <a:r>
              <a:rPr lang="es-ES" sz="20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participativa ordenada (ordenar las PAE para ordenar la gobernanza: </a:t>
            </a:r>
          </a:p>
          <a:p>
            <a:pPr marL="294677" lvl="1" indent="0">
              <a:lnSpc>
                <a:spcPct val="110000"/>
              </a:lnSpc>
              <a:spcBef>
                <a:spcPts val="800"/>
              </a:spcBef>
              <a:buClr>
                <a:schemeClr val="tx2">
                  <a:lumMod val="60000"/>
                  <a:lumOff val="40000"/>
                </a:schemeClr>
              </a:buClr>
              <a:buSzPct val="75000"/>
              <a:buNone/>
            </a:pP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Diputaciones: </a:t>
            </a:r>
            <a:r>
              <a:rPr lang="es-ES" sz="16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Agentes con competencias en el ámbito social. El binomio empleo inclusión como espacio natural de colaboración</a:t>
            </a:r>
            <a:endParaRPr lang="es-ES" sz="1600" cap="small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  <a:p>
            <a:pPr marL="294677" lvl="1" indent="0">
              <a:lnSpc>
                <a:spcPct val="110000"/>
              </a:lnSpc>
              <a:spcBef>
                <a:spcPts val="800"/>
              </a:spcBef>
              <a:buClr>
                <a:schemeClr val="tx2">
                  <a:lumMod val="60000"/>
                  <a:lumOff val="40000"/>
                </a:schemeClr>
              </a:buClr>
              <a:buSzPct val="75000"/>
              <a:buNone/>
            </a:pP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Entidades locales: </a:t>
            </a:r>
            <a:r>
              <a:rPr lang="es-ES" sz="16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Actores del sistema más cercanos al territorio desde una lógica no sectorial, sino integradora</a:t>
            </a:r>
          </a:p>
          <a:p>
            <a:pPr marL="294677" lvl="1" indent="0">
              <a:lnSpc>
                <a:spcPct val="110000"/>
              </a:lnSpc>
              <a:spcBef>
                <a:spcPts val="800"/>
              </a:spcBef>
              <a:buClr>
                <a:schemeClr val="tx2">
                  <a:lumMod val="60000"/>
                  <a:lumOff val="40000"/>
                </a:schemeClr>
              </a:buClr>
              <a:buSzPct val="75000"/>
              <a:buNone/>
            </a:pP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Departamentos diversos del Gobierno Vasco: </a:t>
            </a:r>
            <a:r>
              <a:rPr lang="es-ES" sz="12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Marco potencial de colaboración con empleo aún no optimizado</a:t>
            </a:r>
          </a:p>
          <a:p>
            <a:pPr marL="294677" lvl="1" indent="0">
              <a:lnSpc>
                <a:spcPct val="110000"/>
              </a:lnSpc>
              <a:spcBef>
                <a:spcPts val="800"/>
              </a:spcBef>
              <a:buClr>
                <a:schemeClr val="tx2">
                  <a:lumMod val="60000"/>
                  <a:lumOff val="40000"/>
                </a:schemeClr>
              </a:buClr>
              <a:buSzPct val="75000"/>
              <a:buNone/>
            </a:pP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Clústeres: </a:t>
            </a:r>
            <a:r>
              <a:rPr lang="es-ES" sz="16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Vinculación al tejido empresarial focalizada en procesos de modernización y transformación.</a:t>
            </a:r>
          </a:p>
          <a:p>
            <a:pPr marL="294677" lvl="1" indent="0">
              <a:lnSpc>
                <a:spcPct val="110000"/>
              </a:lnSpc>
              <a:spcBef>
                <a:spcPts val="800"/>
              </a:spcBef>
              <a:buClr>
                <a:schemeClr val="tx2">
                  <a:lumMod val="60000"/>
                  <a:lumOff val="40000"/>
                </a:schemeClr>
              </a:buClr>
              <a:buSzPct val="75000"/>
              <a:buNone/>
            </a:pP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Red vasca de ciencia y tecnología: </a:t>
            </a:r>
            <a:r>
              <a:rPr lang="es-ES" sz="16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Agentes de recuperación/atracción/canalización del talento en el vértice del la pirámide de las cualificaciones</a:t>
            </a:r>
          </a:p>
          <a:p>
            <a:pPr marL="294677" lvl="1" indent="0">
              <a:lnSpc>
                <a:spcPct val="110000"/>
              </a:lnSpc>
              <a:spcBef>
                <a:spcPts val="800"/>
              </a:spcBef>
              <a:buClr>
                <a:schemeClr val="tx2">
                  <a:lumMod val="60000"/>
                  <a:lumOff val="40000"/>
                </a:schemeClr>
              </a:buClr>
              <a:buSzPct val="75000"/>
              <a:buNone/>
            </a:pP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Entidades colaboradoras privadas y/o del tercer sector: </a:t>
            </a:r>
            <a:r>
              <a:rPr lang="es-ES" sz="16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Marco de diversidad de oferta</a:t>
            </a:r>
            <a:endParaRPr lang="es-ES" sz="2000" b="1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ulua 1">
            <a:extLst>
              <a:ext uri="{FF2B5EF4-FFF2-40B4-BE49-F238E27FC236}">
                <a16:creationId xmlns:a16="http://schemas.microsoft.com/office/drawing/2014/main" id="{966A46A9-7D18-49C6-A239-8E1B66B7BE8B}"/>
              </a:ext>
            </a:extLst>
          </p:cNvPr>
          <p:cNvSpPr txBox="1">
            <a:spLocks/>
          </p:cNvSpPr>
          <p:nvPr/>
        </p:nvSpPr>
        <p:spPr>
          <a:xfrm>
            <a:off x="-67" y="0"/>
            <a:ext cx="9906001" cy="8367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7355" tIns="33677" rIns="67355" bIns="33677" anchor="ctr"/>
          <a:lstStyle>
            <a:defPPr>
              <a:defRPr lang="en-US"/>
            </a:defPPr>
            <a:lvl1pPr eaLnBrk="1" hangingPunct="1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1" hangingPunct="1">
              <a:defRPr sz="5900"/>
            </a:lvl2pPr>
            <a:lvl3pPr eaLnBrk="1" hangingPunct="1">
              <a:defRPr sz="5900"/>
            </a:lvl3pPr>
            <a:lvl4pPr eaLnBrk="1" hangingPunct="1">
              <a:defRPr sz="5900"/>
            </a:lvl4pPr>
            <a:lvl5pPr eaLnBrk="1" hangingPunct="1">
              <a:defRPr sz="5900"/>
            </a:lvl5pPr>
            <a:lvl6pPr marL="336774" algn="ctr" fontAlgn="base">
              <a:spcBef>
                <a:spcPct val="0"/>
              </a:spcBef>
              <a:spcAft>
                <a:spcPct val="0"/>
              </a:spcAft>
              <a:defRPr sz="5900"/>
            </a:lvl6pPr>
            <a:lvl7pPr marL="673547" algn="ctr" fontAlgn="base">
              <a:spcBef>
                <a:spcPct val="0"/>
              </a:spcBef>
              <a:spcAft>
                <a:spcPct val="0"/>
              </a:spcAft>
              <a:defRPr sz="5900"/>
            </a:lvl7pPr>
            <a:lvl8pPr marL="1010321" algn="ctr" fontAlgn="base">
              <a:spcBef>
                <a:spcPct val="0"/>
              </a:spcBef>
              <a:spcAft>
                <a:spcPct val="0"/>
              </a:spcAft>
              <a:defRPr sz="5900"/>
            </a:lvl8pPr>
            <a:lvl9pPr marL="1347094" algn="ctr" fontAlgn="base">
              <a:spcBef>
                <a:spcPct val="0"/>
              </a:spcBef>
              <a:spcAft>
                <a:spcPct val="0"/>
              </a:spcAft>
              <a:defRPr sz="5900"/>
            </a:lvl9pPr>
          </a:lstStyle>
          <a:p>
            <a:r>
              <a:rPr lang="eu-ES" dirty="0"/>
              <a:t>3.1. LAS PAE A REVISIÓN: PONIENDO COLOR Y PROFUNDIDAD AL RETRATO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A001771-07E9-4690-A3D5-CBC6E1BF7C6C}"/>
              </a:ext>
            </a:extLst>
          </p:cNvPr>
          <p:cNvSpPr txBox="1"/>
          <p:nvPr/>
        </p:nvSpPr>
        <p:spPr>
          <a:xfrm>
            <a:off x="2360712" y="908720"/>
            <a:ext cx="4675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focos de atención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520" y="5761649"/>
            <a:ext cx="1632008" cy="91485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16496" y="6165304"/>
            <a:ext cx="774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 smtClean="0"/>
              <a:t>8</a:t>
            </a:r>
            <a:endParaRPr lang="es-ES" sz="1400" i="1" dirty="0"/>
          </a:p>
        </p:txBody>
      </p:sp>
    </p:spTree>
    <p:extLst>
      <p:ext uri="{BB962C8B-B14F-4D97-AF65-F5344CB8AC3E}">
        <p14:creationId xmlns:p14="http://schemas.microsoft.com/office/powerpoint/2010/main" val="367809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ulua 1">
            <a:extLst>
              <a:ext uri="{FF2B5EF4-FFF2-40B4-BE49-F238E27FC236}">
                <a16:creationId xmlns:a16="http://schemas.microsoft.com/office/drawing/2014/main" id="{966A46A9-7D18-49C6-A239-8E1B66B7BE8B}"/>
              </a:ext>
            </a:extLst>
          </p:cNvPr>
          <p:cNvSpPr txBox="1">
            <a:spLocks/>
          </p:cNvSpPr>
          <p:nvPr/>
        </p:nvSpPr>
        <p:spPr>
          <a:xfrm>
            <a:off x="-22247" y="0"/>
            <a:ext cx="9906001" cy="8367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7355" tIns="33677" rIns="67355" bIns="33677" anchor="ctr"/>
          <a:lstStyle>
            <a:defPPr>
              <a:defRPr lang="en-US"/>
            </a:defPPr>
            <a:lvl1pPr eaLnBrk="1" hangingPunct="1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1" hangingPunct="1">
              <a:defRPr sz="5900"/>
            </a:lvl2pPr>
            <a:lvl3pPr eaLnBrk="1" hangingPunct="1">
              <a:defRPr sz="5900"/>
            </a:lvl3pPr>
            <a:lvl4pPr eaLnBrk="1" hangingPunct="1">
              <a:defRPr sz="5900"/>
            </a:lvl4pPr>
            <a:lvl5pPr eaLnBrk="1" hangingPunct="1">
              <a:defRPr sz="5900"/>
            </a:lvl5pPr>
            <a:lvl6pPr marL="336774" algn="ctr" fontAlgn="base">
              <a:spcBef>
                <a:spcPct val="0"/>
              </a:spcBef>
              <a:spcAft>
                <a:spcPct val="0"/>
              </a:spcAft>
              <a:defRPr sz="5900"/>
            </a:lvl6pPr>
            <a:lvl7pPr marL="673547" algn="ctr" fontAlgn="base">
              <a:spcBef>
                <a:spcPct val="0"/>
              </a:spcBef>
              <a:spcAft>
                <a:spcPct val="0"/>
              </a:spcAft>
              <a:defRPr sz="5900"/>
            </a:lvl7pPr>
            <a:lvl8pPr marL="1010321" algn="ctr" fontAlgn="base">
              <a:spcBef>
                <a:spcPct val="0"/>
              </a:spcBef>
              <a:spcAft>
                <a:spcPct val="0"/>
              </a:spcAft>
              <a:defRPr sz="5900"/>
            </a:lvl8pPr>
            <a:lvl9pPr marL="1347094" algn="ctr" fontAlgn="base">
              <a:spcBef>
                <a:spcPct val="0"/>
              </a:spcBef>
              <a:spcAft>
                <a:spcPct val="0"/>
              </a:spcAft>
              <a:defRPr sz="5900"/>
            </a:lvl9pPr>
          </a:lstStyle>
          <a:p>
            <a:r>
              <a:rPr lang="eu-ES" dirty="0"/>
              <a:t>3.2. LAS PAE A REVISIÓN: OTROS ASPECTOS ESPECIFICOS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74A4509B-795D-48A0-BCFD-66F80C6FB6C0}"/>
              </a:ext>
            </a:extLst>
          </p:cNvPr>
          <p:cNvGrpSpPr/>
          <p:nvPr/>
        </p:nvGrpSpPr>
        <p:grpSpPr>
          <a:xfrm>
            <a:off x="473283" y="2104886"/>
            <a:ext cx="4902200" cy="3196322"/>
            <a:chOff x="0" y="0"/>
            <a:chExt cx="4902200" cy="218861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11151282-9693-4E6C-8118-0A608A333BDF}"/>
                </a:ext>
              </a:extLst>
            </p:cNvPr>
            <p:cNvSpPr/>
            <p:nvPr/>
          </p:nvSpPr>
          <p:spPr>
            <a:xfrm>
              <a:off x="0" y="0"/>
              <a:ext cx="4902200" cy="2188617"/>
            </a:xfrm>
            <a:prstGeom prst="roundRect">
              <a:avLst/>
            </a:prstGeom>
            <a:blipFill dpi="0" rotWithShape="1">
              <a:blip r:embed="rId4" cstate="print">
                <a:alphaModFix amt="27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9087"/>
                        </a14:imgEffect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="" xmlns:a1611="http://schemas.microsoft.com/office/drawing/2016/11/main" r:id="rId3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 dirty="0"/>
            </a:p>
          </p:txBody>
        </p:sp>
        <p:sp>
          <p:nvSpPr>
            <p:cNvPr id="7" name="Cuadro de texto 2">
              <a:extLst>
                <a:ext uri="{FF2B5EF4-FFF2-40B4-BE49-F238E27FC236}">
                  <a16:creationId xmlns:a16="http://schemas.microsoft.com/office/drawing/2014/main" id="{BB099D22-419D-4555-8711-3DC8DCE570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6674" y="73152"/>
              <a:ext cx="1664969" cy="365532"/>
            </a:xfrm>
            <a:prstGeom prst="roundRect">
              <a:avLst>
                <a:gd name="adj" fmla="val 49224"/>
              </a:avLst>
            </a:prstGeom>
            <a:solidFill>
              <a:schemeClr val="bg1">
                <a:alpha val="30000"/>
              </a:schemeClr>
            </a:solidFill>
            <a:ln w="19050" cmpd="thickThin">
              <a:solidFill>
                <a:schemeClr val="accent2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rot="0" vert="horz" wrap="square" lIns="54000" tIns="28800" rIns="54000" bIns="28800" anchor="t" anchorCtr="0">
              <a:noAutofit/>
            </a:bodyPr>
            <a:lstStyle/>
            <a:p>
              <a:pPr algn="just"/>
              <a:r>
                <a:rPr lang="es-ES" sz="1600" b="1" cap="small">
                  <a:solidFill>
                    <a:srgbClr val="1F3864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Vertebración</a:t>
              </a:r>
              <a:endParaRPr lang="es-ES" sz="1050">
                <a:solidFill>
                  <a:srgbClr val="5959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Cuadro de texto 2">
              <a:extLst>
                <a:ext uri="{FF2B5EF4-FFF2-40B4-BE49-F238E27FC236}">
                  <a16:creationId xmlns:a16="http://schemas.microsoft.com/office/drawing/2014/main" id="{5248BA65-C9C3-4422-ABD9-C95EBD86A0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6255" y="1558138"/>
              <a:ext cx="731520" cy="341935"/>
            </a:xfrm>
            <a:prstGeom prst="roundRect">
              <a:avLst>
                <a:gd name="adj" fmla="val 49224"/>
              </a:avLst>
            </a:prstGeom>
            <a:solidFill>
              <a:schemeClr val="bg1">
                <a:alpha val="30000"/>
              </a:schemeClr>
            </a:solidFill>
            <a:ln w="19050" cmpd="thickThin">
              <a:solidFill>
                <a:srgbClr val="ED7D31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rot="0" vert="horz" wrap="square" lIns="54000" tIns="28800" rIns="54000" bIns="28800" anchor="t" anchorCtr="0">
              <a:noAutofit/>
            </a:bodyPr>
            <a:lstStyle/>
            <a:p>
              <a:pPr algn="just"/>
              <a:r>
                <a:rPr lang="es-ES" sz="900" b="1">
                  <a:solidFill>
                    <a:srgbClr val="1F3864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Agilidad</a:t>
              </a:r>
              <a:endParaRPr lang="es-ES" sz="1000">
                <a:solidFill>
                  <a:srgbClr val="5959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Cuadro de texto 2">
              <a:extLst>
                <a:ext uri="{FF2B5EF4-FFF2-40B4-BE49-F238E27FC236}">
                  <a16:creationId xmlns:a16="http://schemas.microsoft.com/office/drawing/2014/main" id="{0BF184A9-84F7-4255-8F13-A284E57400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0531" y="1697127"/>
              <a:ext cx="1311299" cy="275426"/>
            </a:xfrm>
            <a:prstGeom prst="roundRect">
              <a:avLst>
                <a:gd name="adj" fmla="val 49224"/>
              </a:avLst>
            </a:prstGeom>
            <a:solidFill>
              <a:schemeClr val="bg1">
                <a:alpha val="30000"/>
              </a:schemeClr>
            </a:solidFill>
            <a:ln w="19050" cmpd="thickThin">
              <a:solidFill>
                <a:srgbClr val="ED7D31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rot="0" vert="horz" wrap="square" lIns="54000" tIns="28800" rIns="54000" bIns="28800" anchor="t" anchorCtr="0">
              <a:noAutofit/>
            </a:bodyPr>
            <a:lstStyle/>
            <a:p>
              <a:pPr algn="just"/>
              <a:r>
                <a:rPr lang="es-ES" sz="1000" b="1">
                  <a:solidFill>
                    <a:srgbClr val="1F3864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Responsabilidad</a:t>
              </a:r>
              <a:endParaRPr lang="es-ES" sz="1000">
                <a:solidFill>
                  <a:srgbClr val="5959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Cuadro de texto 2">
              <a:extLst>
                <a:ext uri="{FF2B5EF4-FFF2-40B4-BE49-F238E27FC236}">
                  <a16:creationId xmlns:a16="http://schemas.microsoft.com/office/drawing/2014/main" id="{AFAC1FCB-D6FC-41DA-93E0-6CB4D1A4F3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8383" y="895803"/>
              <a:ext cx="890931" cy="525171"/>
            </a:xfrm>
            <a:prstGeom prst="roundRect">
              <a:avLst>
                <a:gd name="adj" fmla="val 49224"/>
              </a:avLst>
            </a:prstGeom>
            <a:solidFill>
              <a:schemeClr val="bg1">
                <a:alpha val="30000"/>
              </a:schemeClr>
            </a:solidFill>
            <a:ln w="19050" cmpd="thickThin">
              <a:solidFill>
                <a:srgbClr val="ED7D31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rot="0" vert="horz" wrap="square" lIns="54000" tIns="28800" rIns="54000" bIns="28800" anchor="t" anchorCtr="0">
              <a:noAutofit/>
            </a:bodyPr>
            <a:lstStyle/>
            <a:p>
              <a:pPr algn="ctr"/>
              <a:r>
                <a:rPr lang="es-ES" sz="900" b="1" dirty="0">
                  <a:solidFill>
                    <a:srgbClr val="1F3864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Lanbide extendido</a:t>
              </a:r>
              <a:endParaRPr lang="es-ES" sz="10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Cuadro de texto 2">
              <a:extLst>
                <a:ext uri="{FF2B5EF4-FFF2-40B4-BE49-F238E27FC236}">
                  <a16:creationId xmlns:a16="http://schemas.microsoft.com/office/drawing/2014/main" id="{1CB5819D-17C5-4B0E-AE09-CC4875634E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9878" y="482415"/>
              <a:ext cx="1367942" cy="276225"/>
            </a:xfrm>
            <a:prstGeom prst="roundRect">
              <a:avLst>
                <a:gd name="adj" fmla="val 49224"/>
              </a:avLst>
            </a:prstGeom>
            <a:solidFill>
              <a:schemeClr val="bg1">
                <a:alpha val="30000"/>
              </a:schemeClr>
            </a:solidFill>
            <a:ln w="19050" cmpd="thickThin">
              <a:solidFill>
                <a:srgbClr val="ED7D31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rot="0" vert="horz" wrap="square" lIns="54000" tIns="28800" rIns="54000" bIns="28800" anchor="t" anchorCtr="0">
              <a:noAutofit/>
            </a:bodyPr>
            <a:lstStyle/>
            <a:p>
              <a:pPr algn="just"/>
              <a:r>
                <a:rPr lang="es-ES" sz="1000" b="1" dirty="0">
                  <a:solidFill>
                    <a:srgbClr val="1F3864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Posicionamiento</a:t>
              </a:r>
              <a:endParaRPr lang="es-ES" sz="10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Cuadro de texto 2">
              <a:extLst>
                <a:ext uri="{FF2B5EF4-FFF2-40B4-BE49-F238E27FC236}">
                  <a16:creationId xmlns:a16="http://schemas.microsoft.com/office/drawing/2014/main" id="{A7DF54DD-DA47-4CC3-87E7-6D0040C99C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993" y="651053"/>
              <a:ext cx="663575" cy="276225"/>
            </a:xfrm>
            <a:prstGeom prst="roundRect">
              <a:avLst>
                <a:gd name="adj" fmla="val 49224"/>
              </a:avLst>
            </a:prstGeom>
            <a:solidFill>
              <a:schemeClr val="bg1">
                <a:alpha val="30000"/>
              </a:schemeClr>
            </a:solidFill>
            <a:ln w="19050" cmpd="thickThin">
              <a:solidFill>
                <a:srgbClr val="ED7D31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rot="0" vert="horz" wrap="square" lIns="54000" tIns="28800" rIns="54000" bIns="28800" anchor="t" anchorCtr="0">
              <a:noAutofit/>
            </a:bodyPr>
            <a:lstStyle/>
            <a:p>
              <a:pPr algn="just"/>
              <a:r>
                <a:rPr lang="es-ES" sz="900" b="1">
                  <a:solidFill>
                    <a:srgbClr val="1F3864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Eficacia</a:t>
              </a:r>
              <a:endParaRPr lang="es-ES" sz="1000">
                <a:solidFill>
                  <a:srgbClr val="5959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Cuadro de texto 2">
              <a:extLst>
                <a:ext uri="{FF2B5EF4-FFF2-40B4-BE49-F238E27FC236}">
                  <a16:creationId xmlns:a16="http://schemas.microsoft.com/office/drawing/2014/main" id="{ECBEABDC-EDAF-47A0-B374-408FF41B8E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0411" y="694944"/>
              <a:ext cx="1309421" cy="276225"/>
            </a:xfrm>
            <a:prstGeom prst="roundRect">
              <a:avLst>
                <a:gd name="adj" fmla="val 49224"/>
              </a:avLst>
            </a:prstGeom>
            <a:solidFill>
              <a:schemeClr val="bg1">
                <a:alpha val="30000"/>
              </a:schemeClr>
            </a:solidFill>
            <a:ln w="19050" cmpd="thickThin">
              <a:solidFill>
                <a:srgbClr val="ED7D31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rot="0" vert="horz" wrap="square" lIns="54000" tIns="28800" rIns="54000" bIns="28800" anchor="t" anchorCtr="0">
              <a:noAutofit/>
            </a:bodyPr>
            <a:lstStyle/>
            <a:p>
              <a:pPr algn="just"/>
              <a:r>
                <a:rPr lang="es-ES" sz="1000" b="1" dirty="0">
                  <a:solidFill>
                    <a:srgbClr val="1F3864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Competitividad</a:t>
              </a:r>
              <a:endParaRPr lang="es-ES" sz="10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Cuadro de texto 2">
              <a:extLst>
                <a:ext uri="{FF2B5EF4-FFF2-40B4-BE49-F238E27FC236}">
                  <a16:creationId xmlns:a16="http://schemas.microsoft.com/office/drawing/2014/main" id="{34EC5DEB-9B63-4CF5-9F01-F8D106310B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9878" y="81992"/>
              <a:ext cx="576377" cy="276454"/>
            </a:xfrm>
            <a:prstGeom prst="roundRect">
              <a:avLst>
                <a:gd name="adj" fmla="val 49224"/>
              </a:avLst>
            </a:prstGeom>
            <a:solidFill>
              <a:schemeClr val="bg1">
                <a:alpha val="30000"/>
              </a:schemeClr>
            </a:solidFill>
            <a:ln w="19050" cmpd="thickThin">
              <a:solidFill>
                <a:srgbClr val="ED7D31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rot="0" vert="horz" wrap="square" lIns="54000" tIns="28800" rIns="54000" bIns="28800" anchor="t" anchorCtr="0">
              <a:noAutofit/>
            </a:bodyPr>
            <a:lstStyle/>
            <a:p>
              <a:pPr algn="just"/>
              <a:r>
                <a:rPr lang="es-ES" sz="1000" b="1" dirty="0">
                  <a:solidFill>
                    <a:srgbClr val="1F3864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Creer</a:t>
              </a:r>
              <a:endParaRPr lang="es-ES" sz="10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Cuadro de texto 2">
              <a:extLst>
                <a:ext uri="{FF2B5EF4-FFF2-40B4-BE49-F238E27FC236}">
                  <a16:creationId xmlns:a16="http://schemas.microsoft.com/office/drawing/2014/main" id="{3B3D148A-E1E9-468A-87CF-D6C78B981E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2936" y="1173458"/>
              <a:ext cx="1925310" cy="430073"/>
            </a:xfrm>
            <a:prstGeom prst="roundRect">
              <a:avLst>
                <a:gd name="adj" fmla="val 49224"/>
              </a:avLst>
            </a:prstGeom>
            <a:solidFill>
              <a:schemeClr val="bg1">
                <a:alpha val="30000"/>
              </a:schemeClr>
            </a:solidFill>
            <a:ln w="19050" cmpd="thickThin">
              <a:solidFill>
                <a:srgbClr val="ED7D31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rot="0" vert="horz" wrap="square" lIns="54000" tIns="28800" rIns="54000" bIns="28800" anchor="t" anchorCtr="0">
              <a:noAutofit/>
            </a:bodyPr>
            <a:lstStyle/>
            <a:p>
              <a:pPr algn="just"/>
              <a:r>
                <a:rPr lang="es-ES" sz="2000" b="1" cap="small" dirty="0">
                  <a:solidFill>
                    <a:srgbClr val="1F3864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Acelerador</a:t>
              </a:r>
              <a:endParaRPr lang="es-ES" sz="105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Cuadro de texto 2">
              <a:extLst>
                <a:ext uri="{FF2B5EF4-FFF2-40B4-BE49-F238E27FC236}">
                  <a16:creationId xmlns:a16="http://schemas.microsoft.com/office/drawing/2014/main" id="{2D6CC605-EA63-4A83-AFA7-8F84A3B751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4216" y="587096"/>
              <a:ext cx="1000659" cy="220980"/>
            </a:xfrm>
            <a:prstGeom prst="roundRect">
              <a:avLst>
                <a:gd name="adj" fmla="val 49224"/>
              </a:avLst>
            </a:prstGeom>
            <a:solidFill>
              <a:schemeClr val="bg1">
                <a:alpha val="30000"/>
              </a:schemeClr>
            </a:solidFill>
            <a:ln w="19050" cmpd="thickThin">
              <a:solidFill>
                <a:srgbClr val="ED7D31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rot="0" vert="horz" wrap="square" lIns="54000" tIns="28800" rIns="54000" bIns="28800" anchor="t" anchorCtr="0">
              <a:noAutofit/>
            </a:bodyPr>
            <a:lstStyle/>
            <a:p>
              <a:pPr algn="just"/>
              <a:r>
                <a:rPr lang="es-ES" sz="1100" b="1" dirty="0">
                  <a:solidFill>
                    <a:srgbClr val="833C0B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Entelequia</a:t>
              </a:r>
              <a:endParaRPr lang="es-ES" sz="11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Cuadro de texto 2">
              <a:extLst>
                <a:ext uri="{FF2B5EF4-FFF2-40B4-BE49-F238E27FC236}">
                  <a16:creationId xmlns:a16="http://schemas.microsoft.com/office/drawing/2014/main" id="{BA51A765-03C4-4A66-9D39-ECB7B8648A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352" y="1418312"/>
              <a:ext cx="1393644" cy="538497"/>
            </a:xfrm>
            <a:prstGeom prst="roundRect">
              <a:avLst>
                <a:gd name="adj" fmla="val 49224"/>
              </a:avLst>
            </a:prstGeom>
            <a:solidFill>
              <a:schemeClr val="bg1">
                <a:alpha val="30000"/>
              </a:schemeClr>
            </a:solidFill>
            <a:ln w="19050" cmpd="thickThin">
              <a:solidFill>
                <a:srgbClr val="ED7D31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rot="0" vert="horz" wrap="square" lIns="54000" tIns="28800" rIns="54000" bIns="28800" anchor="t" anchorCtr="0">
              <a:noAutofit/>
            </a:bodyPr>
            <a:lstStyle/>
            <a:p>
              <a:pPr algn="l"/>
              <a:r>
                <a:rPr lang="es-ES" sz="1100" b="1" dirty="0">
                  <a:solidFill>
                    <a:srgbClr val="833C0B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Orientación a Servicios Sociales</a:t>
              </a:r>
              <a:endParaRPr lang="es-ES" sz="11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Cuadro de texto 2">
              <a:extLst>
                <a:ext uri="{FF2B5EF4-FFF2-40B4-BE49-F238E27FC236}">
                  <a16:creationId xmlns:a16="http://schemas.microsoft.com/office/drawing/2014/main" id="{B8A56EE1-4F5C-4D6C-B490-D8FBE0A72D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5155" y="972922"/>
              <a:ext cx="1095375" cy="276225"/>
            </a:xfrm>
            <a:prstGeom prst="roundRect">
              <a:avLst>
                <a:gd name="adj" fmla="val 49224"/>
              </a:avLst>
            </a:prstGeom>
            <a:solidFill>
              <a:schemeClr val="bg1">
                <a:alpha val="30000"/>
              </a:schemeClr>
            </a:solidFill>
            <a:ln w="19050" cmpd="thickThin">
              <a:solidFill>
                <a:srgbClr val="ED7D31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rot="0" vert="horz" wrap="square" lIns="54000" tIns="28800" rIns="54000" bIns="28800" anchor="t" anchorCtr="0">
              <a:noAutofit/>
            </a:bodyPr>
            <a:lstStyle/>
            <a:p>
              <a:pPr algn="just"/>
              <a:r>
                <a:rPr lang="es-ES" sz="1000" b="1">
                  <a:solidFill>
                    <a:srgbClr val="1F3864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Catalizador</a:t>
              </a:r>
              <a:endParaRPr lang="es-ES" sz="1000">
                <a:solidFill>
                  <a:srgbClr val="5959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Cuadro de texto 2">
              <a:extLst>
                <a:ext uri="{FF2B5EF4-FFF2-40B4-BE49-F238E27FC236}">
                  <a16:creationId xmlns:a16="http://schemas.microsoft.com/office/drawing/2014/main" id="{16388510-E904-4E86-B1E3-6118EC7C99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5196" y="1719072"/>
              <a:ext cx="930910" cy="349606"/>
            </a:xfrm>
            <a:prstGeom prst="roundRect">
              <a:avLst>
                <a:gd name="adj" fmla="val 49224"/>
              </a:avLst>
            </a:prstGeom>
            <a:solidFill>
              <a:schemeClr val="bg1">
                <a:alpha val="30000"/>
              </a:schemeClr>
            </a:solidFill>
            <a:ln w="19050" cmpd="thickThin">
              <a:solidFill>
                <a:srgbClr val="ED7D31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rot="0" vert="horz" wrap="square" lIns="54000" tIns="28800" rIns="54000" bIns="28800" anchor="t" anchorCtr="0">
              <a:noAutofit/>
            </a:bodyPr>
            <a:lstStyle/>
            <a:p>
              <a:pPr algn="just"/>
              <a:r>
                <a:rPr lang="es-ES" sz="1200" b="1" cap="small">
                  <a:solidFill>
                    <a:srgbClr val="1F3864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Garantía</a:t>
              </a:r>
              <a:endParaRPr lang="es-ES" sz="1000">
                <a:solidFill>
                  <a:srgbClr val="5959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Cuadro de texto 2">
              <a:extLst>
                <a:ext uri="{FF2B5EF4-FFF2-40B4-BE49-F238E27FC236}">
                  <a16:creationId xmlns:a16="http://schemas.microsoft.com/office/drawing/2014/main" id="{B72DFFF1-606A-4BA7-BA6D-D3D7122914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993" y="104962"/>
              <a:ext cx="1125017" cy="276225"/>
            </a:xfrm>
            <a:prstGeom prst="roundRect">
              <a:avLst>
                <a:gd name="adj" fmla="val 49224"/>
              </a:avLst>
            </a:prstGeom>
            <a:solidFill>
              <a:schemeClr val="bg1">
                <a:alpha val="30000"/>
              </a:schemeClr>
            </a:solidFill>
            <a:ln w="19050" cmpd="thickThin">
              <a:solidFill>
                <a:srgbClr val="ED7D31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rot="0" vert="horz" wrap="square" lIns="54000" tIns="28800" rIns="54000" bIns="28800" anchor="t" anchorCtr="0">
              <a:noAutofit/>
            </a:bodyPr>
            <a:lstStyle/>
            <a:p>
              <a:pPr algn="just"/>
              <a:r>
                <a:rPr lang="es-ES" sz="1000" b="1">
                  <a:solidFill>
                    <a:srgbClr val="1F3864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Compromiso</a:t>
              </a:r>
              <a:endParaRPr lang="es-ES" sz="1000">
                <a:solidFill>
                  <a:srgbClr val="5959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Marcador de texto 20">
            <a:extLst>
              <a:ext uri="{FF2B5EF4-FFF2-40B4-BE49-F238E27FC236}">
                <a16:creationId xmlns:a16="http://schemas.microsoft.com/office/drawing/2014/main" id="{AA1AD4CD-43B0-4923-8614-7742DCD5F4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84389" y="2368170"/>
            <a:ext cx="3922230" cy="2900938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es-ES" sz="1800" dirty="0">
                <a:solidFill>
                  <a:srgbClr val="7F7F7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Relativo consenso (64%) en cuanto a su impacto como acelerador de cambio a medio y largo plazo.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s-ES" sz="1800" dirty="0">
              <a:solidFill>
                <a:srgbClr val="7F7F7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s-ES" sz="1800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Prudencias en cuanto a los efectos secundarios (coste y sesgo hacia la dimensión social en detrimento del foco empresarial y la competitividad.</a:t>
            </a:r>
            <a:endParaRPr lang="es-ES" sz="1800" dirty="0">
              <a:solidFill>
                <a:srgbClr val="59595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989590C-7903-4D2F-AB28-1EF197F1EB99}"/>
              </a:ext>
            </a:extLst>
          </p:cNvPr>
          <p:cNvSpPr txBox="1"/>
          <p:nvPr/>
        </p:nvSpPr>
        <p:spPr>
          <a:xfrm>
            <a:off x="112770" y="990805"/>
            <a:ext cx="95050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cap="sm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lang="es-ES" b="1" cap="sm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.-  </a:t>
            </a:r>
            <a:r>
              <a:rPr lang="es-ES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 PAE como derecho subjetivo: entre las expectativas y las prudencias</a:t>
            </a: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3520" y="5761649"/>
            <a:ext cx="1632008" cy="914855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416496" y="6165304"/>
            <a:ext cx="774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 smtClean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81207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GV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Título y subtítul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ítulo y subtítu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urkezpena1" id="{01AC7C0A-3968-418B-B485-DABE22C54A37}" vid="{DA4180F5-193A-4C0E-BF6D-6E62EFFD812A}"/>
    </a:ext>
  </a:extLst>
</a:theme>
</file>

<file path=ppt/theme/theme2.xml><?xml version="1.0" encoding="utf-8"?>
<a:theme xmlns:a="http://schemas.openxmlformats.org/drawingml/2006/main" name="1_Contenido / Eduk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rkezpena1" id="{01AC7C0A-3968-418B-B485-DABE22C54A37}" vid="{AF8FF7E1-22D5-4AA2-9FAF-30E22C2B7394}"/>
    </a:ext>
  </a:extLst>
</a:theme>
</file>

<file path=ppt/theme/theme3.xml><?xml version="1.0" encoding="utf-8"?>
<a:theme xmlns:a="http://schemas.openxmlformats.org/drawingml/2006/main" name="Contenido / Eduk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rkezpena1" id="{01AC7C0A-3968-418B-B485-DABE22C54A37}" vid="{AF8FF7E1-22D5-4AA2-9FAF-30E22C2B7394}"/>
    </a:ext>
  </a:extLst>
</a:theme>
</file>

<file path=ppt/theme/theme4.xml><?xml version="1.0" encoding="utf-8"?>
<a:theme xmlns:a="http://schemas.openxmlformats.org/drawingml/2006/main" name="Agradecimientos / Eskerra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rkezpena1" id="{01AC7C0A-3968-418B-B485-DABE22C54A37}" vid="{A8BCF42B-56F7-487F-AAE5-27F1832541D2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gai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2BDCBCF1F9B5147B3AAFC586F726E3C" ma:contentTypeVersion="12" ma:contentTypeDescription="Crear nuevo documento." ma:contentTypeScope="" ma:versionID="a4ff3bfc24932d2e6ccac8845840312b">
  <xsd:schema xmlns:xsd="http://www.w3.org/2001/XMLSchema" xmlns:xs="http://www.w3.org/2001/XMLSchema" xmlns:p="http://schemas.microsoft.com/office/2006/metadata/properties" xmlns:ns2="94450fdf-70a3-4dcb-944c-3e2e05d24f2d" xmlns:ns3="627f9abf-9168-4a0f-b271-e0092e4d338e" targetNamespace="http://schemas.microsoft.com/office/2006/metadata/properties" ma:root="true" ma:fieldsID="08042a91868baebd51d639f10980a466" ns2:_="" ns3:_="">
    <xsd:import namespace="94450fdf-70a3-4dcb-944c-3e2e05d24f2d"/>
    <xsd:import namespace="627f9abf-9168-4a0f-b271-e0092e4d33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450fdf-70a3-4dcb-944c-3e2e05d24f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7f9abf-9168-4a0f-b271-e0092e4d338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A15C12C-420E-435A-AC9E-F81115DDF9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B233E3-3E17-413E-B230-C1C3961C997A}"/>
</file>

<file path=customXml/itemProps3.xml><?xml version="1.0" encoding="utf-8"?>
<ds:datastoreItem xmlns:ds="http://schemas.openxmlformats.org/officeDocument/2006/customXml" ds:itemID="{5C59D352-DD9B-4994-8C3B-DD33568A4932}">
  <ds:schemaRefs>
    <ds:schemaRef ds:uri="http://purl.org/dc/elements/1.1/"/>
    <ds:schemaRef ds:uri="4a7f4559-a4a1-4347-b229-f848a9b98ed4"/>
    <ds:schemaRef ds:uri="http://schemas.microsoft.com/office/infopath/2007/PartnerControls"/>
    <ds:schemaRef ds:uri="http://purl.org/dc/terms/"/>
    <ds:schemaRef ds:uri="http://schemas.microsoft.com/office/2006/metadata/properties"/>
    <ds:schemaRef ds:uri="5f14faa3-31f3-4882-ba26-fe460390e5c3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EJGV</Template>
  <TotalTime>7484</TotalTime>
  <Pages>0</Pages>
  <Words>1616</Words>
  <Characters>0</Characters>
  <Application>Microsoft Office PowerPoint</Application>
  <PresentationFormat>A4 (210 x 297 mm)</PresentationFormat>
  <Lines>0</Lines>
  <Paragraphs>203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17</vt:i4>
      </vt:variant>
    </vt:vector>
  </HeadingPairs>
  <TitlesOfParts>
    <vt:vector size="30" baseType="lpstr">
      <vt:lpstr>Arial</vt:lpstr>
      <vt:lpstr>Calibri</vt:lpstr>
      <vt:lpstr>Gill Sans</vt:lpstr>
      <vt:lpstr>Helvetica Light</vt:lpstr>
      <vt:lpstr>Lucida Bright</vt:lpstr>
      <vt:lpstr>Lucida Sans</vt:lpstr>
      <vt:lpstr>Times New Roman</vt:lpstr>
      <vt:lpstr>Wingdings</vt:lpstr>
      <vt:lpstr>ヒラギノ角ゴ ProN W3</vt:lpstr>
      <vt:lpstr>EJGV</vt:lpstr>
      <vt:lpstr>1_Contenido / Edukia</vt:lpstr>
      <vt:lpstr>Contenido / Edukia</vt:lpstr>
      <vt:lpstr>Agradecimientos / Eskerrak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1.- EL GRAN RETO DESDE LA PERSPECTIVA DE LA LEY: Propiciar el transito de un ecosistema de números actores no optimizados hacia un sistema estructurado eficaz y eficiente</vt:lpstr>
      <vt:lpstr>Presentación de PowerPoint</vt:lpstr>
      <vt:lpstr>1.- Integración desde la Especialización inteligente: </vt:lpstr>
      <vt:lpstr>1.- EL NIVEL RECTOR Y EL NIVEL BASE CUENTAN YA CON UN MARCO DE SOPORTE PREEXISTENTE: </vt:lpstr>
      <vt:lpstr>Presentación de PowerPoint</vt:lpstr>
      <vt:lpstr>Presentación de PowerPoint</vt:lpstr>
    </vt:vector>
  </TitlesOfParts>
  <Company>Eusko Jaurlaritza Gobierno Vasco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Ley del Sistema Vasco de Garantía de Ingresos y para la Inclusión</dc:title>
  <dc:creator>Molina Caballero, Amparo Rosario</dc:creator>
  <cp:lastModifiedBy>Molina Caballero, Amparo Rosario</cp:lastModifiedBy>
  <cp:revision>266</cp:revision>
  <cp:lastPrinted>2021-11-16T07:46:05Z</cp:lastPrinted>
  <dcterms:created xsi:type="dcterms:W3CDTF">2021-04-23T11:36:32Z</dcterms:created>
  <dcterms:modified xsi:type="dcterms:W3CDTF">2021-11-16T08:06:16Z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0x01010062BDCBCF1F9B5147B3AAFC586F726E3C</vt:lpwstr>
  </property>
</Properties>
</file>