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8C1D1-8F06-4103-9E8F-73465A0AED55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454B9-58E6-47CC-965F-DB029E0552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5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85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846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316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76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64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8EA9E-548E-4FEF-B6BF-72F121398D9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42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15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139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025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6105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94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24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0902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823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74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558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612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071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12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01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169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93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31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712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91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70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4EBF-4794-49B2-9CEA-0752898F70B8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22BB4-6C8D-40C6-AF27-22BCA8BFF66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44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7366E-8F04-4749-AB3B-E5A71CE5A353}" type="datetimeFigureOut">
              <a:rPr lang="es-ES" smtClean="0"/>
              <a:t>07/10/2020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3ED9-C0A0-48C7-B808-FAB52D174A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96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1262" y="1140032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51261" y="216702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6938995" y="564834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noProof="0" dirty="0" err="1" smtClean="0">
                <a:solidFill>
                  <a:prstClr val="white"/>
                </a:solidFill>
                <a:latin typeface="Calibri" panose="020F0502020204030204"/>
              </a:rPr>
              <a:t>Lurrinak</a:t>
            </a:r>
            <a:r>
              <a:rPr lang="es-ES" sz="3200" noProof="0" dirty="0" smtClean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ES" sz="3200" noProof="0" dirty="0" err="1" smtClean="0">
                <a:solidFill>
                  <a:prstClr val="white"/>
                </a:solidFill>
                <a:latin typeface="Calibri" panose="020F0502020204030204"/>
              </a:rPr>
              <a:t>besterik</a:t>
            </a:r>
            <a:r>
              <a:rPr lang="es-ES" sz="3200" noProof="0" dirty="0" smtClean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ES" sz="3200" noProof="0" dirty="0" err="1" smtClean="0">
                <a:solidFill>
                  <a:prstClr val="white"/>
                </a:solidFill>
                <a:latin typeface="Calibri" panose="020F0502020204030204"/>
              </a:rPr>
              <a:t>ez</a:t>
            </a:r>
            <a:r>
              <a:rPr lang="es-ES" sz="3200" noProof="0" dirty="0" smtClean="0">
                <a:solidFill>
                  <a:prstClr val="white"/>
                </a:solidFill>
                <a:latin typeface="Calibri" panose="020F0502020204030204"/>
              </a:rPr>
              <a:t> da…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51262" y="3147766"/>
            <a:ext cx="11035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Ez 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da hori </a:t>
            </a: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bakarrik</a:t>
            </a: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just"/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Zaporeak produktu kimikoetatik lortzen dira.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  <a:p>
            <a:pPr algn="just"/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Zapore batzuk aho bidez kontsumitzeko seguruak dira, baina ez arnasteko.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Produktu kimiko aromatizatzaile horiek arnasteak kalte egin diezaieke </a:t>
            </a: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birikei.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8" name="Imagen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81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lamada de nube 4"/>
          <p:cNvSpPr/>
          <p:nvPr/>
        </p:nvSpPr>
        <p:spPr>
          <a:xfrm>
            <a:off x="7089569" y="356260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u-ES" sz="3200" smtClean="0">
                <a:solidFill>
                  <a:prstClr val="white"/>
                </a:solidFill>
                <a:latin typeface="Calibri" panose="020F0502020204030204"/>
              </a:rPr>
              <a:t>Ur-lurruna </a:t>
            </a:r>
            <a:r>
              <a:rPr lang="eu-ES" sz="3200" dirty="0">
                <a:solidFill>
                  <a:prstClr val="white"/>
                </a:solidFill>
                <a:latin typeface="Calibri" panose="020F0502020204030204"/>
              </a:rPr>
              <a:t>besterik </a:t>
            </a:r>
            <a:r>
              <a:rPr lang="eu-ES" sz="3200">
                <a:solidFill>
                  <a:prstClr val="white"/>
                </a:solidFill>
                <a:latin typeface="Calibri" panose="020F0502020204030204"/>
              </a:rPr>
              <a:t>ez </a:t>
            </a:r>
            <a:r>
              <a:rPr lang="eu-ES" sz="3200" smtClean="0">
                <a:solidFill>
                  <a:prstClr val="white"/>
                </a:solidFill>
                <a:latin typeface="Calibri" panose="020F0502020204030204"/>
              </a:rPr>
              <a:t>da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51262" y="3147766"/>
            <a:ext cx="11035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Ez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, ez da.</a:t>
            </a:r>
            <a:r>
              <a:rPr lang="es-ES" sz="3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es-ES" sz="36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algn="ctr">
              <a:defRPr/>
            </a:pP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Lurruntzeak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substantzia kimiko kaltegarrien eraginpean jar ditzake birikak, hala nola, formaldehidoa, azetaldehidoa eta akroleina. Substantzia horiek biriketako kalte itzulezinak eragiten dituzte</a:t>
            </a: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2" y="5809884"/>
            <a:ext cx="561975" cy="771525"/>
          </a:xfrm>
          <a:prstGeom prst="rect">
            <a:avLst/>
          </a:prstGeom>
        </p:spPr>
      </p:pic>
      <p:pic>
        <p:nvPicPr>
          <p:cNvPr id="8" name="Imagen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871" y="5914659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451261" y="216702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32249" y="1014987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7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51262" y="3599029"/>
            <a:ext cx="11035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Nikotinak 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mendekotasuna sortzen </a:t>
            </a: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du</a:t>
            </a: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defRPr/>
            </a:pP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Nikotina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lurruntzean, 10 segundotan iristen da garunera. Nerabe baten garuna oraindik garatzen ari da, eta, ondorioz, nikotinarekiko eta mendekotasunarekiko zaurgarriagoa da</a:t>
            </a: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Llamada de nube 6"/>
          <p:cNvSpPr/>
          <p:nvPr/>
        </p:nvSpPr>
        <p:spPr>
          <a:xfrm>
            <a:off x="7065819" y="356260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u-ES" sz="2800" dirty="0" smtClean="0">
                <a:solidFill>
                  <a:prstClr val="white"/>
                </a:solidFill>
                <a:latin typeface="Calibri" panose="020F0502020204030204"/>
              </a:rPr>
              <a:t>Ez </a:t>
            </a:r>
            <a:r>
              <a:rPr lang="eu-ES" sz="2800" dirty="0">
                <a:solidFill>
                  <a:prstClr val="white"/>
                </a:solidFill>
                <a:latin typeface="Calibri" panose="020F0502020204030204"/>
              </a:rPr>
              <a:t>naiz zigarretaren mendera </a:t>
            </a:r>
            <a:r>
              <a:rPr lang="eu-ES" sz="2800" dirty="0" smtClean="0">
                <a:solidFill>
                  <a:prstClr val="white"/>
                </a:solidFill>
                <a:latin typeface="Calibri" panose="020F0502020204030204"/>
              </a:rPr>
              <a:t>eroriko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…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958" y="5880222"/>
            <a:ext cx="561975" cy="771525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89" y="5932609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/>
          <p:cNvSpPr txBox="1"/>
          <p:nvPr/>
        </p:nvSpPr>
        <p:spPr>
          <a:xfrm>
            <a:off x="451262" y="355693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32249" y="1014987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45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45045" y="2801860"/>
            <a:ext cx="110353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Nikotina 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kaltegarria </a:t>
            </a: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da</a:t>
            </a: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ctr">
              <a:defRPr/>
            </a:pP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Nerabezaroan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nikotinaren eraginpean egonez gero, garunaren garapen normala alda daiteke, eta ondorio iraunkorrak eragin ditzake; besteak beste, inpultsibotasuna areagotzea eta gogo-aldartearen nahasmenduak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Llamada de nube 6"/>
          <p:cNvSpPr/>
          <p:nvPr/>
        </p:nvSpPr>
        <p:spPr>
          <a:xfrm>
            <a:off x="7226136" y="356260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u-ES" sz="3200" dirty="0" smtClean="0">
                <a:solidFill>
                  <a:prstClr val="white"/>
                </a:solidFill>
                <a:latin typeface="Calibri" panose="020F0502020204030204"/>
              </a:rPr>
              <a:t>Nikotinak </a:t>
            </a:r>
            <a:r>
              <a:rPr lang="eu-ES" sz="3200" dirty="0">
                <a:solidFill>
                  <a:prstClr val="white"/>
                </a:solidFill>
                <a:latin typeface="Calibri" panose="020F0502020204030204"/>
              </a:rPr>
              <a:t>ez dit hainbesteko kalterik </a:t>
            </a:r>
            <a:r>
              <a:rPr lang="eu-ES" sz="3200" dirty="0" smtClean="0">
                <a:solidFill>
                  <a:prstClr val="white"/>
                </a:solidFill>
                <a:latin typeface="Calibri" panose="020F0502020204030204"/>
              </a:rPr>
              <a:t>egiten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4" y="5915392"/>
            <a:ext cx="561975" cy="771525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150" y="5967779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/>
          <p:cNvSpPr txBox="1"/>
          <p:nvPr/>
        </p:nvSpPr>
        <p:spPr>
          <a:xfrm>
            <a:off x="451262" y="355693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96372" y="1019310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69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64878" y="2731493"/>
            <a:ext cx="11035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Ez 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du estresa murrizten</a:t>
            </a: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Zigarro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elektronikoek ez dute estresa arintzen, eta ez dute inolako onurarik sortzen.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Nikotinarekiko mendekotasunak estres-sentsazioa okerragotu dezake, abstinentziaren sintomek estresaren sintomen antzekoak baitira.</a:t>
            </a:r>
            <a:r>
              <a:rPr lang="es-ES" sz="3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Llamada de nube 6"/>
          <p:cNvSpPr/>
          <p:nvPr/>
        </p:nvSpPr>
        <p:spPr>
          <a:xfrm>
            <a:off x="7401982" y="296336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u-ES" sz="3200" dirty="0" smtClean="0">
                <a:solidFill>
                  <a:prstClr val="white"/>
                </a:solidFill>
                <a:latin typeface="Calibri" panose="020F0502020204030204"/>
              </a:rPr>
              <a:t>Lurruntzeak </a:t>
            </a:r>
            <a:r>
              <a:rPr lang="eu-ES" sz="3200" dirty="0">
                <a:solidFill>
                  <a:prstClr val="white"/>
                </a:solidFill>
                <a:latin typeface="Calibri" panose="020F0502020204030204"/>
              </a:rPr>
              <a:t>lasaitu egiten nau</a:t>
            </a:r>
            <a:r>
              <a:rPr lang="eu-ES" sz="3200" dirty="0" smtClean="0">
                <a:solidFill>
                  <a:prstClr val="white"/>
                </a:solidFill>
                <a:latin typeface="Calibri" panose="020F0502020204030204"/>
              </a:rPr>
              <a:t>...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9288" y="5923191"/>
            <a:ext cx="561975" cy="771525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36" y="6027966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/>
          <p:cNvSpPr txBox="1"/>
          <p:nvPr/>
        </p:nvSpPr>
        <p:spPr>
          <a:xfrm>
            <a:off x="451262" y="355693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96372" y="1019310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7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5641" y="3765285"/>
            <a:ext cx="110353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u-ES" sz="3600" b="1" dirty="0" smtClean="0">
                <a:solidFill>
                  <a:prstClr val="black"/>
                </a:solidFill>
                <a:latin typeface="Calibri" panose="020F0502020204030204"/>
              </a:rPr>
              <a:t>Tabako-produktu </a:t>
            </a:r>
            <a:r>
              <a:rPr lang="eu-ES" sz="3600" b="1" dirty="0">
                <a:solidFill>
                  <a:prstClr val="black"/>
                </a:solidFill>
                <a:latin typeface="Calibri" panose="020F0502020204030204"/>
              </a:rPr>
              <a:t>guztiak kaltegarriak dira osasunerako, </a:t>
            </a:r>
            <a:r>
              <a:rPr lang="eu-ES" sz="3600" dirty="0">
                <a:solidFill>
                  <a:prstClr val="black"/>
                </a:solidFill>
                <a:latin typeface="Calibri" panose="020F0502020204030204"/>
              </a:rPr>
              <a:t>eta mendekotasuna izateko arriskua handiagoa da gazteen artean</a:t>
            </a:r>
            <a:r>
              <a:rPr lang="eu-ES" sz="3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lang="es-ES" sz="3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Llamada de nube 6"/>
          <p:cNvSpPr/>
          <p:nvPr/>
        </p:nvSpPr>
        <p:spPr>
          <a:xfrm>
            <a:off x="7179244" y="360582"/>
            <a:ext cx="4655127" cy="1840675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5000">
                <a:schemeClr val="accent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u-ES" sz="2400" b="1" dirty="0" smtClean="0">
                <a:solidFill>
                  <a:prstClr val="white"/>
                </a:solidFill>
              </a:rPr>
              <a:t>Beste </a:t>
            </a:r>
            <a:r>
              <a:rPr lang="eu-ES" sz="2400" b="1" dirty="0">
                <a:solidFill>
                  <a:prstClr val="white"/>
                </a:solidFill>
              </a:rPr>
              <a:t>tabako-produktu batzuk kaltegarriagoak dira</a:t>
            </a:r>
            <a:r>
              <a:rPr lang="eu-ES" sz="2400" b="1" dirty="0" smtClean="0">
                <a:solidFill>
                  <a:prstClr val="white"/>
                </a:solidFill>
              </a:rPr>
              <a:t>...</a:t>
            </a:r>
            <a:endParaRPr lang="es-ES" sz="2400" b="1" dirty="0">
              <a:solidFill>
                <a:prstClr val="white"/>
              </a:solidFill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53" y="5762439"/>
            <a:ext cx="561975" cy="771525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766" y="5867214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/>
          <p:cNvSpPr txBox="1"/>
          <p:nvPr/>
        </p:nvSpPr>
        <p:spPr>
          <a:xfrm>
            <a:off x="451262" y="355693"/>
            <a:ext cx="6602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u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ZIGARRETA </a:t>
            </a:r>
            <a:r>
              <a:rPr lang="eu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ELEKTRONIKOA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96372" y="1019310"/>
            <a:ext cx="3158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IDEIA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OKERRAK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03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C5CB6815B273C4B80E01393D09E15C6" ma:contentTypeVersion="12" ma:contentTypeDescription="Crear nuevo documento." ma:contentTypeScope="" ma:versionID="f5961f8b12d9ee82128233875107955f">
  <xsd:schema xmlns:xsd="http://www.w3.org/2001/XMLSchema" xmlns:xs="http://www.w3.org/2001/XMLSchema" xmlns:p="http://schemas.microsoft.com/office/2006/metadata/properties" xmlns:ns2="2520add2-b48b-4386-b131-4f04ca11ce28" xmlns:ns3="c9d732bd-f9f6-4982-a6a0-328fd5276723" targetNamespace="http://schemas.microsoft.com/office/2006/metadata/properties" ma:root="true" ma:fieldsID="8c501a7435a9b4349245d6cc98c18830" ns2:_="" ns3:_="">
    <xsd:import namespace="2520add2-b48b-4386-b131-4f04ca11ce28"/>
    <xsd:import namespace="c9d732bd-f9f6-4982-a6a0-328fd5276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0add2-b48b-4386-b131-4f04ca11c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732bd-f9f6-4982-a6a0-328fd52767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E73815-B2B4-4EF7-93FD-4718FEB9645C}">
  <ds:schemaRefs>
    <ds:schemaRef ds:uri="c9d732bd-f9f6-4982-a6a0-328fd5276723"/>
    <ds:schemaRef ds:uri="http://purl.org/dc/terms/"/>
    <ds:schemaRef ds:uri="2520add2-b48b-4386-b131-4f04ca11ce2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EFF15C-4804-4CE7-BE28-BB9EB1290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20add2-b48b-4386-b131-4f04ca11ce28"/>
    <ds:schemaRef ds:uri="c9d732bd-f9f6-4982-a6a0-328fd5276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5CC5B8-57D1-4130-904D-87702A3E43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238</Words>
  <Application>Microsoft Office PowerPoint</Application>
  <PresentationFormat>Panorámica</PresentationFormat>
  <Paragraphs>37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Berlin Sans FB Demi</vt:lpstr>
      <vt:lpstr>Calibri</vt:lpstr>
      <vt:lpstr>Calibri Light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Cordoba Ruiz, Irantzu</dc:creator>
  <cp:lastModifiedBy>Fernandez Lopez, Mª Lorena</cp:lastModifiedBy>
  <cp:revision>15</cp:revision>
  <dcterms:created xsi:type="dcterms:W3CDTF">2020-05-25T12:24:23Z</dcterms:created>
  <dcterms:modified xsi:type="dcterms:W3CDTF">2020-10-07T07:36:17Z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0x0101001C5CB6815B273C4B80E01393D09E15C6</vt:lpwstr>
  </property>
</Properties>
</file>