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57" r:id="rId6"/>
    <p:sldId id="258" r:id="rId7"/>
    <p:sldId id="259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94660"/>
  </p:normalViewPr>
  <p:slideViewPr>
    <p:cSldViewPr snapToGrid="0">
      <p:cViewPr>
        <p:scale>
          <a:sx n="50" d="100"/>
          <a:sy n="50" d="100"/>
        </p:scale>
        <p:origin x="157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78427-C5CF-42D5-B4D4-1F48A56AFDB1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EA9E-548E-4FEF-B6BF-72F121398D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54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8EA9E-548E-4FEF-B6BF-72F121398D9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27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1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362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4305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534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704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324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181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0956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9244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8677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01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912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974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141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500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7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20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88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272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06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52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44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1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7366E-8F04-4749-AB3B-E5A71CE5A353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810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2A992-FBC0-4F58-92C4-EBE9DD620669}" type="datetimeFigureOut">
              <a:rPr lang="es-ES" smtClean="0"/>
              <a:t>06/10/2020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50998-08EC-472D-99DE-FC8414C7AC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98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fif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1.png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jfif"/><Relationship Id="rId10" Type="http://schemas.openxmlformats.org/officeDocument/2006/relationships/image" Target="../media/image7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1.png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jfif"/><Relationship Id="rId10" Type="http://schemas.openxmlformats.org/officeDocument/2006/relationships/image" Target="../media/image7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accent2">
                <a:lumMod val="40000"/>
                <a:lumOff val="60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o 31"/>
          <p:cNvGrpSpPr/>
          <p:nvPr/>
        </p:nvGrpSpPr>
        <p:grpSpPr>
          <a:xfrm>
            <a:off x="3158837" y="1092530"/>
            <a:ext cx="6097978" cy="5593277"/>
            <a:chOff x="3063834" y="534390"/>
            <a:chExt cx="6097978" cy="5593277"/>
          </a:xfrm>
        </p:grpSpPr>
        <p:sp>
          <p:nvSpPr>
            <p:cNvPr id="2" name="Elipse 1"/>
            <p:cNvSpPr/>
            <p:nvPr/>
          </p:nvSpPr>
          <p:spPr>
            <a:xfrm>
              <a:off x="3063834" y="534390"/>
              <a:ext cx="5973288" cy="559327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4" name="Conector recto 3"/>
            <p:cNvCxnSpPr>
              <a:stCxn id="2" idx="0"/>
            </p:cNvCxnSpPr>
            <p:nvPr/>
          </p:nvCxnSpPr>
          <p:spPr>
            <a:xfrm>
              <a:off x="6050478" y="534390"/>
              <a:ext cx="0" cy="279663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 flipH="1">
              <a:off x="3336966" y="3331028"/>
              <a:ext cx="2713512" cy="108162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>
              <a:off x="6044540" y="3325091"/>
              <a:ext cx="2755076" cy="109253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uadroTexto 11"/>
            <p:cNvSpPr txBox="1"/>
            <p:nvPr/>
          </p:nvSpPr>
          <p:spPr>
            <a:xfrm>
              <a:off x="4376058" y="1188845"/>
              <a:ext cx="160316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u-ES" dirty="0" smtClean="0">
                  <a:latin typeface="Berlin Sans FB Demi" panose="020E0802020502020306" pitchFamily="34" charset="0"/>
                </a:rPr>
                <a:t>Zigarreta elektronikoa</a:t>
              </a:r>
              <a:endParaRPr lang="es-ES" dirty="0">
                <a:latin typeface="Berlin Sans FB Demi" panose="020E0802020502020306" pitchFamily="34" charset="0"/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6789716" y="3001925"/>
              <a:ext cx="237209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u-ES" dirty="0" smtClean="0">
                  <a:latin typeface="Berlin Sans FB Demi" panose="020E0802020502020306" pitchFamily="34" charset="0"/>
                </a:rPr>
                <a:t>Beroketa bidezko</a:t>
              </a:r>
            </a:p>
            <a:p>
              <a:r>
                <a:rPr lang="eu-ES" dirty="0" smtClean="0">
                  <a:latin typeface="Berlin Sans FB Demi" panose="020E0802020502020306" pitchFamily="34" charset="0"/>
                </a:rPr>
                <a:t>Tabako-produktuak</a:t>
              </a:r>
              <a:endParaRPr lang="eu-ES" dirty="0">
                <a:latin typeface="Berlin Sans FB Demi" panose="020E0802020502020306" pitchFamily="34" charset="0"/>
              </a:endParaRP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5233309" y="3648256"/>
              <a:ext cx="160316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dirty="0" err="1" smtClean="0">
                  <a:latin typeface="Berlin Sans FB Demi" panose="020E0802020502020306" pitchFamily="34" charset="0"/>
                </a:rPr>
                <a:t>Ur</a:t>
              </a:r>
              <a:r>
                <a:rPr lang="es-ES" dirty="0" smtClean="0">
                  <a:latin typeface="Berlin Sans FB Demi" panose="020E0802020502020306" pitchFamily="34" charset="0"/>
                </a:rPr>
                <a:t>-pipa</a:t>
              </a:r>
              <a:endParaRPr lang="es-ES" dirty="0">
                <a:latin typeface="Berlin Sans FB Demi" panose="020E0802020502020306" pitchFamily="34" charset="0"/>
              </a:endParaRPr>
            </a:p>
          </p:txBody>
        </p:sp>
        <p:pic>
          <p:nvPicPr>
            <p:cNvPr id="16" name="Imagen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158" t="11195" r="41903" b="9428"/>
            <a:stretch/>
          </p:blipFill>
          <p:spPr>
            <a:xfrm>
              <a:off x="4044754" y="1271947"/>
              <a:ext cx="284036" cy="1506969"/>
            </a:xfrm>
            <a:prstGeom prst="rect">
              <a:avLst/>
            </a:prstGeom>
          </p:spPr>
        </p:pic>
        <p:pic>
          <p:nvPicPr>
            <p:cNvPr id="17" name="Imagen 1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5" t="26078" r="75975" b="15637"/>
            <a:stretch/>
          </p:blipFill>
          <p:spPr>
            <a:xfrm>
              <a:off x="5437406" y="1974272"/>
              <a:ext cx="470568" cy="1353788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12276" y="2778916"/>
              <a:ext cx="1195700" cy="1134031"/>
            </a:xfrm>
            <a:prstGeom prst="rect">
              <a:avLst/>
            </a:prstGeom>
          </p:spPr>
        </p:pic>
        <p:pic>
          <p:nvPicPr>
            <p:cNvPr id="20" name="Imagen 1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609" t="8701" r="38179" b="8182"/>
            <a:stretch/>
          </p:blipFill>
          <p:spPr>
            <a:xfrm>
              <a:off x="4741979" y="2161310"/>
              <a:ext cx="294478" cy="1294410"/>
            </a:xfrm>
            <a:prstGeom prst="rect">
              <a:avLst/>
            </a:prstGeom>
          </p:spPr>
        </p:pic>
        <p:pic>
          <p:nvPicPr>
            <p:cNvPr id="23" name="Imagen 22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95" t="15066" r="11933" b="8398"/>
            <a:stretch/>
          </p:blipFill>
          <p:spPr>
            <a:xfrm>
              <a:off x="6103919" y="1069779"/>
              <a:ext cx="1436912" cy="862929"/>
            </a:xfrm>
            <a:prstGeom prst="rect">
              <a:avLst/>
            </a:prstGeom>
          </p:spPr>
        </p:pic>
        <p:pic>
          <p:nvPicPr>
            <p:cNvPr id="24" name="Imagen 23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16" r="36761" b="16190"/>
            <a:stretch/>
          </p:blipFill>
          <p:spPr>
            <a:xfrm>
              <a:off x="7594272" y="1615045"/>
              <a:ext cx="667196" cy="1461189"/>
            </a:xfrm>
            <a:prstGeom prst="rect">
              <a:avLst/>
            </a:prstGeom>
          </p:spPr>
        </p:pic>
        <p:pic>
          <p:nvPicPr>
            <p:cNvPr id="26" name="Imagen 2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8686" y="3997357"/>
              <a:ext cx="1115541" cy="1594241"/>
            </a:xfrm>
            <a:prstGeom prst="rect">
              <a:avLst/>
            </a:prstGeom>
          </p:spPr>
        </p:pic>
        <p:pic>
          <p:nvPicPr>
            <p:cNvPr id="27" name="Imagen 26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77" t="29610" r="7320" b="25195"/>
            <a:stretch/>
          </p:blipFill>
          <p:spPr>
            <a:xfrm>
              <a:off x="5801746" y="5176307"/>
              <a:ext cx="1155632" cy="706370"/>
            </a:xfrm>
            <a:prstGeom prst="rect">
              <a:avLst/>
            </a:prstGeom>
          </p:spPr>
        </p:pic>
        <p:pic>
          <p:nvPicPr>
            <p:cNvPr id="28" name="Imagen 2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02" r="11074" b="15402"/>
            <a:stretch/>
          </p:blipFill>
          <p:spPr>
            <a:xfrm>
              <a:off x="7043326" y="4275974"/>
              <a:ext cx="621545" cy="781007"/>
            </a:xfrm>
            <a:prstGeom prst="rect">
              <a:avLst/>
            </a:prstGeom>
          </p:spPr>
        </p:pic>
      </p:grpSp>
      <p:sp>
        <p:nvSpPr>
          <p:cNvPr id="29" name="CuadroTexto 28"/>
          <p:cNvSpPr txBox="1"/>
          <p:nvPr/>
        </p:nvSpPr>
        <p:spPr>
          <a:xfrm>
            <a:off x="332509" y="296883"/>
            <a:ext cx="3996281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3" name="CuadroTexto 32"/>
          <p:cNvSpPr txBox="1"/>
          <p:nvPr/>
        </p:nvSpPr>
        <p:spPr>
          <a:xfrm>
            <a:off x="1855522" y="296883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Berlin Sans FB Demi" panose="020E0802020502020306" pitchFamily="34" charset="0"/>
              </a:rPr>
              <a:t>TABAKO KONTSUMITZEKO MODU BERRIA</a:t>
            </a:r>
            <a:endParaRPr lang="es-ES" sz="3200" dirty="0">
              <a:latin typeface="Berlin Sans FB Demi" panose="020E0802020502020306" pitchFamily="34" charset="0"/>
            </a:endParaRPr>
          </a:p>
        </p:txBody>
      </p:sp>
      <p:pic>
        <p:nvPicPr>
          <p:cNvPr id="21" name="Imagen 20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52" y="403233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n 21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7874" y="5706980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02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6">
                <a:lumMod val="20000"/>
                <a:lumOff val="80000"/>
              </a:schemeClr>
            </a:gs>
            <a:gs pos="70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adroTexto 28"/>
          <p:cNvSpPr txBox="1"/>
          <p:nvPr/>
        </p:nvSpPr>
        <p:spPr>
          <a:xfrm>
            <a:off x="332509" y="296883"/>
            <a:ext cx="3996281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1627909" y="255392"/>
            <a:ext cx="8601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UR-PIPA 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(</a:t>
            </a:r>
            <a:r>
              <a:rPr lang="eu-ES" sz="2400" dirty="0" err="1">
                <a:latin typeface="Berlin Sans FB Demi" panose="020E0802020502020306" pitchFamily="34" charset="0"/>
              </a:rPr>
              <a:t>katxinba</a:t>
            </a:r>
            <a:r>
              <a:rPr lang="eu-ES" sz="2400" dirty="0">
                <a:latin typeface="Berlin Sans FB Demi" panose="020E0802020502020306" pitchFamily="34" charset="0"/>
              </a:rPr>
              <a:t>, </a:t>
            </a:r>
            <a:r>
              <a:rPr lang="eu-ES" sz="2400" dirty="0" err="1">
                <a:latin typeface="Berlin Sans FB Demi" panose="020E0802020502020306" pitchFamily="34" charset="0"/>
              </a:rPr>
              <a:t>shisha</a:t>
            </a:r>
            <a:r>
              <a:rPr lang="eu-ES" sz="2400" dirty="0">
                <a:latin typeface="Berlin Sans FB Demi" panose="020E0802020502020306" pitchFamily="34" charset="0"/>
              </a:rPr>
              <a:t>, </a:t>
            </a:r>
            <a:r>
              <a:rPr lang="eu-ES" sz="2400" dirty="0" err="1">
                <a:latin typeface="Berlin Sans FB Demi" panose="020E0802020502020306" pitchFamily="34" charset="0"/>
              </a:rPr>
              <a:t>narguilea</a:t>
            </a:r>
            <a:r>
              <a:rPr lang="eu-ES" sz="2400" dirty="0">
                <a:latin typeface="Berlin Sans FB Demi" panose="020E0802020502020306" pitchFamily="34" charset="0"/>
              </a:rPr>
              <a:t>, </a:t>
            </a:r>
            <a:r>
              <a:rPr lang="eu-ES" sz="2400" dirty="0" err="1">
                <a:latin typeface="Berlin Sans FB Demi" panose="020E0802020502020306" pitchFamily="34" charset="0"/>
              </a:rPr>
              <a:t>hookah</a:t>
            </a:r>
            <a:r>
              <a:rPr lang="eu-ES" sz="2400" dirty="0">
                <a:latin typeface="Berlin Sans FB Demi" panose="020E0802020502020306" pitchFamily="34" charset="0"/>
              </a:rPr>
              <a:t> </a:t>
            </a:r>
            <a:r>
              <a:rPr lang="es-ES" sz="2400" dirty="0" smtClean="0">
                <a:latin typeface="Berlin Sans FB Demi" panose="020E0802020502020306" pitchFamily="34" charset="0"/>
              </a:rPr>
              <a:t>…)</a:t>
            </a:r>
            <a:endParaRPr lang="es-ES" sz="2400" dirty="0">
              <a:latin typeface="Berlin Sans FB Demi" panose="020E08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747620" y="1048228"/>
            <a:ext cx="2220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2400" dirty="0">
                <a:latin typeface="Berlin Sans FB Demi" panose="020E0802020502020306" pitchFamily="34" charset="0"/>
              </a:rPr>
              <a:t>Zer da?</a:t>
            </a:r>
            <a:endParaRPr lang="es-ES" sz="2400" dirty="0">
              <a:latin typeface="Berlin Sans FB Demi" panose="020E0802020502020306" pitchFamily="34" charset="0"/>
            </a:endParaRPr>
          </a:p>
          <a:p>
            <a:endParaRPr lang="es-ES" sz="2400" dirty="0">
              <a:latin typeface="Berlin Sans FB Demi" panose="020E0802020502020306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47620" y="1556059"/>
            <a:ext cx="108540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Tabakoaren eta lurrinen edo zaporeen arteko nahasketa bat erretzeko tresna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Osagaiak: oinarria urarekin, ke-hodia, euskarria eta mahuka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Ura erabiltzen da errekuntzaren kea hozteko eta iragazteko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Kea mahukaren bidez xurgatzen da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25" name="CuadroTexto 24"/>
          <p:cNvSpPr txBox="1"/>
          <p:nvPr/>
        </p:nvSpPr>
        <p:spPr>
          <a:xfrm>
            <a:off x="747620" y="3587384"/>
            <a:ext cx="222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u-ES" sz="2400" dirty="0">
                <a:solidFill>
                  <a:prstClr val="black"/>
                </a:solidFill>
                <a:latin typeface="Berlin Sans FB Demi" panose="020E0802020502020306" pitchFamily="34" charset="0"/>
              </a:rPr>
              <a:t>Araudia:</a:t>
            </a:r>
            <a:endParaRPr lang="es-ES" sz="24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02796" y="4141381"/>
            <a:ext cx="106521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Ur-piparako tabakoa tabako-produktutzat</a:t>
            </a:r>
            <a:r>
              <a:rPr lang="eu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hartzen da</a:t>
            </a:r>
            <a:r>
              <a:rPr lang="es-ES" dirty="0" smtClean="0"/>
              <a:t>. 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Ezin da kontsumitu erretzea debekatuta dagoen lekuetan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Erretzeko belarrez egindako produktuak ez daude tabako-produktu gisa araututa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Debekatuta dago 18 urtetik beherakoei ur-pipak eta ur-piparako tabakoa saltzea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105" y="5287655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305" y="480950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97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6">
                <a:lumMod val="20000"/>
                <a:lumOff val="80000"/>
              </a:schemeClr>
            </a:gs>
            <a:gs pos="6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adroTexto 28"/>
          <p:cNvSpPr txBox="1"/>
          <p:nvPr/>
        </p:nvSpPr>
        <p:spPr>
          <a:xfrm>
            <a:off x="332509" y="296883"/>
            <a:ext cx="3996281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92794" y="1188591"/>
            <a:ext cx="307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Efectos en la salud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84648" y="1860588"/>
            <a:ext cx="112103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u-ES" dirty="0"/>
              <a:t>Saio bat zigarreta baten kea 100 aldiz arnastearen baliokidea da</a:t>
            </a:r>
            <a:r>
              <a:rPr lang="eu-ES" dirty="0" smtClean="0"/>
              <a:t>.</a:t>
            </a:r>
          </a:p>
          <a:p>
            <a:pPr lvl="0"/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u-ES" dirty="0"/>
              <a:t>Saio batean </a:t>
            </a:r>
            <a:r>
              <a:rPr lang="eu-ES" b="1" i="1" dirty="0"/>
              <a:t>nikotina</a:t>
            </a:r>
            <a:r>
              <a:rPr lang="eu-ES" dirty="0"/>
              <a:t> kopuru handiagoa xurgatzen da. Berehala sortzen da </a:t>
            </a:r>
            <a:r>
              <a:rPr lang="eu-ES" b="1" i="1" dirty="0"/>
              <a:t>mendekotasuna</a:t>
            </a:r>
            <a:r>
              <a:rPr lang="eu-ES" dirty="0" smtClean="0"/>
              <a:t>.</a:t>
            </a:r>
          </a:p>
          <a:p>
            <a:pPr lvl="0"/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u-ES" dirty="0"/>
              <a:t>Errekuntza-agenteak (ikatza kasu) bere konposatu toxikoak igortzen ditu</a:t>
            </a:r>
            <a:r>
              <a:rPr lang="eu-ES" dirty="0" smtClean="0"/>
              <a:t>.</a:t>
            </a:r>
          </a:p>
          <a:p>
            <a:pPr lvl="0"/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u-ES" dirty="0"/>
              <a:t>Urak </a:t>
            </a:r>
            <a:r>
              <a:rPr lang="eu-ES" b="1" i="1" dirty="0"/>
              <a:t>ez ditu kearen substantzia toxikoak iragazten</a:t>
            </a:r>
            <a:r>
              <a:rPr lang="eu-ES" dirty="0"/>
              <a:t> (uretan disolbatu ezin direnak), hoztu besterik ez ditu egiten</a:t>
            </a:r>
            <a:r>
              <a:rPr lang="eu-ES" dirty="0" smtClean="0"/>
              <a:t>.</a:t>
            </a:r>
          </a:p>
          <a:p>
            <a:pPr lvl="0"/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u-ES" dirty="0"/>
              <a:t>Mahuka eta ahokoak partekatzeak infekzioak transmititzeko bide ematen dute</a:t>
            </a:r>
            <a:r>
              <a:rPr lang="eu-ES" dirty="0" smtClean="0"/>
              <a:t>.</a:t>
            </a:r>
          </a:p>
          <a:p>
            <a:pPr lvl="0"/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Inguruneko kearen eraginpean egotea kaltegarria da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61" y="5274652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242" y="5769952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1627909" y="255392"/>
            <a:ext cx="8601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UR-PIPA 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(</a:t>
            </a:r>
            <a:r>
              <a:rPr lang="eu-ES" sz="2400" dirty="0" err="1">
                <a:latin typeface="Berlin Sans FB Demi" panose="020E0802020502020306" pitchFamily="34" charset="0"/>
              </a:rPr>
              <a:t>katxinba</a:t>
            </a:r>
            <a:r>
              <a:rPr lang="eu-ES" sz="2400" dirty="0">
                <a:latin typeface="Berlin Sans FB Demi" panose="020E0802020502020306" pitchFamily="34" charset="0"/>
              </a:rPr>
              <a:t>, </a:t>
            </a:r>
            <a:r>
              <a:rPr lang="eu-ES" sz="2400" dirty="0" err="1">
                <a:latin typeface="Berlin Sans FB Demi" panose="020E0802020502020306" pitchFamily="34" charset="0"/>
              </a:rPr>
              <a:t>shisha</a:t>
            </a:r>
            <a:r>
              <a:rPr lang="eu-ES" sz="2400" dirty="0">
                <a:latin typeface="Berlin Sans FB Demi" panose="020E0802020502020306" pitchFamily="34" charset="0"/>
              </a:rPr>
              <a:t>, </a:t>
            </a:r>
            <a:r>
              <a:rPr lang="eu-ES" sz="2400" dirty="0" err="1">
                <a:latin typeface="Berlin Sans FB Demi" panose="020E0802020502020306" pitchFamily="34" charset="0"/>
              </a:rPr>
              <a:t>narguilea</a:t>
            </a:r>
            <a:r>
              <a:rPr lang="eu-ES" sz="2400" dirty="0">
                <a:latin typeface="Berlin Sans FB Demi" panose="020E0802020502020306" pitchFamily="34" charset="0"/>
              </a:rPr>
              <a:t>, </a:t>
            </a:r>
            <a:r>
              <a:rPr lang="eu-ES" sz="2400" dirty="0" err="1">
                <a:latin typeface="Berlin Sans FB Demi" panose="020E0802020502020306" pitchFamily="34" charset="0"/>
              </a:rPr>
              <a:t>hookah</a:t>
            </a:r>
            <a:r>
              <a:rPr lang="eu-ES" sz="2400" dirty="0">
                <a:latin typeface="Berlin Sans FB Demi" panose="020E0802020502020306" pitchFamily="34" charset="0"/>
              </a:rPr>
              <a:t> </a:t>
            </a:r>
            <a:r>
              <a:rPr lang="es-ES" sz="2400" dirty="0" smtClean="0">
                <a:latin typeface="Berlin Sans FB Demi" panose="020E0802020502020306" pitchFamily="34" charset="0"/>
              </a:rPr>
              <a:t>…)</a:t>
            </a:r>
            <a:endParaRPr lang="es-ES" sz="24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1262" y="356260"/>
            <a:ext cx="66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ZIGARRETA ELEKTRONIKOA</a:t>
            </a: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58140" y="1923803"/>
            <a:ext cx="108777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 smtClean="0"/>
              <a:t>Bateria batek elikatzen duen gailua da. Normalean nikotina duen likido bat, hainbat konposatu aromatizatzaile eta beste gehigarri batzuk erabiltzen ditu, hala nola </a:t>
            </a:r>
            <a:r>
              <a:rPr lang="eu-ES" dirty="0" err="1" smtClean="0"/>
              <a:t>propilenglikola</a:t>
            </a:r>
            <a:r>
              <a:rPr lang="eu-ES" dirty="0" smtClean="0"/>
              <a:t> eta glizerina begetala.</a:t>
            </a:r>
          </a:p>
          <a:p>
            <a:endParaRPr lang="eu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 smtClean="0"/>
              <a:t>Likidoa berotu egiten da eta erabiltzaileak arnasten duen aerosol bat sortzen 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 smtClean="0"/>
              <a:t>Hainbat modu, tamaina eta gailu mota daude: batzuek zigarreta tradizionalaren antza dute, beste batzuek tanke txiki bat dute eta beste batzuek USB memoria forma dute</a:t>
            </a:r>
            <a:r>
              <a:rPr lang="es-ES" dirty="0" smtClean="0"/>
              <a:t>.</a:t>
            </a: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 smtClean="0"/>
              <a:t>Zigarreta elektroniko gehienek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nikotina</a:t>
            </a:r>
            <a:r>
              <a:rPr lang="eu-ES" dirty="0" smtClean="0"/>
              <a:t> dute, eta, beraz, horien erabilerak mendekotasuna sor dezake..</a:t>
            </a:r>
            <a:endParaRPr lang="eu-ES" dirty="0" smtClean="0"/>
          </a:p>
          <a:p>
            <a:endParaRPr lang="eu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 smtClean="0"/>
              <a:t>Gailu batzuek 20 zigarretako pakete batek adina nikotina izan dezakete. Hamar ahokadek zigarro bat erretzearen nikotina kopuru bera eman dezakete</a:t>
            </a:r>
            <a:r>
              <a:rPr lang="eu-ES" dirty="0" smtClean="0"/>
              <a:t>.</a:t>
            </a:r>
          </a:p>
          <a:p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Zigarreta</a:t>
            </a:r>
            <a:r>
              <a:rPr lang="es-ES" dirty="0"/>
              <a:t> </a:t>
            </a:r>
            <a:r>
              <a:rPr lang="es-ES" dirty="0" err="1"/>
              <a:t>elektronikoak</a:t>
            </a:r>
            <a:r>
              <a:rPr lang="es-ES" dirty="0"/>
              <a:t> </a:t>
            </a:r>
            <a:r>
              <a:rPr lang="es-ES" dirty="0" err="1"/>
              <a:t>erabiltzen</a:t>
            </a:r>
            <a:r>
              <a:rPr lang="es-ES" dirty="0"/>
              <a:t> </a:t>
            </a:r>
            <a:r>
              <a:rPr lang="es-ES" dirty="0" err="1"/>
              <a:t>dituzten</a:t>
            </a:r>
            <a:r>
              <a:rPr lang="es-ES" dirty="0"/>
              <a:t> </a:t>
            </a:r>
            <a:r>
              <a:rPr lang="es-ES" dirty="0" err="1"/>
              <a:t>nerabeek</a:t>
            </a:r>
            <a:r>
              <a:rPr lang="es-ES" dirty="0"/>
              <a:t> </a:t>
            </a:r>
            <a:r>
              <a:rPr lang="es-ES" b="1" i="1" dirty="0" err="1">
                <a:solidFill>
                  <a:schemeClr val="accent1">
                    <a:lumMod val="50000"/>
                  </a:schemeClr>
                </a:solidFill>
              </a:rPr>
              <a:t>joera</a:t>
            </a:r>
            <a:r>
              <a:rPr lang="es-ES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i="1" dirty="0" err="1">
                <a:solidFill>
                  <a:schemeClr val="accent1">
                    <a:lumMod val="50000"/>
                  </a:schemeClr>
                </a:solidFill>
              </a:rPr>
              <a:t>handiagoa</a:t>
            </a:r>
            <a:r>
              <a:rPr lang="es-ES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i="1" dirty="0" err="1">
                <a:solidFill>
                  <a:schemeClr val="accent1">
                    <a:lumMod val="50000"/>
                  </a:schemeClr>
                </a:solidFill>
              </a:rPr>
              <a:t>dute</a:t>
            </a:r>
            <a:r>
              <a:rPr lang="es-ES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i="1" dirty="0" err="1">
                <a:solidFill>
                  <a:schemeClr val="accent1">
                    <a:lumMod val="50000"/>
                  </a:schemeClr>
                </a:solidFill>
              </a:rPr>
              <a:t>zigarretak</a:t>
            </a:r>
            <a:r>
              <a:rPr lang="es-ES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i="1" dirty="0" err="1">
                <a:solidFill>
                  <a:schemeClr val="accent1">
                    <a:lumMod val="50000"/>
                  </a:schemeClr>
                </a:solidFill>
              </a:rPr>
              <a:t>erretzen</a:t>
            </a:r>
            <a:r>
              <a:rPr lang="es-ES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i="1" dirty="0" err="1">
                <a:solidFill>
                  <a:schemeClr val="accent1">
                    <a:lumMod val="50000"/>
                  </a:schemeClr>
                </a:solidFill>
              </a:rPr>
              <a:t>hasteko</a:t>
            </a:r>
            <a:endParaRPr lang="es-ES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65018" y="1353787"/>
            <a:ext cx="222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>
                <a:latin typeface="Berlin Sans FB Demi" panose="020E0802020502020306" pitchFamily="34" charset="0"/>
              </a:rPr>
              <a:t>Zer</a:t>
            </a:r>
            <a:r>
              <a:rPr lang="es-ES" sz="2400" dirty="0" smtClean="0">
                <a:latin typeface="Berlin Sans FB Demi" panose="020E0802020502020306" pitchFamily="34" charset="0"/>
              </a:rPr>
              <a:t> da?</a:t>
            </a:r>
            <a:endParaRPr lang="es-ES" sz="2400" dirty="0">
              <a:latin typeface="Berlin Sans FB Demi" panose="020E0802020502020306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550" y="5333268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088" y="356260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529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1262" y="1258784"/>
            <a:ext cx="11055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Nerabezaroan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nikotinaren eraginpean  </a:t>
            </a:r>
            <a:r>
              <a:rPr lang="eu-ES" dirty="0"/>
              <a:t>egoteak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ondorioak izan ditzake epe luzera</a:t>
            </a:r>
            <a:r>
              <a:rPr lang="eu-ES" dirty="0"/>
              <a:t>; bereziki, arretaz, ikaskuntzaz eta memoriaz arduratzen diren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garuneko</a:t>
            </a:r>
            <a:r>
              <a:rPr lang="eu-ES" dirty="0"/>
              <a:t> zatietan, nikotinarekiko mendekotasuna sustatzen baitute.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Nerabezaroan nikotinaren </a:t>
            </a:r>
            <a:r>
              <a:rPr lang="eu-ES" dirty="0"/>
              <a:t>eraginpean egoteak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sariak prozesatzen dituzten garuneko funtzio nagusiei </a:t>
            </a:r>
            <a:r>
              <a:rPr lang="eu-ES" dirty="0"/>
              <a:t>eragiten die, eta horrek gazteak nikotinarekiko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mendekotasuna</a:t>
            </a:r>
            <a:r>
              <a:rPr lang="eu-ES" dirty="0"/>
              <a:t> izatea laguntzen du.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/>
              <a:t>Zigarreta elektronikoko eta sortzen duen aerosoleko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produktu kimikoek </a:t>
            </a:r>
            <a:r>
              <a:rPr lang="eu-ES" dirty="0"/>
              <a:t>kalte egin diezaiekete birikei</a:t>
            </a:r>
            <a:r>
              <a:rPr lang="es-ES" dirty="0" smtClean="0"/>
              <a:t>: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u-ES" b="1" i="1" dirty="0" err="1">
                <a:solidFill>
                  <a:schemeClr val="accent1">
                    <a:lumMod val="50000"/>
                  </a:schemeClr>
                </a:solidFill>
              </a:rPr>
              <a:t>Diazetiloa</a:t>
            </a:r>
            <a:r>
              <a:rPr lang="eu-ES" dirty="0"/>
              <a:t> dastagarri gisa erabiltzen den produktu kimiko bat da, eta, arnasten denean, biriketako gaixotasun buxatzaile itzulezin bat eragin dezake, «krispeta-birikak» izenez ezaguna</a:t>
            </a:r>
            <a:r>
              <a:rPr lang="es-ES" dirty="0" err="1" smtClean="0"/>
              <a:t>ducir</a:t>
            </a:r>
            <a:r>
              <a:rPr lang="es-ES" dirty="0" smtClean="0"/>
              <a:t> </a:t>
            </a:r>
            <a:r>
              <a:rPr lang="es-ES" dirty="0" smtClean="0"/>
              <a:t>a una enfermedad pulmonar obstructiva irreversible, conocida como “pulmones de palomita”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u-ES" dirty="0"/>
              <a:t>Aerosolak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formaldehidoa</a:t>
            </a:r>
            <a:r>
              <a:rPr lang="eu-ES" dirty="0"/>
              <a:t> eta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akroleina</a:t>
            </a:r>
            <a:r>
              <a:rPr lang="eu-ES" dirty="0"/>
              <a:t> izan ditzake. Zigarretaren kean ere produktu kimiko toxiko horiek </a:t>
            </a:r>
            <a:r>
              <a:rPr lang="eu-ES" dirty="0" smtClean="0"/>
              <a:t>daude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u-ES" dirty="0"/>
              <a:t>Aerosolak partikula metaliko mikroskopikoak izan ditzake, hala nola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nikela</a:t>
            </a:r>
            <a:r>
              <a:rPr lang="eu-ES" dirty="0"/>
              <a:t>,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eztainua</a:t>
            </a:r>
            <a:r>
              <a:rPr lang="eu-ES" dirty="0"/>
              <a:t> eta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beruna</a:t>
            </a:r>
            <a:r>
              <a:rPr lang="eu-ES" dirty="0"/>
              <a:t>. Partikula horiek sakon arnas hartuta irits daitezke biriketara</a:t>
            </a:r>
            <a:endParaRPr lang="es-E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51262" y="356260"/>
            <a:ext cx="7511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ZIGARRETA ELEKTRONIKOA</a:t>
            </a: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62" y="5458267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615" y="5783099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3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158348" y="5925787"/>
            <a:ext cx="30716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(</a:t>
            </a:r>
            <a:r>
              <a:rPr lang="en-US" sz="900" dirty="0" err="1" smtClean="0"/>
              <a:t>Iturria</a:t>
            </a:r>
            <a:r>
              <a:rPr lang="en-US" sz="900" dirty="0" smtClean="0"/>
              <a:t>: </a:t>
            </a:r>
            <a:r>
              <a:rPr lang="en-US" sz="900" dirty="0"/>
              <a:t>CDC, Centers for Disease Control and Prevention)</a:t>
            </a:r>
            <a:endParaRPr lang="es-ES" sz="900" dirty="0"/>
          </a:p>
          <a:p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119" y="5743056"/>
            <a:ext cx="562341" cy="690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58" y="5925787"/>
            <a:ext cx="66357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0169" y="1176337"/>
            <a:ext cx="9886950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7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9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adroTexto 28"/>
          <p:cNvSpPr txBox="1"/>
          <p:nvPr/>
        </p:nvSpPr>
        <p:spPr>
          <a:xfrm>
            <a:off x="332509" y="296883"/>
            <a:ext cx="3996281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Imagen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15" y="5509845"/>
            <a:ext cx="864887" cy="1004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n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5135" y="5758323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CuadroTexto 24"/>
          <p:cNvSpPr txBox="1"/>
          <p:nvPr/>
        </p:nvSpPr>
        <p:spPr>
          <a:xfrm>
            <a:off x="2118335" y="182192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Berlin Sans FB Demi" panose="020E0802020502020306" pitchFamily="34" charset="0"/>
              </a:rPr>
              <a:t>TABAKO KONTSUMITZEKO MODU BERRIA</a:t>
            </a:r>
            <a:endParaRPr lang="es-ES" sz="3200" dirty="0">
              <a:latin typeface="Berlin Sans FB Demi" panose="020E0802020502020306" pitchFamily="34" charset="0"/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3043929" y="921389"/>
            <a:ext cx="6097978" cy="5593277"/>
            <a:chOff x="3063834" y="534390"/>
            <a:chExt cx="6097978" cy="5593277"/>
          </a:xfrm>
        </p:grpSpPr>
        <p:sp>
          <p:nvSpPr>
            <p:cNvPr id="31" name="Elipse 30"/>
            <p:cNvSpPr/>
            <p:nvPr/>
          </p:nvSpPr>
          <p:spPr>
            <a:xfrm>
              <a:off x="3063834" y="534390"/>
              <a:ext cx="5973288" cy="559327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34" name="Conector recto 33"/>
            <p:cNvCxnSpPr>
              <a:stCxn id="31" idx="0"/>
            </p:cNvCxnSpPr>
            <p:nvPr/>
          </p:nvCxnSpPr>
          <p:spPr>
            <a:xfrm>
              <a:off x="6050478" y="534390"/>
              <a:ext cx="0" cy="279663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/>
          </p:nvCxnSpPr>
          <p:spPr>
            <a:xfrm flipH="1">
              <a:off x="3336966" y="3331028"/>
              <a:ext cx="2713512" cy="108162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/>
          </p:nvCxnSpPr>
          <p:spPr>
            <a:xfrm>
              <a:off x="6044540" y="3325091"/>
              <a:ext cx="2755076" cy="109253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uadroTexto 36"/>
            <p:cNvSpPr txBox="1"/>
            <p:nvPr/>
          </p:nvSpPr>
          <p:spPr>
            <a:xfrm>
              <a:off x="4376058" y="1188845"/>
              <a:ext cx="160316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u-ES" dirty="0" smtClean="0">
                  <a:latin typeface="Berlin Sans FB Demi" panose="020E0802020502020306" pitchFamily="34" charset="0"/>
                </a:rPr>
                <a:t>Zigarreta elektronikoa</a:t>
              </a:r>
              <a:endParaRPr lang="es-ES" dirty="0">
                <a:latin typeface="Berlin Sans FB Demi" panose="020E0802020502020306" pitchFamily="34" charset="0"/>
              </a:endParaRPr>
            </a:p>
          </p:txBody>
        </p:sp>
        <p:sp>
          <p:nvSpPr>
            <p:cNvPr id="38" name="CuadroTexto 37"/>
            <p:cNvSpPr txBox="1"/>
            <p:nvPr/>
          </p:nvSpPr>
          <p:spPr>
            <a:xfrm>
              <a:off x="6789716" y="3001925"/>
              <a:ext cx="237209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u-ES" dirty="0" smtClean="0">
                  <a:latin typeface="Berlin Sans FB Demi" panose="020E0802020502020306" pitchFamily="34" charset="0"/>
                </a:rPr>
                <a:t>Beroketa bidezko</a:t>
              </a:r>
            </a:p>
            <a:p>
              <a:r>
                <a:rPr lang="eu-ES" dirty="0" smtClean="0">
                  <a:latin typeface="Berlin Sans FB Demi" panose="020E0802020502020306" pitchFamily="34" charset="0"/>
                </a:rPr>
                <a:t>Tabako-produktuak</a:t>
              </a:r>
              <a:endParaRPr lang="eu-ES" dirty="0">
                <a:latin typeface="Berlin Sans FB Demi" panose="020E0802020502020306" pitchFamily="34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5233309" y="3648256"/>
              <a:ext cx="160316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dirty="0" err="1" smtClean="0">
                  <a:latin typeface="Berlin Sans FB Demi" panose="020E0802020502020306" pitchFamily="34" charset="0"/>
                </a:rPr>
                <a:t>Ur</a:t>
              </a:r>
              <a:r>
                <a:rPr lang="es-ES" dirty="0" smtClean="0">
                  <a:latin typeface="Berlin Sans FB Demi" panose="020E0802020502020306" pitchFamily="34" charset="0"/>
                </a:rPr>
                <a:t>-pipa</a:t>
              </a:r>
              <a:endParaRPr lang="es-ES" dirty="0">
                <a:latin typeface="Berlin Sans FB Demi" panose="020E0802020502020306" pitchFamily="34" charset="0"/>
              </a:endParaRPr>
            </a:p>
          </p:txBody>
        </p:sp>
        <p:pic>
          <p:nvPicPr>
            <p:cNvPr id="40" name="Imagen 3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158" t="11195" r="41903" b="9428"/>
            <a:stretch/>
          </p:blipFill>
          <p:spPr>
            <a:xfrm>
              <a:off x="4044754" y="1271947"/>
              <a:ext cx="284036" cy="1506969"/>
            </a:xfrm>
            <a:prstGeom prst="rect">
              <a:avLst/>
            </a:prstGeom>
          </p:spPr>
        </p:pic>
        <p:pic>
          <p:nvPicPr>
            <p:cNvPr id="41" name="Imagen 40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5" t="26078" r="75975" b="15637"/>
            <a:stretch/>
          </p:blipFill>
          <p:spPr>
            <a:xfrm>
              <a:off x="5437406" y="1974272"/>
              <a:ext cx="470568" cy="1353788"/>
            </a:xfrm>
            <a:prstGeom prst="rect">
              <a:avLst/>
            </a:prstGeom>
          </p:spPr>
        </p:pic>
        <p:pic>
          <p:nvPicPr>
            <p:cNvPr id="42" name="Imagen 4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12276" y="2778916"/>
              <a:ext cx="1195700" cy="1134031"/>
            </a:xfrm>
            <a:prstGeom prst="rect">
              <a:avLst/>
            </a:prstGeom>
          </p:spPr>
        </p:pic>
        <p:pic>
          <p:nvPicPr>
            <p:cNvPr id="43" name="Imagen 42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609" t="8701" r="38179" b="8182"/>
            <a:stretch/>
          </p:blipFill>
          <p:spPr>
            <a:xfrm>
              <a:off x="4741979" y="2161310"/>
              <a:ext cx="294478" cy="1294410"/>
            </a:xfrm>
            <a:prstGeom prst="rect">
              <a:avLst/>
            </a:prstGeom>
          </p:spPr>
        </p:pic>
        <p:pic>
          <p:nvPicPr>
            <p:cNvPr id="44" name="Imagen 43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95" t="15066" r="11933" b="8398"/>
            <a:stretch/>
          </p:blipFill>
          <p:spPr>
            <a:xfrm>
              <a:off x="6103919" y="1069779"/>
              <a:ext cx="1436912" cy="862929"/>
            </a:xfrm>
            <a:prstGeom prst="rect">
              <a:avLst/>
            </a:prstGeom>
          </p:spPr>
        </p:pic>
        <p:pic>
          <p:nvPicPr>
            <p:cNvPr id="45" name="Imagen 44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16" r="36761" b="16190"/>
            <a:stretch/>
          </p:blipFill>
          <p:spPr>
            <a:xfrm>
              <a:off x="7594272" y="1615045"/>
              <a:ext cx="667196" cy="1461189"/>
            </a:xfrm>
            <a:prstGeom prst="rect">
              <a:avLst/>
            </a:prstGeom>
          </p:spPr>
        </p:pic>
        <p:pic>
          <p:nvPicPr>
            <p:cNvPr id="46" name="Imagen 4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8686" y="3997357"/>
              <a:ext cx="1115541" cy="1594241"/>
            </a:xfrm>
            <a:prstGeom prst="rect">
              <a:avLst/>
            </a:prstGeom>
          </p:spPr>
        </p:pic>
        <p:pic>
          <p:nvPicPr>
            <p:cNvPr id="47" name="Imagen 46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77" t="29610" r="7320" b="25195"/>
            <a:stretch/>
          </p:blipFill>
          <p:spPr>
            <a:xfrm>
              <a:off x="5801746" y="5176307"/>
              <a:ext cx="1155632" cy="706370"/>
            </a:xfrm>
            <a:prstGeom prst="rect">
              <a:avLst/>
            </a:prstGeom>
          </p:spPr>
        </p:pic>
        <p:pic>
          <p:nvPicPr>
            <p:cNvPr id="48" name="Imagen 47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02" r="11074" b="15402"/>
            <a:stretch/>
          </p:blipFill>
          <p:spPr>
            <a:xfrm>
              <a:off x="7043326" y="4275974"/>
              <a:ext cx="621545" cy="7810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76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6">
                <a:lumMod val="40000"/>
                <a:lumOff val="60000"/>
              </a:schemeClr>
            </a:gs>
            <a:gs pos="4425">
              <a:schemeClr val="accent6">
                <a:lumMod val="20000"/>
                <a:lumOff val="80000"/>
              </a:schemeClr>
            </a:gs>
            <a:gs pos="77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65018" y="384291"/>
            <a:ext cx="11606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u-ES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BEROKETA BIDEZKO TABAKO-PRODUKTUAK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(</a:t>
            </a:r>
            <a:r>
              <a:rPr lang="es-ES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TP)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8898" y="1373865"/>
            <a:ext cx="222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u-ES" sz="2400" dirty="0">
                <a:solidFill>
                  <a:prstClr val="black"/>
                </a:solidFill>
                <a:latin typeface="Berlin Sans FB Demi" panose="020E0802020502020306" pitchFamily="34" charset="0"/>
              </a:rPr>
              <a:t>Zer </a:t>
            </a:r>
            <a:r>
              <a:rPr lang="eu-ES" sz="2400" dirty="0">
                <a:solidFill>
                  <a:prstClr val="black"/>
                </a:solidFill>
                <a:latin typeface="Berlin Sans FB Demi" panose="020E0802020502020306" pitchFamily="34" charset="0"/>
              </a:rPr>
              <a:t>da </a:t>
            </a:r>
            <a:r>
              <a:rPr lang="es-ES" sz="2400" dirty="0">
                <a:solidFill>
                  <a:prstClr val="black"/>
                </a:solidFill>
                <a:latin typeface="Berlin Sans FB Demi" panose="020E0802020502020306" pitchFamily="34" charset="0"/>
              </a:rPr>
              <a:t>?</a:t>
            </a:r>
            <a:endParaRPr lang="es-ES" sz="24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65018" y="2058859"/>
            <a:ext cx="10244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u-ES" dirty="0"/>
              <a:t>Elektronikoki eta errekuntzarik gabe berotutako tabako-produktua da (400º C gehienez).</a:t>
            </a:r>
            <a:endParaRPr lang="es-ES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u-ES" dirty="0"/>
              <a:t>Ez dauka likidorik barruan, tabako prozesatua baizik (txikitua edo hautsa)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23322" y="3945369"/>
            <a:ext cx="9927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es-ES" dirty="0">
              <a:solidFill>
                <a:prstClr val="black"/>
              </a:solidFill>
            </a:endParaRPr>
          </a:p>
          <a:p>
            <a:pPr lvl="0" algn="ctr">
              <a:defRPr/>
            </a:pPr>
            <a:r>
              <a:rPr lang="eu-ES" dirty="0"/>
              <a:t>Tabako-produktua (</a:t>
            </a:r>
            <a:r>
              <a:rPr lang="eu-ES" i="1" dirty="0"/>
              <a:t>stick</a:t>
            </a:r>
            <a:r>
              <a:rPr lang="eu-ES" dirty="0"/>
              <a:t> erako zigarreta edo kapsulan)</a:t>
            </a:r>
            <a:r>
              <a:rPr lang="es-ES" dirty="0" smtClean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prstClr val="black"/>
                </a:solidFill>
              </a:rPr>
              <a:t>+ </a:t>
            </a:r>
            <a:r>
              <a:rPr lang="eu-ES" dirty="0"/>
              <a:t>Berotzeko gailu elektronikoa </a:t>
            </a:r>
            <a:r>
              <a:rPr lang="es-ES" dirty="0" smtClean="0">
                <a:solidFill>
                  <a:prstClr val="black"/>
                </a:solidFill>
              </a:rPr>
              <a:t> </a:t>
            </a:r>
            <a:endParaRPr lang="es-ES" dirty="0">
              <a:solidFill>
                <a:prstClr val="black"/>
              </a:solidFill>
            </a:endParaRPr>
          </a:p>
          <a:p>
            <a:pPr lvl="0" algn="ctr">
              <a:defRPr/>
            </a:pPr>
            <a:r>
              <a:rPr lang="es-ES" dirty="0">
                <a:solidFill>
                  <a:prstClr val="black"/>
                </a:solidFill>
              </a:rPr>
              <a:t>+ </a:t>
            </a:r>
          </a:p>
          <a:p>
            <a:pPr lvl="0" algn="ctr">
              <a:defRPr/>
            </a:pPr>
            <a:r>
              <a:rPr lang="eu-ES" dirty="0"/>
              <a:t>Bateria kargatzeko gailua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586098" y="3371446"/>
            <a:ext cx="2054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u-ES" sz="2400" dirty="0">
                <a:solidFill>
                  <a:prstClr val="black"/>
                </a:solidFill>
                <a:latin typeface="Berlin Sans FB Demi" panose="020E0802020502020306" pitchFamily="34" charset="0"/>
              </a:rPr>
              <a:t>Osagaiak</a:t>
            </a:r>
            <a:endParaRPr lang="es-ES" sz="24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398" y="5256922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18" y="5500329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1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6">
                <a:lumMod val="40000"/>
                <a:lumOff val="60000"/>
              </a:schemeClr>
            </a:gs>
            <a:gs pos="4425">
              <a:schemeClr val="accent6">
                <a:lumMod val="20000"/>
                <a:lumOff val="80000"/>
              </a:schemeClr>
            </a:gs>
            <a:gs pos="77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5018" y="2683050"/>
            <a:ext cx="1024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65018" y="2717325"/>
            <a:ext cx="109846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u-ES" dirty="0"/>
              <a:t>Tabakoaren gainerako produktuen tratamendu berbera du</a:t>
            </a:r>
            <a:r>
              <a:rPr lang="es-ES" dirty="0" smtClean="0">
                <a:solidFill>
                  <a:prstClr val="black"/>
                </a:solidFill>
              </a:rPr>
              <a:t>:</a:t>
            </a:r>
            <a:endParaRPr lang="es-ES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eu-ES" dirty="0"/>
              <a:t>Debekatuta dago adingabeei </a:t>
            </a:r>
            <a:r>
              <a:rPr lang="eu-ES" dirty="0" smtClean="0"/>
              <a:t>saltzea</a:t>
            </a:r>
          </a:p>
          <a:p>
            <a:pPr lvl="1">
              <a:defRPr/>
            </a:pPr>
            <a:endParaRPr lang="es-ES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eu-ES" dirty="0"/>
              <a:t>Ezin da erabili ohiko tabakoa erretzea debekatuta dagoen </a:t>
            </a:r>
            <a:r>
              <a:rPr lang="eu-ES" dirty="0" smtClean="0"/>
              <a:t>espazioetan</a:t>
            </a:r>
            <a:endParaRPr lang="es-ES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es-ES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eu-ES" dirty="0"/>
              <a:t>Debekatuta daude produktu horien sustapena, publizitatea eta babesa (saltokietan izan ezik)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65018" y="1703211"/>
            <a:ext cx="307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u-ES" sz="24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Araudia: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61" y="5391883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398" y="5828595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uadroTexto 9"/>
          <p:cNvSpPr txBox="1"/>
          <p:nvPr/>
        </p:nvSpPr>
        <p:spPr>
          <a:xfrm>
            <a:off x="665018" y="384291"/>
            <a:ext cx="11606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u-ES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BEROKETA BIDEZKO </a:t>
            </a:r>
            <a:r>
              <a:rPr lang="eu-ES" sz="3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TABAKO-PRODUKTUAK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(</a:t>
            </a:r>
            <a:r>
              <a:rPr lang="es-ES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BTP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)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01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6">
                <a:lumMod val="40000"/>
                <a:lumOff val="60000"/>
              </a:schemeClr>
            </a:gs>
            <a:gs pos="4425">
              <a:schemeClr val="accent6">
                <a:lumMod val="20000"/>
                <a:lumOff val="80000"/>
              </a:schemeClr>
            </a:gs>
            <a:gs pos="77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51261" y="1154312"/>
            <a:ext cx="5301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u-ES" sz="2400" dirty="0">
                <a:solidFill>
                  <a:prstClr val="black"/>
                </a:solidFill>
                <a:latin typeface="Berlin Sans FB Demi" panose="020E0802020502020306" pitchFamily="34" charset="0"/>
              </a:rPr>
              <a:t>Osasunean dituen ondorioak</a:t>
            </a:r>
            <a:endParaRPr lang="es-ES" sz="24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65018" y="2683050"/>
            <a:ext cx="1024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51261" y="1910823"/>
            <a:ext cx="111628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dirty="0" err="1" smtClean="0"/>
              <a:t>BBTek</a:t>
            </a:r>
            <a:r>
              <a:rPr lang="eu-ES" dirty="0" smtClean="0"/>
              <a:t>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nikotina</a:t>
            </a:r>
            <a:r>
              <a:rPr lang="eu-ES" dirty="0"/>
              <a:t> daukate; substantzia oso toxikoa da, eta mendekotasuna sortzeko ahalmen handia du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Glizerina</a:t>
            </a:r>
            <a:r>
              <a:rPr lang="eu-ES" dirty="0"/>
              <a:t> eta </a:t>
            </a:r>
            <a:r>
              <a:rPr lang="eu-ES" b="1" i="1" dirty="0" err="1">
                <a:solidFill>
                  <a:schemeClr val="accent1">
                    <a:lumMod val="50000"/>
                  </a:schemeClr>
                </a:solidFill>
              </a:rPr>
              <a:t>propilenglikola</a:t>
            </a:r>
            <a:r>
              <a:rPr lang="eu-ES" dirty="0"/>
              <a:t> dituzte, eta zigarreta elektronikoen antzeko aerosola sortzen dute</a:t>
            </a:r>
            <a:r>
              <a:rPr lang="es-ES" dirty="0" smtClean="0"/>
              <a:t>.</a:t>
            </a: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u-ES" dirty="0"/>
              <a:t>Tabako mota guztiak bezala, arriskutsuak dira osasunerako, eta </a:t>
            </a:r>
            <a:r>
              <a:rPr lang="eu-ES" b="1" i="1" dirty="0">
                <a:solidFill>
                  <a:schemeClr val="accent1">
                    <a:lumMod val="50000"/>
                  </a:schemeClr>
                </a:solidFill>
              </a:rPr>
              <a:t>mendekotasuna</a:t>
            </a:r>
            <a:r>
              <a:rPr lang="eu-ES" dirty="0"/>
              <a:t> sortzen dute</a:t>
            </a:r>
            <a:r>
              <a:rPr lang="es-ES" dirty="0" smtClean="0">
                <a:solidFill>
                  <a:prstClr val="black"/>
                </a:solidFill>
              </a:rPr>
              <a:t>.</a:t>
            </a:r>
            <a:endParaRPr lang="es-ES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u-ES" dirty="0"/>
              <a:t>Substantzia arriskutsuak igortzen dituzte, eta kaltegarria da horien eraginpean dauden pertsonentzat</a:t>
            </a:r>
            <a:r>
              <a:rPr lang="es-ES" dirty="0" smtClean="0">
                <a:solidFill>
                  <a:prstClr val="black"/>
                </a:solidFill>
              </a:rPr>
              <a:t>.</a:t>
            </a:r>
            <a:endParaRPr lang="es-ES" dirty="0">
              <a:solidFill>
                <a:prstClr val="black"/>
              </a:solidFill>
            </a:endParaRPr>
          </a:p>
          <a:p>
            <a:pPr lvl="0">
              <a:defRPr/>
            </a:pPr>
            <a:endParaRPr lang="es-ES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u-ES" dirty="0"/>
              <a:t>Ez da erretzeari uzteko </a:t>
            </a:r>
            <a:r>
              <a:rPr lang="eu-ES" dirty="0" smtClean="0"/>
              <a:t>produktua.</a:t>
            </a:r>
            <a:endParaRPr lang="es-ES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398" y="5344990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20" y="5592640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944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chemeClr val="accent6">
                <a:lumMod val="20000"/>
                <a:lumOff val="80000"/>
              </a:schemeClr>
            </a:gs>
            <a:gs pos="83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adroTexto 28"/>
          <p:cNvSpPr txBox="1"/>
          <p:nvPr/>
        </p:nvSpPr>
        <p:spPr>
          <a:xfrm>
            <a:off x="332509" y="296883"/>
            <a:ext cx="3996281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1709738" y="293941"/>
            <a:ext cx="8748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" sz="3200" dirty="0">
                <a:latin typeface="Berlin Sans FB Demi" panose="020E0802020502020306" pitchFamily="34" charset="0"/>
              </a:rPr>
              <a:t>TABAKO KONTSUMITZEKO MODU BERRIA</a:t>
            </a:r>
          </a:p>
          <a:p>
            <a:pPr lvl="0" algn="ctr"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pic>
        <p:nvPicPr>
          <p:cNvPr id="21" name="Imagen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5224617"/>
            <a:ext cx="866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n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7504" y="5816363"/>
            <a:ext cx="663575" cy="666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rupo 24"/>
          <p:cNvGrpSpPr/>
          <p:nvPr/>
        </p:nvGrpSpPr>
        <p:grpSpPr>
          <a:xfrm>
            <a:off x="3043929" y="921389"/>
            <a:ext cx="6097978" cy="5593277"/>
            <a:chOff x="3063834" y="534390"/>
            <a:chExt cx="6097978" cy="5593277"/>
          </a:xfrm>
        </p:grpSpPr>
        <p:sp>
          <p:nvSpPr>
            <p:cNvPr id="30" name="Elipse 29"/>
            <p:cNvSpPr/>
            <p:nvPr/>
          </p:nvSpPr>
          <p:spPr>
            <a:xfrm>
              <a:off x="3063834" y="534390"/>
              <a:ext cx="5973288" cy="559327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31" name="Conector recto 30"/>
            <p:cNvCxnSpPr>
              <a:stCxn id="30" idx="0"/>
            </p:cNvCxnSpPr>
            <p:nvPr/>
          </p:nvCxnSpPr>
          <p:spPr>
            <a:xfrm>
              <a:off x="6050478" y="534390"/>
              <a:ext cx="0" cy="279663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/>
          </p:nvCxnSpPr>
          <p:spPr>
            <a:xfrm flipH="1">
              <a:off x="3336966" y="3331028"/>
              <a:ext cx="2713512" cy="108162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/>
          </p:nvCxnSpPr>
          <p:spPr>
            <a:xfrm>
              <a:off x="6044540" y="3325091"/>
              <a:ext cx="2755076" cy="109253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CuadroTexto 35"/>
            <p:cNvSpPr txBox="1"/>
            <p:nvPr/>
          </p:nvSpPr>
          <p:spPr>
            <a:xfrm>
              <a:off x="4376058" y="1188845"/>
              <a:ext cx="160316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u-ES" dirty="0" smtClean="0">
                  <a:latin typeface="Berlin Sans FB Demi" panose="020E0802020502020306" pitchFamily="34" charset="0"/>
                </a:rPr>
                <a:t>Zigarreta elektronikoa</a:t>
              </a:r>
              <a:endParaRPr lang="es-ES" dirty="0">
                <a:latin typeface="Berlin Sans FB Demi" panose="020E0802020502020306" pitchFamily="34" charset="0"/>
              </a:endParaRPr>
            </a:p>
          </p:txBody>
        </p:sp>
        <p:sp>
          <p:nvSpPr>
            <p:cNvPr id="37" name="CuadroTexto 36"/>
            <p:cNvSpPr txBox="1"/>
            <p:nvPr/>
          </p:nvSpPr>
          <p:spPr>
            <a:xfrm>
              <a:off x="6789716" y="3001925"/>
              <a:ext cx="237209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u-ES" dirty="0" smtClean="0">
                  <a:latin typeface="Berlin Sans FB Demi" panose="020E0802020502020306" pitchFamily="34" charset="0"/>
                </a:rPr>
                <a:t>Beroketa bidezko</a:t>
              </a:r>
            </a:p>
            <a:p>
              <a:r>
                <a:rPr lang="eu-ES" dirty="0" smtClean="0">
                  <a:latin typeface="Berlin Sans FB Demi" panose="020E0802020502020306" pitchFamily="34" charset="0"/>
                </a:rPr>
                <a:t>Tabako-produktuak</a:t>
              </a:r>
              <a:endParaRPr lang="eu-ES" dirty="0">
                <a:latin typeface="Berlin Sans FB Demi" panose="020E0802020502020306" pitchFamily="34" charset="0"/>
              </a:endParaRPr>
            </a:p>
          </p:txBody>
        </p:sp>
        <p:sp>
          <p:nvSpPr>
            <p:cNvPr id="38" name="CuadroTexto 37"/>
            <p:cNvSpPr txBox="1"/>
            <p:nvPr/>
          </p:nvSpPr>
          <p:spPr>
            <a:xfrm>
              <a:off x="5233309" y="3648256"/>
              <a:ext cx="160316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" dirty="0" err="1" smtClean="0">
                  <a:latin typeface="Berlin Sans FB Demi" panose="020E0802020502020306" pitchFamily="34" charset="0"/>
                </a:rPr>
                <a:t>Ur</a:t>
              </a:r>
              <a:r>
                <a:rPr lang="es-ES" dirty="0" smtClean="0">
                  <a:latin typeface="Berlin Sans FB Demi" panose="020E0802020502020306" pitchFamily="34" charset="0"/>
                </a:rPr>
                <a:t>-pipa</a:t>
              </a:r>
              <a:endParaRPr lang="es-ES" dirty="0">
                <a:latin typeface="Berlin Sans FB Demi" panose="020E0802020502020306" pitchFamily="34" charset="0"/>
              </a:endParaRPr>
            </a:p>
          </p:txBody>
        </p:sp>
        <p:pic>
          <p:nvPicPr>
            <p:cNvPr id="39" name="Imagen 3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158" t="11195" r="41903" b="9428"/>
            <a:stretch/>
          </p:blipFill>
          <p:spPr>
            <a:xfrm>
              <a:off x="4044754" y="1271947"/>
              <a:ext cx="284036" cy="1506969"/>
            </a:xfrm>
            <a:prstGeom prst="rect">
              <a:avLst/>
            </a:prstGeom>
          </p:spPr>
        </p:pic>
        <p:pic>
          <p:nvPicPr>
            <p:cNvPr id="40" name="Imagen 3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5" t="26078" r="75975" b="15637"/>
            <a:stretch/>
          </p:blipFill>
          <p:spPr>
            <a:xfrm>
              <a:off x="5437406" y="1974272"/>
              <a:ext cx="470568" cy="1353788"/>
            </a:xfrm>
            <a:prstGeom prst="rect">
              <a:avLst/>
            </a:prstGeom>
          </p:spPr>
        </p:pic>
        <p:pic>
          <p:nvPicPr>
            <p:cNvPr id="41" name="Imagen 4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12276" y="2778916"/>
              <a:ext cx="1195700" cy="1134031"/>
            </a:xfrm>
            <a:prstGeom prst="rect">
              <a:avLst/>
            </a:prstGeom>
          </p:spPr>
        </p:pic>
        <p:pic>
          <p:nvPicPr>
            <p:cNvPr id="42" name="Imagen 41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609" t="8701" r="38179" b="8182"/>
            <a:stretch/>
          </p:blipFill>
          <p:spPr>
            <a:xfrm>
              <a:off x="4741979" y="2161310"/>
              <a:ext cx="294478" cy="1294410"/>
            </a:xfrm>
            <a:prstGeom prst="rect">
              <a:avLst/>
            </a:prstGeom>
          </p:spPr>
        </p:pic>
        <p:pic>
          <p:nvPicPr>
            <p:cNvPr id="43" name="Imagen 42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95" t="15066" r="11933" b="8398"/>
            <a:stretch/>
          </p:blipFill>
          <p:spPr>
            <a:xfrm>
              <a:off x="6103919" y="1069779"/>
              <a:ext cx="1436912" cy="862929"/>
            </a:xfrm>
            <a:prstGeom prst="rect">
              <a:avLst/>
            </a:prstGeom>
          </p:spPr>
        </p:pic>
        <p:pic>
          <p:nvPicPr>
            <p:cNvPr id="44" name="Imagen 43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16" r="36761" b="16190"/>
            <a:stretch/>
          </p:blipFill>
          <p:spPr>
            <a:xfrm>
              <a:off x="7594272" y="1615045"/>
              <a:ext cx="667196" cy="1461189"/>
            </a:xfrm>
            <a:prstGeom prst="rect">
              <a:avLst/>
            </a:prstGeom>
          </p:spPr>
        </p:pic>
        <p:pic>
          <p:nvPicPr>
            <p:cNvPr id="45" name="Imagen 4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8686" y="3997357"/>
              <a:ext cx="1115541" cy="1594241"/>
            </a:xfrm>
            <a:prstGeom prst="rect">
              <a:avLst/>
            </a:prstGeom>
          </p:spPr>
        </p:pic>
        <p:pic>
          <p:nvPicPr>
            <p:cNvPr id="46" name="Imagen 45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77" t="29610" r="7320" b="25195"/>
            <a:stretch/>
          </p:blipFill>
          <p:spPr>
            <a:xfrm>
              <a:off x="5801746" y="5176307"/>
              <a:ext cx="1155632" cy="706370"/>
            </a:xfrm>
            <a:prstGeom prst="rect">
              <a:avLst/>
            </a:prstGeom>
          </p:spPr>
        </p:pic>
        <p:pic>
          <p:nvPicPr>
            <p:cNvPr id="47" name="Imagen 46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02" r="11074" b="15402"/>
            <a:stretch/>
          </p:blipFill>
          <p:spPr>
            <a:xfrm>
              <a:off x="7043326" y="4275974"/>
              <a:ext cx="621545" cy="7810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06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C5CB6815B273C4B80E01393D09E15C6" ma:contentTypeVersion="12" ma:contentTypeDescription="Crear nuevo documento." ma:contentTypeScope="" ma:versionID="f5961f8b12d9ee82128233875107955f">
  <xsd:schema xmlns:xsd="http://www.w3.org/2001/XMLSchema" xmlns:xs="http://www.w3.org/2001/XMLSchema" xmlns:p="http://schemas.microsoft.com/office/2006/metadata/properties" xmlns:ns2="2520add2-b48b-4386-b131-4f04ca11ce28" xmlns:ns3="c9d732bd-f9f6-4982-a6a0-328fd5276723" targetNamespace="http://schemas.microsoft.com/office/2006/metadata/properties" ma:root="true" ma:fieldsID="8c501a7435a9b4349245d6cc98c18830" ns2:_="" ns3:_="">
    <xsd:import namespace="2520add2-b48b-4386-b131-4f04ca11ce28"/>
    <xsd:import namespace="c9d732bd-f9f6-4982-a6a0-328fd5276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0add2-b48b-4386-b131-4f04ca11ce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732bd-f9f6-4982-a6a0-328fd52767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09D222-5BE2-424A-AA9C-E2608DAB2D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4989D7-99B5-41D3-98EF-A95B723D9D9C}">
  <ds:schemaRefs>
    <ds:schemaRef ds:uri="c9d732bd-f9f6-4982-a6a0-328fd5276723"/>
    <ds:schemaRef ds:uri="http://purl.org/dc/terms/"/>
    <ds:schemaRef ds:uri="2520add2-b48b-4386-b131-4f04ca11ce2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E648AE-F03C-424B-BB20-B62122C2C6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20add2-b48b-4386-b131-4f04ca11ce28"/>
    <ds:schemaRef ds:uri="c9d732bd-f9f6-4982-a6a0-328fd5276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641</Words>
  <Application>Microsoft Office PowerPoint</Application>
  <PresentationFormat>Panorámica</PresentationFormat>
  <Paragraphs>98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Berlin Sans FB Demi</vt:lpstr>
      <vt:lpstr>Calibri</vt:lpstr>
      <vt:lpstr>Calibri Light</vt:lpstr>
      <vt:lpstr>Times New Roman</vt:lpstr>
      <vt:lpstr>Wingdings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Cordoba Ruiz, Irantzu</dc:creator>
  <cp:lastModifiedBy>Fernandez Lopez, Mª Lorena</cp:lastModifiedBy>
  <cp:revision>103</cp:revision>
  <dcterms:created xsi:type="dcterms:W3CDTF">2020-05-18T08:04:36Z</dcterms:created>
  <dcterms:modified xsi:type="dcterms:W3CDTF">2020-10-06T12:35:26Z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0x0101001C5CB6815B273C4B80E01393D09E15C6</vt:lpwstr>
  </property>
</Properties>
</file>