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6" r:id="rId16"/>
    <p:sldId id="297"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735763" cy="98694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80614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75137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39526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401208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577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3421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18025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1387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368209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4156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01E450-8176-4B7A-B810-3D5E137741C9}" type="datetimeFigureOut">
              <a:rPr lang="es-ES" smtClean="0"/>
              <a:t>06/09/2019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603DDD-1E49-4FDE-8496-C5E3ECE6D2F5}" type="slidenum">
              <a:rPr lang="es-ES" smtClean="0"/>
              <a:t>‹Nº›</a:t>
            </a:fld>
            <a:endParaRPr lang="es-ES"/>
          </a:p>
        </p:txBody>
      </p:sp>
    </p:spTree>
    <p:extLst>
      <p:ext uri="{BB962C8B-B14F-4D97-AF65-F5344CB8AC3E}">
        <p14:creationId xmlns:p14="http://schemas.microsoft.com/office/powerpoint/2010/main" val="20435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1E450-8176-4B7A-B810-3D5E137741C9}" type="datetimeFigureOut">
              <a:rPr lang="es-ES" smtClean="0"/>
              <a:t>06/09/2019</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03DDD-1E49-4FDE-8496-C5E3ECE6D2F5}" type="slidenum">
              <a:rPr lang="es-ES" smtClean="0"/>
              <a:t>‹Nº›</a:t>
            </a:fld>
            <a:endParaRPr lang="es-ES"/>
          </a:p>
        </p:txBody>
      </p:sp>
    </p:spTree>
    <p:extLst>
      <p:ext uri="{BB962C8B-B14F-4D97-AF65-F5344CB8AC3E}">
        <p14:creationId xmlns:p14="http://schemas.microsoft.com/office/powerpoint/2010/main" val="125277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uestionarios.msssi.gob.es/index.php/464684?lang=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revista.consumer.es/web/eu/20080401/salud/72475.php" TargetMode="External"/><Relationship Id="rId4" Type="http://schemas.openxmlformats.org/officeDocument/2006/relationships/hyperlink" Target="https://www.who.int/features/qa/60/e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tobaccobody.fi/n_en.php" TargetMode="External"/><Relationship Id="rId4" Type="http://schemas.openxmlformats.org/officeDocument/2006/relationships/hyperlink" Target="http://www.sanitas.es/sanitas/seguros/es/particulares/biblioteca-de-salud/dejar-fumar/san005150wr.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elmundo.es/elmundosalud/2005/08/25/tabacodossiers/1124983555.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oleObject4.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dejadefumarconconocimiento.wordpress.com/2012/02/11/tabaquismo-y-enfermedades-circulatoria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oceannconservancy.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stilosdevidasaludable.msssi.gob.es/tabaco/home.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onsumer.es/web/es/salud/prevencion/2014/03/24/219567.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objetivobienestar.com/sabias-que-los-fumadores-ligan-menos_4017_102.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infodrogas.org/tabaco-y-mujer" TargetMode="External"/><Relationship Id="rId4" Type="http://schemas.openxmlformats.org/officeDocument/2006/relationships/hyperlink" Target="https://www.who.int/bulletin/volumes/88/8/10-080747/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948691" y="844868"/>
            <a:ext cx="6995160" cy="4460708"/>
          </a:xfrm>
          <a:prstGeom prst="rect">
            <a:avLst/>
          </a:prstGeom>
        </p:spPr>
        <p:txBody>
          <a:bodyPr wrap="square">
            <a:spAutoFit/>
          </a:bodyPr>
          <a:lstStyle/>
          <a:p>
            <a:pPr>
              <a:lnSpc>
                <a:spcPct val="120000"/>
              </a:lnSpc>
              <a:spcAft>
                <a:spcPts val="800"/>
              </a:spcAft>
            </a:pPr>
            <a:r>
              <a:rPr lang="es-ES" sz="4400" b="1" dirty="0" smtClean="0">
                <a:ln w="8890" cap="flat" cmpd="sng" algn="ctr">
                  <a:solidFill>
                    <a:srgbClr val="FCFCFD"/>
                  </a:solidFill>
                  <a:prstDash val="solid"/>
                  <a:miter lim="0"/>
                </a:ln>
                <a:gradFill>
                  <a:gsLst>
                    <a:gs pos="10000">
                      <a:srgbClr val="84B1FF"/>
                    </a:gs>
                    <a:gs pos="90000">
                      <a:srgbClr val="385D8A"/>
                    </a:gs>
                  </a:gsLst>
                  <a:lin ang="5400000" scaled="0"/>
                </a:gradFill>
                <a:effectLst>
                  <a:outerShdw blurRad="55004" dist="50800" dir="5400000" algn="tl">
                    <a:srgbClr val="000000">
                      <a:alpha val="33000"/>
                    </a:srgbClr>
                  </a:outerShdw>
                </a:effectLst>
                <a:ea typeface="Times New Roman"/>
                <a:cs typeface="Times New Roman"/>
              </a:rPr>
              <a:t>PREGUNTAS </a:t>
            </a:r>
            <a:r>
              <a:rPr lang="es-ES" sz="44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Times New Roman"/>
                <a:cs typeface="Times New Roman"/>
              </a:rPr>
              <a:t>Y</a:t>
            </a:r>
            <a:r>
              <a:rPr lang="es-ES" sz="4400" dirty="0" smtClean="0">
                <a:solidFill>
                  <a:srgbClr val="5A5A5A"/>
                </a:solidFill>
                <a:ea typeface="Times New Roman"/>
                <a:cs typeface="Times New Roman"/>
              </a:rPr>
              <a:t> </a:t>
            </a:r>
            <a:r>
              <a:rPr lang="es-ES" sz="4400" b="1" dirty="0">
                <a:ln w="445" cap="flat" cmpd="sng" algn="ctr">
                  <a:solidFill>
                    <a:srgbClr val="1D7DEE">
                      <a:alpha val="55000"/>
                    </a:srgbClr>
                  </a:solidFill>
                  <a:prstDash val="solid"/>
                  <a:round/>
                </a:ln>
                <a:solidFill>
                  <a:srgbClr val="FCFCFF"/>
                </a:solidFill>
                <a:effectLst>
                  <a:outerShdw blurRad="38100" dist="38100" dir="2700000" algn="tl">
                    <a:srgbClr val="000000">
                      <a:alpha val="43137"/>
                    </a:srgbClr>
                  </a:outerShdw>
                </a:effectLst>
                <a:ea typeface="Times New Roman"/>
                <a:cs typeface="Times New Roman"/>
              </a:rPr>
              <a:t>RESPUESTAS</a:t>
            </a:r>
            <a:endParaRPr lang="es-ES" sz="900" dirty="0">
              <a:solidFill>
                <a:srgbClr val="5A5A5A"/>
              </a:solidFill>
              <a:effectLst>
                <a:outerShdw blurRad="38100" dist="38100" dir="2700000" algn="tl">
                  <a:srgbClr val="000000">
                    <a:alpha val="43137"/>
                  </a:srgbClr>
                </a:outerShdw>
              </a:effectLst>
              <a:ea typeface="Times New Roman"/>
              <a:cs typeface="Times New Roman"/>
            </a:endParaRPr>
          </a:p>
          <a:p>
            <a:pPr marL="982663">
              <a:lnSpc>
                <a:spcPct val="120000"/>
              </a:lnSpc>
              <a:spcAft>
                <a:spcPts val="0"/>
              </a:spcAft>
            </a:pPr>
            <a:r>
              <a:rPr lang="es-ES" sz="3200" dirty="0">
                <a:ln w="38100" cap="rnd" cmpd="sng" algn="ctr">
                  <a:solidFill>
                    <a:srgbClr val="00B050"/>
                  </a:solidFill>
                  <a:prstDash val="solid"/>
                  <a:bevel/>
                </a:ln>
                <a:gradFill>
                  <a:gsLst>
                    <a:gs pos="0">
                      <a:srgbClr val="006D2A"/>
                    </a:gs>
                    <a:gs pos="50000">
                      <a:srgbClr val="009E41"/>
                    </a:gs>
                    <a:gs pos="100000">
                      <a:srgbClr val="00BD4F"/>
                    </a:gs>
                  </a:gsLst>
                  <a:lin ang="8100000" scaled="0"/>
                </a:gradFill>
                <a:ea typeface="Times New Roman"/>
                <a:cs typeface="Times New Roman"/>
              </a:rPr>
              <a:t>PARA PENSÁRSELO </a:t>
            </a:r>
            <a:endParaRPr lang="es-ES" sz="900" dirty="0">
              <a:solidFill>
                <a:srgbClr val="5A5A5A"/>
              </a:solidFill>
              <a:ea typeface="Times New Roman"/>
              <a:cs typeface="Times New Roman"/>
            </a:endParaRPr>
          </a:p>
          <a:p>
            <a:pPr marL="982663" indent="388938">
              <a:lnSpc>
                <a:spcPct val="120000"/>
              </a:lnSpc>
              <a:spcAft>
                <a:spcPts val="0"/>
              </a:spcAft>
            </a:pPr>
            <a:r>
              <a:rPr lang="es-ES" sz="3200" dirty="0">
                <a:ln w="38100" cap="rnd" cmpd="sng" algn="ctr">
                  <a:solidFill>
                    <a:srgbClr val="00B050"/>
                  </a:solidFill>
                  <a:prstDash val="solid"/>
                  <a:bevel/>
                </a:ln>
                <a:gradFill>
                  <a:gsLst>
                    <a:gs pos="0">
                      <a:srgbClr val="006D2A"/>
                    </a:gs>
                    <a:gs pos="50000">
                      <a:srgbClr val="009E41"/>
                    </a:gs>
                    <a:gs pos="100000">
                      <a:srgbClr val="00BD4F"/>
                    </a:gs>
                  </a:gsLst>
                  <a:lin ang="8100000" scaled="0"/>
                </a:gradFill>
                <a:ea typeface="Times New Roman"/>
                <a:cs typeface="Times New Roman"/>
              </a:rPr>
              <a:t>ANTES DE EMPEZAR A </a:t>
            </a:r>
            <a:r>
              <a:rPr lang="es-ES" sz="3200" dirty="0" smtClean="0">
                <a:ln w="38100" cap="rnd" cmpd="sng" algn="ctr">
                  <a:solidFill>
                    <a:srgbClr val="00B050"/>
                  </a:solidFill>
                  <a:prstDash val="solid"/>
                  <a:bevel/>
                </a:ln>
                <a:gradFill>
                  <a:gsLst>
                    <a:gs pos="0">
                      <a:srgbClr val="006D2A"/>
                    </a:gs>
                    <a:gs pos="50000">
                      <a:srgbClr val="009E41"/>
                    </a:gs>
                    <a:gs pos="100000">
                      <a:srgbClr val="00BD4F"/>
                    </a:gs>
                  </a:gsLst>
                  <a:lin ang="8100000" scaled="0"/>
                </a:gradFill>
                <a:ea typeface="Times New Roman"/>
                <a:cs typeface="Times New Roman"/>
              </a:rPr>
              <a:t>FUMAR</a:t>
            </a:r>
            <a:endParaRPr lang="es-ES" sz="900" dirty="0" smtClean="0">
              <a:solidFill>
                <a:srgbClr val="5A5A5A"/>
              </a:solidFill>
              <a:ea typeface="Times New Roman"/>
              <a:cs typeface="Times New Roman"/>
            </a:endParaRPr>
          </a:p>
          <a:p>
            <a:r>
              <a:rPr lang="es-ES" dirty="0"/>
              <a:t> </a:t>
            </a:r>
            <a:endParaRPr lang="es-ES" b="1" dirty="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endParaRPr>
          </a:p>
          <a:p>
            <a:pPr marL="1371600" marR="302260" algn="just">
              <a:lnSpc>
                <a:spcPct val="120000"/>
              </a:lnSpc>
              <a:spcAft>
                <a:spcPts val="0"/>
              </a:spcAft>
            </a:pPr>
            <a:r>
              <a:rPr lang="es-ES" b="1" dirty="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rPr>
              <a:t>MATERIAL DIDÁCTICO</a:t>
            </a:r>
            <a:endParaRPr lang="es-ES" sz="900" dirty="0">
              <a:solidFill>
                <a:srgbClr val="5A5A5A"/>
              </a:solidFill>
              <a:ea typeface="Times New Roman"/>
              <a:cs typeface="Times New Roman"/>
            </a:endParaRPr>
          </a:p>
          <a:p>
            <a:pPr marL="1371600" algn="just">
              <a:lnSpc>
                <a:spcPct val="120000"/>
              </a:lnSpc>
              <a:spcAft>
                <a:spcPts val="0"/>
              </a:spcAft>
            </a:pPr>
            <a:r>
              <a:rPr lang="es-ES" b="1" dirty="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rPr>
              <a:t>DE APOYO AL PROFESORADO </a:t>
            </a:r>
            <a:endParaRPr lang="es-ES" sz="900" dirty="0">
              <a:solidFill>
                <a:srgbClr val="5A5A5A"/>
              </a:solidFill>
              <a:ea typeface="Times New Roman"/>
              <a:cs typeface="Times New Roman"/>
            </a:endParaRPr>
          </a:p>
          <a:p>
            <a:pPr marL="1371600" algn="just">
              <a:lnSpc>
                <a:spcPct val="120000"/>
              </a:lnSpc>
              <a:spcAft>
                <a:spcPts val="0"/>
              </a:spcAft>
            </a:pPr>
            <a:r>
              <a:rPr lang="es-ES" b="1" dirty="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rPr>
              <a:t>PARTICIPANTE EN EL PROGRAMA </a:t>
            </a:r>
            <a:endParaRPr lang="es-ES" sz="900" dirty="0">
              <a:solidFill>
                <a:srgbClr val="5A5A5A"/>
              </a:solidFill>
              <a:ea typeface="Times New Roman"/>
              <a:cs typeface="Times New Roman"/>
            </a:endParaRPr>
          </a:p>
          <a:p>
            <a:pPr marL="1371600" algn="just">
              <a:lnSpc>
                <a:spcPct val="120000"/>
              </a:lnSpc>
              <a:spcAft>
                <a:spcPts val="0"/>
              </a:spcAft>
            </a:pPr>
            <a:r>
              <a:rPr lang="es-ES" b="1" dirty="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rPr>
              <a:t>KERIK GABEKO GAZTEAK</a:t>
            </a:r>
            <a:endParaRPr lang="es-ES" sz="900" dirty="0">
              <a:solidFill>
                <a:srgbClr val="5A5A5A"/>
              </a:solidFill>
              <a:ea typeface="Times New Roman"/>
              <a:cs typeface="Times New Roman"/>
            </a:endParaRPr>
          </a:p>
          <a:p>
            <a:pPr marL="1371600" algn="r">
              <a:lnSpc>
                <a:spcPct val="120000"/>
              </a:lnSpc>
              <a:spcAft>
                <a:spcPts val="0"/>
              </a:spcAft>
            </a:pPr>
            <a:r>
              <a:rPr lang="es-ES" b="1" dirty="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rPr>
              <a:t>6º PRIMARIA </a:t>
            </a:r>
            <a:endParaRPr lang="es-ES" sz="900" dirty="0">
              <a:solidFill>
                <a:srgbClr val="5A5A5A"/>
              </a:solidFill>
              <a:ea typeface="Times New Roman"/>
              <a:cs typeface="Times New Roman"/>
            </a:endParaRPr>
          </a:p>
          <a:p>
            <a:pPr marL="1371600" algn="r">
              <a:lnSpc>
                <a:spcPct val="120000"/>
              </a:lnSpc>
              <a:spcAft>
                <a:spcPts val="0"/>
              </a:spcAft>
            </a:pPr>
            <a:r>
              <a:rPr lang="es-ES" b="1" dirty="0" smtClean="0">
                <a:ln w="15773" cap="flat" cmpd="sng" algn="ctr">
                  <a:gradFill>
                    <a:gsLst>
                      <a:gs pos="70000">
                        <a:srgbClr val="F16700"/>
                      </a:gs>
                      <a:gs pos="0">
                        <a:srgbClr val="FFAA65"/>
                      </a:gs>
                    </a:gsLst>
                    <a:lin ang="5400000" scaled="0"/>
                  </a:gradFill>
                  <a:prstDash val="solid"/>
                  <a:round/>
                </a:ln>
                <a:gradFill>
                  <a:gsLst>
                    <a:gs pos="0">
                      <a:srgbClr val="FFDE80"/>
                    </a:gs>
                    <a:gs pos="50000">
                      <a:srgbClr val="FFE8B3"/>
                    </a:gs>
                    <a:gs pos="100000">
                      <a:srgbClr val="FFF3DA"/>
                    </a:gs>
                  </a:gsLst>
                  <a:lin ang="18900000" scaled="0"/>
                </a:gradFill>
                <a:effectLst>
                  <a:outerShdw blurRad="50800" dist="40005" dir="5400000" algn="tl">
                    <a:srgbClr val="000000">
                      <a:alpha val="33000"/>
                    </a:srgbClr>
                  </a:outerShdw>
                </a:effectLst>
                <a:latin typeface="Verdana"/>
                <a:ea typeface="Times New Roman"/>
                <a:cs typeface="Calibri"/>
              </a:rPr>
              <a:t> </a:t>
            </a:r>
            <a:endParaRPr lang="es-ES" sz="900" dirty="0">
              <a:solidFill>
                <a:srgbClr val="5A5A5A"/>
              </a:solidFill>
              <a:ea typeface="Times New Roman"/>
              <a:cs typeface="Times New Roman"/>
            </a:endParaRPr>
          </a:p>
        </p:txBody>
      </p:sp>
    </p:spTree>
    <p:extLst>
      <p:ext uri="{BB962C8B-B14F-4D97-AF65-F5344CB8AC3E}">
        <p14:creationId xmlns:p14="http://schemas.microsoft.com/office/powerpoint/2010/main" val="139792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57302" y="1271677"/>
            <a:ext cx="6697980" cy="1200329"/>
          </a:xfrm>
          <a:prstGeom prst="rect">
            <a:avLst/>
          </a:prstGeom>
        </p:spPr>
        <p:txBody>
          <a:bodyPr wrap="square">
            <a:spAutoFit/>
          </a:bodyPr>
          <a:lstStyle/>
          <a:p>
            <a:pPr algn="just"/>
            <a:r>
              <a:rPr lang="es-ES" dirty="0">
                <a:solidFill>
                  <a:srgbClr val="00B050"/>
                </a:solidFill>
              </a:rPr>
              <a:t>Respuesta: A Iker le sale el asunto del tabaco 2,40 € diarios o 16,80 € a la semana. A </a:t>
            </a:r>
            <a:r>
              <a:rPr lang="es-ES" dirty="0" err="1">
                <a:solidFill>
                  <a:srgbClr val="00B050"/>
                </a:solidFill>
              </a:rPr>
              <a:t>Zuri</a:t>
            </a:r>
            <a:r>
              <a:rPr lang="es-ES" dirty="0">
                <a:solidFill>
                  <a:srgbClr val="00B050"/>
                </a:solidFill>
              </a:rPr>
              <a:t> le sale a la semana 9,20 €. Multiplicando estas cantidades por 52 semanas al año, a Iker le cuesta su adicción 873,60 euros anuales y a </a:t>
            </a:r>
            <a:r>
              <a:rPr lang="es-ES" dirty="0" err="1">
                <a:solidFill>
                  <a:srgbClr val="00B050"/>
                </a:solidFill>
              </a:rPr>
              <a:t>Zuri</a:t>
            </a:r>
            <a:r>
              <a:rPr lang="es-ES" dirty="0">
                <a:solidFill>
                  <a:srgbClr val="00B050"/>
                </a:solidFill>
              </a:rPr>
              <a:t> 478,40 €. ¿Cómo lo ves?</a:t>
            </a:r>
          </a:p>
        </p:txBody>
      </p:sp>
      <p:sp>
        <p:nvSpPr>
          <p:cNvPr id="7" name="6 Rectángulo"/>
          <p:cNvSpPr/>
          <p:nvPr/>
        </p:nvSpPr>
        <p:spPr>
          <a:xfrm>
            <a:off x="1371600" y="2782671"/>
            <a:ext cx="4572000" cy="646331"/>
          </a:xfrm>
          <a:prstGeom prst="rect">
            <a:avLst/>
          </a:prstGeom>
        </p:spPr>
        <p:txBody>
          <a:bodyPr>
            <a:spAutoFit/>
          </a:bodyPr>
          <a:lstStyle/>
          <a:p>
            <a:r>
              <a:rPr lang="es-ES" b="1" i="1" dirty="0"/>
              <a:t> </a:t>
            </a:r>
            <a:endParaRPr lang="es-ES" dirty="0"/>
          </a:p>
          <a:p>
            <a:r>
              <a:rPr lang="es-ES" b="1" i="1" dirty="0"/>
              <a:t>Material complementario</a:t>
            </a:r>
            <a:endParaRPr lang="es-ES" dirty="0"/>
          </a:p>
        </p:txBody>
      </p:sp>
      <p:sp>
        <p:nvSpPr>
          <p:cNvPr id="8" name="7 Rectángulo"/>
          <p:cNvSpPr/>
          <p:nvPr/>
        </p:nvSpPr>
        <p:spPr>
          <a:xfrm>
            <a:off x="1508760" y="3752168"/>
            <a:ext cx="6446520" cy="338554"/>
          </a:xfrm>
          <a:prstGeom prst="rect">
            <a:avLst/>
          </a:prstGeom>
        </p:spPr>
        <p:txBody>
          <a:bodyPr wrap="square">
            <a:spAutoFit/>
          </a:bodyPr>
          <a:lstStyle/>
          <a:p>
            <a:r>
              <a:rPr lang="es-ES" sz="1600" u="sng" dirty="0">
                <a:hlinkClick r:id="rId4"/>
              </a:rPr>
              <a:t>http://cuestionarios.msssi.gob.es/index.php/464684?lang=es</a:t>
            </a:r>
            <a:endParaRPr lang="es-ES" sz="1600" dirty="0"/>
          </a:p>
        </p:txBody>
      </p:sp>
    </p:spTree>
    <p:extLst>
      <p:ext uri="{BB962C8B-B14F-4D97-AF65-F5344CB8AC3E}">
        <p14:creationId xmlns:p14="http://schemas.microsoft.com/office/powerpoint/2010/main" val="296820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120140" y="1324094"/>
            <a:ext cx="3808158" cy="369332"/>
          </a:xfrm>
          <a:prstGeom prst="rect">
            <a:avLst/>
          </a:prstGeom>
        </p:spPr>
        <p:txBody>
          <a:bodyPr wrap="none">
            <a:spAutoFit/>
          </a:bodyPr>
          <a:lstStyle/>
          <a:p>
            <a:r>
              <a:rPr lang="es-ES" b="1" dirty="0">
                <a:solidFill>
                  <a:srgbClr val="0070C0"/>
                </a:solidFill>
                <a:effectLst>
                  <a:glow rad="45504">
                    <a:schemeClr val="accent1">
                      <a:satMod val="220000"/>
                      <a:alpha val="35000"/>
                    </a:schemeClr>
                  </a:glow>
                  <a:outerShdw blurRad="38100" dist="38100" dir="2700000" algn="tl">
                    <a:srgbClr val="000000">
                      <a:alpha val="43137"/>
                    </a:srgbClr>
                  </a:outerShdw>
                </a:effectLst>
              </a:rPr>
              <a:t>5</a:t>
            </a:r>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a:t>
            </a:r>
            <a:r>
              <a:rPr lang="es-ES" b="1" dirty="0" smtClean="0">
                <a:solidFill>
                  <a:srgbClr val="0070C0"/>
                </a:solidFill>
                <a:effectLst>
                  <a:outerShdw blurRad="38100" dist="38100" dir="2700000" algn="tl">
                    <a:srgbClr val="000000">
                      <a:alpha val="43137"/>
                    </a:srgbClr>
                  </a:outerShdw>
                </a:effectLst>
              </a:rPr>
              <a:t>  </a:t>
            </a:r>
            <a:r>
              <a:rPr lang="es-ES" dirty="0" smtClean="0">
                <a:solidFill>
                  <a:srgbClr val="0070C0"/>
                </a:solidFill>
              </a:rPr>
              <a:t>Una persona es fumadora pasiva …</a:t>
            </a:r>
            <a:endParaRPr lang="es-ES" dirty="0">
              <a:solidFill>
                <a:srgbClr val="0070C0"/>
              </a:solidFill>
            </a:endParaRPr>
          </a:p>
        </p:txBody>
      </p:sp>
      <p:sp>
        <p:nvSpPr>
          <p:cNvPr id="7" name="6 Rectángulo"/>
          <p:cNvSpPr/>
          <p:nvPr/>
        </p:nvSpPr>
        <p:spPr>
          <a:xfrm>
            <a:off x="1325880" y="1883541"/>
            <a:ext cx="4572000" cy="2554545"/>
          </a:xfrm>
          <a:prstGeom prst="rect">
            <a:avLst/>
          </a:prstGeom>
        </p:spPr>
        <p:txBody>
          <a:bodyPr>
            <a:spAutoFit/>
          </a:bodyPr>
          <a:lstStyle/>
          <a:p>
            <a:r>
              <a:rPr lang="es-ES" sz="1600" b="1" dirty="0"/>
              <a:t>A.</a:t>
            </a:r>
            <a:r>
              <a:rPr lang="es-ES" sz="1600" dirty="0"/>
              <a:t> - sólo cuando otra persona fumadora le echa el humo en la cara.</a:t>
            </a:r>
          </a:p>
          <a:p>
            <a:r>
              <a:rPr lang="es-ES" sz="1600" b="1" dirty="0"/>
              <a:t>B</a:t>
            </a:r>
            <a:r>
              <a:rPr lang="es-ES" sz="1600" dirty="0"/>
              <a:t>.-  </a:t>
            </a:r>
            <a:r>
              <a:rPr lang="es-ES" sz="1600" b="1" dirty="0"/>
              <a:t>sólo</a:t>
            </a:r>
            <a:r>
              <a:rPr lang="es-ES" sz="1600" dirty="0"/>
              <a:t> cuando está en un espacio pequeño y cerrado  e inhala el humo de otras que están allí fumando </a:t>
            </a:r>
          </a:p>
          <a:p>
            <a:r>
              <a:rPr lang="es-ES" sz="1600" b="1" dirty="0"/>
              <a:t>C.-</a:t>
            </a:r>
            <a:r>
              <a:rPr lang="es-ES" sz="1600" dirty="0"/>
              <a:t> cuando no fuma pero aspira el humo de las personas que fuman en su entorno (en el coche, en casa, en lonjas, etc.)</a:t>
            </a:r>
          </a:p>
          <a:p>
            <a:r>
              <a:rPr lang="es-ES" sz="1600" b="1" dirty="0"/>
              <a:t>D</a:t>
            </a:r>
            <a:r>
              <a:rPr lang="es-ES" sz="1600" dirty="0"/>
              <a:t>.- cuando fuma un cigarrillo aunque no tenga muchas ganas.</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419727" y="4283710"/>
            <a:ext cx="2236471" cy="1709420"/>
          </a:xfrm>
          <a:prstGeom prst="rect">
            <a:avLst/>
          </a:prstGeom>
          <a:noFill/>
        </p:spPr>
      </p:pic>
    </p:spTree>
    <p:extLst>
      <p:ext uri="{BB962C8B-B14F-4D97-AF65-F5344CB8AC3E}">
        <p14:creationId xmlns:p14="http://schemas.microsoft.com/office/powerpoint/2010/main" val="286710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338848" y="1152644"/>
            <a:ext cx="1460464"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525907" y="1714499"/>
            <a:ext cx="1428751" cy="447675"/>
          </a:xfrm>
          <a:prstGeom prst="rect">
            <a:avLst/>
          </a:prstGeom>
          <a:noFill/>
          <a:ln>
            <a:noFill/>
          </a:ln>
        </p:spPr>
      </p:pic>
      <p:sp>
        <p:nvSpPr>
          <p:cNvPr id="9" name="8 Rectángulo"/>
          <p:cNvSpPr/>
          <p:nvPr/>
        </p:nvSpPr>
        <p:spPr>
          <a:xfrm>
            <a:off x="1131573" y="2296954"/>
            <a:ext cx="7212329" cy="3539430"/>
          </a:xfrm>
          <a:prstGeom prst="rect">
            <a:avLst/>
          </a:prstGeom>
        </p:spPr>
        <p:txBody>
          <a:bodyPr wrap="square">
            <a:spAutoFit/>
          </a:bodyPr>
          <a:lstStyle/>
          <a:p>
            <a:r>
              <a:rPr lang="es-ES" sz="1400" dirty="0">
                <a:solidFill>
                  <a:srgbClr val="92D050"/>
                </a:solidFill>
              </a:rPr>
              <a:t>Riesgos para el fumador pasivo</a:t>
            </a:r>
            <a:r>
              <a:rPr lang="es-ES" sz="1400" dirty="0"/>
              <a:t> </a:t>
            </a:r>
          </a:p>
          <a:p>
            <a:r>
              <a:rPr lang="es-ES" sz="1400" dirty="0"/>
              <a:t>El fumador pasivo o involuntario respira el humo del tabaco que exhalan otras personas.</a:t>
            </a:r>
          </a:p>
          <a:p>
            <a:r>
              <a:rPr lang="es-ES" sz="1400" dirty="0">
                <a:solidFill>
                  <a:srgbClr val="92D050"/>
                </a:solidFill>
              </a:rPr>
              <a:t> ¿Quién es fumador pasivo? </a:t>
            </a:r>
          </a:p>
          <a:p>
            <a:r>
              <a:rPr lang="es-ES" sz="1400" dirty="0"/>
              <a:t>Aquellas personas que, sin ser fumadoras, están expuestas con frecuencia al aire contaminado por el humo de tabaco (ACHT). El ACHT está formado por el humo que se desprende del cigarrillo y por el humo que expulsa el fumador después de fumar. Es incluso más dañino que el humo que inhala el fumador porque contiene mayores concentraciones de sustancias perjudiciales.</a:t>
            </a:r>
          </a:p>
          <a:p>
            <a:r>
              <a:rPr lang="es-ES" sz="1400" dirty="0"/>
              <a:t>En un principio, se pensó que "fumar involuntariamente" causaba sobre todo efectos leves como irritación en los ojos. Sin embargo, hoy día se sabe que los fumadores pasivos presentan, con mayor frecuencia que los que no lo son, alteraciones respiratorias, cardiacas, otorrinolaringológicas e incluso cáncer de pulmón.</a:t>
            </a:r>
          </a:p>
          <a:p>
            <a:r>
              <a:rPr lang="es-ES" sz="1400" dirty="0"/>
              <a:t>Los niños son especialmente vulnerables a los efectos del tabaco. Según la OMS, alrededor de 250 millones de los niños que están vivos en el mundo hoy morirán por causa del tabaco.</a:t>
            </a:r>
          </a:p>
          <a:p>
            <a:r>
              <a:rPr lang="es-ES" sz="1400" dirty="0">
                <a:solidFill>
                  <a:srgbClr val="92D050"/>
                </a:solidFill>
              </a:rPr>
              <a:t>¿Qué riesgos tiene el fumador pasivo?</a:t>
            </a:r>
          </a:p>
          <a:p>
            <a:r>
              <a:rPr lang="es-ES" sz="1400" dirty="0"/>
              <a:t>Se ha estimado que el tabaquismo pasivo mata decenas de miles de adultos no fumadores en la Unión Europea cada año. </a:t>
            </a:r>
          </a:p>
        </p:txBody>
      </p:sp>
    </p:spTree>
    <p:extLst>
      <p:ext uri="{BB962C8B-B14F-4D97-AF65-F5344CB8AC3E}">
        <p14:creationId xmlns:p14="http://schemas.microsoft.com/office/powerpoint/2010/main" val="2715167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914402" y="972325"/>
            <a:ext cx="7538084" cy="4708981"/>
          </a:xfrm>
          <a:prstGeom prst="rect">
            <a:avLst/>
          </a:prstGeom>
        </p:spPr>
        <p:txBody>
          <a:bodyPr wrap="square">
            <a:spAutoFit/>
          </a:bodyPr>
          <a:lstStyle/>
          <a:p>
            <a:r>
              <a:rPr lang="es-ES" sz="1200" dirty="0">
                <a:solidFill>
                  <a:srgbClr val="92D050"/>
                </a:solidFill>
              </a:rPr>
              <a:t>Cáncer de pulmón:</a:t>
            </a:r>
          </a:p>
          <a:p>
            <a:r>
              <a:rPr lang="es-ES" sz="1200" b="1" dirty="0"/>
              <a:t>El tabaquismo pasivo no es sólo un problema de convivencia</a:t>
            </a:r>
            <a:r>
              <a:rPr lang="es-ES" sz="1200" dirty="0"/>
              <a:t>.</a:t>
            </a:r>
            <a:br>
              <a:rPr lang="es-ES" sz="1200" dirty="0"/>
            </a:br>
            <a:r>
              <a:rPr lang="es-ES" sz="1200" dirty="0"/>
              <a:t>El riesgo de padecer cáncer broncopulmonar se incrementa en un 35% en los fumadores pasivos o involuntarios.</a:t>
            </a:r>
          </a:p>
          <a:p>
            <a:r>
              <a:rPr lang="es-ES" sz="1200" b="1" dirty="0"/>
              <a:t>Enfermedades cardiovasculares:</a:t>
            </a:r>
            <a:endParaRPr lang="es-ES" sz="1200" dirty="0"/>
          </a:p>
          <a:p>
            <a:r>
              <a:rPr lang="es-ES" sz="1200" dirty="0"/>
              <a:t>Se ha demostrado que la exposición al humo está frecuentemente asociada con enfermedades coronarias. Los fumadores pasivos tienen un riesgo incrementado de infarto entre un 25 y 35%. </a:t>
            </a:r>
          </a:p>
          <a:p>
            <a:r>
              <a:rPr lang="es-ES" sz="1200" dirty="0"/>
              <a:t> </a:t>
            </a:r>
          </a:p>
          <a:p>
            <a:r>
              <a:rPr lang="es-ES" sz="1200" b="1" dirty="0"/>
              <a:t>Enfermedades respiratorias:</a:t>
            </a:r>
            <a:endParaRPr lang="es-ES" sz="1200" dirty="0"/>
          </a:p>
          <a:p>
            <a:r>
              <a:rPr lang="es-ES" sz="1200" dirty="0"/>
              <a:t>El humo del tabaco puede ser una causa en el desarrollo de enfisema y EPOC (enfermedad pulmonar obstructiva crónica) en adultos no fumadores.</a:t>
            </a:r>
            <a:br>
              <a:rPr lang="es-ES" sz="1200" dirty="0"/>
            </a:br>
            <a:r>
              <a:rPr lang="es-ES" sz="1200" dirty="0"/>
              <a:t>Los niños expuestos al humo del tabaco poseen un riesgo mayor de padecer enfermedades respiratorias graves: neumonía, bronquitis, asma infantil… que pueden aumentar las probabilidades de padecer otras enfermedades a lo largo de su vida. </a:t>
            </a:r>
          </a:p>
          <a:p>
            <a:r>
              <a:rPr lang="es-ES" sz="1200" b="1" dirty="0"/>
              <a:t>Otros efectos nocivos del humo del tabaco</a:t>
            </a:r>
            <a:endParaRPr lang="es-ES" sz="1200" dirty="0"/>
          </a:p>
          <a:p>
            <a:r>
              <a:rPr lang="es-ES" sz="1200" dirty="0"/>
              <a:t>La irritación nasal, de los ojos y de las vías respiratorias (tos, flemas …) son los efectos más frecuentes asociados con el humo del tabaco en el ambiente.</a:t>
            </a:r>
          </a:p>
          <a:p>
            <a:r>
              <a:rPr lang="es-ES" sz="1200" b="1" dirty="0"/>
              <a:t>Embarazo y tabaquismo pasivo </a:t>
            </a:r>
            <a:endParaRPr lang="es-ES" sz="1200" dirty="0"/>
          </a:p>
          <a:p>
            <a:r>
              <a:rPr lang="es-ES" sz="1200" dirty="0"/>
              <a:t>Cuando una mujer embarazada fuma, el feto debe ser considerado fumador pasivo, ya que los componentes del humo del tabaco (especialmente la nicotina y el monóxido de carbono), atraviesan la barrera placentaria, provocando diversas alteraciones entre las que destacan: </a:t>
            </a:r>
          </a:p>
          <a:p>
            <a:pPr lvl="0"/>
            <a:r>
              <a:rPr lang="es-ES" sz="1200" dirty="0"/>
              <a:t>Reducción del peso esperado del recién nacido para su edad gestacional (aproximadamente 200 gramos).  </a:t>
            </a:r>
          </a:p>
          <a:p>
            <a:pPr lvl="0"/>
            <a:r>
              <a:rPr lang="es-ES" sz="1200" dirty="0"/>
              <a:t>Síndrome de muerte súbita del lactante.</a:t>
            </a:r>
          </a:p>
          <a:p>
            <a:pPr lvl="0"/>
            <a:r>
              <a:rPr lang="es-ES" sz="1200" dirty="0"/>
              <a:t>Mayor riesgo de partos prematuros y abortos espontáneos.</a:t>
            </a:r>
          </a:p>
          <a:p>
            <a:r>
              <a:rPr lang="es-ES" sz="1200" dirty="0"/>
              <a:t>Alteraciones placentarias, como desprendimiento prematuro de placenta y placenta previa (posición anómala de la placenta ocupando parte o totalmente el cuello uterino), que aumentan las complicaciones del embarazo y parto</a:t>
            </a:r>
          </a:p>
        </p:txBody>
      </p:sp>
    </p:spTree>
    <p:extLst>
      <p:ext uri="{BB962C8B-B14F-4D97-AF65-F5344CB8AC3E}">
        <p14:creationId xmlns:p14="http://schemas.microsoft.com/office/powerpoint/2010/main" val="2978790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108711" y="772775"/>
            <a:ext cx="5852160" cy="523220"/>
          </a:xfrm>
          <a:prstGeom prst="rect">
            <a:avLst/>
          </a:prstGeom>
        </p:spPr>
        <p:txBody>
          <a:bodyPr wrap="square">
            <a:spAutoFit/>
          </a:bodyPr>
          <a:lstStyle/>
          <a:p>
            <a:r>
              <a:rPr lang="es-ES" sz="1400" dirty="0">
                <a:solidFill>
                  <a:srgbClr val="92D050"/>
                </a:solidFill>
              </a:rPr>
              <a:t>Si eres fumador pasivo:</a:t>
            </a:r>
          </a:p>
          <a:p>
            <a:r>
              <a:rPr lang="es-ES" sz="1400" dirty="0"/>
              <a:t>Haz valer tus derechos y pide que nunca fumen en tu presencia!</a:t>
            </a:r>
          </a:p>
        </p:txBody>
      </p:sp>
      <p:sp>
        <p:nvSpPr>
          <p:cNvPr id="7" name="6 Rectángulo"/>
          <p:cNvSpPr/>
          <p:nvPr/>
        </p:nvSpPr>
        <p:spPr>
          <a:xfrm>
            <a:off x="1254888" y="1735576"/>
            <a:ext cx="3191381" cy="307777"/>
          </a:xfrm>
          <a:prstGeom prst="rect">
            <a:avLst/>
          </a:prstGeom>
        </p:spPr>
        <p:txBody>
          <a:bodyPr wrap="square">
            <a:spAutoFit/>
          </a:bodyPr>
          <a:lstStyle/>
          <a:p>
            <a:r>
              <a:rPr lang="es-ES" sz="1400" b="1" i="1" dirty="0"/>
              <a:t>Material complementario</a:t>
            </a:r>
            <a:r>
              <a:rPr lang="es-ES" sz="1400" b="1" dirty="0"/>
              <a:t>:   </a:t>
            </a:r>
            <a:endParaRPr lang="es-ES" sz="1400" dirty="0"/>
          </a:p>
        </p:txBody>
      </p:sp>
      <p:sp>
        <p:nvSpPr>
          <p:cNvPr id="8" name="7 Rectángulo"/>
          <p:cNvSpPr/>
          <p:nvPr/>
        </p:nvSpPr>
        <p:spPr>
          <a:xfrm>
            <a:off x="1408001" y="2409946"/>
            <a:ext cx="3224601" cy="307777"/>
          </a:xfrm>
          <a:prstGeom prst="rect">
            <a:avLst/>
          </a:prstGeom>
        </p:spPr>
        <p:txBody>
          <a:bodyPr wrap="none">
            <a:spAutoFit/>
          </a:bodyPr>
          <a:lstStyle/>
          <a:p>
            <a:r>
              <a:rPr lang="es-ES" sz="1400" dirty="0" smtClean="0">
                <a:hlinkClick r:id="rId4"/>
              </a:rPr>
              <a:t>https://www.who.int/features/qa/60/es/</a:t>
            </a:r>
            <a:r>
              <a:rPr lang="es-ES" sz="1400" dirty="0" smtClean="0"/>
              <a:t> </a:t>
            </a:r>
            <a:endParaRPr lang="es-ES" sz="1400" dirty="0"/>
          </a:p>
        </p:txBody>
      </p:sp>
      <p:sp>
        <p:nvSpPr>
          <p:cNvPr id="2" name="1 Rectángulo"/>
          <p:cNvSpPr/>
          <p:nvPr/>
        </p:nvSpPr>
        <p:spPr>
          <a:xfrm>
            <a:off x="1408001" y="2717723"/>
            <a:ext cx="4855639" cy="307777"/>
          </a:xfrm>
          <a:prstGeom prst="rect">
            <a:avLst/>
          </a:prstGeom>
        </p:spPr>
        <p:txBody>
          <a:bodyPr wrap="square">
            <a:spAutoFit/>
          </a:bodyPr>
          <a:lstStyle/>
          <a:p>
            <a:r>
              <a:rPr lang="es-ES" sz="1400" dirty="0">
                <a:hlinkClick r:id="rId5"/>
              </a:rPr>
              <a:t>http://</a:t>
            </a:r>
            <a:r>
              <a:rPr lang="es-ES" sz="1400" dirty="0" smtClean="0">
                <a:hlinkClick r:id="rId5"/>
              </a:rPr>
              <a:t>revista.consumer.es/web/eu/20080401/salud/72475.php</a:t>
            </a:r>
            <a:r>
              <a:rPr lang="es-ES" sz="1400" dirty="0" smtClean="0"/>
              <a:t> </a:t>
            </a:r>
            <a:endParaRPr lang="es-ES" sz="1400" dirty="0"/>
          </a:p>
        </p:txBody>
      </p:sp>
    </p:spTree>
    <p:extLst>
      <p:ext uri="{BB962C8B-B14F-4D97-AF65-F5344CB8AC3E}">
        <p14:creationId xmlns:p14="http://schemas.microsoft.com/office/powerpoint/2010/main" val="1493018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80160" y="982029"/>
            <a:ext cx="6663691"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6.-</a:t>
            </a:r>
            <a:r>
              <a:rPr lang="es-ES" dirty="0" smtClean="0">
                <a:solidFill>
                  <a:srgbClr val="0070C0"/>
                </a:solidFill>
                <a:effectLst>
                  <a:outerShdw blurRad="38100" dist="38100" dir="2700000" algn="tl">
                    <a:srgbClr val="000000">
                      <a:alpha val="43137"/>
                    </a:srgbClr>
                  </a:outerShdw>
                </a:effectLst>
              </a:rPr>
              <a:t>¿</a:t>
            </a:r>
            <a:r>
              <a:rPr lang="es-ES" dirty="0">
                <a:solidFill>
                  <a:srgbClr val="0070C0"/>
                </a:solidFill>
              </a:rPr>
              <a:t>Qué efectos causados por el tabaco aparecen antes cuando fumas? </a:t>
            </a:r>
          </a:p>
        </p:txBody>
      </p:sp>
      <p:sp>
        <p:nvSpPr>
          <p:cNvPr id="7" name="6 Rectángulo"/>
          <p:cNvSpPr/>
          <p:nvPr/>
        </p:nvSpPr>
        <p:spPr>
          <a:xfrm>
            <a:off x="1417320" y="2342971"/>
            <a:ext cx="4572000" cy="1077218"/>
          </a:xfrm>
          <a:prstGeom prst="rect">
            <a:avLst/>
          </a:prstGeom>
        </p:spPr>
        <p:txBody>
          <a:bodyPr>
            <a:spAutoFit/>
          </a:bodyPr>
          <a:lstStyle/>
          <a:p>
            <a:r>
              <a:rPr lang="es-ES" sz="1600" b="1" dirty="0"/>
              <a:t>A. </a:t>
            </a:r>
            <a:r>
              <a:rPr lang="es-ES" sz="1600" dirty="0"/>
              <a:t>Cánceres de varios tipos.</a:t>
            </a:r>
          </a:p>
          <a:p>
            <a:r>
              <a:rPr lang="es-ES" sz="1600" b="1" dirty="0"/>
              <a:t>B.</a:t>
            </a:r>
            <a:r>
              <a:rPr lang="es-ES" sz="1600" dirty="0"/>
              <a:t> Mala circulación de la sangre.</a:t>
            </a:r>
          </a:p>
          <a:p>
            <a:r>
              <a:rPr lang="es-ES" sz="1600" b="1" dirty="0"/>
              <a:t>C.</a:t>
            </a:r>
            <a:r>
              <a:rPr lang="es-ES" sz="1600" dirty="0"/>
              <a:t> Mal aliento y arrugas en la cara.</a:t>
            </a:r>
          </a:p>
          <a:p>
            <a:r>
              <a:rPr lang="es-ES" sz="1600" b="1" dirty="0"/>
              <a:t>D.</a:t>
            </a:r>
            <a:r>
              <a:rPr lang="es-ES" sz="1600" dirty="0"/>
              <a:t> Toser al levantarse de la cama.</a:t>
            </a:r>
          </a:p>
        </p:txBody>
      </p:sp>
      <p:sp>
        <p:nvSpPr>
          <p:cNvPr id="8"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2700117863"/>
              </p:ext>
            </p:extLst>
          </p:nvPr>
        </p:nvGraphicFramePr>
        <p:xfrm>
          <a:off x="5143500" y="1628596"/>
          <a:ext cx="1371600" cy="1428750"/>
        </p:xfrm>
        <a:graphic>
          <a:graphicData uri="http://schemas.openxmlformats.org/presentationml/2006/ole">
            <mc:AlternateContent xmlns:mc="http://schemas.openxmlformats.org/markup-compatibility/2006">
              <mc:Choice xmlns:v="urn:schemas-microsoft-com:vml" Requires="v">
                <p:oleObj spid="_x0000_s24656" name="Imagen de mapa de bits" r:id="rId5" imgW="3352680" imgH="3495600" progId="Paint.Picture">
                  <p:embed/>
                </p:oleObj>
              </mc:Choice>
              <mc:Fallback>
                <p:oleObj name="Imagen de mapa de bits" r:id="rId5" imgW="3352680" imgH="3495600" progId="Paint.Picture">
                  <p:embed/>
                  <p:pic>
                    <p:nvPicPr>
                      <p:cNvPr id="0" name=""/>
                      <p:cNvPicPr>
                        <a:picLocks noChangeAspect="1" noChangeArrowheads="1"/>
                      </p:cNvPicPr>
                      <p:nvPr/>
                    </p:nvPicPr>
                    <p:blipFill>
                      <a:blip r:embed="rId6"/>
                      <a:srcRect/>
                      <a:stretch>
                        <a:fillRect/>
                      </a:stretch>
                    </p:blipFill>
                    <p:spPr bwMode="auto">
                      <a:xfrm>
                        <a:off x="5143500" y="1628596"/>
                        <a:ext cx="1371600"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10 Objeto"/>
          <p:cNvGraphicFramePr>
            <a:graphicFrameLocks noChangeAspect="1"/>
          </p:cNvGraphicFramePr>
          <p:nvPr>
            <p:extLst>
              <p:ext uri="{D42A27DB-BD31-4B8C-83A1-F6EECF244321}">
                <p14:modId xmlns:p14="http://schemas.microsoft.com/office/powerpoint/2010/main" val="1243309556"/>
              </p:ext>
            </p:extLst>
          </p:nvPr>
        </p:nvGraphicFramePr>
        <p:xfrm>
          <a:off x="6229353" y="3749040"/>
          <a:ext cx="1400175" cy="1162050"/>
        </p:xfrm>
        <a:graphic>
          <a:graphicData uri="http://schemas.openxmlformats.org/presentationml/2006/ole">
            <mc:AlternateContent xmlns:mc="http://schemas.openxmlformats.org/markup-compatibility/2006">
              <mc:Choice xmlns:v="urn:schemas-microsoft-com:vml" Requires="v">
                <p:oleObj spid="_x0000_s24657" name="Imagen de mapa de bits" r:id="rId7" imgW="1419048" imgH="1171429" progId="Paint.Picture">
                  <p:embed/>
                </p:oleObj>
              </mc:Choice>
              <mc:Fallback>
                <p:oleObj name="Imagen de mapa de bits" r:id="rId7" imgW="1419048" imgH="117142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353" y="3749040"/>
                        <a:ext cx="140017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734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266435" y="797361"/>
            <a:ext cx="1399550" cy="369332"/>
          </a:xfrm>
          <a:prstGeom prst="rect">
            <a:avLst/>
          </a:prstGeom>
        </p:spPr>
        <p:txBody>
          <a:bodyPr wrap="none">
            <a:spAutoFit/>
          </a:bodyPr>
          <a:lstStyle/>
          <a:p>
            <a:r>
              <a:rPr lang="es-ES" b="1" dirty="0" smtClean="0">
                <a:solidFill>
                  <a:srgbClr val="00B050"/>
                </a:solidFill>
              </a:rPr>
              <a:t>Respuesta: C</a:t>
            </a:r>
            <a:endParaRPr lang="es-ES" dirty="0">
              <a:solidFill>
                <a:srgbClr val="00B050"/>
              </a:solidFill>
            </a:endParaRPr>
          </a:p>
        </p:txBody>
      </p:sp>
      <p:sp>
        <p:nvSpPr>
          <p:cNvPr id="7" name="6 Rectángulo"/>
          <p:cNvSpPr/>
          <p:nvPr/>
        </p:nvSpPr>
        <p:spPr>
          <a:xfrm>
            <a:off x="1211582" y="1561447"/>
            <a:ext cx="7029449" cy="276999"/>
          </a:xfrm>
          <a:prstGeom prst="rect">
            <a:avLst/>
          </a:prstGeom>
        </p:spPr>
        <p:txBody>
          <a:bodyPr wrap="square">
            <a:spAutoFit/>
          </a:bodyPr>
          <a:lstStyle/>
          <a:p>
            <a:r>
              <a:rPr lang="es-ES" sz="1200" b="1" u="sng" dirty="0">
                <a:hlinkClick r:id="rId4"/>
              </a:rPr>
              <a:t>http://www.sanitas.es/sanitas/seguros/es/particulares/biblioteca-de-salud/dejar-fumar/san005150wr.html</a:t>
            </a:r>
            <a:r>
              <a:rPr lang="es-ES" sz="1200" b="1" u="sng" dirty="0"/>
              <a:t> </a:t>
            </a:r>
            <a:endParaRPr lang="es-ES" sz="1200" dirty="0"/>
          </a:p>
        </p:txBody>
      </p:sp>
      <p:sp>
        <p:nvSpPr>
          <p:cNvPr id="8" name="7 Rectángulo"/>
          <p:cNvSpPr/>
          <p:nvPr/>
        </p:nvSpPr>
        <p:spPr>
          <a:xfrm>
            <a:off x="1211582" y="2110980"/>
            <a:ext cx="2624565" cy="276999"/>
          </a:xfrm>
          <a:prstGeom prst="rect">
            <a:avLst/>
          </a:prstGeom>
        </p:spPr>
        <p:txBody>
          <a:bodyPr wrap="none">
            <a:spAutoFit/>
          </a:bodyPr>
          <a:lstStyle/>
          <a:p>
            <a:r>
              <a:rPr lang="es-ES" sz="1200" b="1" u="sng" dirty="0">
                <a:hlinkClick r:id="rId5"/>
              </a:rPr>
              <a:t>http://www.tobaccobody.fi/n_en.php</a:t>
            </a:r>
            <a:endParaRPr lang="es-ES" sz="1200" dirty="0"/>
          </a:p>
        </p:txBody>
      </p:sp>
    </p:spTree>
    <p:extLst>
      <p:ext uri="{BB962C8B-B14F-4D97-AF65-F5344CB8AC3E}">
        <p14:creationId xmlns:p14="http://schemas.microsoft.com/office/powerpoint/2010/main" val="2620979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040131" y="761345"/>
            <a:ext cx="6686551"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7</a:t>
            </a:r>
            <a:r>
              <a:rPr lang="es-ES" b="1" dirty="0" smtClean="0">
                <a:solidFill>
                  <a:srgbClr val="0070C0"/>
                </a:solidFill>
                <a:effectLst>
                  <a:glow rad="45504">
                    <a:schemeClr val="accent1">
                      <a:satMod val="220000"/>
                      <a:alpha val="35000"/>
                    </a:schemeClr>
                  </a:glow>
                </a:effectLst>
              </a:rPr>
              <a:t>.- </a:t>
            </a:r>
            <a:r>
              <a:rPr lang="es-ES" dirty="0" smtClean="0">
                <a:solidFill>
                  <a:srgbClr val="0070C0"/>
                </a:solidFill>
              </a:rPr>
              <a:t>Cuál o cuáles de los siguientes comentarios o creencias que alguna vez habrás oído sobre el fumar y el tabaco son verdaderas:</a:t>
            </a:r>
            <a:endParaRPr lang="es-ES" dirty="0">
              <a:solidFill>
                <a:srgbClr val="0070C0"/>
              </a:solidFill>
            </a:endParaRPr>
          </a:p>
        </p:txBody>
      </p:sp>
      <p:sp>
        <p:nvSpPr>
          <p:cNvPr id="7" name="6 Rectángulo"/>
          <p:cNvSpPr/>
          <p:nvPr/>
        </p:nvSpPr>
        <p:spPr>
          <a:xfrm>
            <a:off x="1200151" y="2048919"/>
            <a:ext cx="4572000" cy="1754326"/>
          </a:xfrm>
          <a:prstGeom prst="rect">
            <a:avLst/>
          </a:prstGeom>
        </p:spPr>
        <p:txBody>
          <a:bodyPr>
            <a:spAutoFit/>
          </a:bodyPr>
          <a:lstStyle/>
          <a:p>
            <a:r>
              <a:rPr lang="es-ES" b="1" dirty="0"/>
              <a:t>A.</a:t>
            </a:r>
            <a:r>
              <a:rPr lang="es-ES" dirty="0"/>
              <a:t> Fumar calma los nervios.</a:t>
            </a:r>
          </a:p>
          <a:p>
            <a:r>
              <a:rPr lang="es-ES" b="1" dirty="0"/>
              <a:t>B.</a:t>
            </a:r>
            <a:r>
              <a:rPr lang="es-ES" dirty="0"/>
              <a:t> Fumando eres más independiente.</a:t>
            </a:r>
          </a:p>
          <a:p>
            <a:r>
              <a:rPr lang="es-ES" b="1" dirty="0"/>
              <a:t>C.</a:t>
            </a:r>
            <a:r>
              <a:rPr lang="es-ES" dirty="0"/>
              <a:t> Fumar te hace perder peso.</a:t>
            </a:r>
          </a:p>
          <a:p>
            <a:r>
              <a:rPr lang="es-ES" b="1" dirty="0"/>
              <a:t>D.</a:t>
            </a:r>
            <a:r>
              <a:rPr lang="es-ES" dirty="0"/>
              <a:t> Fumando te lo pasas mejor y te sientes mayor.</a:t>
            </a:r>
          </a:p>
          <a:p>
            <a:r>
              <a:rPr lang="es-ES" b="1" dirty="0"/>
              <a:t>E.</a:t>
            </a:r>
            <a:r>
              <a:rPr lang="es-ES" dirty="0"/>
              <a:t> Todas son falsas.</a:t>
            </a:r>
          </a:p>
        </p:txBody>
      </p:sp>
      <p:sp>
        <p:nvSpPr>
          <p:cNvPr id="8"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3037883172"/>
              </p:ext>
            </p:extLst>
          </p:nvPr>
        </p:nvGraphicFramePr>
        <p:xfrm>
          <a:off x="5497831" y="2286000"/>
          <a:ext cx="2343151" cy="2286000"/>
        </p:xfrm>
        <a:graphic>
          <a:graphicData uri="http://schemas.openxmlformats.org/presentationml/2006/ole">
            <mc:AlternateContent xmlns:mc="http://schemas.openxmlformats.org/markup-compatibility/2006">
              <mc:Choice xmlns:v="urn:schemas-microsoft-com:vml" Requires="v">
                <p:oleObj spid="_x0000_s16470" name="Imagen de mapa de bits" r:id="rId5" imgW="4210638" imgH="4048690" progId="Paint.Picture">
                  <p:embed/>
                </p:oleObj>
              </mc:Choice>
              <mc:Fallback>
                <p:oleObj name="Imagen de mapa de bits" r:id="rId5" imgW="4210638" imgH="4048690"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831" y="2286000"/>
                        <a:ext cx="234315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5606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206498" y="982027"/>
            <a:ext cx="1450846" cy="369332"/>
          </a:xfrm>
          <a:prstGeom prst="rect">
            <a:avLst/>
          </a:prstGeom>
        </p:spPr>
        <p:txBody>
          <a:bodyPr wrap="none">
            <a:spAutoFit/>
          </a:bodyPr>
          <a:lstStyle/>
          <a:p>
            <a:r>
              <a:rPr lang="es-ES" b="1" dirty="0">
                <a:solidFill>
                  <a:srgbClr val="00B050"/>
                </a:solidFill>
              </a:rPr>
              <a:t>Respuesta: E.</a:t>
            </a:r>
            <a:endParaRPr lang="es-ES" dirty="0">
              <a:solidFill>
                <a:srgbClr val="00B050"/>
              </a:solidFill>
            </a:endParaRPr>
          </a:p>
        </p:txBody>
      </p:sp>
      <p:sp>
        <p:nvSpPr>
          <p:cNvPr id="7" name="6 Rectángulo"/>
          <p:cNvSpPr/>
          <p:nvPr/>
        </p:nvSpPr>
        <p:spPr>
          <a:xfrm>
            <a:off x="1346329" y="1666996"/>
            <a:ext cx="2263120" cy="307777"/>
          </a:xfrm>
          <a:prstGeom prst="rect">
            <a:avLst/>
          </a:prstGeom>
        </p:spPr>
        <p:txBody>
          <a:bodyPr wrap="none">
            <a:spAutoFit/>
          </a:bodyPr>
          <a:lstStyle/>
          <a:p>
            <a:r>
              <a:rPr lang="es-ES" sz="1400" b="1" i="1" dirty="0"/>
              <a:t>Material complementario</a:t>
            </a:r>
            <a:r>
              <a:rPr lang="es-ES" sz="1400" b="1" dirty="0"/>
              <a:t>:   </a:t>
            </a:r>
            <a:endParaRPr lang="es-ES" sz="1400" dirty="0"/>
          </a:p>
        </p:txBody>
      </p:sp>
      <p:sp>
        <p:nvSpPr>
          <p:cNvPr id="8" name="7 Rectángulo"/>
          <p:cNvSpPr/>
          <p:nvPr/>
        </p:nvSpPr>
        <p:spPr>
          <a:xfrm>
            <a:off x="1346330" y="2433519"/>
            <a:ext cx="6231761" cy="523220"/>
          </a:xfrm>
          <a:prstGeom prst="rect">
            <a:avLst/>
          </a:prstGeom>
        </p:spPr>
        <p:txBody>
          <a:bodyPr wrap="square">
            <a:spAutoFit/>
          </a:bodyPr>
          <a:lstStyle/>
          <a:p>
            <a:r>
              <a:rPr lang="es-ES" sz="1400" dirty="0" smtClean="0">
                <a:hlinkClick r:id="rId4"/>
              </a:rPr>
              <a:t>https://www.elmundo.es/elmundosalud/2005/08/25/tabacodossiers/1124983555.html</a:t>
            </a:r>
            <a:r>
              <a:rPr lang="es-ES" sz="1400" dirty="0" smtClean="0"/>
              <a:t> </a:t>
            </a:r>
            <a:endParaRPr lang="es-ES" sz="1400" dirty="0"/>
          </a:p>
        </p:txBody>
      </p:sp>
    </p:spTree>
    <p:extLst>
      <p:ext uri="{BB962C8B-B14F-4D97-AF65-F5344CB8AC3E}">
        <p14:creationId xmlns:p14="http://schemas.microsoft.com/office/powerpoint/2010/main" val="749762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68730" y="1081385"/>
            <a:ext cx="665226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8.-</a:t>
            </a:r>
            <a:r>
              <a:rPr lang="es-ES" dirty="0" smtClean="0">
                <a:solidFill>
                  <a:srgbClr val="0070C0"/>
                </a:solidFill>
                <a:effectLst>
                  <a:outerShdw blurRad="38100" dist="38100" dir="2700000" algn="tl">
                    <a:srgbClr val="000000">
                      <a:alpha val="43137"/>
                    </a:srgbClr>
                  </a:outerShdw>
                </a:effectLst>
              </a:rPr>
              <a:t> </a:t>
            </a:r>
            <a:r>
              <a:rPr lang="es-ES" dirty="0">
                <a:solidFill>
                  <a:srgbClr val="0070C0"/>
                </a:solidFill>
              </a:rPr>
              <a:t>Cuáles de los siguientes signos, síntomas  o sensaciones son característicos de fumadoras o fumadores jóvenes</a:t>
            </a:r>
          </a:p>
        </p:txBody>
      </p:sp>
      <p:sp>
        <p:nvSpPr>
          <p:cNvPr id="7" name="Rectangle 2"/>
          <p:cNvSpPr>
            <a:spLocks noChangeArrowheads="1"/>
          </p:cNvSpPr>
          <p:nvPr/>
        </p:nvSpPr>
        <p:spPr bwMode="auto">
          <a:xfrm>
            <a:off x="2"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30"/>
          <p:cNvSpPr>
            <a:spLocks noChangeArrowheads="1"/>
          </p:cNvSpPr>
          <p:nvPr/>
        </p:nvSpPr>
        <p:spPr bwMode="auto">
          <a:xfrm>
            <a:off x="6430963" y="539750"/>
            <a:ext cx="23749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1348744" y="2260404"/>
            <a:ext cx="47632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981450" algn="l"/>
              </a:tabLst>
              <a:defRPr>
                <a:solidFill>
                  <a:schemeClr val="tx1"/>
                </a:solidFill>
                <a:latin typeface="Arial" pitchFamily="34" charset="0"/>
                <a:cs typeface="Arial" pitchFamily="34" charset="0"/>
              </a:defRPr>
            </a:lvl1pPr>
            <a:lvl2pPr fontAlgn="base">
              <a:spcBef>
                <a:spcPct val="0"/>
              </a:spcBef>
              <a:spcAft>
                <a:spcPct val="0"/>
              </a:spcAft>
              <a:tabLst>
                <a:tab pos="3981450" algn="l"/>
              </a:tabLst>
              <a:defRPr>
                <a:solidFill>
                  <a:schemeClr val="tx1"/>
                </a:solidFill>
                <a:latin typeface="Arial" pitchFamily="34" charset="0"/>
                <a:cs typeface="Arial" pitchFamily="34" charset="0"/>
              </a:defRPr>
            </a:lvl2pPr>
            <a:lvl3pPr fontAlgn="base">
              <a:spcBef>
                <a:spcPct val="0"/>
              </a:spcBef>
              <a:spcAft>
                <a:spcPct val="0"/>
              </a:spcAft>
              <a:tabLst>
                <a:tab pos="3981450" algn="l"/>
              </a:tabLst>
              <a:defRPr>
                <a:solidFill>
                  <a:schemeClr val="tx1"/>
                </a:solidFill>
                <a:latin typeface="Arial" pitchFamily="34" charset="0"/>
                <a:cs typeface="Arial" pitchFamily="34" charset="0"/>
              </a:defRPr>
            </a:lvl3pPr>
            <a:lvl4pPr fontAlgn="base">
              <a:spcBef>
                <a:spcPct val="0"/>
              </a:spcBef>
              <a:spcAft>
                <a:spcPct val="0"/>
              </a:spcAft>
              <a:tabLst>
                <a:tab pos="3981450" algn="l"/>
              </a:tabLst>
              <a:defRPr>
                <a:solidFill>
                  <a:schemeClr val="tx1"/>
                </a:solidFill>
                <a:latin typeface="Arial" pitchFamily="34" charset="0"/>
                <a:cs typeface="Arial" pitchFamily="34" charset="0"/>
              </a:defRPr>
            </a:lvl4pPr>
            <a:lvl5pPr fontAlgn="base">
              <a:spcBef>
                <a:spcPct val="0"/>
              </a:spcBef>
              <a:spcAft>
                <a:spcPct val="0"/>
              </a:spcAft>
              <a:tabLst>
                <a:tab pos="3981450" algn="l"/>
              </a:tabLst>
              <a:defRPr>
                <a:solidFill>
                  <a:schemeClr val="tx1"/>
                </a:solidFill>
                <a:latin typeface="Arial" pitchFamily="34" charset="0"/>
                <a:cs typeface="Arial" pitchFamily="34" charset="0"/>
              </a:defRPr>
            </a:lvl5pPr>
            <a:lvl6pPr fontAlgn="base">
              <a:spcBef>
                <a:spcPct val="0"/>
              </a:spcBef>
              <a:spcAft>
                <a:spcPct val="0"/>
              </a:spcAft>
              <a:tabLst>
                <a:tab pos="3981450" algn="l"/>
              </a:tabLst>
              <a:defRPr>
                <a:solidFill>
                  <a:schemeClr val="tx1"/>
                </a:solidFill>
                <a:latin typeface="Arial" pitchFamily="34" charset="0"/>
                <a:cs typeface="Arial" pitchFamily="34" charset="0"/>
              </a:defRPr>
            </a:lvl6pPr>
            <a:lvl7pPr fontAlgn="base">
              <a:spcBef>
                <a:spcPct val="0"/>
              </a:spcBef>
              <a:spcAft>
                <a:spcPct val="0"/>
              </a:spcAft>
              <a:tabLst>
                <a:tab pos="3981450" algn="l"/>
              </a:tabLst>
              <a:defRPr>
                <a:solidFill>
                  <a:schemeClr val="tx1"/>
                </a:solidFill>
                <a:latin typeface="Arial" pitchFamily="34" charset="0"/>
                <a:cs typeface="Arial" pitchFamily="34" charset="0"/>
              </a:defRPr>
            </a:lvl7pPr>
            <a:lvl8pPr fontAlgn="base">
              <a:spcBef>
                <a:spcPct val="0"/>
              </a:spcBef>
              <a:spcAft>
                <a:spcPct val="0"/>
              </a:spcAft>
              <a:tabLst>
                <a:tab pos="3981450" algn="l"/>
              </a:tabLst>
              <a:defRPr>
                <a:solidFill>
                  <a:schemeClr val="tx1"/>
                </a:solidFill>
                <a:latin typeface="Arial" pitchFamily="34" charset="0"/>
                <a:cs typeface="Arial" pitchFamily="34" charset="0"/>
              </a:defRPr>
            </a:lvl8pPr>
            <a:lvl9pPr fontAlgn="base">
              <a:spcBef>
                <a:spcPct val="0"/>
              </a:spcBef>
              <a:spcAft>
                <a:spcPct val="0"/>
              </a:spcAft>
              <a:tabLst>
                <a:tab pos="3981450" algn="l"/>
              </a:tabLst>
              <a:defRPr>
                <a:solidFill>
                  <a:schemeClr val="tx1"/>
                </a:solidFill>
                <a:latin typeface="Arial" pitchFamily="34" charset="0"/>
                <a:cs typeface="Arial" pitchFamily="34" charset="0"/>
              </a:defRPr>
            </a:lvl9pPr>
          </a:lstStyle>
          <a:p>
            <a:pPr lvl="0"/>
            <a:r>
              <a:rPr lang="es-ES" altLang="es-ES" sz="1600" b="1" dirty="0">
                <a:solidFill>
                  <a:srgbClr val="000000"/>
                </a:solidFill>
                <a:latin typeface="+mj-lt"/>
                <a:ea typeface="Times New Roman" pitchFamily="18" charset="0"/>
                <a:cs typeface="Calibri" pitchFamily="34" charset="0"/>
              </a:rPr>
              <a:t>A.  </a:t>
            </a:r>
            <a:r>
              <a:rPr lang="es-ES" altLang="es-ES" sz="1600" dirty="0">
                <a:solidFill>
                  <a:srgbClr val="000000"/>
                </a:solidFill>
                <a:latin typeface="+mj-lt"/>
                <a:ea typeface="Times New Roman" pitchFamily="18" charset="0"/>
                <a:cs typeface="Calibri" pitchFamily="34" charset="0"/>
              </a:rPr>
              <a:t>Gran producción de saliva en la boca.</a:t>
            </a:r>
          </a:p>
          <a:p>
            <a:pPr lvl="0" eaLnBrk="0" hangingPunct="0"/>
            <a:r>
              <a:rPr kumimoji="0" lang="es-ES" altLang="es-ES" sz="1600" b="1" i="0" u="none" strike="noStrike" cap="none" normalizeH="0" baseline="0" dirty="0" smtClean="0">
                <a:ln>
                  <a:noFill/>
                </a:ln>
                <a:solidFill>
                  <a:srgbClr val="000000"/>
                </a:solidFill>
                <a:effectLst/>
                <a:latin typeface="+mj-lt"/>
                <a:ea typeface="Times New Roman" pitchFamily="18" charset="0"/>
                <a:cs typeface="Calibri" pitchFamily="34" charset="0"/>
              </a:rPr>
              <a:t>B.</a:t>
            </a:r>
            <a:r>
              <a:rPr kumimoji="0" lang="es-ES" altLang="es-ES" sz="1600" b="0" i="0" u="none" strike="noStrike" cap="none" normalizeH="0" baseline="0" dirty="0" smtClean="0">
                <a:ln>
                  <a:noFill/>
                </a:ln>
                <a:solidFill>
                  <a:srgbClr val="000000"/>
                </a:solidFill>
                <a:effectLst/>
                <a:latin typeface="+mj-lt"/>
                <a:ea typeface="Times New Roman" pitchFamily="18" charset="0"/>
                <a:cs typeface="Calibri" pitchFamily="34" charset="0"/>
              </a:rPr>
              <a:t>  Aparición de forma temprana de arrugas en la cara. </a:t>
            </a:r>
            <a:endParaRPr lang="es-ES" altLang="es-ES" sz="1600" dirty="0">
              <a:latin typeface="+mj-lt"/>
            </a:endParaRPr>
          </a:p>
          <a:p>
            <a:pPr lvl="0" eaLnBrk="0" hangingPunct="0"/>
            <a:r>
              <a:rPr kumimoji="0" lang="es-ES" altLang="es-ES" sz="1600" b="1" i="0" u="none" strike="noStrike" cap="none" normalizeH="0" baseline="0" dirty="0" smtClean="0">
                <a:ln>
                  <a:noFill/>
                </a:ln>
                <a:solidFill>
                  <a:srgbClr val="000000"/>
                </a:solidFill>
                <a:effectLst/>
                <a:latin typeface="+mj-lt"/>
                <a:ea typeface="Times New Roman" pitchFamily="18" charset="0"/>
                <a:cs typeface="Calibri" pitchFamily="34" charset="0"/>
              </a:rPr>
              <a:t>C. </a:t>
            </a:r>
            <a:r>
              <a:rPr kumimoji="0" lang="es-ES" altLang="es-ES" sz="1600" b="0" i="0" u="none" strike="noStrike" cap="none" normalizeH="0" baseline="0" dirty="0" smtClean="0">
                <a:ln>
                  <a:noFill/>
                </a:ln>
                <a:solidFill>
                  <a:srgbClr val="000000"/>
                </a:solidFill>
                <a:effectLst/>
                <a:latin typeface="+mj-lt"/>
                <a:ea typeface="Times New Roman" pitchFamily="18" charset="0"/>
                <a:cs typeface="Calibri" pitchFamily="34" charset="0"/>
              </a:rPr>
              <a:t> Mal aliento y besos desagradables.</a:t>
            </a:r>
            <a:endParaRPr lang="es-ES" altLang="es-ES" sz="1600" dirty="0">
              <a:latin typeface="+mj-lt"/>
            </a:endParaRPr>
          </a:p>
          <a:p>
            <a:pPr lvl="0" eaLnBrk="0" hangingPunct="0"/>
            <a:r>
              <a:rPr kumimoji="0" lang="es-ES" altLang="es-ES" sz="1600" b="1" i="0" u="none" strike="noStrike" cap="none" normalizeH="0" baseline="0" dirty="0" smtClean="0">
                <a:ln>
                  <a:noFill/>
                </a:ln>
                <a:solidFill>
                  <a:srgbClr val="000000"/>
                </a:solidFill>
                <a:effectLst/>
                <a:latin typeface="+mj-lt"/>
                <a:ea typeface="Times New Roman" pitchFamily="18" charset="0"/>
                <a:cs typeface="Calibri" pitchFamily="34" charset="0"/>
              </a:rPr>
              <a:t>D.</a:t>
            </a:r>
            <a:r>
              <a:rPr kumimoji="0" lang="es-ES" altLang="es-ES" sz="1600" b="0" i="0" u="none" strike="noStrike" cap="none" normalizeH="0" baseline="0" dirty="0" smtClean="0">
                <a:ln>
                  <a:noFill/>
                </a:ln>
                <a:solidFill>
                  <a:srgbClr val="000000"/>
                </a:solidFill>
                <a:effectLst/>
                <a:latin typeface="+mj-lt"/>
                <a:ea typeface="Times New Roman" pitchFamily="18" charset="0"/>
                <a:cs typeface="Calibri" pitchFamily="34" charset="0"/>
              </a:rPr>
              <a:t> Todos ellos</a:t>
            </a:r>
            <a:endParaRPr lang="es-ES" altLang="es-ES" sz="1600" dirty="0">
              <a:latin typeface="+mj-lt"/>
            </a:endParaRPr>
          </a:p>
          <a:p>
            <a:pPr marL="0" marR="0" lvl="0" indent="0" algn="l" defTabSz="914400" rtl="0" eaLnBrk="1" fontAlgn="base" latinLnBrk="0" hangingPunct="1">
              <a:lnSpc>
                <a:spcPct val="100000"/>
              </a:lnSpc>
              <a:spcBef>
                <a:spcPct val="0"/>
              </a:spcBef>
              <a:spcAft>
                <a:spcPct val="0"/>
              </a:spcAft>
              <a:buClrTx/>
              <a:buSzTx/>
              <a:buFontTx/>
              <a:buNone/>
              <a:tabLst>
                <a:tab pos="3981450" algn="l"/>
              </a:tabLst>
            </a:pP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10 Objeto"/>
          <p:cNvGraphicFramePr>
            <a:graphicFrameLocks noChangeAspect="1"/>
          </p:cNvGraphicFramePr>
          <p:nvPr>
            <p:extLst>
              <p:ext uri="{D42A27DB-BD31-4B8C-83A1-F6EECF244321}">
                <p14:modId xmlns:p14="http://schemas.microsoft.com/office/powerpoint/2010/main" val="310159470"/>
              </p:ext>
            </p:extLst>
          </p:nvPr>
        </p:nvGraphicFramePr>
        <p:xfrm>
          <a:off x="4149093" y="3614621"/>
          <a:ext cx="3305175" cy="1533525"/>
        </p:xfrm>
        <a:graphic>
          <a:graphicData uri="http://schemas.openxmlformats.org/presentationml/2006/ole">
            <mc:AlternateContent xmlns:mc="http://schemas.openxmlformats.org/markup-compatibility/2006">
              <mc:Choice xmlns:v="urn:schemas-microsoft-com:vml" Requires="v">
                <p:oleObj spid="_x0000_s18522" name="Imagen de mapa de bits" r:id="rId5" imgW="4723810" imgH="2172003" progId="Paint.Picture">
                  <p:embed/>
                </p:oleObj>
              </mc:Choice>
              <mc:Fallback>
                <p:oleObj name="Imagen de mapa de bits" r:id="rId5" imgW="4723810" imgH="2172003"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093" y="3614621"/>
                        <a:ext cx="3305175"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585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397319" y="2474775"/>
            <a:ext cx="4572000" cy="1754326"/>
          </a:xfrm>
          <a:prstGeom prst="rect">
            <a:avLst/>
          </a:prstGeom>
        </p:spPr>
        <p:txBody>
          <a:bodyPr>
            <a:spAutoFit/>
          </a:bodyPr>
          <a:lstStyle/>
          <a:p>
            <a:r>
              <a:rPr lang="es-ES" b="1" dirty="0"/>
              <a:t>A. </a:t>
            </a:r>
            <a:r>
              <a:rPr lang="es-ES" dirty="0"/>
              <a:t>Es sólo vapor de agua.</a:t>
            </a:r>
          </a:p>
          <a:p>
            <a:r>
              <a:rPr lang="es-ES" b="1" dirty="0"/>
              <a:t>B. </a:t>
            </a:r>
            <a:r>
              <a:rPr lang="es-ES" dirty="0"/>
              <a:t>Irrita los ojos y las vías respiratorias.</a:t>
            </a:r>
          </a:p>
          <a:p>
            <a:r>
              <a:rPr lang="es-ES" b="1" dirty="0"/>
              <a:t>C. </a:t>
            </a:r>
            <a:r>
              <a:rPr lang="es-ES" dirty="0"/>
              <a:t>Contienen sustancias tóxicas, algunas carcinógenas.</a:t>
            </a:r>
          </a:p>
          <a:p>
            <a:r>
              <a:rPr lang="es-ES" b="1" dirty="0"/>
              <a:t>D. </a:t>
            </a:r>
            <a:r>
              <a:rPr lang="es-ES" dirty="0"/>
              <a:t>Puede administrar el mismo nivel de nicotina que un cigarro convencional</a:t>
            </a:r>
          </a:p>
        </p:txBody>
      </p:sp>
      <p:pic>
        <p:nvPicPr>
          <p:cNvPr id="9" name="8 Imagen" descr="Resultado de imagen de imagenes de cigarrillo electronico"/>
          <p:cNvPicPr/>
          <p:nvPr/>
        </p:nvPicPr>
        <p:blipFill>
          <a:blip r:embed="rId4">
            <a:extLst>
              <a:ext uri="{28A0092B-C50C-407E-A947-70E740481C1C}">
                <a14:useLocalDpi xmlns:a14="http://schemas.microsoft.com/office/drawing/2010/main" val="0"/>
              </a:ext>
            </a:extLst>
          </a:blip>
          <a:srcRect/>
          <a:stretch>
            <a:fillRect/>
          </a:stretch>
        </p:blipFill>
        <p:spPr bwMode="auto">
          <a:xfrm>
            <a:off x="5534979" y="3662363"/>
            <a:ext cx="2286000" cy="1476375"/>
          </a:xfrm>
          <a:prstGeom prst="rect">
            <a:avLst/>
          </a:prstGeom>
          <a:noFill/>
          <a:ln>
            <a:noFill/>
          </a:ln>
        </p:spPr>
      </p:pic>
      <p:sp>
        <p:nvSpPr>
          <p:cNvPr id="8" name="7 Rectángulo"/>
          <p:cNvSpPr/>
          <p:nvPr/>
        </p:nvSpPr>
        <p:spPr>
          <a:xfrm>
            <a:off x="1303022" y="1117017"/>
            <a:ext cx="633222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1.-</a:t>
            </a:r>
            <a:r>
              <a:rPr lang="es-ES" b="1" dirty="0" smtClean="0">
                <a:solidFill>
                  <a:srgbClr val="0070C0"/>
                </a:solidFill>
                <a:effectLst>
                  <a:outerShdw blurRad="38100" dist="38100" dir="2700000" algn="tl">
                    <a:srgbClr val="000000">
                      <a:alpha val="43137"/>
                    </a:srgbClr>
                  </a:outerShdw>
                </a:effectLst>
              </a:rPr>
              <a:t> </a:t>
            </a:r>
            <a:r>
              <a:rPr lang="es-ES" dirty="0">
                <a:solidFill>
                  <a:srgbClr val="0070C0"/>
                </a:solidFill>
              </a:rPr>
              <a:t>Afirmaciones sobre el cigarrillo electrónico: (puede haber más de una respuesta válida)</a:t>
            </a:r>
          </a:p>
        </p:txBody>
      </p:sp>
    </p:spTree>
    <p:extLst>
      <p:ext uri="{BB962C8B-B14F-4D97-AF65-F5344CB8AC3E}">
        <p14:creationId xmlns:p14="http://schemas.microsoft.com/office/powerpoint/2010/main" val="3339987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414910" y="1715059"/>
            <a:ext cx="2563459" cy="338554"/>
          </a:xfrm>
          <a:prstGeom prst="rect">
            <a:avLst/>
          </a:prstGeom>
        </p:spPr>
        <p:txBody>
          <a:bodyPr wrap="none">
            <a:spAutoFit/>
          </a:bodyPr>
          <a:lstStyle/>
          <a:p>
            <a:r>
              <a:rPr lang="es-ES" sz="1600" b="1" i="1" dirty="0"/>
              <a:t>Material complementario</a:t>
            </a:r>
            <a:r>
              <a:rPr lang="es-ES" sz="1600" b="1" dirty="0"/>
              <a:t>:   </a:t>
            </a:r>
            <a:endParaRPr lang="es-ES" sz="1600" dirty="0"/>
          </a:p>
        </p:txBody>
      </p:sp>
      <p:sp>
        <p:nvSpPr>
          <p:cNvPr id="11" name="10 Rectángulo"/>
          <p:cNvSpPr/>
          <p:nvPr/>
        </p:nvSpPr>
        <p:spPr>
          <a:xfrm>
            <a:off x="1256824" y="2385747"/>
            <a:ext cx="5443091" cy="307777"/>
          </a:xfrm>
          <a:prstGeom prst="rect">
            <a:avLst/>
          </a:prstGeom>
        </p:spPr>
        <p:txBody>
          <a:bodyPr wrap="square">
            <a:spAutoFit/>
          </a:bodyPr>
          <a:lstStyle/>
          <a:p>
            <a:r>
              <a:rPr lang="es-ES" sz="1400" u="sng" dirty="0">
                <a:solidFill>
                  <a:srgbClr val="0070C0"/>
                </a:solidFill>
              </a:rPr>
              <a:t>http://www.tobacco</a:t>
            </a:r>
            <a:r>
              <a:rPr lang="es-ES" sz="1400" u="sng" dirty="0">
                <a:solidFill>
                  <a:srgbClr val="00B0F0"/>
                </a:solidFill>
              </a:rPr>
              <a:t> </a:t>
            </a:r>
            <a:r>
              <a:rPr lang="es-ES" sz="1400" u="sng" dirty="0">
                <a:solidFill>
                  <a:srgbClr val="0070C0"/>
                </a:solidFill>
              </a:rPr>
              <a:t>facts.org/poster/index.html</a:t>
            </a:r>
            <a:r>
              <a:rPr lang="es-ES" sz="1400" u="sng" dirty="0">
                <a:solidFill>
                  <a:srgbClr val="00B0F0"/>
                </a:solidFill>
              </a:rPr>
              <a:t> </a:t>
            </a:r>
            <a:r>
              <a:rPr lang="es-ES" sz="1400" u="sng" dirty="0" smtClean="0">
                <a:solidFill>
                  <a:srgbClr val="00B0F0"/>
                </a:solidFill>
              </a:rPr>
              <a:t> </a:t>
            </a:r>
            <a:endParaRPr lang="es-ES" sz="1400" u="sng" dirty="0">
              <a:solidFill>
                <a:srgbClr val="00B0F0"/>
              </a:solidFill>
            </a:endParaRPr>
          </a:p>
        </p:txBody>
      </p:sp>
      <p:sp>
        <p:nvSpPr>
          <p:cNvPr id="2" name="Rectángulo 1"/>
          <p:cNvSpPr/>
          <p:nvPr/>
        </p:nvSpPr>
        <p:spPr>
          <a:xfrm>
            <a:off x="2979069" y="705520"/>
            <a:ext cx="1479444" cy="369332"/>
          </a:xfrm>
          <a:prstGeom prst="rect">
            <a:avLst/>
          </a:prstGeom>
        </p:spPr>
        <p:txBody>
          <a:bodyPr wrap="none">
            <a:spAutoFit/>
          </a:bodyPr>
          <a:lstStyle/>
          <a:p>
            <a:r>
              <a:rPr lang="es-ES" b="1" dirty="0">
                <a:solidFill>
                  <a:srgbClr val="00B050"/>
                </a:solidFill>
              </a:rPr>
              <a:t>Respuesta</a:t>
            </a:r>
            <a:r>
              <a:rPr lang="es-ES" b="1">
                <a:solidFill>
                  <a:srgbClr val="00B050"/>
                </a:solidFill>
              </a:rPr>
              <a:t>: </a:t>
            </a:r>
            <a:r>
              <a:rPr lang="es-ES" b="1" smtClean="0">
                <a:solidFill>
                  <a:srgbClr val="00B050"/>
                </a:solidFill>
              </a:rPr>
              <a:t>D.</a:t>
            </a:r>
            <a:endParaRPr lang="es-ES" dirty="0">
              <a:solidFill>
                <a:srgbClr val="00B050"/>
              </a:solidFill>
            </a:endParaRPr>
          </a:p>
        </p:txBody>
      </p:sp>
    </p:spTree>
    <p:extLst>
      <p:ext uri="{BB962C8B-B14F-4D97-AF65-F5344CB8AC3E}">
        <p14:creationId xmlns:p14="http://schemas.microsoft.com/office/powerpoint/2010/main" val="1790541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268731" y="842697"/>
            <a:ext cx="608076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9</a:t>
            </a:r>
            <a:r>
              <a:rPr lang="es-ES" dirty="0" smtClean="0">
                <a:solidFill>
                  <a:srgbClr val="0070C0"/>
                </a:solidFill>
              </a:rPr>
              <a:t>-</a:t>
            </a:r>
            <a:r>
              <a:rPr lang="es-ES" dirty="0">
                <a:solidFill>
                  <a:srgbClr val="0070C0"/>
                </a:solidFill>
              </a:rPr>
              <a:t>¿Cómo intenta adaptarse el cuerpo humano a los  tóxicos  del tabaco?</a:t>
            </a:r>
          </a:p>
        </p:txBody>
      </p:sp>
      <p:sp>
        <p:nvSpPr>
          <p:cNvPr id="7" name="6 Rectángulo"/>
          <p:cNvSpPr/>
          <p:nvPr/>
        </p:nvSpPr>
        <p:spPr>
          <a:xfrm>
            <a:off x="1360171" y="1669049"/>
            <a:ext cx="4572000" cy="2062103"/>
          </a:xfrm>
          <a:prstGeom prst="rect">
            <a:avLst/>
          </a:prstGeom>
        </p:spPr>
        <p:txBody>
          <a:bodyPr>
            <a:spAutoFit/>
          </a:bodyPr>
          <a:lstStyle/>
          <a:p>
            <a:r>
              <a:rPr lang="es-ES" sz="1600" b="1" dirty="0"/>
              <a:t>A. </a:t>
            </a:r>
            <a:r>
              <a:rPr lang="es-ES" sz="1600" dirty="0"/>
              <a:t>Los pulmones aumentan su capacidad para tragar más humo.</a:t>
            </a:r>
          </a:p>
          <a:p>
            <a:r>
              <a:rPr lang="es-ES" sz="1600" b="1" dirty="0"/>
              <a:t>B. </a:t>
            </a:r>
            <a:r>
              <a:rPr lang="es-ES" sz="1600" dirty="0"/>
              <a:t>Los bronquios crecen para que pase mejor el humo.</a:t>
            </a:r>
          </a:p>
          <a:p>
            <a:r>
              <a:rPr lang="es-ES" sz="1600" b="1" dirty="0"/>
              <a:t>C. </a:t>
            </a:r>
            <a:r>
              <a:rPr lang="es-ES" sz="1600" dirty="0"/>
              <a:t>Las arterias se ensanchan para que pase mejor la sangre.</a:t>
            </a:r>
          </a:p>
          <a:p>
            <a:r>
              <a:rPr lang="es-ES" sz="1600" b="1" dirty="0"/>
              <a:t>D</a:t>
            </a:r>
            <a:r>
              <a:rPr lang="es-ES" sz="1600" dirty="0"/>
              <a:t>. Aumenta el número de glóbulos rojos porque llega menos oxígeno a la sangre.</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1634491" y="4011929"/>
            <a:ext cx="4974591" cy="1674495"/>
          </a:xfrm>
          <a:prstGeom prst="rect">
            <a:avLst/>
          </a:prstGeom>
          <a:noFill/>
          <a:ln>
            <a:noFill/>
          </a:ln>
        </p:spPr>
      </p:pic>
    </p:spTree>
    <p:extLst>
      <p:ext uri="{BB962C8B-B14F-4D97-AF65-F5344CB8AC3E}">
        <p14:creationId xmlns:p14="http://schemas.microsoft.com/office/powerpoint/2010/main" val="2727018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12528" y="592574"/>
            <a:ext cx="1359475" cy="369332"/>
          </a:xfrm>
          <a:prstGeom prst="rect">
            <a:avLst/>
          </a:prstGeom>
        </p:spPr>
        <p:txBody>
          <a:bodyPr wrap="none">
            <a:spAutoFit/>
          </a:bodyPr>
          <a:lstStyle/>
          <a:p>
            <a:r>
              <a:rPr lang="es-ES" b="1" dirty="0">
                <a:solidFill>
                  <a:srgbClr val="00B050"/>
                </a:solidFill>
              </a:rPr>
              <a:t>Respuesta D</a:t>
            </a:r>
            <a:endParaRPr lang="es-ES" dirty="0">
              <a:solidFill>
                <a:srgbClr val="00B050"/>
              </a:solidFill>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126267" y="1312664"/>
            <a:ext cx="2367892" cy="338554"/>
          </a:xfrm>
          <a:prstGeom prst="rect">
            <a:avLst/>
          </a:prstGeom>
        </p:spPr>
        <p:txBody>
          <a:bodyPr wrap="none">
            <a:spAutoFit/>
          </a:bodyPr>
          <a:lstStyle/>
          <a:p>
            <a:r>
              <a:rPr lang="es-ES" sz="1600" b="1" i="1" dirty="0"/>
              <a:t>Material complementario</a:t>
            </a:r>
            <a:endParaRPr lang="es-ES" sz="1600" dirty="0"/>
          </a:p>
        </p:txBody>
      </p:sp>
      <p:sp>
        <p:nvSpPr>
          <p:cNvPr id="8" name="7 Rectángulo"/>
          <p:cNvSpPr/>
          <p:nvPr/>
        </p:nvSpPr>
        <p:spPr>
          <a:xfrm>
            <a:off x="1208161" y="2028110"/>
            <a:ext cx="6855071" cy="523220"/>
          </a:xfrm>
          <a:prstGeom prst="rect">
            <a:avLst/>
          </a:prstGeom>
        </p:spPr>
        <p:txBody>
          <a:bodyPr wrap="square">
            <a:spAutoFit/>
          </a:bodyPr>
          <a:lstStyle/>
          <a:p>
            <a:r>
              <a:rPr lang="es-ES" sz="1400" dirty="0" smtClean="0">
                <a:hlinkClick r:id="rId4"/>
              </a:rPr>
              <a:t>https://dejadefumarconconocimiento.wordpress.com/2012/02/11/tabaquismo-y-enfermedades-circulatorias/</a:t>
            </a:r>
            <a:r>
              <a:rPr lang="es-ES" sz="1400" dirty="0" smtClean="0"/>
              <a:t> </a:t>
            </a:r>
            <a:endParaRPr lang="es-ES" sz="1400" dirty="0"/>
          </a:p>
        </p:txBody>
      </p:sp>
    </p:spTree>
    <p:extLst>
      <p:ext uri="{BB962C8B-B14F-4D97-AF65-F5344CB8AC3E}">
        <p14:creationId xmlns:p14="http://schemas.microsoft.com/office/powerpoint/2010/main" val="674066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1303020" y="818495"/>
            <a:ext cx="662940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10</a:t>
            </a:r>
            <a:r>
              <a:rPr lang="es-ES" dirty="0" smtClean="0">
                <a:solidFill>
                  <a:srgbClr val="0070C0"/>
                </a:solidFill>
                <a:effectLst>
                  <a:outerShdw blurRad="38100" dist="38100" dir="2700000" algn="tl">
                    <a:srgbClr val="000000">
                      <a:alpha val="43137"/>
                    </a:srgbClr>
                  </a:outerShdw>
                </a:effectLst>
              </a:rPr>
              <a:t>-</a:t>
            </a:r>
            <a:r>
              <a:rPr lang="es-ES" b="1" dirty="0" smtClean="0">
                <a:solidFill>
                  <a:srgbClr val="0070C0"/>
                </a:solidFill>
                <a:effectLst>
                  <a:glow rad="45504">
                    <a:schemeClr val="accent1">
                      <a:satMod val="220000"/>
                      <a:alpha val="35000"/>
                    </a:schemeClr>
                  </a:glow>
                </a:effectLst>
              </a:rPr>
              <a:t> </a:t>
            </a:r>
            <a:r>
              <a:rPr lang="es-ES" dirty="0">
                <a:solidFill>
                  <a:srgbClr val="0070C0"/>
                </a:solidFill>
              </a:rPr>
              <a:t>Sobre la contaminación que causa el tabaco. ¿Cuál es el objeto contaminante que más  se recoge a la orilla del mar? </a:t>
            </a:r>
          </a:p>
        </p:txBody>
      </p:sp>
      <p:sp>
        <p:nvSpPr>
          <p:cNvPr id="7" name="6 Rectángulo"/>
          <p:cNvSpPr/>
          <p:nvPr/>
        </p:nvSpPr>
        <p:spPr>
          <a:xfrm>
            <a:off x="1520191" y="1877467"/>
            <a:ext cx="4572000" cy="1600438"/>
          </a:xfrm>
          <a:prstGeom prst="rect">
            <a:avLst/>
          </a:prstGeom>
        </p:spPr>
        <p:txBody>
          <a:bodyPr>
            <a:spAutoFit/>
          </a:bodyPr>
          <a:lstStyle/>
          <a:p>
            <a:r>
              <a:rPr lang="es-ES" dirty="0"/>
              <a:t> </a:t>
            </a:r>
          </a:p>
          <a:p>
            <a:r>
              <a:rPr lang="es-ES" sz="1600" b="1" dirty="0"/>
              <a:t>A. </a:t>
            </a:r>
            <a:r>
              <a:rPr lang="es-ES" sz="1600" dirty="0"/>
              <a:t>Tapas de botellas de plástico</a:t>
            </a:r>
          </a:p>
          <a:p>
            <a:r>
              <a:rPr lang="es-ES" sz="1600" b="1" dirty="0"/>
              <a:t>B. </a:t>
            </a:r>
            <a:r>
              <a:rPr lang="es-ES" sz="1600" dirty="0"/>
              <a:t>Envoltorios plásticos (de caramelos, patatas fritas, chocolatinas, etc.)</a:t>
            </a:r>
          </a:p>
          <a:p>
            <a:r>
              <a:rPr lang="es-ES" sz="1600" b="1" dirty="0"/>
              <a:t>C</a:t>
            </a:r>
            <a:r>
              <a:rPr lang="es-ES" sz="1600" dirty="0"/>
              <a:t>. Colillas de cigarrillos</a:t>
            </a:r>
          </a:p>
          <a:p>
            <a:r>
              <a:rPr lang="es-ES" sz="1600" b="1" dirty="0"/>
              <a:t>D. </a:t>
            </a:r>
            <a:r>
              <a:rPr lang="es-ES" sz="1600" dirty="0"/>
              <a:t>Latas de bebida</a:t>
            </a: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688207" y="3195957"/>
            <a:ext cx="3244215" cy="2107565"/>
          </a:xfrm>
          <a:prstGeom prst="rect">
            <a:avLst/>
          </a:prstGeom>
          <a:noFill/>
          <a:ln>
            <a:noFill/>
          </a:ln>
        </p:spPr>
      </p:pic>
    </p:spTree>
    <p:extLst>
      <p:ext uri="{BB962C8B-B14F-4D97-AF65-F5344CB8AC3E}">
        <p14:creationId xmlns:p14="http://schemas.microsoft.com/office/powerpoint/2010/main" val="138429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3236570" y="797361"/>
            <a:ext cx="1335430"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sp>
        <p:nvSpPr>
          <p:cNvPr id="7" name="6 Rectángulo"/>
          <p:cNvSpPr/>
          <p:nvPr/>
        </p:nvSpPr>
        <p:spPr>
          <a:xfrm>
            <a:off x="1168401" y="1518404"/>
            <a:ext cx="2414379" cy="338554"/>
          </a:xfrm>
          <a:prstGeom prst="rect">
            <a:avLst/>
          </a:prstGeom>
        </p:spPr>
        <p:txBody>
          <a:bodyPr wrap="none">
            <a:spAutoFit/>
          </a:bodyPr>
          <a:lstStyle/>
          <a:p>
            <a:r>
              <a:rPr lang="es-ES" sz="1600" b="1" i="1" dirty="0"/>
              <a:t>Material complementario </a:t>
            </a:r>
            <a:endParaRPr lang="es-ES" sz="1600" dirty="0"/>
          </a:p>
        </p:txBody>
      </p:sp>
      <p:sp>
        <p:nvSpPr>
          <p:cNvPr id="8" name="7 Rectángulo"/>
          <p:cNvSpPr/>
          <p:nvPr/>
        </p:nvSpPr>
        <p:spPr>
          <a:xfrm>
            <a:off x="1168400" y="2249301"/>
            <a:ext cx="6655437" cy="1446550"/>
          </a:xfrm>
          <a:prstGeom prst="rect">
            <a:avLst/>
          </a:prstGeom>
        </p:spPr>
        <p:txBody>
          <a:bodyPr wrap="square">
            <a:spAutoFit/>
          </a:bodyPr>
          <a:lstStyle/>
          <a:p>
            <a:r>
              <a:rPr lang="es-ES" dirty="0"/>
              <a:t> </a:t>
            </a:r>
          </a:p>
          <a:p>
            <a:pPr algn="just"/>
            <a:r>
              <a:rPr lang="es-ES" sz="1400" dirty="0"/>
              <a:t>Según los datos que recoge la organización </a:t>
            </a:r>
            <a:r>
              <a:rPr lang="es-ES" sz="1400" dirty="0" err="1"/>
              <a:t>Ocean</a:t>
            </a:r>
            <a:r>
              <a:rPr lang="es-ES" sz="1400" dirty="0"/>
              <a:t> </a:t>
            </a:r>
            <a:r>
              <a:rPr lang="es-ES" sz="1400" dirty="0" err="1"/>
              <a:t>Conservancy</a:t>
            </a:r>
            <a:r>
              <a:rPr lang="es-ES" sz="1400" dirty="0"/>
              <a:t> </a:t>
            </a:r>
            <a:r>
              <a:rPr lang="es-ES" sz="1400" dirty="0" smtClean="0"/>
              <a:t>(</a:t>
            </a:r>
            <a:r>
              <a:rPr lang="es-ES" sz="1400" u="sng" dirty="0" smtClean="0">
                <a:hlinkClick r:id="rId4"/>
              </a:rPr>
              <a:t>www.oceannconservancy.org</a:t>
            </a:r>
            <a:r>
              <a:rPr lang="es-ES" sz="1400" dirty="0" smtClean="0"/>
              <a:t> </a:t>
            </a:r>
            <a:r>
              <a:rPr lang="es-ES" sz="1400" dirty="0"/>
              <a:t>)los objetos más recogido, en su campaña de limpieza anual,  son las colillas de cigarrillos,  seguidas de los envoltorios plásticos. Se muestra la tabla de resultados de la recogida de 2013. Para datos más actualizados (en inglés) visitar la página de la ONG.</a:t>
            </a:r>
          </a:p>
        </p:txBody>
      </p:sp>
    </p:spTree>
    <p:extLst>
      <p:ext uri="{BB962C8B-B14F-4D97-AF65-F5344CB8AC3E}">
        <p14:creationId xmlns:p14="http://schemas.microsoft.com/office/powerpoint/2010/main" val="947813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85850" y="602665"/>
            <a:ext cx="6595110" cy="307777"/>
          </a:xfrm>
          <a:prstGeom prst="rect">
            <a:avLst/>
          </a:prstGeom>
        </p:spPr>
        <p:txBody>
          <a:bodyPr wrap="square">
            <a:spAutoFit/>
          </a:bodyPr>
          <a:lstStyle/>
          <a:p>
            <a:r>
              <a:rPr lang="es-ES" sz="1400" b="1" dirty="0">
                <a:solidFill>
                  <a:srgbClr val="0070C0"/>
                </a:solidFill>
              </a:rPr>
              <a:t>LISTA DE LOS 15 OBJETOS DE BASURA MARINA MÁS FRECUENTES</a:t>
            </a:r>
            <a:endParaRPr lang="es-ES" sz="1400" dirty="0">
              <a:solidFill>
                <a:srgbClr val="0070C0"/>
              </a:solidFill>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910" y="1010961"/>
            <a:ext cx="5726430" cy="528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1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pic>
        <p:nvPicPr>
          <p:cNvPr id="20" name="1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Tree>
    <p:extLst>
      <p:ext uri="{BB962C8B-B14F-4D97-AF65-F5344CB8AC3E}">
        <p14:creationId xmlns:p14="http://schemas.microsoft.com/office/powerpoint/2010/main" val="4242290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031" y="411482"/>
            <a:ext cx="360045" cy="570547"/>
          </a:xfrm>
          <a:prstGeom prst="rect">
            <a:avLst/>
          </a:prstGeom>
          <a:noFill/>
        </p:spPr>
      </p:pic>
      <p:sp>
        <p:nvSpPr>
          <p:cNvPr id="8" name="7 Rectángulo"/>
          <p:cNvSpPr/>
          <p:nvPr/>
        </p:nvSpPr>
        <p:spPr>
          <a:xfrm>
            <a:off x="1028700" y="931843"/>
            <a:ext cx="4936418" cy="584775"/>
          </a:xfrm>
          <a:prstGeom prst="rect">
            <a:avLst/>
          </a:prstGeom>
          <a:noFill/>
        </p:spPr>
        <p:txBody>
          <a:bodyPr wrap="square" lIns="91440" tIns="45720" rIns="91440" bIns="45720">
            <a:spAutoFit/>
          </a:bodyPr>
          <a:lstStyle/>
          <a:p>
            <a:pPr algn="ctr"/>
            <a:r>
              <a:rPr lang="es-E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ENLACES DE INTERES</a:t>
            </a:r>
            <a:endParaRPr lang="es-E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8 Rectángulo"/>
          <p:cNvSpPr/>
          <p:nvPr/>
        </p:nvSpPr>
        <p:spPr>
          <a:xfrm>
            <a:off x="1268729" y="2168575"/>
            <a:ext cx="6972301" cy="307777"/>
          </a:xfrm>
          <a:prstGeom prst="rect">
            <a:avLst/>
          </a:prstGeom>
        </p:spPr>
        <p:txBody>
          <a:bodyPr wrap="square">
            <a:spAutoFit/>
          </a:bodyPr>
          <a:lstStyle/>
          <a:p>
            <a:r>
              <a:rPr lang="es-ES" sz="1400" u="sng" dirty="0">
                <a:hlinkClick r:id="rId4"/>
              </a:rPr>
              <a:t>http://</a:t>
            </a:r>
            <a:r>
              <a:rPr lang="es-ES" sz="1400" u="sng" dirty="0" smtClean="0">
                <a:hlinkClick r:id="rId4"/>
              </a:rPr>
              <a:t>www.estilosdevidasaludable.msssi.gob.es/tabaco/home.htm</a:t>
            </a:r>
            <a:r>
              <a:rPr lang="es-ES" sz="1400" u="sng" dirty="0" smtClean="0"/>
              <a:t> </a:t>
            </a:r>
            <a:endParaRPr lang="es-ES" sz="1400" dirty="0"/>
          </a:p>
        </p:txBody>
      </p:sp>
    </p:spTree>
    <p:extLst>
      <p:ext uri="{BB962C8B-B14F-4D97-AF65-F5344CB8AC3E}">
        <p14:creationId xmlns:p14="http://schemas.microsoft.com/office/powerpoint/2010/main" val="3621393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191" y="365762"/>
            <a:ext cx="348615" cy="479107"/>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2572541" y="958334"/>
            <a:ext cx="1999458" cy="369332"/>
          </a:xfrm>
          <a:prstGeom prst="rect">
            <a:avLst/>
          </a:prstGeom>
        </p:spPr>
        <p:txBody>
          <a:bodyPr wrap="none">
            <a:spAutoFit/>
          </a:bodyPr>
          <a:lstStyle/>
          <a:p>
            <a:r>
              <a:rPr lang="es-ES" b="1" dirty="0">
                <a:solidFill>
                  <a:srgbClr val="00B050"/>
                </a:solidFill>
              </a:rPr>
              <a:t>Respuesta: B, C y D</a:t>
            </a:r>
            <a:endParaRPr lang="es-ES" dirty="0">
              <a:solidFill>
                <a:srgbClr val="00B050"/>
              </a:solidFill>
            </a:endParaRPr>
          </a:p>
        </p:txBody>
      </p:sp>
      <p:sp>
        <p:nvSpPr>
          <p:cNvPr id="8" name="7 Rectángulo"/>
          <p:cNvSpPr/>
          <p:nvPr/>
        </p:nvSpPr>
        <p:spPr>
          <a:xfrm>
            <a:off x="1303022" y="2228671"/>
            <a:ext cx="6172200" cy="369332"/>
          </a:xfrm>
          <a:prstGeom prst="rect">
            <a:avLst/>
          </a:prstGeom>
        </p:spPr>
        <p:txBody>
          <a:bodyPr wrap="square">
            <a:spAutoFit/>
          </a:bodyPr>
          <a:lstStyle/>
          <a:p>
            <a:r>
              <a:rPr lang="es-ES" sz="1400" dirty="0"/>
              <a:t>Cigarrillos electrónicos: efectos nocivos y nueva normativa</a:t>
            </a:r>
            <a:r>
              <a:rPr lang="es-ES" dirty="0" smtClean="0"/>
              <a:t>:</a:t>
            </a:r>
            <a:endParaRPr lang="es-ES" dirty="0"/>
          </a:p>
        </p:txBody>
      </p:sp>
      <p:sp>
        <p:nvSpPr>
          <p:cNvPr id="9" name="8 Rectángulo"/>
          <p:cNvSpPr/>
          <p:nvPr/>
        </p:nvSpPr>
        <p:spPr>
          <a:xfrm>
            <a:off x="1303022" y="2911973"/>
            <a:ext cx="6286500" cy="307777"/>
          </a:xfrm>
          <a:prstGeom prst="rect">
            <a:avLst/>
          </a:prstGeom>
        </p:spPr>
        <p:txBody>
          <a:bodyPr wrap="square">
            <a:spAutoFit/>
          </a:bodyPr>
          <a:lstStyle/>
          <a:p>
            <a:r>
              <a:rPr lang="es-ES" sz="1400" dirty="0" smtClean="0">
                <a:hlinkClick r:id="rId4"/>
              </a:rPr>
              <a:t>http://www.consumer.es/web/es/salud/prevencion/2014/03/24/219567.php</a:t>
            </a:r>
            <a:r>
              <a:rPr lang="es-ES" sz="1400" dirty="0" smtClean="0"/>
              <a:t> </a:t>
            </a:r>
            <a:endParaRPr lang="es-ES" sz="1400" dirty="0"/>
          </a:p>
        </p:txBody>
      </p:sp>
    </p:spTree>
    <p:extLst>
      <p:ext uri="{BB962C8B-B14F-4D97-AF65-F5344CB8AC3E}">
        <p14:creationId xmlns:p14="http://schemas.microsoft.com/office/powerpoint/2010/main" val="142036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8" name="7 Rectángulo"/>
          <p:cNvSpPr/>
          <p:nvPr/>
        </p:nvSpPr>
        <p:spPr>
          <a:xfrm>
            <a:off x="1241090" y="1209794"/>
            <a:ext cx="35300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dirty="0">
                <a:solidFill>
                  <a:srgbClr val="0070C0"/>
                </a:solidFill>
                <a:effectLst>
                  <a:glow rad="45504">
                    <a:schemeClr val="accent1">
                      <a:satMod val="220000"/>
                      <a:alpha val="35000"/>
                    </a:schemeClr>
                  </a:glow>
                  <a:outerShdw blurRad="38100" dist="38100" dir="2700000" algn="tl">
                    <a:srgbClr val="000000">
                      <a:alpha val="43137"/>
                    </a:srgbClr>
                  </a:outerShdw>
                </a:effectLst>
              </a:rPr>
              <a:t>2</a:t>
            </a:r>
            <a:r>
              <a:rPr lang="es-ES" b="1" dirty="0" smtClean="0">
                <a:solidFill>
                  <a:srgbClr val="0070C0"/>
                </a:solidFill>
                <a:effectLst>
                  <a:glow rad="45504">
                    <a:schemeClr val="accent1">
                      <a:satMod val="220000"/>
                      <a:alpha val="35000"/>
                    </a:schemeClr>
                  </a:glow>
                </a:effectLst>
              </a:rPr>
              <a:t>.- </a:t>
            </a:r>
            <a:r>
              <a:rPr lang="es-ES" dirty="0">
                <a:solidFill>
                  <a:srgbClr val="0070C0"/>
                </a:solidFill>
              </a:rPr>
              <a:t>¿Qué aumenta cuando se fuma?</a:t>
            </a:r>
          </a:p>
        </p:txBody>
      </p:sp>
      <p:sp>
        <p:nvSpPr>
          <p:cNvPr id="9" name="8 Rectángulo"/>
          <p:cNvSpPr/>
          <p:nvPr/>
        </p:nvSpPr>
        <p:spPr>
          <a:xfrm>
            <a:off x="1325880" y="2165898"/>
            <a:ext cx="4572000" cy="1200329"/>
          </a:xfrm>
          <a:prstGeom prst="rect">
            <a:avLst/>
          </a:prstGeom>
        </p:spPr>
        <p:txBody>
          <a:bodyPr>
            <a:spAutoFit/>
          </a:bodyPr>
          <a:lstStyle/>
          <a:p>
            <a:r>
              <a:rPr lang="es-ES" b="1" dirty="0"/>
              <a:t>A</a:t>
            </a:r>
            <a:r>
              <a:rPr lang="es-ES" dirty="0"/>
              <a:t>. El atractivo sexual.</a:t>
            </a:r>
          </a:p>
          <a:p>
            <a:r>
              <a:rPr lang="es-ES" b="1" dirty="0"/>
              <a:t>B</a:t>
            </a:r>
            <a:r>
              <a:rPr lang="es-ES" dirty="0"/>
              <a:t>. El rendimiento intelectual.</a:t>
            </a:r>
          </a:p>
          <a:p>
            <a:r>
              <a:rPr lang="es-ES" b="1" dirty="0"/>
              <a:t>C</a:t>
            </a:r>
            <a:r>
              <a:rPr lang="es-ES" dirty="0"/>
              <a:t>. La autoestima.</a:t>
            </a:r>
          </a:p>
          <a:p>
            <a:r>
              <a:rPr lang="es-ES" b="1" dirty="0"/>
              <a:t>D</a:t>
            </a:r>
            <a:r>
              <a:rPr lang="es-ES" dirty="0"/>
              <a:t>. La ansiedad.</a:t>
            </a:r>
          </a:p>
        </p:txBody>
      </p:sp>
      <p:pic>
        <p:nvPicPr>
          <p:cNvPr id="11" name="10 Imagen" descr="http://www.elartedelaestrategia.com/images/p603_0_04_01.jpg"/>
          <p:cNvPicPr/>
          <p:nvPr/>
        </p:nvPicPr>
        <p:blipFill>
          <a:blip r:embed="rId4">
            <a:extLst>
              <a:ext uri="{28A0092B-C50C-407E-A947-70E740481C1C}">
                <a14:useLocalDpi xmlns:a14="http://schemas.microsoft.com/office/drawing/2010/main" val="0"/>
              </a:ext>
            </a:extLst>
          </a:blip>
          <a:srcRect/>
          <a:stretch>
            <a:fillRect/>
          </a:stretch>
        </p:blipFill>
        <p:spPr bwMode="auto">
          <a:xfrm>
            <a:off x="5253354" y="3170873"/>
            <a:ext cx="2809875" cy="2047875"/>
          </a:xfrm>
          <a:prstGeom prst="rect">
            <a:avLst/>
          </a:prstGeom>
          <a:noFill/>
          <a:ln>
            <a:noFill/>
          </a:ln>
        </p:spPr>
      </p:pic>
    </p:spTree>
    <p:extLst>
      <p:ext uri="{BB962C8B-B14F-4D97-AF65-F5344CB8AC3E}">
        <p14:creationId xmlns:p14="http://schemas.microsoft.com/office/powerpoint/2010/main" val="290577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12239" y="1072634"/>
            <a:ext cx="1479444" cy="369332"/>
          </a:xfrm>
          <a:prstGeom prst="rect">
            <a:avLst/>
          </a:prstGeom>
        </p:spPr>
        <p:txBody>
          <a:bodyPr wrap="none">
            <a:spAutoFit/>
          </a:bodyPr>
          <a:lstStyle/>
          <a:p>
            <a:r>
              <a:rPr lang="es-ES" b="1" dirty="0">
                <a:solidFill>
                  <a:srgbClr val="00B050"/>
                </a:solidFill>
              </a:rPr>
              <a:t>Respuesta: D.</a:t>
            </a:r>
            <a:endParaRPr lang="es-ES" dirty="0">
              <a:solidFill>
                <a:srgbClr val="00B050"/>
              </a:solidFill>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5309" y="383383"/>
            <a:ext cx="291465" cy="46767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9" name="8 Rectángulo"/>
          <p:cNvSpPr/>
          <p:nvPr/>
        </p:nvSpPr>
        <p:spPr>
          <a:xfrm>
            <a:off x="1300610" y="1586984"/>
            <a:ext cx="2862322" cy="369332"/>
          </a:xfrm>
          <a:prstGeom prst="rect">
            <a:avLst/>
          </a:prstGeom>
        </p:spPr>
        <p:txBody>
          <a:bodyPr wrap="none">
            <a:spAutoFit/>
          </a:bodyPr>
          <a:lstStyle/>
          <a:p>
            <a:r>
              <a:rPr lang="es-ES" b="1" i="1" dirty="0" smtClean="0"/>
              <a:t>Material complementario</a:t>
            </a:r>
            <a:r>
              <a:rPr lang="es-ES" b="1" dirty="0" smtClean="0"/>
              <a:t>:   </a:t>
            </a:r>
            <a:endParaRPr lang="es-ES" dirty="0" smtClean="0"/>
          </a:p>
        </p:txBody>
      </p:sp>
      <p:sp>
        <p:nvSpPr>
          <p:cNvPr id="10" name="9 Rectángulo"/>
          <p:cNvSpPr/>
          <p:nvPr/>
        </p:nvSpPr>
        <p:spPr>
          <a:xfrm>
            <a:off x="1300611" y="1782903"/>
            <a:ext cx="6106031" cy="600164"/>
          </a:xfrm>
          <a:prstGeom prst="rect">
            <a:avLst/>
          </a:prstGeom>
        </p:spPr>
        <p:txBody>
          <a:bodyPr wrap="square">
            <a:spAutoFit/>
          </a:bodyPr>
          <a:lstStyle/>
          <a:p>
            <a:endParaRPr lang="es-ES" dirty="0" smtClean="0"/>
          </a:p>
          <a:p>
            <a:r>
              <a:rPr lang="es-ES" sz="1400" dirty="0" smtClean="0"/>
              <a:t>Artículo de Objetivo Bienestar (</a:t>
            </a:r>
            <a:r>
              <a:rPr lang="es-ES" sz="1400" dirty="0" err="1" smtClean="0"/>
              <a:t>AtresMedia</a:t>
            </a:r>
            <a:r>
              <a:rPr lang="es-ES" sz="1400" dirty="0" smtClean="0"/>
              <a:t>)_Los fumadores ligan menos</a:t>
            </a:r>
            <a:endParaRPr lang="es-ES" sz="1400" dirty="0"/>
          </a:p>
        </p:txBody>
      </p:sp>
      <p:sp>
        <p:nvSpPr>
          <p:cNvPr id="13" name="12 Rectángulo"/>
          <p:cNvSpPr/>
          <p:nvPr/>
        </p:nvSpPr>
        <p:spPr>
          <a:xfrm>
            <a:off x="1300607" y="2782671"/>
            <a:ext cx="6762621" cy="307777"/>
          </a:xfrm>
          <a:prstGeom prst="rect">
            <a:avLst/>
          </a:prstGeom>
        </p:spPr>
        <p:txBody>
          <a:bodyPr wrap="square">
            <a:spAutoFit/>
          </a:bodyPr>
          <a:lstStyle/>
          <a:p>
            <a:r>
              <a:rPr lang="es-ES" sz="1400" dirty="0" smtClean="0">
                <a:hlinkClick r:id="rId4"/>
              </a:rPr>
              <a:t>http://www.objetivobienestar.com/sabias-que-los-fumadores-ligan-menos_4017_102.html</a:t>
            </a:r>
            <a:r>
              <a:rPr lang="es-ES" sz="1400" dirty="0" smtClean="0"/>
              <a:t> </a:t>
            </a:r>
            <a:endParaRPr lang="es-ES" sz="1400" dirty="0"/>
          </a:p>
        </p:txBody>
      </p:sp>
    </p:spTree>
    <p:extLst>
      <p:ext uri="{BB962C8B-B14F-4D97-AF65-F5344CB8AC3E}">
        <p14:creationId xmlns:p14="http://schemas.microsoft.com/office/powerpoint/2010/main" val="375794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54431" y="842697"/>
            <a:ext cx="6195060" cy="646331"/>
          </a:xfrm>
          <a:prstGeom prst="rect">
            <a:avLst/>
          </a:prstGeom>
        </p:spPr>
        <p:txBody>
          <a:bodyPr wrap="squar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4</a:t>
            </a:r>
            <a:r>
              <a:rPr lang="es-ES" b="1" dirty="0" smtClean="0">
                <a:solidFill>
                  <a:srgbClr val="0070C0"/>
                </a:solidFill>
                <a:effectLst>
                  <a:glow rad="45504">
                    <a:schemeClr val="accent1">
                      <a:satMod val="220000"/>
                      <a:alpha val="35000"/>
                    </a:schemeClr>
                  </a:glow>
                </a:effectLst>
              </a:rPr>
              <a:t>.-</a:t>
            </a:r>
            <a:r>
              <a:rPr lang="es-ES" b="1" dirty="0" smtClean="0">
                <a:solidFill>
                  <a:srgbClr val="0070C0"/>
                </a:solidFill>
              </a:rPr>
              <a:t> </a:t>
            </a:r>
            <a:r>
              <a:rPr lang="es-ES" dirty="0">
                <a:solidFill>
                  <a:srgbClr val="0070C0"/>
                </a:solidFill>
              </a:rPr>
              <a:t>Una de las siguientes afirmaciones sobre el consumo de tabaco y mujer es  falsa. ¿Cuál?</a:t>
            </a: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sp>
        <p:nvSpPr>
          <p:cNvPr id="8" name="7 Rectángulo"/>
          <p:cNvSpPr/>
          <p:nvPr/>
        </p:nvSpPr>
        <p:spPr>
          <a:xfrm>
            <a:off x="1234441" y="1771651"/>
            <a:ext cx="4606291" cy="2523768"/>
          </a:xfrm>
          <a:prstGeom prst="rect">
            <a:avLst/>
          </a:prstGeom>
        </p:spPr>
        <p:txBody>
          <a:bodyPr wrap="square">
            <a:spAutoFit/>
          </a:bodyPr>
          <a:lstStyle/>
          <a:p>
            <a:r>
              <a:rPr lang="es-ES" sz="1400" b="1" dirty="0" smtClean="0"/>
              <a:t>A</a:t>
            </a:r>
            <a:r>
              <a:rPr lang="es-ES" sz="1400" dirty="0" smtClean="0"/>
              <a:t>. El tabaco es especialmente perjudicial para la salud de las mujeres. </a:t>
            </a:r>
          </a:p>
          <a:p>
            <a:r>
              <a:rPr lang="es-ES" sz="1400" b="1" dirty="0" smtClean="0"/>
              <a:t>B</a:t>
            </a:r>
            <a:r>
              <a:rPr lang="es-ES" sz="1400" dirty="0" smtClean="0"/>
              <a:t>. Las mujeres que fuman aumentan el riesgo de infertilidad y de abortos espontáneos. </a:t>
            </a:r>
          </a:p>
          <a:p>
            <a:r>
              <a:rPr lang="es-ES" sz="1400" b="1" dirty="0" smtClean="0"/>
              <a:t>C. </a:t>
            </a:r>
            <a:r>
              <a:rPr lang="es-ES" sz="1400" dirty="0" smtClean="0"/>
              <a:t>La industria del tabaco trata de atraer a las mujeres con marcas específicas, envoltorios de colores y publicidad sobre la belleza y la independencia. </a:t>
            </a:r>
          </a:p>
          <a:p>
            <a:r>
              <a:rPr lang="es-ES" sz="1400" b="1" dirty="0" smtClean="0"/>
              <a:t>D</a:t>
            </a:r>
            <a:r>
              <a:rPr lang="es-ES" sz="1400" dirty="0" smtClean="0"/>
              <a:t>. La combinación de fumar con los anticonceptivos orales aumenta el riesgo de sufrir enfermedades de corazón.</a:t>
            </a:r>
          </a:p>
          <a:p>
            <a:r>
              <a:rPr lang="es-ES" sz="1400" b="1" dirty="0" smtClean="0"/>
              <a:t>E</a:t>
            </a:r>
            <a:r>
              <a:rPr lang="es-ES" sz="1400" dirty="0" smtClean="0"/>
              <a:t>. Fumar hace a la mujer más atractiva.</a:t>
            </a:r>
          </a:p>
          <a:p>
            <a:r>
              <a:rPr lang="es-ES" dirty="0" smtClean="0"/>
              <a:t> </a:t>
            </a:r>
            <a:endParaRPr lang="es-ES" dirty="0"/>
          </a:p>
        </p:txBody>
      </p:sp>
      <p:pic>
        <p:nvPicPr>
          <p:cNvPr id="9" name="8 Imagen" descr="http://www.sedet.es/webcms/usuario/noticias/miniaturas/20151020120543fumadoras.jpg"/>
          <p:cNvPicPr/>
          <p:nvPr/>
        </p:nvPicPr>
        <p:blipFill>
          <a:blip r:embed="rId3">
            <a:extLst>
              <a:ext uri="{28A0092B-C50C-407E-A947-70E740481C1C}">
                <a14:useLocalDpi xmlns:a14="http://schemas.microsoft.com/office/drawing/2010/main" val="0"/>
              </a:ext>
            </a:extLst>
          </a:blip>
          <a:srcRect/>
          <a:stretch>
            <a:fillRect/>
          </a:stretch>
        </p:blipFill>
        <p:spPr bwMode="auto">
          <a:xfrm>
            <a:off x="4446271" y="3794761"/>
            <a:ext cx="3062605" cy="2172335"/>
          </a:xfrm>
          <a:prstGeom prst="rect">
            <a:avLst/>
          </a:prstGeom>
          <a:noFill/>
          <a:ln>
            <a:noFill/>
          </a:ln>
        </p:spPr>
      </p:pic>
      <p:pic>
        <p:nvPicPr>
          <p:cNvPr id="10"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Tree>
    <p:extLst>
      <p:ext uri="{BB962C8B-B14F-4D97-AF65-F5344CB8AC3E}">
        <p14:creationId xmlns:p14="http://schemas.microsoft.com/office/powerpoint/2010/main" val="293328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2943607" y="638294"/>
            <a:ext cx="1450846" cy="369332"/>
          </a:xfrm>
          <a:prstGeom prst="rect">
            <a:avLst/>
          </a:prstGeom>
        </p:spPr>
        <p:txBody>
          <a:bodyPr wrap="none">
            <a:spAutoFit/>
          </a:bodyPr>
          <a:lstStyle/>
          <a:p>
            <a:r>
              <a:rPr lang="es-ES" b="1" dirty="0">
                <a:solidFill>
                  <a:srgbClr val="00B050"/>
                </a:solidFill>
              </a:rPr>
              <a:t>Respuesta: E.</a:t>
            </a:r>
            <a:endParaRPr lang="es-ES" dirty="0">
              <a:solidFill>
                <a:srgbClr val="00B050"/>
              </a:solidFill>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982982" y="866301"/>
            <a:ext cx="724852" cy="804862"/>
          </a:xfrm>
          <a:prstGeom prst="rect">
            <a:avLst/>
          </a:prstGeom>
          <a:noFill/>
          <a:ln>
            <a:noFill/>
          </a:ln>
        </p:spPr>
      </p:pic>
      <p:sp>
        <p:nvSpPr>
          <p:cNvPr id="8" name="7 Rectángulo"/>
          <p:cNvSpPr/>
          <p:nvPr/>
        </p:nvSpPr>
        <p:spPr>
          <a:xfrm>
            <a:off x="1005840" y="1788976"/>
            <a:ext cx="7606664" cy="4154984"/>
          </a:xfrm>
          <a:prstGeom prst="rect">
            <a:avLst/>
          </a:prstGeom>
        </p:spPr>
        <p:txBody>
          <a:bodyPr wrap="square">
            <a:spAutoFit/>
          </a:bodyPr>
          <a:lstStyle/>
          <a:p>
            <a:r>
              <a:rPr lang="es-ES" sz="1200" b="1" i="1" dirty="0"/>
              <a:t>Es probable que el porcentaje de mujeres en el total de fumadores se </a:t>
            </a:r>
            <a:r>
              <a:rPr lang="es-ES" sz="1200" b="1" i="1" dirty="0" err="1"/>
              <a:t>incremente.Las</a:t>
            </a:r>
            <a:r>
              <a:rPr lang="es-ES" sz="1200" b="1" i="1" dirty="0"/>
              <a:t> mujeres están adoptando roles más dominantes en la sociedad, han incrementado su poder adquisitivo... Todo ello hace que las mujeres sean un blanco importante...”.	</a:t>
            </a:r>
            <a:r>
              <a:rPr lang="es-ES" sz="1200" dirty="0"/>
              <a:t>--</a:t>
            </a:r>
            <a:r>
              <a:rPr lang="es-ES" sz="1200" dirty="0" err="1"/>
              <a:t>Tobacco</a:t>
            </a:r>
            <a:r>
              <a:rPr lang="es-ES" sz="1200" dirty="0"/>
              <a:t> </a:t>
            </a:r>
            <a:r>
              <a:rPr lang="es-ES" sz="1200" dirty="0" err="1"/>
              <a:t>Reporter</a:t>
            </a:r>
            <a:r>
              <a:rPr lang="es-ES" sz="1200" dirty="0"/>
              <a:t>, 1981</a:t>
            </a:r>
          </a:p>
          <a:p>
            <a:r>
              <a:rPr lang="es-ES" sz="1200" dirty="0"/>
              <a:t>El control del tabaco es un tema de salud fundamental para las mujeres. Actualmente, los hombres fuman cuatro veces más que las mujeres, pero mientras que los índices de consumo de tabaco entre los hombres han alcanzado su punto máximo, el consumo de cigarrillos entre las mujeres está todavía en aumento. Esto se da especialmente en los países en vías de desarrollo, y en un grupo de países del sur, centro y este de Europa. Para la industria tabacalera, la venta de productos del tabaco a mujeres y a niñas de los países en vías de desarrollo representa una de las oportunidades más grandes para comercializar sus productos en el mundo.</a:t>
            </a:r>
          </a:p>
          <a:p>
            <a:r>
              <a:rPr lang="es-ES" sz="1200" dirty="0"/>
              <a:t>A pesar de que los peligros para las mujeres se conocen, durante décadas las compañías tabacaleras han apuntado a las mujeres y niñas utilizando temas de marketing que asocian el consumo de tabaco con el deseo universal de la mujer de ser independiente y libre, más seductora y bella; a través de productos diseñados específicamente para captar la atención de las mujeres, por ejemplo cigarrillos aromatizados y envoltorios novedosos.</a:t>
            </a:r>
          </a:p>
          <a:p>
            <a:r>
              <a:rPr lang="es-ES" sz="1200" b="1" u="heavy" dirty="0"/>
              <a:t>Las mujeres y el tabaquismo</a:t>
            </a:r>
            <a:endParaRPr lang="es-ES" sz="1200" b="1" dirty="0"/>
          </a:p>
          <a:p>
            <a:r>
              <a:rPr lang="es-ES" sz="1200" dirty="0"/>
              <a:t>Las adolescentes que fuman han reducido el índice de crecimiento del pulmón y las adultas experimentan afecciones prematuras de las funciones de este órgano</a:t>
            </a:r>
          </a:p>
          <a:p>
            <a:r>
              <a:rPr lang="es-ES" sz="1200" dirty="0"/>
              <a:t>Las mujeres que fuman aumentan el riesgo de retraso en la concepción y de infertilidad primaria y secundaria y puede padecer un leve aumento en los riesgos de embarazos ectópicos y abortos espontáneos. Experimentan menopausia a más temprana edad que las no fumadoras y, tal vez, más síntomas menopáusicos.</a:t>
            </a:r>
          </a:p>
          <a:p>
            <a:r>
              <a:rPr lang="es-ES" sz="1200" dirty="0"/>
              <a:t>Las mujeres que dejan de fumar antes o durante el embarazo reducen el riesgo de efectos adversos de los resultados de la función reproductiva; incluidos el retraso en la concepción, infertilidad, rotura prematura de membranas, parto prematuro y bajo peso del recién nacido</a:t>
            </a:r>
          </a:p>
        </p:txBody>
      </p:sp>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spTree>
    <p:extLst>
      <p:ext uri="{BB962C8B-B14F-4D97-AF65-F5344CB8AC3E}">
        <p14:creationId xmlns:p14="http://schemas.microsoft.com/office/powerpoint/2010/main" val="3617724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2" y="269083"/>
            <a:ext cx="291465" cy="467677"/>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7" name="6 Rectángulo"/>
          <p:cNvSpPr/>
          <p:nvPr/>
        </p:nvSpPr>
        <p:spPr>
          <a:xfrm>
            <a:off x="1186310" y="1129784"/>
            <a:ext cx="2862322" cy="369332"/>
          </a:xfrm>
          <a:prstGeom prst="rect">
            <a:avLst/>
          </a:prstGeom>
        </p:spPr>
        <p:txBody>
          <a:bodyPr wrap="none">
            <a:spAutoFit/>
          </a:bodyPr>
          <a:lstStyle/>
          <a:p>
            <a:r>
              <a:rPr lang="en-US" b="1" i="1" dirty="0"/>
              <a:t>Material </a:t>
            </a:r>
            <a:r>
              <a:rPr lang="en-US" b="1" i="1" dirty="0" err="1"/>
              <a:t>complementario</a:t>
            </a:r>
            <a:r>
              <a:rPr lang="en-US" b="1" dirty="0"/>
              <a:t>:   </a:t>
            </a:r>
            <a:endParaRPr lang="es-ES" dirty="0"/>
          </a:p>
        </p:txBody>
      </p:sp>
      <p:sp>
        <p:nvSpPr>
          <p:cNvPr id="11" name="10 Rectángulo"/>
          <p:cNvSpPr/>
          <p:nvPr/>
        </p:nvSpPr>
        <p:spPr>
          <a:xfrm>
            <a:off x="1197740" y="1745667"/>
            <a:ext cx="5991731" cy="338554"/>
          </a:xfrm>
          <a:prstGeom prst="rect">
            <a:avLst/>
          </a:prstGeom>
        </p:spPr>
        <p:txBody>
          <a:bodyPr wrap="square">
            <a:spAutoFit/>
          </a:bodyPr>
          <a:lstStyle/>
          <a:p>
            <a:r>
              <a:rPr lang="es-ES" sz="1600" dirty="0" smtClean="0">
                <a:hlinkClick r:id="rId4"/>
              </a:rPr>
              <a:t>https://www.who.int/bulletin/volumes/88/8/10-080747/es/</a:t>
            </a:r>
            <a:r>
              <a:rPr lang="es-ES" sz="1600" dirty="0" smtClean="0"/>
              <a:t> </a:t>
            </a:r>
            <a:endParaRPr lang="es-ES" sz="1600" dirty="0"/>
          </a:p>
        </p:txBody>
      </p:sp>
      <p:sp>
        <p:nvSpPr>
          <p:cNvPr id="14" name="13 Rectángulo"/>
          <p:cNvSpPr/>
          <p:nvPr/>
        </p:nvSpPr>
        <p:spPr>
          <a:xfrm>
            <a:off x="1236981" y="2272786"/>
            <a:ext cx="3869136" cy="338554"/>
          </a:xfrm>
          <a:prstGeom prst="rect">
            <a:avLst/>
          </a:prstGeom>
        </p:spPr>
        <p:txBody>
          <a:bodyPr wrap="square">
            <a:spAutoFit/>
          </a:bodyPr>
          <a:lstStyle/>
          <a:p>
            <a:r>
              <a:rPr lang="es-ES" sz="1600" dirty="0">
                <a:hlinkClick r:id="rId5"/>
              </a:rPr>
              <a:t>https://</a:t>
            </a:r>
            <a:r>
              <a:rPr lang="es-ES" sz="1600" dirty="0" smtClean="0">
                <a:hlinkClick r:id="rId5"/>
              </a:rPr>
              <a:t>www.infodrogas.org/tabaco-y-mujer</a:t>
            </a:r>
            <a:r>
              <a:rPr lang="es-ES" sz="1600" dirty="0" smtClean="0"/>
              <a:t> </a:t>
            </a:r>
            <a:endParaRPr lang="es-ES" sz="1600" dirty="0"/>
          </a:p>
        </p:txBody>
      </p:sp>
    </p:spTree>
    <p:extLst>
      <p:ext uri="{BB962C8B-B14F-4D97-AF65-F5344CB8AC3E}">
        <p14:creationId xmlns:p14="http://schemas.microsoft.com/office/powerpoint/2010/main" val="2968111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017" y="332423"/>
            <a:ext cx="468631" cy="638175"/>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31" y="5815965"/>
            <a:ext cx="663575" cy="666750"/>
          </a:xfrm>
          <a:prstGeom prst="rect">
            <a:avLst/>
          </a:prstGeom>
          <a:noFill/>
          <a:ln>
            <a:noFill/>
          </a:ln>
        </p:spPr>
      </p:pic>
      <p:sp>
        <p:nvSpPr>
          <p:cNvPr id="6" name="5 Rectángulo"/>
          <p:cNvSpPr/>
          <p:nvPr/>
        </p:nvSpPr>
        <p:spPr>
          <a:xfrm>
            <a:off x="845822" y="970599"/>
            <a:ext cx="7418071" cy="1754326"/>
          </a:xfrm>
          <a:prstGeom prst="rect">
            <a:avLst/>
          </a:prstGeom>
        </p:spPr>
        <p:txBody>
          <a:bodyPr wrap="square">
            <a:spAutoFit/>
          </a:bodyPr>
          <a:lstStyle/>
          <a:p>
            <a:pPr algn="just"/>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4</a:t>
            </a:r>
            <a:r>
              <a:rPr lang="es-ES" b="1" dirty="0" smtClean="0">
                <a:solidFill>
                  <a:srgbClr val="0070C0"/>
                </a:solidFill>
                <a:effectLst>
                  <a:glow rad="45504">
                    <a:schemeClr val="accent1">
                      <a:satMod val="220000"/>
                      <a:alpha val="35000"/>
                    </a:schemeClr>
                  </a:glow>
                </a:effectLst>
              </a:rPr>
              <a:t>.-</a:t>
            </a:r>
            <a:r>
              <a:rPr lang="es-ES" b="1" dirty="0" smtClean="0">
                <a:solidFill>
                  <a:srgbClr val="0070C0"/>
                </a:solidFill>
              </a:rPr>
              <a:t> </a:t>
            </a:r>
            <a:r>
              <a:rPr lang="es-ES" dirty="0">
                <a:solidFill>
                  <a:srgbClr val="0070C0"/>
                </a:solidFill>
              </a:rPr>
              <a:t>Calcula el gasto económico semanal y anual que le supone a Iker y a </a:t>
            </a:r>
            <a:r>
              <a:rPr lang="es-ES" dirty="0" err="1">
                <a:solidFill>
                  <a:srgbClr val="0070C0"/>
                </a:solidFill>
              </a:rPr>
              <a:t>Zuri</a:t>
            </a:r>
            <a:r>
              <a:rPr lang="es-ES" dirty="0">
                <a:solidFill>
                  <a:srgbClr val="0070C0"/>
                </a:solidFill>
              </a:rPr>
              <a:t> su consumo de tabaco, sabiendo que la marca que fuma él cuesta 4,80 euros el paquete, y el que fuma ella 4,60 euros. Aplicando el gasto semanal de ellos a lo que tú cobras de paga ¿Cuánto dinero te quedaría para otro tipo de gastos? Plantea algunas alternativas de gasto mucho más interesante que se te ocurran</a:t>
            </a:r>
            <a:r>
              <a:rPr lang="es-ES" dirty="0"/>
              <a:t>. </a:t>
            </a:r>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320" y="3268982"/>
            <a:ext cx="1874520" cy="1500783"/>
          </a:xfrm>
          <a:prstGeom prst="rect">
            <a:avLst/>
          </a:prstGeom>
          <a:noFill/>
          <a:ln>
            <a:noFill/>
          </a:ln>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5829300" y="3162657"/>
            <a:ext cx="1356360" cy="1767126"/>
          </a:xfrm>
          <a:prstGeom prst="rect">
            <a:avLst/>
          </a:prstGeom>
          <a:noFill/>
          <a:ln>
            <a:noFill/>
          </a:ln>
        </p:spPr>
      </p:pic>
    </p:spTree>
    <p:extLst>
      <p:ext uri="{BB962C8B-B14F-4D97-AF65-F5344CB8AC3E}">
        <p14:creationId xmlns:p14="http://schemas.microsoft.com/office/powerpoint/2010/main" val="270254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886</Words>
  <Application>Microsoft Office PowerPoint</Application>
  <PresentationFormat>Presentación en pantalla (4:3)</PresentationFormat>
  <Paragraphs>131</Paragraphs>
  <Slides>26</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2" baseType="lpstr">
      <vt:lpstr>Arial</vt:lpstr>
      <vt:lpstr>Calibri</vt:lpstr>
      <vt:lpstr>Times New Roman</vt:lpstr>
      <vt:lpstr>Verdana</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EJIE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Lopez, Mª Lorena</dc:creator>
  <cp:lastModifiedBy>Fernandez Lopez, Mª Lorena</cp:lastModifiedBy>
  <cp:revision>100</cp:revision>
  <cp:lastPrinted>2019-02-07T15:01:39Z</cp:lastPrinted>
  <dcterms:created xsi:type="dcterms:W3CDTF">2019-02-04T08:44:24Z</dcterms:created>
  <dcterms:modified xsi:type="dcterms:W3CDTF">2019-09-06T08:54:02Z</dcterms:modified>
</cp:coreProperties>
</file>