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62" r:id="rId7"/>
    <p:sldId id="280" r:id="rId8"/>
    <p:sldId id="281" r:id="rId9"/>
    <p:sldId id="283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0" r:id="rId24"/>
    <p:sldId id="261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2662" autoAdjust="0"/>
  </p:normalViewPr>
  <p:slideViewPr>
    <p:cSldViewPr snapToGrid="0">
      <p:cViewPr varScale="1">
        <p:scale>
          <a:sx n="98" d="100"/>
          <a:sy n="98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ópez Varona, Mª José" userId="6b80e222-923f-4be5-9ffe-77a4b7672272" providerId="ADAL" clId="{ABC6C80F-D42D-4B53-B08E-E4BA495B1BAD}"/>
    <pc:docChg chg="modSld">
      <pc:chgData name="López Varona, Mª José" userId="6b80e222-923f-4be5-9ffe-77a4b7672272" providerId="ADAL" clId="{ABC6C80F-D42D-4B53-B08E-E4BA495B1BAD}" dt="2025-02-06T08:02:29.916" v="10" actId="20577"/>
      <pc:docMkLst>
        <pc:docMk/>
      </pc:docMkLst>
      <pc:sldChg chg="modSp mod">
        <pc:chgData name="López Varona, Mª José" userId="6b80e222-923f-4be5-9ffe-77a4b7672272" providerId="ADAL" clId="{ABC6C80F-D42D-4B53-B08E-E4BA495B1BAD}" dt="2025-02-06T08:02:29.916" v="10" actId="20577"/>
        <pc:sldMkLst>
          <pc:docMk/>
          <pc:sldMk cId="982377593" sldId="261"/>
        </pc:sldMkLst>
        <pc:spChg chg="mod">
          <ac:chgData name="López Varona, Mª José" userId="6b80e222-923f-4be5-9ffe-77a4b7672272" providerId="ADAL" clId="{ABC6C80F-D42D-4B53-B08E-E4BA495B1BAD}" dt="2025-02-06T08:02:29.916" v="10" actId="20577"/>
          <ac:spMkLst>
            <pc:docMk/>
            <pc:sldMk cId="982377593" sldId="26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24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90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06/02/2025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ustralianprescriber.tg.org.au/articles/antipsychotic-switching-tool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5/eu_def/adjuntos/INFAC_Vol_33_1_Dementzia_sintoma-konduktualak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ipocampo.org/npi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sevier.es/es-revista-revista-espanola-geriatria-gerontologia-124-articulo-adaptacion-validacion-version-espanola-escala-S0211139X13000516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099"/>
            <a:ext cx="10752083" cy="3039949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DEMENTZIAREN SINTOMA </a:t>
            </a:r>
            <a:b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PSIKOLOGIKO ETA KONDUKTUALAK </a:t>
            </a:r>
            <a:b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KUDEATZEA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33 </a:t>
            </a:r>
            <a:r>
              <a:rPr lang="es-ES_tradnl" sz="36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Liburukia</a:t>
            </a:r>
            <a: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, 1 </a:t>
            </a:r>
            <a:r>
              <a:rPr lang="es-ES_tradnl" sz="36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Zk</a:t>
            </a:r>
            <a:r>
              <a:rPr lang="es-ES_tradnl" sz="3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– 2025</a:t>
            </a:r>
            <a:endParaRPr lang="es-ES" sz="36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LOTZE-NEURRI KIMIKOAK EDO 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EUSTE-NEURRI FARMAKOLOGIKOAK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38200" y="1839685"/>
            <a:ext cx="106060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Oro </a:t>
            </a:r>
            <a:r>
              <a:rPr lang="es-ES" dirty="0" err="1"/>
              <a:t>har</a:t>
            </a:r>
            <a:r>
              <a:rPr lang="es-ES" dirty="0"/>
              <a:t>, </a:t>
            </a:r>
            <a:r>
              <a:rPr lang="es-ES" dirty="0" err="1"/>
              <a:t>lotze-neurri</a:t>
            </a:r>
            <a:r>
              <a:rPr lang="es-ES" dirty="0"/>
              <a:t> </a:t>
            </a:r>
            <a:r>
              <a:rPr lang="es-ES" dirty="0" err="1"/>
              <a:t>kimikoak</a:t>
            </a:r>
            <a:r>
              <a:rPr lang="es-ES" dirty="0"/>
              <a:t> </a:t>
            </a:r>
            <a:r>
              <a:rPr lang="es-ES" dirty="0" err="1"/>
              <a:t>erabiltzea</a:t>
            </a:r>
            <a:r>
              <a:rPr lang="es-ES" dirty="0"/>
              <a:t> </a:t>
            </a:r>
            <a:r>
              <a:rPr lang="es-ES" dirty="0" err="1"/>
              <a:t>zera</a:t>
            </a:r>
            <a:r>
              <a:rPr lang="es-ES" dirty="0"/>
              <a:t> da: </a:t>
            </a:r>
            <a:r>
              <a:rPr lang="es-ES" dirty="0" err="1"/>
              <a:t>farmako</a:t>
            </a:r>
            <a:r>
              <a:rPr lang="es-ES" dirty="0"/>
              <a:t> </a:t>
            </a:r>
            <a:r>
              <a:rPr lang="es-ES" dirty="0" err="1"/>
              <a:t>jakin</a:t>
            </a:r>
            <a:r>
              <a:rPr lang="es-ES" dirty="0"/>
              <a:t> </a:t>
            </a:r>
            <a:r>
              <a:rPr lang="es-ES" dirty="0" err="1"/>
              <a:t>batzuk</a:t>
            </a:r>
            <a:r>
              <a:rPr lang="es-ES" dirty="0"/>
              <a:t> </a:t>
            </a:r>
            <a:r>
              <a:rPr lang="es-ES" dirty="0" err="1"/>
              <a:t>administratzea</a:t>
            </a:r>
            <a:r>
              <a:rPr lang="es-ES" dirty="0"/>
              <a:t> </a:t>
            </a:r>
            <a:r>
              <a:rPr lang="es-ES" dirty="0" err="1"/>
              <a:t>paziente</a:t>
            </a:r>
            <a:r>
              <a:rPr lang="es-ES" dirty="0"/>
              <a:t> </a:t>
            </a:r>
            <a:r>
              <a:rPr lang="es-ES" dirty="0" err="1"/>
              <a:t>asaldatuen</a:t>
            </a:r>
            <a:r>
              <a:rPr lang="es-ES" dirty="0"/>
              <a:t> </a:t>
            </a:r>
            <a:r>
              <a:rPr lang="es-ES" dirty="0" err="1"/>
              <a:t>jokabideari</a:t>
            </a:r>
            <a:r>
              <a:rPr lang="es-ES" dirty="0"/>
              <a:t> </a:t>
            </a:r>
            <a:r>
              <a:rPr lang="es-ES" dirty="0" err="1"/>
              <a:t>eusteko</a:t>
            </a:r>
            <a:r>
              <a:rPr lang="es-ES" dirty="0"/>
              <a:t>, </a:t>
            </a:r>
            <a:r>
              <a:rPr lang="es-ES" dirty="0" err="1"/>
              <a:t>uste</a:t>
            </a:r>
            <a:r>
              <a:rPr lang="es-ES" dirty="0"/>
              <a:t> </a:t>
            </a:r>
            <a:r>
              <a:rPr lang="es-ES" dirty="0" err="1"/>
              <a:t>denean</a:t>
            </a:r>
            <a:r>
              <a:rPr lang="es-ES" dirty="0"/>
              <a:t> </a:t>
            </a:r>
            <a:r>
              <a:rPr lang="es-ES" dirty="0" err="1"/>
              <a:t>jokabide</a:t>
            </a:r>
            <a:r>
              <a:rPr lang="es-ES" dirty="0"/>
              <a:t> </a:t>
            </a:r>
            <a:r>
              <a:rPr lang="es-ES" dirty="0" err="1"/>
              <a:t>hori</a:t>
            </a:r>
            <a:r>
              <a:rPr lang="es-ES" dirty="0"/>
              <a:t> </a:t>
            </a:r>
            <a:r>
              <a:rPr lang="es-ES" dirty="0" err="1"/>
              <a:t>arriskutsua</a:t>
            </a:r>
            <a:r>
              <a:rPr lang="es-ES" dirty="0"/>
              <a:t> izan </a:t>
            </a:r>
            <a:r>
              <a:rPr lang="es-ES" dirty="0" err="1"/>
              <a:t>daitekeela</a:t>
            </a:r>
            <a:r>
              <a:rPr lang="es-ES" dirty="0"/>
              <a:t> </a:t>
            </a:r>
            <a:r>
              <a:rPr lang="es-ES" dirty="0" err="1"/>
              <a:t>pazientearentzat</a:t>
            </a:r>
            <a:r>
              <a:rPr lang="es-ES" dirty="0"/>
              <a:t>, </a:t>
            </a:r>
            <a:r>
              <a:rPr lang="es-ES" dirty="0" err="1"/>
              <a:t>besteentzat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pazientea</a:t>
            </a:r>
            <a:r>
              <a:rPr lang="es-ES" dirty="0"/>
              <a:t> </a:t>
            </a:r>
            <a:r>
              <a:rPr lang="es-ES" dirty="0" err="1"/>
              <a:t>artatzen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langileentzat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/>
              <a:t>Farmakoak</a:t>
            </a:r>
            <a:r>
              <a:rPr lang="es-ES" dirty="0"/>
              <a:t> </a:t>
            </a:r>
            <a:r>
              <a:rPr lang="es-ES" dirty="0" err="1"/>
              <a:t>administratzea</a:t>
            </a:r>
            <a:r>
              <a:rPr lang="es-ES" dirty="0"/>
              <a:t> </a:t>
            </a:r>
            <a:r>
              <a:rPr lang="es-ES" dirty="0" err="1"/>
              <a:t>euste-neurri</a:t>
            </a:r>
            <a:r>
              <a:rPr lang="es-ES" dirty="0"/>
              <a:t> </a:t>
            </a:r>
            <a:r>
              <a:rPr lang="es-ES" dirty="0" err="1"/>
              <a:t>kimikotzat</a:t>
            </a:r>
            <a:r>
              <a:rPr lang="es-ES" dirty="0"/>
              <a:t> </a:t>
            </a:r>
            <a:r>
              <a:rPr lang="es-ES" dirty="0" err="1"/>
              <a:t>hartzen</a:t>
            </a:r>
            <a:r>
              <a:rPr lang="es-ES" dirty="0"/>
              <a:t> da </a:t>
            </a:r>
            <a:r>
              <a:rPr lang="es-ES" dirty="0" err="1"/>
              <a:t>paziente</a:t>
            </a:r>
            <a:r>
              <a:rPr lang="es-ES" dirty="0"/>
              <a:t> </a:t>
            </a:r>
            <a:r>
              <a:rPr lang="es-ES" dirty="0" err="1"/>
              <a:t>asaldatua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agresiboa</a:t>
            </a:r>
            <a:r>
              <a:rPr lang="es-ES" dirty="0"/>
              <a:t> </a:t>
            </a:r>
            <a:r>
              <a:rPr lang="es-ES" dirty="0" err="1"/>
              <a:t>sedatzeko</a:t>
            </a:r>
            <a:r>
              <a:rPr lang="es-ES" dirty="0"/>
              <a:t> </a:t>
            </a:r>
            <a:r>
              <a:rPr lang="es-ES" dirty="0" err="1"/>
              <a:t>erabiltzen</a:t>
            </a:r>
            <a:r>
              <a:rPr lang="es-ES" dirty="0"/>
              <a:t> </a:t>
            </a:r>
            <a:r>
              <a:rPr lang="es-ES" dirty="0" err="1"/>
              <a:t>denea</a:t>
            </a:r>
            <a:r>
              <a:rPr lang="es-ES" dirty="0"/>
              <a:t>, 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zuzenean</a:t>
            </a:r>
            <a:r>
              <a:rPr lang="es-ES" dirty="0"/>
              <a:t> </a:t>
            </a:r>
            <a:r>
              <a:rPr lang="es-ES" dirty="0" err="1"/>
              <a:t>arrazoi</a:t>
            </a:r>
            <a:r>
              <a:rPr lang="es-ES" dirty="0"/>
              <a:t> </a:t>
            </a:r>
            <a:r>
              <a:rPr lang="es-ES" dirty="0" err="1"/>
              <a:t>terapeutikoek</a:t>
            </a:r>
            <a:r>
              <a:rPr lang="es-ES" dirty="0"/>
              <a:t> </a:t>
            </a:r>
            <a:r>
              <a:rPr lang="es-ES" dirty="0" err="1"/>
              <a:t>bultzatuta</a:t>
            </a:r>
            <a:r>
              <a:rPr lang="es-ES" dirty="0"/>
              <a:t>. </a:t>
            </a:r>
            <a:r>
              <a:rPr lang="es-ES" dirty="0" err="1"/>
              <a:t>Hain</a:t>
            </a:r>
            <a:r>
              <a:rPr lang="es-ES" dirty="0"/>
              <a:t> </a:t>
            </a:r>
            <a:r>
              <a:rPr lang="es-ES" dirty="0" err="1"/>
              <a:t>zuzen</a:t>
            </a:r>
            <a:r>
              <a:rPr lang="es-ES" dirty="0"/>
              <a:t>, </a:t>
            </a:r>
            <a:r>
              <a:rPr lang="es-ES" dirty="0" err="1"/>
              <a:t>bigarren</a:t>
            </a:r>
            <a:r>
              <a:rPr lang="es-ES" dirty="0"/>
              <a:t> </a:t>
            </a:r>
            <a:r>
              <a:rPr lang="es-ES" dirty="0" err="1"/>
              <a:t>ñabardura</a:t>
            </a:r>
            <a:r>
              <a:rPr lang="es-ES" dirty="0"/>
              <a:t> </a:t>
            </a:r>
            <a:r>
              <a:rPr lang="es-ES" dirty="0" err="1"/>
              <a:t>horretan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koska</a:t>
            </a:r>
            <a:r>
              <a:rPr lang="es-ES" dirty="0"/>
              <a:t> —”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zuzenean</a:t>
            </a:r>
            <a:r>
              <a:rPr lang="es-ES" dirty="0"/>
              <a:t> </a:t>
            </a:r>
            <a:r>
              <a:rPr lang="es-ES" dirty="0" err="1"/>
              <a:t>arrazoi</a:t>
            </a:r>
            <a:r>
              <a:rPr lang="es-ES" dirty="0"/>
              <a:t> </a:t>
            </a:r>
            <a:r>
              <a:rPr lang="es-ES" dirty="0" err="1"/>
              <a:t>terapeutikoek</a:t>
            </a:r>
            <a:r>
              <a:rPr lang="es-ES" dirty="0"/>
              <a:t> </a:t>
            </a:r>
            <a:r>
              <a:rPr lang="es-ES" dirty="0" err="1"/>
              <a:t>bultzatuta</a:t>
            </a:r>
            <a:r>
              <a:rPr lang="es-ES" dirty="0"/>
              <a:t>” </a:t>
            </a:r>
            <a:r>
              <a:rPr lang="es-ES" dirty="0" err="1"/>
              <a:t>esaeran</a:t>
            </a:r>
            <a:r>
              <a:rPr lang="es-ES" dirty="0"/>
              <a:t>—, </a:t>
            </a:r>
            <a:r>
              <a:rPr lang="es-ES" dirty="0" err="1"/>
              <a:t>kasu</a:t>
            </a:r>
            <a:r>
              <a:rPr lang="es-ES" dirty="0"/>
              <a:t> </a:t>
            </a:r>
            <a:r>
              <a:rPr lang="es-ES" dirty="0" err="1"/>
              <a:t>horietan</a:t>
            </a:r>
            <a:r>
              <a:rPr lang="es-ES" dirty="0"/>
              <a:t> </a:t>
            </a:r>
            <a:r>
              <a:rPr lang="es-ES" dirty="0" err="1"/>
              <a:t>ager</a:t>
            </a:r>
            <a:r>
              <a:rPr lang="es-ES" dirty="0"/>
              <a:t> </a:t>
            </a:r>
            <a:r>
              <a:rPr lang="es-ES" dirty="0" err="1"/>
              <a:t>baitaiteke</a:t>
            </a:r>
            <a:r>
              <a:rPr lang="es-ES" dirty="0"/>
              <a:t> </a:t>
            </a:r>
            <a:r>
              <a:rPr lang="es-ES" dirty="0" err="1"/>
              <a:t>euste-neurri</a:t>
            </a:r>
            <a:r>
              <a:rPr lang="es-ES" dirty="0"/>
              <a:t> </a:t>
            </a:r>
            <a:r>
              <a:rPr lang="es-ES" dirty="0" err="1"/>
              <a:t>kimikoak</a:t>
            </a:r>
            <a:r>
              <a:rPr lang="es-ES" dirty="0"/>
              <a:t> </a:t>
            </a:r>
            <a:r>
              <a:rPr lang="es-ES" dirty="0" err="1"/>
              <a:t>oker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gehiegikeriaz</a:t>
            </a:r>
            <a:r>
              <a:rPr lang="es-ES" dirty="0"/>
              <a:t> </a:t>
            </a:r>
            <a:r>
              <a:rPr lang="es-ES" dirty="0" err="1"/>
              <a:t>erabiltzeko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; </a:t>
            </a:r>
            <a:r>
              <a:rPr lang="es-ES" dirty="0" err="1"/>
              <a:t>esaterako</a:t>
            </a:r>
            <a:r>
              <a:rPr lang="es-ES" dirty="0"/>
              <a:t>, “</a:t>
            </a:r>
            <a:r>
              <a:rPr lang="es-ES" dirty="0" err="1"/>
              <a:t>noraezean</a:t>
            </a:r>
            <a:r>
              <a:rPr lang="es-ES" dirty="0"/>
              <a:t> </a:t>
            </a:r>
            <a:r>
              <a:rPr lang="es-ES" dirty="0" err="1"/>
              <a:t>ibiltzea</a:t>
            </a:r>
            <a:r>
              <a:rPr lang="es-ES" dirty="0"/>
              <a:t>, </a:t>
            </a:r>
            <a:r>
              <a:rPr lang="es-ES" dirty="0" err="1"/>
              <a:t>asaldura</a:t>
            </a:r>
            <a:r>
              <a:rPr lang="es-ES" dirty="0"/>
              <a:t> </a:t>
            </a:r>
            <a:r>
              <a:rPr lang="es-ES" dirty="0" err="1"/>
              <a:t>ez-psikotikoa</a:t>
            </a:r>
            <a:r>
              <a:rPr lang="es-ES" dirty="0"/>
              <a:t>, </a:t>
            </a:r>
            <a:r>
              <a:rPr lang="es-ES" dirty="0" err="1"/>
              <a:t>egonezin</a:t>
            </a:r>
            <a:r>
              <a:rPr lang="es-ES" dirty="0"/>
              <a:t> </a:t>
            </a:r>
            <a:r>
              <a:rPr lang="es-ES" dirty="0" err="1"/>
              <a:t>psikomotorra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loaren </a:t>
            </a:r>
            <a:r>
              <a:rPr lang="es-ES" dirty="0" err="1"/>
              <a:t>nahasmenduak</a:t>
            </a:r>
            <a:r>
              <a:rPr lang="es-ES" dirty="0"/>
              <a:t>” </a:t>
            </a:r>
            <a:r>
              <a:rPr lang="es-ES" dirty="0" err="1"/>
              <a:t>tratatzeko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203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LOTZE-NEURRI KIMIKOAK EDO 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EUSTE-NEURRI FARMAKOLOGIKOAK: LEGISLAZIOA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966545" y="31113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89486" y="1822178"/>
            <a:ext cx="10078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err="1"/>
              <a:t>EAEn</a:t>
            </a:r>
            <a:r>
              <a:rPr lang="es-ES" dirty="0"/>
              <a:t>, 126/2019 </a:t>
            </a:r>
            <a:r>
              <a:rPr lang="es-ES" dirty="0" err="1"/>
              <a:t>adinekoentzako</a:t>
            </a:r>
            <a:r>
              <a:rPr lang="es-ES" dirty="0"/>
              <a:t> </a:t>
            </a:r>
            <a:r>
              <a:rPr lang="es-ES" dirty="0" err="1"/>
              <a:t>egoitza-zentroei</a:t>
            </a:r>
            <a:r>
              <a:rPr lang="es-ES" dirty="0"/>
              <a:t> </a:t>
            </a:r>
            <a:r>
              <a:rPr lang="es-ES" dirty="0" err="1"/>
              <a:t>buruzko</a:t>
            </a:r>
            <a:r>
              <a:rPr lang="es-ES" dirty="0"/>
              <a:t> </a:t>
            </a:r>
            <a:r>
              <a:rPr lang="es-ES" dirty="0" err="1"/>
              <a:t>dekretuaren</a:t>
            </a:r>
            <a:r>
              <a:rPr lang="es-ES" dirty="0"/>
              <a:t> 22.2.c </a:t>
            </a:r>
            <a:r>
              <a:rPr lang="es-ES" dirty="0" err="1"/>
              <a:t>artikuluan</a:t>
            </a:r>
            <a:r>
              <a:rPr lang="es-ES" dirty="0"/>
              <a:t> </a:t>
            </a:r>
            <a:r>
              <a:rPr lang="es-ES" dirty="0" err="1"/>
              <a:t>arautzen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lotze-neurriak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loturak</a:t>
            </a:r>
            <a:r>
              <a:rPr lang="es-ES" dirty="0"/>
              <a:t>:</a:t>
            </a:r>
          </a:p>
          <a:p>
            <a:pPr algn="just"/>
            <a:endParaRPr lang="es-ES" dirty="0"/>
          </a:p>
          <a:p>
            <a:pPr algn="ctr"/>
            <a:r>
              <a:rPr lang="es-ES" dirty="0"/>
              <a:t>“</a:t>
            </a:r>
            <a:r>
              <a:rPr lang="es-ES" dirty="0" err="1"/>
              <a:t>Ahal</a:t>
            </a:r>
            <a:r>
              <a:rPr lang="es-ES" dirty="0"/>
              <a:t> dela, </a:t>
            </a:r>
            <a:r>
              <a:rPr lang="es-ES" dirty="0" err="1"/>
              <a:t>lotura</a:t>
            </a:r>
            <a:r>
              <a:rPr lang="es-ES" dirty="0"/>
              <a:t> </a:t>
            </a:r>
            <a:r>
              <a:rPr lang="es-ES" dirty="0" err="1"/>
              <a:t>fisikoak</a:t>
            </a:r>
            <a:r>
              <a:rPr lang="es-ES" dirty="0"/>
              <a:t> eta </a:t>
            </a:r>
            <a:r>
              <a:rPr lang="es-ES" dirty="0" err="1"/>
              <a:t>euste</a:t>
            </a:r>
            <a:r>
              <a:rPr lang="es-ES" dirty="0"/>
              <a:t> </a:t>
            </a:r>
            <a:r>
              <a:rPr lang="es-ES" dirty="0" err="1"/>
              <a:t>farmakologikoak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erabiltzea</a:t>
            </a:r>
            <a:r>
              <a:rPr lang="es-ES" dirty="0"/>
              <a:t>, </a:t>
            </a:r>
            <a:r>
              <a:rPr lang="es-ES" dirty="0" err="1"/>
              <a:t>zentroko</a:t>
            </a:r>
            <a:r>
              <a:rPr lang="es-ES" dirty="0"/>
              <a:t> </a:t>
            </a:r>
            <a:r>
              <a:rPr lang="es-ES" dirty="0" err="1"/>
              <a:t>zerbitzu</a:t>
            </a:r>
            <a:r>
              <a:rPr lang="es-ES" dirty="0"/>
              <a:t> </a:t>
            </a:r>
            <a:r>
              <a:rPr lang="es-ES" dirty="0" err="1"/>
              <a:t>medikoak</a:t>
            </a:r>
            <a:r>
              <a:rPr lang="es-ES" dirty="0"/>
              <a:t> </a:t>
            </a:r>
            <a:r>
              <a:rPr lang="es-ES" dirty="0" err="1"/>
              <a:t>aginduta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baitira</a:t>
            </a:r>
            <a:r>
              <a:rPr lang="es-ES" dirty="0"/>
              <a:t> </a:t>
            </a:r>
            <a:r>
              <a:rPr lang="es-ES" dirty="0" err="1"/>
              <a:t>erabili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eta, </a:t>
            </a:r>
            <a:r>
              <a:rPr lang="es-ES" dirty="0" err="1"/>
              <a:t>azken</a:t>
            </a:r>
            <a:r>
              <a:rPr lang="es-ES" dirty="0"/>
              <a:t> </a:t>
            </a:r>
            <a:r>
              <a:rPr lang="es-ES" dirty="0" err="1"/>
              <a:t>baliabide</a:t>
            </a:r>
            <a:r>
              <a:rPr lang="es-ES" dirty="0"/>
              <a:t> </a:t>
            </a:r>
            <a:r>
              <a:rPr lang="es-ES" dirty="0" err="1"/>
              <a:t>gisa</a:t>
            </a:r>
            <a:r>
              <a:rPr lang="es-ES" dirty="0"/>
              <a:t>, </a:t>
            </a:r>
            <a:r>
              <a:rPr lang="es-ES" dirty="0" err="1"/>
              <a:t>erabiltzailea</a:t>
            </a:r>
            <a:r>
              <a:rPr lang="es-ES" dirty="0"/>
              <a:t> </a:t>
            </a:r>
            <a:r>
              <a:rPr lang="es-ES" dirty="0" err="1"/>
              <a:t>bera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gainerako</a:t>
            </a:r>
            <a:r>
              <a:rPr lang="es-ES" dirty="0"/>
              <a:t> </a:t>
            </a:r>
            <a:r>
              <a:rPr lang="es-ES" dirty="0" err="1"/>
              <a:t>egoiliarrak</a:t>
            </a:r>
            <a:r>
              <a:rPr lang="es-ES" dirty="0"/>
              <a:t> </a:t>
            </a:r>
            <a:r>
              <a:rPr lang="es-ES" dirty="0" err="1"/>
              <a:t>arriskuan</a:t>
            </a:r>
            <a:r>
              <a:rPr lang="es-ES" dirty="0"/>
              <a:t> </a:t>
            </a:r>
            <a:r>
              <a:rPr lang="es-ES" dirty="0" err="1"/>
              <a:t>dauden</a:t>
            </a:r>
            <a:r>
              <a:rPr lang="es-ES" dirty="0"/>
              <a:t> </a:t>
            </a:r>
            <a:r>
              <a:rPr lang="es-ES" dirty="0" err="1"/>
              <a:t>egoeretan</a:t>
            </a:r>
            <a:r>
              <a:rPr lang="es-ES" dirty="0"/>
              <a:t>; </a:t>
            </a:r>
            <a:r>
              <a:rPr lang="es-ES" dirty="0" err="1"/>
              <a:t>horretarako</a:t>
            </a:r>
            <a:r>
              <a:rPr lang="es-ES" dirty="0"/>
              <a:t>, </a:t>
            </a:r>
            <a:r>
              <a:rPr lang="es-ES" dirty="0" err="1"/>
              <a:t>arreta-protokolo</a:t>
            </a:r>
            <a:r>
              <a:rPr lang="es-ES" dirty="0"/>
              <a:t> </a:t>
            </a:r>
            <a:r>
              <a:rPr lang="es-ES" dirty="0" err="1"/>
              <a:t>espezifikoak</a:t>
            </a:r>
            <a:r>
              <a:rPr lang="es-ES" dirty="0"/>
              <a:t> </a:t>
            </a:r>
            <a:r>
              <a:rPr lang="es-ES" dirty="0" err="1"/>
              <a:t>beteko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beti</a:t>
            </a:r>
            <a:r>
              <a:rPr lang="es-ES" dirty="0"/>
              <a:t>”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err="1"/>
              <a:t>Estatuan</a:t>
            </a:r>
            <a:r>
              <a:rPr lang="es-ES" dirty="0"/>
              <a:t>, </a:t>
            </a:r>
            <a:r>
              <a:rPr lang="es-ES" dirty="0" err="1"/>
              <a:t>berriz</a:t>
            </a:r>
            <a:r>
              <a:rPr lang="es-ES" dirty="0"/>
              <a:t>, </a:t>
            </a:r>
            <a:r>
              <a:rPr lang="es-ES" dirty="0" err="1"/>
              <a:t>Estatuko</a:t>
            </a:r>
            <a:r>
              <a:rPr lang="es-ES" dirty="0"/>
              <a:t> </a:t>
            </a:r>
            <a:r>
              <a:rPr lang="es-ES" dirty="0" err="1"/>
              <a:t>Fiskaltza</a:t>
            </a:r>
            <a:r>
              <a:rPr lang="es-ES" dirty="0"/>
              <a:t> </a:t>
            </a:r>
            <a:r>
              <a:rPr lang="es-ES" dirty="0" err="1"/>
              <a:t>Nagusiaren</a:t>
            </a:r>
            <a:r>
              <a:rPr lang="es-ES" dirty="0"/>
              <a:t> </a:t>
            </a:r>
            <a:r>
              <a:rPr lang="es-ES" dirty="0" err="1"/>
              <a:t>urtarrilaren</a:t>
            </a:r>
            <a:r>
              <a:rPr lang="es-ES" dirty="0"/>
              <a:t> 19ko 1/2022 </a:t>
            </a:r>
            <a:r>
              <a:rPr lang="es-ES" dirty="0" err="1"/>
              <a:t>Instrukzioan</a:t>
            </a:r>
            <a:r>
              <a:rPr lang="es-ES" dirty="0"/>
              <a:t> </a:t>
            </a:r>
            <a:r>
              <a:rPr lang="es-ES" dirty="0" err="1"/>
              <a:t>aipatzen</a:t>
            </a:r>
            <a:r>
              <a:rPr lang="es-ES" dirty="0"/>
              <a:t> da </a:t>
            </a:r>
            <a:r>
              <a:rPr lang="es-ES" dirty="0" err="1"/>
              <a:t>euste-neurri</a:t>
            </a:r>
            <a:r>
              <a:rPr lang="es-ES" dirty="0"/>
              <a:t> </a:t>
            </a:r>
            <a:r>
              <a:rPr lang="es-ES" dirty="0" err="1"/>
              <a:t>farmakologikoak</a:t>
            </a:r>
            <a:r>
              <a:rPr lang="es-ES" dirty="0"/>
              <a:t> </a:t>
            </a:r>
            <a:r>
              <a:rPr lang="es-ES" dirty="0" err="1"/>
              <a:t>pazientea</a:t>
            </a:r>
            <a:r>
              <a:rPr lang="es-ES" dirty="0"/>
              <a:t> </a:t>
            </a:r>
            <a:r>
              <a:rPr lang="es-ES" dirty="0" err="1"/>
              <a:t>sedatzeko</a:t>
            </a:r>
            <a:r>
              <a:rPr lang="es-ES" dirty="0"/>
              <a:t> </a:t>
            </a:r>
            <a:r>
              <a:rPr lang="es-ES" dirty="0" err="1"/>
              <a:t>soilik</a:t>
            </a:r>
            <a:r>
              <a:rPr lang="es-ES" dirty="0"/>
              <a:t> </a:t>
            </a:r>
            <a:r>
              <a:rPr lang="es-ES" dirty="0" err="1"/>
              <a:t>baliatzea</a:t>
            </a:r>
            <a:r>
              <a:rPr lang="es-ES" dirty="0"/>
              <a:t> </a:t>
            </a:r>
            <a:r>
              <a:rPr lang="es-ES" dirty="0" err="1"/>
              <a:t>erabilera</a:t>
            </a:r>
            <a:r>
              <a:rPr lang="es-ES" dirty="0"/>
              <a:t> </a:t>
            </a:r>
            <a:r>
              <a:rPr lang="es-ES" dirty="0" err="1"/>
              <a:t>txarra</a:t>
            </a:r>
            <a:r>
              <a:rPr lang="es-ES" dirty="0"/>
              <a:t> </a:t>
            </a:r>
            <a:r>
              <a:rPr lang="es-ES" dirty="0" err="1"/>
              <a:t>egitea</a:t>
            </a:r>
            <a:r>
              <a:rPr lang="es-ES" dirty="0"/>
              <a:t> dela eta </a:t>
            </a:r>
            <a:r>
              <a:rPr lang="es-ES" dirty="0" err="1"/>
              <a:t>ezartzen</a:t>
            </a:r>
            <a:r>
              <a:rPr lang="es-ES" dirty="0"/>
              <a:t> du </a:t>
            </a:r>
            <a:r>
              <a:rPr lang="es-ES" dirty="0" err="1"/>
              <a:t>halako</a:t>
            </a:r>
            <a:r>
              <a:rPr lang="es-ES" dirty="0"/>
              <a:t> </a:t>
            </a:r>
            <a:r>
              <a:rPr lang="es-ES" dirty="0" err="1"/>
              <a:t>euste-neurriak</a:t>
            </a:r>
            <a:r>
              <a:rPr lang="es-ES" dirty="0"/>
              <a:t> </a:t>
            </a:r>
            <a:r>
              <a:rPr lang="es-ES" dirty="0" err="1"/>
              <a:t>erabiliko</a:t>
            </a:r>
            <a:r>
              <a:rPr lang="es-ES" dirty="0"/>
              <a:t> </a:t>
            </a:r>
            <a:r>
              <a:rPr lang="es-ES" dirty="0" err="1"/>
              <a:t>direla</a:t>
            </a:r>
            <a:r>
              <a:rPr lang="es-ES" dirty="0"/>
              <a:t> </a:t>
            </a:r>
            <a:r>
              <a:rPr lang="es-ES" dirty="0" err="1"/>
              <a:t>bakar-bakarrik</a:t>
            </a:r>
            <a:r>
              <a:rPr lang="es-ES" dirty="0"/>
              <a:t> </a:t>
            </a:r>
            <a:r>
              <a:rPr lang="es-ES" dirty="0" err="1"/>
              <a:t>pertsonaren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hirugarrenen</a:t>
            </a:r>
            <a:r>
              <a:rPr lang="es-ES" dirty="0"/>
              <a:t> </a:t>
            </a:r>
            <a:r>
              <a:rPr lang="es-ES" dirty="0" err="1"/>
              <a:t>segurtasunerako</a:t>
            </a:r>
            <a:r>
              <a:rPr lang="es-ES" dirty="0"/>
              <a:t> </a:t>
            </a:r>
            <a:r>
              <a:rPr lang="es-ES" dirty="0" err="1"/>
              <a:t>hurhurreko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 </a:t>
            </a:r>
            <a:r>
              <a:rPr lang="es-ES" dirty="0" err="1"/>
              <a:t>badago</a:t>
            </a:r>
            <a:r>
              <a:rPr lang="es-ES" dirty="0"/>
              <a:t> eta </a:t>
            </a:r>
            <a:r>
              <a:rPr lang="es-ES" dirty="0" err="1"/>
              <a:t>aurrez</a:t>
            </a:r>
            <a:r>
              <a:rPr lang="es-ES" dirty="0"/>
              <a:t> </a:t>
            </a:r>
            <a:r>
              <a:rPr lang="es-ES" dirty="0" err="1"/>
              <a:t>medikuaren</a:t>
            </a:r>
            <a:r>
              <a:rPr lang="es-ES" dirty="0"/>
              <a:t> </a:t>
            </a:r>
            <a:r>
              <a:rPr lang="es-ES" dirty="0" err="1"/>
              <a:t>preskripzioa</a:t>
            </a:r>
            <a:r>
              <a:rPr lang="es-ES" dirty="0"/>
              <a:t> </a:t>
            </a:r>
            <a:r>
              <a:rPr lang="es-ES" dirty="0" err="1"/>
              <a:t>eskuratu</a:t>
            </a:r>
            <a:r>
              <a:rPr lang="es-ES" dirty="0"/>
              <a:t> </a:t>
            </a:r>
            <a:r>
              <a:rPr lang="es-ES" dirty="0" err="1"/>
              <a:t>bada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17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br>
              <a:rPr lang="sv-SE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sv-SE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ANTIPSIKOTIKOEKIN EGITEN DEN TRATAMENDU FARMAKOLOGIKOA </a:t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33802" y="1217212"/>
            <a:ext cx="99903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Ez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frogatuta</a:t>
            </a:r>
            <a:r>
              <a:rPr lang="es-ES" dirty="0"/>
              <a:t> </a:t>
            </a:r>
            <a:r>
              <a:rPr lang="es-ES" dirty="0" err="1"/>
              <a:t>farmako</a:t>
            </a:r>
            <a:r>
              <a:rPr lang="es-ES" dirty="0"/>
              <a:t> </a:t>
            </a:r>
            <a:r>
              <a:rPr lang="es-ES" dirty="0" err="1"/>
              <a:t>antipsikotikoak</a:t>
            </a:r>
            <a:r>
              <a:rPr lang="es-ES" dirty="0"/>
              <a:t> </a:t>
            </a:r>
            <a:r>
              <a:rPr lang="es-ES" dirty="0" err="1"/>
              <a:t>neurri</a:t>
            </a:r>
            <a:r>
              <a:rPr lang="es-ES" dirty="0"/>
              <a:t> </a:t>
            </a:r>
            <a:r>
              <a:rPr lang="es-ES" dirty="0" err="1"/>
              <a:t>ez-farmakologikoak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efikazagoak</a:t>
            </a:r>
            <a:r>
              <a:rPr lang="es-ES" dirty="0"/>
              <a:t> </a:t>
            </a:r>
            <a:r>
              <a:rPr lang="es-ES" dirty="0" err="1"/>
              <a:t>direnik</a:t>
            </a:r>
            <a:r>
              <a:rPr lang="es-ES" dirty="0"/>
              <a:t> </a:t>
            </a:r>
            <a:r>
              <a:rPr lang="es-ES" dirty="0" err="1"/>
              <a:t>DSPKak</a:t>
            </a:r>
            <a:r>
              <a:rPr lang="es-ES" dirty="0"/>
              <a:t> </a:t>
            </a:r>
            <a:r>
              <a:rPr lang="es-ES" dirty="0" err="1"/>
              <a:t>tratatzeko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/>
              <a:t>Antipsikotikoek</a:t>
            </a:r>
            <a:r>
              <a:rPr lang="es-ES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efikazia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xumea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dute</a:t>
            </a:r>
            <a:r>
              <a:rPr lang="es-ES" dirty="0"/>
              <a:t> </a:t>
            </a:r>
            <a:r>
              <a:rPr lang="es-ES" dirty="0" err="1"/>
              <a:t>asaldura</a:t>
            </a:r>
            <a:r>
              <a:rPr lang="es-ES" dirty="0"/>
              <a:t> eta </a:t>
            </a:r>
            <a:r>
              <a:rPr lang="es-ES" dirty="0" err="1"/>
              <a:t>agresioa</a:t>
            </a:r>
            <a:r>
              <a:rPr lang="es-ES" dirty="0"/>
              <a:t> </a:t>
            </a:r>
            <a:r>
              <a:rPr lang="es-ES" dirty="0" err="1"/>
              <a:t>epe</a:t>
            </a:r>
            <a:r>
              <a:rPr lang="es-ES" dirty="0"/>
              <a:t> </a:t>
            </a:r>
            <a:r>
              <a:rPr lang="es-ES" dirty="0" err="1"/>
              <a:t>laburrera</a:t>
            </a:r>
            <a:r>
              <a:rPr lang="es-ES" dirty="0"/>
              <a:t> </a:t>
            </a:r>
            <a:r>
              <a:rPr lang="es-ES" dirty="0" err="1"/>
              <a:t>arintzeko</a:t>
            </a:r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/>
              <a:t>Epe</a:t>
            </a:r>
            <a:r>
              <a:rPr lang="es-ES" dirty="0"/>
              <a:t> </a:t>
            </a:r>
            <a:r>
              <a:rPr lang="es-ES" dirty="0" err="1"/>
              <a:t>luzeko</a:t>
            </a:r>
            <a:r>
              <a:rPr lang="es-ES" dirty="0"/>
              <a:t> </a:t>
            </a:r>
            <a:r>
              <a:rPr lang="es-ES" dirty="0" err="1"/>
              <a:t>onurak</a:t>
            </a:r>
            <a:r>
              <a:rPr lang="es-ES" dirty="0"/>
              <a:t> (&gt;3 </a:t>
            </a:r>
            <a:r>
              <a:rPr lang="es-ES" dirty="0" err="1"/>
              <a:t>hilabete</a:t>
            </a:r>
            <a:r>
              <a:rPr lang="es-ES" dirty="0"/>
              <a:t>)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argiak</a:t>
            </a:r>
            <a:r>
              <a:rPr lang="es-ES" dirty="0"/>
              <a:t>, </a:t>
            </a:r>
            <a:r>
              <a:rPr lang="es-ES" dirty="0" err="1"/>
              <a:t>beraz</a:t>
            </a:r>
            <a:r>
              <a:rPr lang="es-ES" dirty="0"/>
              <a:t>, espero den </a:t>
            </a:r>
            <a:r>
              <a:rPr lang="es-ES" dirty="0" err="1"/>
              <a:t>onura</a:t>
            </a:r>
            <a:r>
              <a:rPr lang="es-ES" dirty="0"/>
              <a:t> </a:t>
            </a:r>
            <a:r>
              <a:rPr lang="es-ES" dirty="0" err="1"/>
              <a:t>neurtu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</a:t>
            </a:r>
            <a:r>
              <a:rPr lang="es-ES" dirty="0" err="1"/>
              <a:t>kontrako</a:t>
            </a:r>
            <a:r>
              <a:rPr lang="es-ES" dirty="0"/>
              <a:t> </a:t>
            </a:r>
            <a:r>
              <a:rPr lang="es-ES" dirty="0" err="1"/>
              <a:t>ondorio</a:t>
            </a:r>
            <a:r>
              <a:rPr lang="es-ES" dirty="0"/>
              <a:t> </a:t>
            </a:r>
            <a:r>
              <a:rPr lang="es-ES" dirty="0" err="1"/>
              <a:t>larriak</a:t>
            </a:r>
            <a:r>
              <a:rPr lang="es-ES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/>
              <a:t>arriskuarekin</a:t>
            </a:r>
            <a:r>
              <a:rPr lang="es-ES" dirty="0"/>
              <a:t>, hala </a:t>
            </a:r>
            <a:r>
              <a:rPr lang="es-ES" dirty="0" err="1"/>
              <a:t>nola</a:t>
            </a:r>
            <a:r>
              <a:rPr lang="es-ES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heriotza</a:t>
            </a:r>
            <a:r>
              <a:rPr lang="es-ES" sz="2000" b="1" dirty="0">
                <a:solidFill>
                  <a:srgbClr val="4E9EBA"/>
                </a:solidFill>
              </a:rPr>
              <a:t>-tasa </a:t>
            </a:r>
            <a:r>
              <a:rPr lang="es-ES" sz="2000" b="1" dirty="0" err="1">
                <a:solidFill>
                  <a:srgbClr val="4E9EBA"/>
                </a:solidFill>
              </a:rPr>
              <a:t>handitzea</a:t>
            </a:r>
            <a:r>
              <a:rPr lang="es-ES" sz="2000" b="1" dirty="0">
                <a:solidFill>
                  <a:srgbClr val="4E9EBA"/>
                </a:solidFill>
              </a:rPr>
              <a:t> eta </a:t>
            </a:r>
            <a:r>
              <a:rPr lang="es-ES" sz="2000" b="1" dirty="0" err="1">
                <a:solidFill>
                  <a:srgbClr val="4E9EBA"/>
                </a:solidFill>
              </a:rPr>
              <a:t>iktusa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izateko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arriskua</a:t>
            </a:r>
            <a:endParaRPr lang="es-ES" sz="2000" b="1" dirty="0">
              <a:solidFill>
                <a:srgbClr val="4E9EB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 </a:t>
            </a:r>
            <a:r>
              <a:rPr lang="es-ES" dirty="0" err="1"/>
              <a:t>Lehendik</a:t>
            </a:r>
            <a:r>
              <a:rPr lang="es-ES" dirty="0"/>
              <a:t> ere </a:t>
            </a:r>
            <a:r>
              <a:rPr lang="es-ES" dirty="0" err="1"/>
              <a:t>ezagunak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albo-</a:t>
            </a:r>
            <a:r>
              <a:rPr lang="es-ES" dirty="0" err="1"/>
              <a:t>ondorioak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-  </a:t>
            </a:r>
            <a:r>
              <a:rPr lang="es-ES" dirty="0" err="1"/>
              <a:t>metabolikoak</a:t>
            </a:r>
            <a:r>
              <a:rPr lang="es-ES" dirty="0"/>
              <a:t> (</a:t>
            </a:r>
            <a:r>
              <a:rPr lang="es-ES" dirty="0" err="1"/>
              <a:t>pisua</a:t>
            </a:r>
            <a:r>
              <a:rPr lang="es-ES" dirty="0"/>
              <a:t> </a:t>
            </a:r>
            <a:r>
              <a:rPr lang="es-ES" dirty="0" err="1"/>
              <a:t>hartzea</a:t>
            </a:r>
            <a:r>
              <a:rPr lang="es-ES" dirty="0"/>
              <a:t>, </a:t>
            </a:r>
            <a:r>
              <a:rPr lang="es-ES" dirty="0" err="1"/>
              <a:t>diabetesa</a:t>
            </a:r>
            <a:r>
              <a:rPr lang="es-ES" dirty="0"/>
              <a:t>, </a:t>
            </a:r>
            <a:r>
              <a:rPr lang="es-ES" dirty="0" err="1"/>
              <a:t>sindrome</a:t>
            </a:r>
            <a:r>
              <a:rPr lang="es-ES" dirty="0"/>
              <a:t> </a:t>
            </a:r>
            <a:r>
              <a:rPr lang="es-ES" dirty="0" err="1"/>
              <a:t>metabolikoa</a:t>
            </a:r>
            <a:r>
              <a:rPr lang="es-ES" dirty="0"/>
              <a:t>), </a:t>
            </a:r>
          </a:p>
          <a:p>
            <a:pPr lvl="1"/>
            <a:r>
              <a:rPr lang="es-ES" dirty="0"/>
              <a:t>-  </a:t>
            </a:r>
            <a:r>
              <a:rPr lang="es-ES" dirty="0" err="1"/>
              <a:t>kardiakoak</a:t>
            </a:r>
            <a:r>
              <a:rPr lang="es-ES" dirty="0"/>
              <a:t> (QT </a:t>
            </a:r>
            <a:r>
              <a:rPr lang="es-ES" dirty="0" err="1"/>
              <a:t>tartearen</a:t>
            </a:r>
            <a:r>
              <a:rPr lang="es-ES" dirty="0"/>
              <a:t> </a:t>
            </a:r>
            <a:r>
              <a:rPr lang="es-ES" dirty="0" err="1"/>
              <a:t>luzapena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-  </a:t>
            </a:r>
            <a:r>
              <a:rPr lang="es-ES" dirty="0" err="1"/>
              <a:t>estrapiramidalak</a:t>
            </a:r>
            <a:r>
              <a:rPr lang="es-ES" dirty="0"/>
              <a:t>  </a:t>
            </a:r>
            <a:r>
              <a:rPr lang="it-IT" dirty="0"/>
              <a:t>(distonia, akatisia, diszinesia berantiarra, parkinsonismoa)</a:t>
            </a:r>
            <a:endParaRPr lang="es-ES" dirty="0"/>
          </a:p>
          <a:p>
            <a:pPr lvl="1"/>
            <a:r>
              <a:rPr lang="es-ES" dirty="0"/>
              <a:t>-  </a:t>
            </a:r>
            <a:r>
              <a:rPr lang="es-ES" dirty="0" err="1"/>
              <a:t>nerbio</a:t>
            </a:r>
            <a:r>
              <a:rPr lang="es-ES" dirty="0"/>
              <a:t>-sistema </a:t>
            </a:r>
            <a:r>
              <a:rPr lang="es-ES" dirty="0" err="1"/>
              <a:t>zentralari</a:t>
            </a:r>
            <a:r>
              <a:rPr lang="es-ES" dirty="0"/>
              <a:t> </a:t>
            </a:r>
            <a:r>
              <a:rPr lang="es-ES" dirty="0" err="1"/>
              <a:t>eragiten</a:t>
            </a:r>
            <a:r>
              <a:rPr lang="es-ES" dirty="0"/>
              <a:t> </a:t>
            </a:r>
            <a:r>
              <a:rPr lang="es-ES" dirty="0" err="1"/>
              <a:t>diotenak</a:t>
            </a:r>
            <a:r>
              <a:rPr lang="es-ES" dirty="0"/>
              <a:t> (</a:t>
            </a:r>
            <a:r>
              <a:rPr lang="es-ES" dirty="0" err="1"/>
              <a:t>somnolentzia</a:t>
            </a:r>
            <a:r>
              <a:rPr lang="es-ES" dirty="0"/>
              <a:t>, </a:t>
            </a:r>
            <a:r>
              <a:rPr lang="es-ES" dirty="0" err="1"/>
              <a:t>okerragotze</a:t>
            </a:r>
            <a:r>
              <a:rPr lang="es-ES" dirty="0"/>
              <a:t> </a:t>
            </a:r>
            <a:r>
              <a:rPr lang="es-ES" dirty="0" err="1"/>
              <a:t>kognitiboa</a:t>
            </a:r>
            <a:r>
              <a:rPr lang="es-ES" dirty="0"/>
              <a:t> eta, </a:t>
            </a:r>
            <a:r>
              <a:rPr lang="es-ES" dirty="0" err="1"/>
              <a:t>gutxiagotan</a:t>
            </a:r>
            <a:r>
              <a:rPr lang="es-ES" dirty="0"/>
              <a:t>, </a:t>
            </a:r>
            <a:r>
              <a:rPr lang="es-ES" dirty="0" err="1"/>
              <a:t>ibileraren</a:t>
            </a:r>
            <a:r>
              <a:rPr lang="es-ES" dirty="0"/>
              <a:t> </a:t>
            </a:r>
            <a:r>
              <a:rPr lang="es-ES" dirty="0" err="1"/>
              <a:t>alterazioa</a:t>
            </a:r>
            <a:r>
              <a:rPr lang="es-ES" dirty="0"/>
              <a:t> eta </a:t>
            </a:r>
            <a:r>
              <a:rPr lang="es-ES" dirty="0" err="1"/>
              <a:t>konbultsioak</a:t>
            </a:r>
            <a:r>
              <a:rPr lang="es-ES" dirty="0"/>
              <a:t>)</a:t>
            </a:r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/>
              <a:t>Erorikoak</a:t>
            </a:r>
            <a:r>
              <a:rPr lang="es-ES" dirty="0"/>
              <a:t>, </a:t>
            </a:r>
            <a:r>
              <a:rPr lang="es-ES" dirty="0" err="1"/>
              <a:t>hausturak</a:t>
            </a:r>
            <a:r>
              <a:rPr lang="es-ES" dirty="0"/>
              <a:t> eta </a:t>
            </a:r>
            <a:r>
              <a:rPr lang="es-ES" dirty="0" err="1"/>
              <a:t>pneumonia</a:t>
            </a:r>
            <a:r>
              <a:rPr lang="es-ES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handiagoarekin</a:t>
            </a:r>
            <a:r>
              <a:rPr lang="es-ES" dirty="0"/>
              <a:t> </a:t>
            </a:r>
            <a:r>
              <a:rPr lang="es-ES" dirty="0" err="1"/>
              <a:t>lotu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, </a:t>
            </a:r>
            <a:r>
              <a:rPr lang="es-ES" dirty="0" err="1"/>
              <a:t>baita</a:t>
            </a:r>
            <a:r>
              <a:rPr lang="es-ES" dirty="0"/>
              <a:t> edema </a:t>
            </a:r>
            <a:r>
              <a:rPr lang="es-ES" dirty="0" err="1"/>
              <a:t>periferikoa</a:t>
            </a:r>
            <a:r>
              <a:rPr lang="es-ES" dirty="0"/>
              <a:t> eta </a:t>
            </a:r>
            <a:r>
              <a:rPr lang="es-ES" dirty="0" err="1"/>
              <a:t>tronboenbolismo-arriskua</a:t>
            </a:r>
            <a:r>
              <a:rPr lang="es-ES" dirty="0"/>
              <a:t> ere </a:t>
            </a:r>
          </a:p>
        </p:txBody>
      </p:sp>
    </p:spTree>
    <p:extLst>
      <p:ext uri="{BB962C8B-B14F-4D97-AF65-F5344CB8AC3E}">
        <p14:creationId xmlns:p14="http://schemas.microsoft.com/office/powerpoint/2010/main" val="351273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802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sv-SE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ANTIPSIKOTIKOEKIN EGITEN DEN TRATAMENDU FARMAKOLOGIKOA 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98022" y="1443841"/>
            <a:ext cx="107972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/>
              <a:t>Farmako</a:t>
            </a:r>
            <a:r>
              <a:rPr lang="es-ES" dirty="0"/>
              <a:t> </a:t>
            </a:r>
            <a:r>
              <a:rPr lang="es-ES" dirty="0" err="1"/>
              <a:t>antipsikotikoak</a:t>
            </a:r>
            <a:r>
              <a:rPr lang="es-ES" dirty="0"/>
              <a:t> </a:t>
            </a:r>
            <a:r>
              <a:rPr lang="es-ES" dirty="0" err="1"/>
              <a:t>honelakoetan</a:t>
            </a:r>
            <a:r>
              <a:rPr lang="es-ES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bakarrik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hartuko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dira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kontuan</a:t>
            </a:r>
            <a:r>
              <a:rPr lang="es-ES" sz="2000" b="1" dirty="0">
                <a:solidFill>
                  <a:srgbClr val="4E9EBA"/>
                </a:solidFill>
              </a:rPr>
              <a:t>  </a:t>
            </a:r>
            <a:r>
              <a:rPr lang="es-ES" dirty="0" err="1"/>
              <a:t>DSPKak</a:t>
            </a:r>
            <a:r>
              <a:rPr lang="es-ES" dirty="0"/>
              <a:t> </a:t>
            </a:r>
            <a:r>
              <a:rPr lang="es-ES" dirty="0" err="1"/>
              <a:t>tratatzeko</a:t>
            </a:r>
            <a:r>
              <a:rPr lang="es-ES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es-ES" dirty="0" err="1"/>
              <a:t>pertsona</a:t>
            </a:r>
            <a:r>
              <a:rPr lang="es-ES" dirty="0"/>
              <a:t> </a:t>
            </a:r>
            <a:r>
              <a:rPr lang="es-ES" dirty="0" err="1"/>
              <a:t>sintomadunak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haien</a:t>
            </a:r>
            <a:r>
              <a:rPr lang="es-ES" dirty="0"/>
              <a:t> </a:t>
            </a:r>
            <a:r>
              <a:rPr lang="es-ES" dirty="0" err="1"/>
              <a:t>ingurukoak</a:t>
            </a:r>
            <a:r>
              <a:rPr lang="es-ES" dirty="0"/>
              <a:t> </a:t>
            </a:r>
            <a:r>
              <a:rPr lang="es-ES" dirty="0" err="1"/>
              <a:t>arriskuan</a:t>
            </a:r>
            <a:r>
              <a:rPr lang="es-ES" dirty="0"/>
              <a:t> </a:t>
            </a:r>
            <a:r>
              <a:rPr lang="es-ES" dirty="0" err="1"/>
              <a:t>jartzen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larrietan</a:t>
            </a:r>
            <a:endParaRPr lang="es-ES" dirty="0"/>
          </a:p>
          <a:p>
            <a:pPr marL="742950" lvl="1" indent="-285750">
              <a:buFontTx/>
              <a:buChar char="-"/>
            </a:pPr>
            <a:r>
              <a:rPr lang="es-ES" dirty="0" err="1"/>
              <a:t>denbora</a:t>
            </a:r>
            <a:r>
              <a:rPr lang="es-ES" dirty="0"/>
              <a:t> </a:t>
            </a:r>
            <a:r>
              <a:rPr lang="es-ES" dirty="0" err="1"/>
              <a:t>mugatuz</a:t>
            </a:r>
            <a:r>
              <a:rPr lang="es-ES" dirty="0"/>
              <a:t>, </a:t>
            </a:r>
          </a:p>
          <a:p>
            <a:pPr marL="742950" lvl="1" indent="-285750">
              <a:buFontTx/>
              <a:buChar char="-"/>
            </a:pPr>
            <a:r>
              <a:rPr lang="es-ES" dirty="0" err="1"/>
              <a:t>psikosiarekin</a:t>
            </a:r>
            <a:r>
              <a:rPr lang="es-ES" dirty="0"/>
              <a:t>, </a:t>
            </a:r>
            <a:r>
              <a:rPr lang="es-ES" dirty="0" err="1"/>
              <a:t>pertzepzio</a:t>
            </a:r>
            <a:r>
              <a:rPr lang="es-ES" dirty="0"/>
              <a:t> </a:t>
            </a:r>
            <a:r>
              <a:rPr lang="es-ES" dirty="0" err="1"/>
              <a:t>distortsionatuekin</a:t>
            </a:r>
            <a:r>
              <a:rPr lang="es-ES" dirty="0"/>
              <a:t> (</a:t>
            </a:r>
            <a:r>
              <a:rPr lang="es-ES" dirty="0" err="1"/>
              <a:t>deliriozko</a:t>
            </a:r>
            <a:r>
              <a:rPr lang="es-ES" dirty="0"/>
              <a:t> </a:t>
            </a:r>
            <a:r>
              <a:rPr lang="es-ES" dirty="0" err="1"/>
              <a:t>ideiak</a:t>
            </a:r>
            <a:r>
              <a:rPr lang="es-ES" dirty="0"/>
              <a:t>), </a:t>
            </a:r>
            <a:r>
              <a:rPr lang="es-ES" dirty="0" err="1"/>
              <a:t>haluzinazioekin</a:t>
            </a:r>
            <a:r>
              <a:rPr lang="es-ES" dirty="0"/>
              <a:t> eta </a:t>
            </a:r>
            <a:r>
              <a:rPr lang="es-ES" dirty="0" err="1"/>
              <a:t>agresio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asaldura</a:t>
            </a:r>
            <a:r>
              <a:rPr lang="es-ES" dirty="0"/>
              <a:t> </a:t>
            </a:r>
            <a:r>
              <a:rPr lang="es-ES" dirty="0" err="1"/>
              <a:t>larriekin</a:t>
            </a:r>
            <a:r>
              <a:rPr lang="es-ES" dirty="0"/>
              <a:t> </a:t>
            </a:r>
            <a:r>
              <a:rPr lang="es-ES" dirty="0" err="1"/>
              <a:t>agertzen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egoerak</a:t>
            </a:r>
            <a:r>
              <a:rPr lang="es-ES" dirty="0"/>
              <a:t> </a:t>
            </a:r>
            <a:r>
              <a:rPr lang="es-ES" dirty="0" err="1"/>
              <a:t>tratatzeko</a:t>
            </a:r>
            <a:r>
              <a:rPr lang="es-ES" dirty="0"/>
              <a:t>, </a:t>
            </a:r>
            <a:r>
              <a:rPr lang="es-ES" dirty="0" err="1"/>
              <a:t>baldin</a:t>
            </a:r>
            <a:r>
              <a:rPr lang="es-ES" dirty="0"/>
              <a:t> eta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horiek</a:t>
            </a:r>
            <a:r>
              <a:rPr lang="es-ES" dirty="0"/>
              <a:t> angustia </a:t>
            </a:r>
            <a:r>
              <a:rPr lang="es-ES" dirty="0" err="1"/>
              <a:t>handia</a:t>
            </a:r>
            <a:r>
              <a:rPr lang="es-ES" dirty="0"/>
              <a:t> </a:t>
            </a:r>
            <a:r>
              <a:rPr lang="es-ES" dirty="0" err="1"/>
              <a:t>sortzen</a:t>
            </a:r>
            <a:r>
              <a:rPr lang="es-ES" dirty="0"/>
              <a:t> </a:t>
            </a:r>
            <a:r>
              <a:rPr lang="es-ES" dirty="0" err="1"/>
              <a:t>badiote</a:t>
            </a:r>
            <a:r>
              <a:rPr lang="es-ES" dirty="0"/>
              <a:t> </a:t>
            </a:r>
            <a:r>
              <a:rPr lang="es-ES" dirty="0" err="1"/>
              <a:t>dementzia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pertsonari</a:t>
            </a:r>
            <a:endParaRPr lang="es-ES" dirty="0"/>
          </a:p>
          <a:p>
            <a:pPr marL="742950" lvl="1" indent="-285750">
              <a:buFontTx/>
              <a:buChar char="-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Ez </a:t>
            </a:r>
            <a:r>
              <a:rPr lang="es-ES" dirty="0" err="1"/>
              <a:t>dakarte</a:t>
            </a:r>
            <a:r>
              <a:rPr lang="es-ES" dirty="0"/>
              <a:t> </a:t>
            </a:r>
            <a:r>
              <a:rPr lang="es-ES" dirty="0" err="1"/>
              <a:t>onurarik</a:t>
            </a:r>
            <a:r>
              <a:rPr lang="es-ES" dirty="0"/>
              <a:t> </a:t>
            </a:r>
            <a:r>
              <a:rPr lang="es-ES" dirty="0" err="1"/>
              <a:t>apatia</a:t>
            </a:r>
            <a:r>
              <a:rPr lang="es-ES" dirty="0"/>
              <a:t>, </a:t>
            </a:r>
            <a:r>
              <a:rPr lang="es-ES" dirty="0" err="1"/>
              <a:t>portaera</a:t>
            </a:r>
            <a:r>
              <a:rPr lang="es-ES" dirty="0"/>
              <a:t> </a:t>
            </a:r>
            <a:r>
              <a:rPr lang="es-ES" dirty="0" err="1"/>
              <a:t>desegokiak</a:t>
            </a:r>
            <a:r>
              <a:rPr lang="es-ES" dirty="0"/>
              <a:t>, </a:t>
            </a:r>
            <a:r>
              <a:rPr lang="es-ES" dirty="0" err="1"/>
              <a:t>noraezean</a:t>
            </a:r>
            <a:r>
              <a:rPr lang="es-ES" dirty="0"/>
              <a:t> </a:t>
            </a:r>
            <a:r>
              <a:rPr lang="es-ES" dirty="0" err="1"/>
              <a:t>ibiltzea</a:t>
            </a:r>
            <a:r>
              <a:rPr lang="es-ES" dirty="0"/>
              <a:t>, </a:t>
            </a:r>
            <a:r>
              <a:rPr lang="es-ES" dirty="0" err="1"/>
              <a:t>bokalizazioa</a:t>
            </a:r>
            <a:r>
              <a:rPr lang="es-ES" dirty="0"/>
              <a:t> eta </a:t>
            </a:r>
            <a:r>
              <a:rPr lang="es-ES" dirty="0" err="1"/>
              <a:t>ekintza</a:t>
            </a:r>
            <a:r>
              <a:rPr lang="es-ES" dirty="0"/>
              <a:t> </a:t>
            </a:r>
            <a:r>
              <a:rPr lang="es-ES" dirty="0" err="1"/>
              <a:t>errepikakorrak</a:t>
            </a:r>
            <a:r>
              <a:rPr lang="es-ES" dirty="0"/>
              <a:t> </a:t>
            </a:r>
            <a:r>
              <a:rPr lang="es-ES" dirty="0" err="1"/>
              <a:t>agertzen</a:t>
            </a:r>
            <a:r>
              <a:rPr lang="es-ES" dirty="0"/>
              <a:t> </a:t>
            </a:r>
            <a:r>
              <a:rPr lang="es-ES" dirty="0" err="1"/>
              <a:t>direnean</a:t>
            </a:r>
            <a:r>
              <a:rPr lang="es-ES" dirty="0"/>
              <a:t>; </a:t>
            </a:r>
            <a:r>
              <a:rPr lang="es-ES" dirty="0" err="1"/>
              <a:t>areago</a:t>
            </a:r>
            <a:r>
              <a:rPr lang="es-ES" dirty="0"/>
              <a:t>, </a:t>
            </a:r>
            <a:r>
              <a:rPr lang="es-ES" dirty="0" err="1"/>
              <a:t>okerragotze</a:t>
            </a:r>
            <a:r>
              <a:rPr lang="es-ES" dirty="0"/>
              <a:t> </a:t>
            </a:r>
            <a:r>
              <a:rPr lang="es-ES" dirty="0" err="1"/>
              <a:t>paradoxikoa</a:t>
            </a:r>
            <a:r>
              <a:rPr lang="es-ES" dirty="0"/>
              <a:t> </a:t>
            </a:r>
            <a:r>
              <a:rPr lang="es-ES" dirty="0" err="1"/>
              <a:t>gerta</a:t>
            </a:r>
            <a:r>
              <a:rPr lang="es-ES" dirty="0"/>
              <a:t> </a:t>
            </a:r>
            <a:r>
              <a:rPr lang="es-ES" dirty="0" err="1"/>
              <a:t>daiteke</a:t>
            </a:r>
            <a:r>
              <a:rPr lang="es-ES" dirty="0"/>
              <a:t> </a:t>
            </a:r>
            <a:r>
              <a:rPr lang="es-ES" dirty="0" err="1"/>
              <a:t>zenbait</a:t>
            </a:r>
            <a:r>
              <a:rPr lang="es-ES" dirty="0"/>
              <a:t> </a:t>
            </a:r>
            <a:r>
              <a:rPr lang="es-ES" dirty="0" err="1"/>
              <a:t>egoeratan</a:t>
            </a:r>
            <a:r>
              <a:rPr lang="es-ES" dirty="0"/>
              <a:t>, hala </a:t>
            </a:r>
            <a:r>
              <a:rPr lang="es-ES" dirty="0" err="1"/>
              <a:t>nola</a:t>
            </a:r>
            <a:r>
              <a:rPr lang="es-ES" dirty="0"/>
              <a:t> </a:t>
            </a:r>
            <a:r>
              <a:rPr lang="es-ES" dirty="0" err="1"/>
              <a:t>noraezean</a:t>
            </a:r>
            <a:r>
              <a:rPr lang="es-ES" dirty="0"/>
              <a:t> </a:t>
            </a:r>
            <a:r>
              <a:rPr lang="es-ES" dirty="0" err="1"/>
              <a:t>ibiltzearen</a:t>
            </a:r>
            <a:r>
              <a:rPr lang="es-ES" dirty="0"/>
              <a:t> </a:t>
            </a:r>
            <a:r>
              <a:rPr lang="es-ES" dirty="0" err="1"/>
              <a:t>kasuan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/>
              <a:t>Lewy-ren</a:t>
            </a:r>
            <a:r>
              <a:rPr lang="es-ES" dirty="0"/>
              <a:t> </a:t>
            </a:r>
            <a:r>
              <a:rPr lang="es-ES" dirty="0" err="1"/>
              <a:t>gorputzek</a:t>
            </a:r>
            <a:r>
              <a:rPr lang="es-ES" dirty="0"/>
              <a:t> </a:t>
            </a:r>
            <a:r>
              <a:rPr lang="es-ES" dirty="0" err="1"/>
              <a:t>eragindako</a:t>
            </a:r>
            <a:r>
              <a:rPr lang="es-ES" dirty="0"/>
              <a:t> </a:t>
            </a:r>
            <a:r>
              <a:rPr lang="es-ES" dirty="0" err="1"/>
              <a:t>dementzia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parkinsona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pazienteek</a:t>
            </a:r>
            <a:r>
              <a:rPr lang="es-ES" dirty="0"/>
              <a:t> </a:t>
            </a:r>
            <a:r>
              <a:rPr lang="es-ES" dirty="0" err="1"/>
              <a:t>okerrera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dezakete</a:t>
            </a:r>
            <a:r>
              <a:rPr lang="es-ES" dirty="0"/>
              <a:t> </a:t>
            </a:r>
            <a:r>
              <a:rPr lang="es-ES" dirty="0" err="1"/>
              <a:t>gaixotasunen</a:t>
            </a:r>
            <a:r>
              <a:rPr lang="es-ES" dirty="0"/>
              <a:t> </a:t>
            </a:r>
            <a:r>
              <a:rPr lang="es-ES" dirty="0" err="1"/>
              <a:t>ezaugarri</a:t>
            </a:r>
            <a:r>
              <a:rPr lang="es-ES" dirty="0"/>
              <a:t> </a:t>
            </a:r>
            <a:r>
              <a:rPr lang="es-ES" dirty="0" err="1"/>
              <a:t>motorretan</a:t>
            </a:r>
            <a:r>
              <a:rPr lang="es-ES" dirty="0"/>
              <a:t>, eta, </a:t>
            </a:r>
            <a:r>
              <a:rPr lang="es-ES" dirty="0" err="1"/>
              <a:t>batzuetan</a:t>
            </a:r>
            <a:r>
              <a:rPr lang="es-ES" dirty="0"/>
              <a:t>, </a:t>
            </a:r>
            <a:r>
              <a:rPr lang="es-ES" dirty="0" err="1"/>
              <a:t>gerta</a:t>
            </a:r>
            <a:r>
              <a:rPr lang="es-ES" dirty="0"/>
              <a:t> </a:t>
            </a:r>
            <a:r>
              <a:rPr lang="es-ES" dirty="0" err="1"/>
              <a:t>daiteke</a:t>
            </a:r>
            <a:r>
              <a:rPr lang="es-ES" dirty="0"/>
              <a:t> </a:t>
            </a:r>
            <a:r>
              <a:rPr lang="es-ES" dirty="0" err="1"/>
              <a:t>antipsikotikoekiko</a:t>
            </a:r>
            <a:r>
              <a:rPr lang="es-ES" dirty="0"/>
              <a:t> </a:t>
            </a:r>
            <a:r>
              <a:rPr lang="es-ES" dirty="0" err="1"/>
              <a:t>sentikortasunaren</a:t>
            </a:r>
            <a:r>
              <a:rPr lang="es-ES" dirty="0"/>
              <a:t> </a:t>
            </a:r>
            <a:r>
              <a:rPr lang="es-ES" dirty="0" err="1"/>
              <a:t>erreakzio</a:t>
            </a:r>
            <a:r>
              <a:rPr lang="es-ES" dirty="0"/>
              <a:t> </a:t>
            </a:r>
            <a:r>
              <a:rPr lang="es-ES" dirty="0" err="1"/>
              <a:t>larriak</a:t>
            </a:r>
            <a:r>
              <a:rPr lang="es-ES" dirty="0"/>
              <a:t> </a:t>
            </a:r>
            <a:r>
              <a:rPr lang="es-ES" dirty="0" err="1"/>
              <a:t>sortzea</a:t>
            </a:r>
            <a:r>
              <a:rPr lang="es-ES" dirty="0"/>
              <a:t> </a:t>
            </a:r>
            <a:r>
              <a:rPr lang="es-ES" dirty="0" err="1"/>
              <a:t>azkar</a:t>
            </a:r>
            <a:r>
              <a:rPr lang="es-ES" dirty="0"/>
              <a:t> batean8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farmakologikoarekin</a:t>
            </a:r>
            <a:r>
              <a:rPr lang="es-ES" dirty="0"/>
              <a:t> batera </a:t>
            </a:r>
            <a:r>
              <a:rPr lang="es-ES" dirty="0" err="1"/>
              <a:t>neurri</a:t>
            </a:r>
            <a:r>
              <a:rPr lang="es-ES" dirty="0"/>
              <a:t> </a:t>
            </a:r>
            <a:r>
              <a:rPr lang="es-ES" dirty="0" err="1"/>
              <a:t>ez-farmakologikoak</a:t>
            </a:r>
            <a:r>
              <a:rPr lang="es-ES" dirty="0"/>
              <a:t> </a:t>
            </a:r>
            <a:r>
              <a:rPr lang="es-ES" dirty="0" err="1"/>
              <a:t>mantentzen</a:t>
            </a:r>
            <a:r>
              <a:rPr lang="es-ES" dirty="0"/>
              <a:t> </a:t>
            </a:r>
            <a:r>
              <a:rPr lang="es-ES" dirty="0" err="1"/>
              <a:t>jarraitu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4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87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ANTIPSIKOTIKOEN MANEIUA (1/6)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46532" y="1384684"/>
            <a:ext cx="10765401" cy="480131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" b="1" dirty="0"/>
              <a:t> </a:t>
            </a:r>
            <a:r>
              <a:rPr lang="es-ES" b="1" dirty="0" err="1"/>
              <a:t>Antipsikotikoekin</a:t>
            </a:r>
            <a:r>
              <a:rPr lang="es-ES" b="1" dirty="0"/>
              <a:t> </a:t>
            </a:r>
            <a:r>
              <a:rPr lang="es-ES" b="1" dirty="0" err="1"/>
              <a:t>tratatzen</a:t>
            </a:r>
            <a:r>
              <a:rPr lang="es-ES" b="1" dirty="0"/>
              <a:t> </a:t>
            </a:r>
            <a:r>
              <a:rPr lang="es-ES" b="1" dirty="0" err="1"/>
              <a:t>hasi</a:t>
            </a:r>
            <a:r>
              <a:rPr lang="es-ES" b="1" dirty="0"/>
              <a:t> </a:t>
            </a:r>
            <a:r>
              <a:rPr lang="es-ES" b="1" dirty="0" err="1"/>
              <a:t>aurretik</a:t>
            </a:r>
            <a:r>
              <a:rPr lang="es-ES" b="1" dirty="0"/>
              <a:t>: 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err="1"/>
              <a:t>pazientearen</a:t>
            </a:r>
            <a:r>
              <a:rPr lang="es-ES" dirty="0"/>
              <a:t> </a:t>
            </a:r>
            <a:r>
              <a:rPr lang="es-ES" dirty="0" err="1"/>
              <a:t>testuinguru</a:t>
            </a:r>
            <a:r>
              <a:rPr lang="es-ES" dirty="0"/>
              <a:t> </a:t>
            </a:r>
            <a:r>
              <a:rPr lang="es-ES" dirty="0" err="1"/>
              <a:t>klinikoa</a:t>
            </a:r>
            <a:r>
              <a:rPr lang="es-ES" dirty="0"/>
              <a:t> </a:t>
            </a:r>
            <a:r>
              <a:rPr lang="es-ES" dirty="0" err="1"/>
              <a:t>ebaluatu</a:t>
            </a:r>
            <a:r>
              <a:rPr lang="es-ES" dirty="0"/>
              <a:t> </a:t>
            </a:r>
            <a:r>
              <a:rPr lang="es-ES" dirty="0" err="1"/>
              <a:t>beharra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eta </a:t>
            </a:r>
            <a:r>
              <a:rPr lang="es-ES" dirty="0" err="1"/>
              <a:t>medikazioaren</a:t>
            </a:r>
            <a:r>
              <a:rPr lang="es-ES" dirty="0"/>
              <a:t> </a:t>
            </a:r>
            <a:r>
              <a:rPr lang="es-ES" dirty="0" err="1"/>
              <a:t>kontrako</a:t>
            </a:r>
            <a:r>
              <a:rPr lang="es-ES" dirty="0"/>
              <a:t> </a:t>
            </a:r>
            <a:r>
              <a:rPr lang="es-ES" dirty="0" err="1"/>
              <a:t>efektu</a:t>
            </a:r>
            <a:r>
              <a:rPr lang="es-ES" dirty="0"/>
              <a:t> </a:t>
            </a:r>
            <a:r>
              <a:rPr lang="es-ES" dirty="0" err="1"/>
              <a:t>potentzialak</a:t>
            </a:r>
            <a:r>
              <a:rPr lang="es-ES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 err="1"/>
              <a:t>Iktus</a:t>
            </a:r>
            <a:r>
              <a:rPr lang="es-ES" dirty="0"/>
              <a:t>- eta </a:t>
            </a:r>
            <a:r>
              <a:rPr lang="es-ES" dirty="0" err="1"/>
              <a:t>kardiopatia-arriskua</a:t>
            </a:r>
            <a:r>
              <a:rPr lang="es-ES" dirty="0"/>
              <a:t> eta </a:t>
            </a:r>
            <a:r>
              <a:rPr lang="es-ES" dirty="0" err="1"/>
              <a:t>heriotza-arrisku</a:t>
            </a:r>
            <a:r>
              <a:rPr lang="es-ES" dirty="0"/>
              <a:t> </a:t>
            </a:r>
            <a:r>
              <a:rPr lang="es-ES" dirty="0" err="1"/>
              <a:t>handiagoa</a:t>
            </a:r>
            <a:r>
              <a:rPr lang="es-ES" dirty="0"/>
              <a:t> </a:t>
            </a:r>
            <a:r>
              <a:rPr lang="es-ES" dirty="0" err="1"/>
              <a:t>izatea</a:t>
            </a:r>
            <a:r>
              <a:rPr lang="es-E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 err="1"/>
              <a:t>Kontrako</a:t>
            </a:r>
            <a:r>
              <a:rPr lang="es-ES" dirty="0"/>
              <a:t> </a:t>
            </a:r>
            <a:r>
              <a:rPr lang="es-ES" dirty="0" err="1"/>
              <a:t>efektu</a:t>
            </a:r>
            <a:r>
              <a:rPr lang="es-ES" dirty="0"/>
              <a:t> </a:t>
            </a:r>
            <a:r>
              <a:rPr lang="es-ES" dirty="0" err="1"/>
              <a:t>estrapiramidalak</a:t>
            </a:r>
            <a:r>
              <a:rPr lang="es-ES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 (</a:t>
            </a:r>
            <a:r>
              <a:rPr lang="es-ES" dirty="0" err="1"/>
              <a:t>parkinsona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Lewyren</a:t>
            </a:r>
            <a:r>
              <a:rPr lang="es-ES" dirty="0"/>
              <a:t> </a:t>
            </a:r>
            <a:r>
              <a:rPr lang="es-ES" dirty="0" err="1"/>
              <a:t>gorputzek</a:t>
            </a:r>
            <a:r>
              <a:rPr lang="es-ES" dirty="0"/>
              <a:t> </a:t>
            </a:r>
            <a:r>
              <a:rPr lang="es-ES" dirty="0" err="1"/>
              <a:t>eragindako</a:t>
            </a:r>
            <a:r>
              <a:rPr lang="es-ES" dirty="0"/>
              <a:t> </a:t>
            </a:r>
            <a:r>
              <a:rPr lang="es-ES" dirty="0" err="1"/>
              <a:t>dementzia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pazienteak</a:t>
            </a:r>
            <a:endParaRPr lang="es-E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 err="1"/>
              <a:t>komorbilitateak</a:t>
            </a:r>
            <a:r>
              <a:rPr lang="es-ES" dirty="0"/>
              <a:t> eta </a:t>
            </a: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konkomitanteak</a:t>
            </a:r>
            <a:r>
              <a:rPr lang="es-ES" dirty="0"/>
              <a:t> (</a:t>
            </a:r>
            <a:r>
              <a:rPr lang="es-ES" dirty="0" err="1"/>
              <a:t>interakzioak</a:t>
            </a:r>
            <a:r>
              <a:rPr lang="es-ES" dirty="0"/>
              <a:t> </a:t>
            </a:r>
            <a:r>
              <a:rPr lang="es-ES" dirty="0" err="1"/>
              <a:t>barne</a:t>
            </a:r>
            <a:r>
              <a:rPr lang="es-ES" dirty="0"/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err="1"/>
              <a:t>baloratu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</a:t>
            </a:r>
            <a:r>
              <a:rPr lang="es-ES" dirty="0" err="1"/>
              <a:t>ea</a:t>
            </a:r>
            <a:r>
              <a:rPr lang="es-ES" dirty="0"/>
              <a:t> </a:t>
            </a:r>
            <a:r>
              <a:rPr lang="es-ES" dirty="0" err="1"/>
              <a:t>pazientea</a:t>
            </a:r>
            <a:r>
              <a:rPr lang="es-ES" dirty="0"/>
              <a:t> </a:t>
            </a:r>
            <a:r>
              <a:rPr lang="es-ES" dirty="0" err="1"/>
              <a:t>gai</a:t>
            </a:r>
            <a:r>
              <a:rPr lang="es-ES" dirty="0"/>
              <a:t> den </a:t>
            </a:r>
            <a:r>
              <a:rPr lang="es-ES" dirty="0" err="1"/>
              <a:t>besteekin</a:t>
            </a:r>
            <a:r>
              <a:rPr lang="es-ES" dirty="0"/>
              <a:t> batera </a:t>
            </a:r>
            <a:r>
              <a:rPr lang="es-ES" dirty="0" err="1"/>
              <a:t>erabakiak</a:t>
            </a:r>
            <a:r>
              <a:rPr lang="es-ES" dirty="0"/>
              <a:t> </a:t>
            </a:r>
            <a:r>
              <a:rPr lang="es-ES" dirty="0" err="1"/>
              <a:t>hartzeko</a:t>
            </a:r>
            <a:r>
              <a:rPr lang="es-ES" dirty="0"/>
              <a:t>, eta </a:t>
            </a:r>
            <a:r>
              <a:rPr lang="es-ES" dirty="0" err="1"/>
              <a:t>pazienteari</a:t>
            </a:r>
            <a:r>
              <a:rPr lang="es-ES" dirty="0"/>
              <a:t> eta </a:t>
            </a:r>
            <a:r>
              <a:rPr lang="es-ES" dirty="0" err="1"/>
              <a:t>haren</a:t>
            </a:r>
            <a:r>
              <a:rPr lang="es-ES" dirty="0"/>
              <a:t> </a:t>
            </a:r>
            <a:r>
              <a:rPr lang="es-ES" dirty="0" err="1"/>
              <a:t>senide</a:t>
            </a:r>
            <a:r>
              <a:rPr lang="es-ES" dirty="0"/>
              <a:t> eta </a:t>
            </a:r>
            <a:r>
              <a:rPr lang="es-ES" dirty="0" err="1"/>
              <a:t>zaintzaileei</a:t>
            </a:r>
            <a:r>
              <a:rPr lang="es-ES" dirty="0"/>
              <a:t> </a:t>
            </a:r>
            <a:r>
              <a:rPr lang="es-ES" dirty="0" err="1"/>
              <a:t>jakinarazi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zaie</a:t>
            </a:r>
            <a:r>
              <a:rPr lang="es-ES" dirty="0"/>
              <a:t> </a:t>
            </a:r>
            <a:r>
              <a:rPr lang="es-ES" dirty="0" err="1"/>
              <a:t>zein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tratamenduaren</a:t>
            </a:r>
            <a:r>
              <a:rPr lang="es-ES" dirty="0"/>
              <a:t> </a:t>
            </a:r>
            <a:r>
              <a:rPr lang="es-ES" dirty="0" err="1"/>
              <a:t>erabilera</a:t>
            </a:r>
            <a:r>
              <a:rPr lang="es-ES" dirty="0"/>
              <a:t>, </a:t>
            </a:r>
            <a:r>
              <a:rPr lang="es-ES" dirty="0" err="1"/>
              <a:t>ezaugarriak</a:t>
            </a:r>
            <a:r>
              <a:rPr lang="es-ES" dirty="0"/>
              <a:t>, </a:t>
            </a:r>
            <a:r>
              <a:rPr lang="es-ES" dirty="0" err="1"/>
              <a:t>onurak</a:t>
            </a:r>
            <a:r>
              <a:rPr lang="es-ES" dirty="0"/>
              <a:t> eta </a:t>
            </a:r>
            <a:r>
              <a:rPr lang="es-ES" dirty="0" err="1"/>
              <a:t>arriskuak</a:t>
            </a:r>
            <a:endParaRPr lang="es-ES" dirty="0"/>
          </a:p>
          <a:p>
            <a:pPr marL="342900" indent="-342900">
              <a:buFont typeface="+mj-lt"/>
              <a:buAutoNum type="alphaLcParenR"/>
            </a:pPr>
            <a:r>
              <a:rPr lang="es-ES" dirty="0" err="1"/>
              <a:t>baimen</a:t>
            </a:r>
            <a:r>
              <a:rPr lang="es-ES" dirty="0"/>
              <a:t> </a:t>
            </a:r>
            <a:r>
              <a:rPr lang="es-ES" dirty="0" err="1"/>
              <a:t>informatua</a:t>
            </a:r>
            <a:r>
              <a:rPr lang="es-ES" dirty="0"/>
              <a:t> </a:t>
            </a:r>
            <a:r>
              <a:rPr lang="es-ES" dirty="0" err="1"/>
              <a:t>eskatu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  </a:t>
            </a:r>
            <a:r>
              <a:rPr lang="es-ES" dirty="0" err="1"/>
              <a:t>antipsikotikoak</a:t>
            </a:r>
            <a:r>
              <a:rPr lang="es-ES" dirty="0"/>
              <a:t> </a:t>
            </a:r>
            <a:r>
              <a:rPr lang="es-ES" dirty="0" err="1"/>
              <a:t>indikaziotik</a:t>
            </a:r>
            <a:r>
              <a:rPr lang="es-ES" dirty="0"/>
              <a:t> </a:t>
            </a:r>
            <a:r>
              <a:rPr lang="es-ES" dirty="0" err="1"/>
              <a:t>kanpo</a:t>
            </a:r>
            <a:r>
              <a:rPr lang="es-ES" dirty="0"/>
              <a:t> </a:t>
            </a:r>
            <a:r>
              <a:rPr lang="es-ES" dirty="0" err="1"/>
              <a:t>arabiltzarakoan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 err="1"/>
              <a:t>Pazientearen</a:t>
            </a:r>
            <a:r>
              <a:rPr lang="es-ES" dirty="0"/>
              <a:t> </a:t>
            </a:r>
            <a:r>
              <a:rPr lang="es-ES" dirty="0" err="1"/>
              <a:t>osasun-egoeraren</a:t>
            </a:r>
            <a:r>
              <a:rPr lang="es-ES" dirty="0"/>
              <a:t> </a:t>
            </a:r>
            <a:r>
              <a:rPr lang="es-ES" dirty="0" err="1"/>
              <a:t>balorazio</a:t>
            </a:r>
            <a:r>
              <a:rPr lang="es-ES" dirty="0"/>
              <a:t> </a:t>
            </a:r>
            <a:r>
              <a:rPr lang="es-ES" dirty="0" err="1"/>
              <a:t>basala</a:t>
            </a:r>
            <a:r>
              <a:rPr lang="es-ES" dirty="0"/>
              <a:t> ere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beharra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—eta </a:t>
            </a:r>
            <a:r>
              <a:rPr lang="es-ES" dirty="0" err="1"/>
              <a:t>geroko</a:t>
            </a:r>
            <a:r>
              <a:rPr lang="es-ES" dirty="0"/>
              <a:t> </a:t>
            </a:r>
          </a:p>
          <a:p>
            <a:r>
              <a:rPr lang="es-ES" dirty="0" err="1"/>
              <a:t>berrikuspenetan</a:t>
            </a:r>
            <a:r>
              <a:rPr lang="es-ES" dirty="0"/>
              <a:t> </a:t>
            </a:r>
            <a:r>
              <a:rPr lang="es-ES" dirty="0" err="1"/>
              <a:t>errepikatu</a:t>
            </a:r>
            <a:r>
              <a:rPr lang="es-ES" dirty="0"/>
              <a:t>— </a:t>
            </a:r>
            <a:r>
              <a:rPr lang="es-ES" dirty="0" err="1"/>
              <a:t>alderdi</a:t>
            </a:r>
            <a:r>
              <a:rPr lang="es-ES" dirty="0"/>
              <a:t> </a:t>
            </a:r>
            <a:r>
              <a:rPr lang="es-ES" dirty="0" err="1"/>
              <a:t>hauei</a:t>
            </a:r>
            <a:r>
              <a:rPr lang="es-ES" dirty="0"/>
              <a:t> </a:t>
            </a:r>
            <a:r>
              <a:rPr lang="es-ES" dirty="0" err="1"/>
              <a:t>buruz</a:t>
            </a:r>
            <a:r>
              <a:rPr lang="es-ES" dirty="0"/>
              <a:t> : </a:t>
            </a:r>
            <a:r>
              <a:rPr lang="es-ES" dirty="0" err="1"/>
              <a:t>mugikortasuna</a:t>
            </a:r>
            <a:r>
              <a:rPr lang="es-ES" dirty="0"/>
              <a:t>, gogo-</a:t>
            </a:r>
            <a:r>
              <a:rPr lang="es-ES" dirty="0" err="1"/>
              <a:t>aldartea</a:t>
            </a:r>
            <a:r>
              <a:rPr lang="es-ES" dirty="0"/>
              <a:t>, lo-</a:t>
            </a:r>
            <a:r>
              <a:rPr lang="es-ES" dirty="0" err="1"/>
              <a:t>ohiturak</a:t>
            </a:r>
            <a:r>
              <a:rPr lang="es-ES" dirty="0"/>
              <a:t>, </a:t>
            </a:r>
            <a:r>
              <a:rPr lang="es-ES" dirty="0" err="1"/>
              <a:t>komunikatzeko</a:t>
            </a:r>
            <a:r>
              <a:rPr lang="es-ES" dirty="0"/>
              <a:t> </a:t>
            </a:r>
            <a:r>
              <a:rPr lang="es-ES" dirty="0" err="1"/>
              <a:t>gaitasuna</a:t>
            </a:r>
            <a:r>
              <a:rPr lang="es-ES" dirty="0"/>
              <a:t>, </a:t>
            </a:r>
            <a:r>
              <a:rPr lang="es-ES" dirty="0" err="1"/>
              <a:t>kontinentzia</a:t>
            </a:r>
            <a:r>
              <a:rPr lang="es-ES" dirty="0"/>
              <a:t>, </a:t>
            </a:r>
            <a:r>
              <a:rPr lang="es-ES" dirty="0" err="1"/>
              <a:t>heste-igarotzea</a:t>
            </a:r>
            <a:r>
              <a:rPr lang="es-ES" dirty="0"/>
              <a:t>, </a:t>
            </a:r>
            <a:r>
              <a:rPr lang="es-ES" dirty="0" err="1"/>
              <a:t>elikadura</a:t>
            </a:r>
            <a:r>
              <a:rPr lang="es-ES" dirty="0"/>
              <a:t>, </a:t>
            </a:r>
            <a:r>
              <a:rPr lang="es-ES" dirty="0" err="1"/>
              <a:t>hidratazioa</a:t>
            </a:r>
            <a:r>
              <a:rPr lang="es-ES" dirty="0"/>
              <a:t> eta </a:t>
            </a:r>
            <a:r>
              <a:rPr lang="es-ES" dirty="0" err="1"/>
              <a:t>pisua</a:t>
            </a:r>
            <a:r>
              <a:rPr lang="es-ES" dirty="0"/>
              <a:t>.</a:t>
            </a:r>
          </a:p>
          <a:p>
            <a:r>
              <a:rPr lang="es-ES" dirty="0"/>
              <a:t> </a:t>
            </a:r>
          </a:p>
          <a:p>
            <a:r>
              <a:rPr lang="es-ES" dirty="0" err="1"/>
              <a:t>Hasieran</a:t>
            </a:r>
            <a:r>
              <a:rPr lang="es-ES" dirty="0"/>
              <a:t>, eta </a:t>
            </a:r>
            <a:r>
              <a:rPr lang="es-ES" dirty="0" err="1"/>
              <a:t>beharrezkoa</a:t>
            </a:r>
            <a:r>
              <a:rPr lang="es-ES" dirty="0"/>
              <a:t> </a:t>
            </a:r>
            <a:r>
              <a:rPr lang="es-ES" dirty="0" err="1"/>
              <a:t>bada</a:t>
            </a:r>
            <a:r>
              <a:rPr lang="es-ES" dirty="0"/>
              <a:t> </a:t>
            </a:r>
            <a:r>
              <a:rPr lang="es-ES" dirty="0" err="1"/>
              <a:t>ondoren</a:t>
            </a:r>
            <a:r>
              <a:rPr lang="es-ES" dirty="0"/>
              <a:t> ere </a:t>
            </a:r>
            <a:r>
              <a:rPr lang="es-ES" dirty="0" err="1"/>
              <a:t>bai</a:t>
            </a:r>
            <a:r>
              <a:rPr lang="es-ES" dirty="0"/>
              <a:t>, </a:t>
            </a:r>
            <a:r>
              <a:rPr lang="es-ES" dirty="0" err="1"/>
              <a:t>tentsio</a:t>
            </a:r>
            <a:r>
              <a:rPr lang="es-ES" dirty="0"/>
              <a:t> </a:t>
            </a:r>
            <a:r>
              <a:rPr lang="es-ES" dirty="0" err="1"/>
              <a:t>arteriala</a:t>
            </a:r>
            <a:r>
              <a:rPr lang="es-ES" dirty="0"/>
              <a:t> </a:t>
            </a:r>
            <a:r>
              <a:rPr lang="es-ES" dirty="0" err="1"/>
              <a:t>kontrolatu</a:t>
            </a:r>
            <a:r>
              <a:rPr lang="es-ES" dirty="0"/>
              <a:t> </a:t>
            </a:r>
            <a:r>
              <a:rPr lang="es-ES" dirty="0" err="1"/>
              <a:t>beharko</a:t>
            </a:r>
            <a:r>
              <a:rPr lang="es-ES" dirty="0"/>
              <a:t> da, eta </a:t>
            </a:r>
            <a:r>
              <a:rPr lang="es-ES" dirty="0" err="1"/>
              <a:t>elektrokardiograma</a:t>
            </a:r>
            <a:r>
              <a:rPr lang="es-ES" dirty="0"/>
              <a:t> eta </a:t>
            </a:r>
            <a:r>
              <a:rPr lang="es-ES" dirty="0" err="1"/>
              <a:t>analisiak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830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87" y="365125"/>
            <a:ext cx="10515600" cy="732155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ANTIPSIKOTIKOEN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MANEIUA (2/6)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86002" y="1539547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5249487" y="23587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276047" y="1522939"/>
            <a:ext cx="37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2. </a:t>
            </a:r>
            <a:r>
              <a:rPr lang="es-ES" dirty="0" err="1"/>
              <a:t>F</a:t>
            </a:r>
            <a:r>
              <a:rPr lang="es-ES" b="1" dirty="0" err="1"/>
              <a:t>armako</a:t>
            </a:r>
            <a:r>
              <a:rPr lang="es-ES" b="1" dirty="0"/>
              <a:t> </a:t>
            </a:r>
            <a:r>
              <a:rPr lang="es-ES" b="1" dirty="0" err="1"/>
              <a:t>antipsikotikoa</a:t>
            </a:r>
            <a:r>
              <a:rPr lang="es-ES" b="1" dirty="0"/>
              <a:t> </a:t>
            </a:r>
            <a:r>
              <a:rPr lang="es-ES" b="1" dirty="0" err="1"/>
              <a:t>hautatzea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383109" y="1976157"/>
            <a:ext cx="35681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 err="1"/>
              <a:t>antipsikotiko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aukeratzekoan</a:t>
            </a:r>
            <a:r>
              <a:rPr lang="es-ES" dirty="0"/>
              <a:t>, </a:t>
            </a:r>
            <a:r>
              <a:rPr lang="es-ES" dirty="0" err="1"/>
              <a:t>efikazia-datuak</a:t>
            </a:r>
            <a:r>
              <a:rPr lang="es-ES" dirty="0"/>
              <a:t>, albo-</a:t>
            </a:r>
            <a:r>
              <a:rPr lang="es-ES" dirty="0" err="1"/>
              <a:t>ondorioen</a:t>
            </a:r>
            <a:r>
              <a:rPr lang="es-ES" dirty="0"/>
              <a:t> </a:t>
            </a:r>
            <a:r>
              <a:rPr lang="es-ES" dirty="0" err="1"/>
              <a:t>profila</a:t>
            </a:r>
            <a:r>
              <a:rPr lang="es-ES" dirty="0"/>
              <a:t> (</a:t>
            </a:r>
            <a:r>
              <a:rPr lang="es-ES" dirty="0" err="1"/>
              <a:t>ikusi</a:t>
            </a:r>
            <a:r>
              <a:rPr lang="es-ES" dirty="0"/>
              <a:t> </a:t>
            </a:r>
            <a:r>
              <a:rPr lang="es-ES" dirty="0" err="1"/>
              <a:t>ondoko</a:t>
            </a:r>
            <a:r>
              <a:rPr lang="es-ES" dirty="0"/>
              <a:t> taula) eta </a:t>
            </a:r>
            <a:r>
              <a:rPr lang="es-ES" dirty="0" err="1"/>
              <a:t>pazientearen</a:t>
            </a:r>
            <a:r>
              <a:rPr lang="es-ES" dirty="0"/>
              <a:t> </a:t>
            </a:r>
            <a:r>
              <a:rPr lang="es-ES" dirty="0" err="1"/>
              <a:t>ezaugarriak</a:t>
            </a:r>
            <a:r>
              <a:rPr lang="es-ES" dirty="0"/>
              <a:t> </a:t>
            </a:r>
            <a:r>
              <a:rPr lang="es-ES" dirty="0" err="1"/>
              <a:t>hartzen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kontuan</a:t>
            </a:r>
            <a:endParaRPr lang="es-ES" dirty="0"/>
          </a:p>
          <a:p>
            <a:pPr algn="just"/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 err="1"/>
              <a:t>haloperidolak</a:t>
            </a:r>
            <a:r>
              <a:rPr lang="es-ES" dirty="0"/>
              <a:t> eta </a:t>
            </a:r>
            <a:r>
              <a:rPr lang="es-ES" dirty="0" err="1"/>
              <a:t>errisperidonak</a:t>
            </a:r>
            <a:r>
              <a:rPr lang="es-ES" dirty="0"/>
              <a:t>, </a:t>
            </a:r>
            <a:r>
              <a:rPr lang="es-ES" dirty="0" err="1"/>
              <a:t>haiek</a:t>
            </a:r>
            <a:r>
              <a:rPr lang="es-ES" dirty="0"/>
              <a:t> </a:t>
            </a:r>
            <a:r>
              <a:rPr lang="es-ES" dirty="0" err="1"/>
              <a:t>soilik</a:t>
            </a:r>
            <a:r>
              <a:rPr lang="es-ES" dirty="0"/>
              <a:t>, </a:t>
            </a:r>
            <a:r>
              <a:rPr lang="es-ES" dirty="0" err="1"/>
              <a:t>dute</a:t>
            </a:r>
            <a:r>
              <a:rPr lang="es-ES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indikazio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baimendua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dementzia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pertsonek</a:t>
            </a:r>
            <a:r>
              <a:rPr lang="es-ES" dirty="0"/>
              <a:t> </a:t>
            </a:r>
            <a:r>
              <a:rPr lang="es-ES" dirty="0" err="1"/>
              <a:t>erabil</a:t>
            </a:r>
            <a:r>
              <a:rPr lang="es-ES" dirty="0"/>
              <a:t> </a:t>
            </a:r>
            <a:r>
              <a:rPr lang="es-ES" dirty="0" err="1"/>
              <a:t>ditzaten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167" y="4356673"/>
            <a:ext cx="6899554" cy="24491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167" y="42326"/>
            <a:ext cx="6899554" cy="43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87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ANTIPSIKOTIKOEN MANEIUA (3/6)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32784" y="1288141"/>
            <a:ext cx="1016495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3. </a:t>
            </a:r>
            <a:r>
              <a:rPr lang="es-ES" b="1" dirty="0" err="1"/>
              <a:t>Tratamendua</a:t>
            </a:r>
            <a:r>
              <a:rPr lang="es-ES" b="1" dirty="0"/>
              <a:t> </a:t>
            </a:r>
            <a:r>
              <a:rPr lang="es-ES" b="1" dirty="0" err="1"/>
              <a:t>hastea</a:t>
            </a:r>
            <a:endParaRPr lang="es-ES" b="1" dirty="0"/>
          </a:p>
          <a:p>
            <a:endParaRPr lang="es-ES" b="1" dirty="0"/>
          </a:p>
          <a:p>
            <a:r>
              <a:rPr lang="es-ES" sz="2000" b="1" dirty="0" err="1">
                <a:solidFill>
                  <a:srgbClr val="4E9EBA"/>
                </a:solidFill>
              </a:rPr>
              <a:t>Dosi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baxuekin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hasi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behar</a:t>
            </a:r>
            <a:r>
              <a:rPr lang="es-ES" sz="2000" b="1" dirty="0">
                <a:solidFill>
                  <a:srgbClr val="4E9EBA"/>
                </a:solidFill>
              </a:rPr>
              <a:t> da </a:t>
            </a:r>
            <a:r>
              <a:rPr lang="es-ES" sz="2000" b="1" dirty="0" err="1">
                <a:solidFill>
                  <a:srgbClr val="4E9EBA"/>
                </a:solidFill>
              </a:rPr>
              <a:t>tratamendua</a:t>
            </a:r>
            <a:r>
              <a:rPr lang="es-ES" dirty="0"/>
              <a:t>, eta </a:t>
            </a:r>
            <a:r>
              <a:rPr lang="es-ES" dirty="0" err="1"/>
              <a:t>poliki-poliki</a:t>
            </a:r>
            <a:r>
              <a:rPr lang="es-ES" dirty="0"/>
              <a:t> </a:t>
            </a:r>
            <a:r>
              <a:rPr lang="es-ES" dirty="0" err="1"/>
              <a:t>igotzen</a:t>
            </a:r>
            <a:r>
              <a:rPr lang="es-ES" dirty="0"/>
              <a:t> </a:t>
            </a:r>
            <a:r>
              <a:rPr lang="es-ES" dirty="0" err="1"/>
              <a:t>joan</a:t>
            </a:r>
            <a:r>
              <a:rPr lang="es-ES" dirty="0"/>
              <a:t> (“</a:t>
            </a:r>
            <a:r>
              <a:rPr lang="es-ES" dirty="0" err="1"/>
              <a:t>start</a:t>
            </a:r>
            <a:r>
              <a:rPr lang="es-ES" dirty="0"/>
              <a:t> </a:t>
            </a:r>
            <a:r>
              <a:rPr lang="es-ES" dirty="0" err="1"/>
              <a:t>low</a:t>
            </a:r>
            <a:r>
              <a:rPr lang="es-ES" dirty="0"/>
              <a:t> and </a:t>
            </a:r>
            <a:r>
              <a:rPr lang="es-ES" dirty="0" err="1"/>
              <a:t>go</a:t>
            </a:r>
            <a:r>
              <a:rPr lang="es-ES" dirty="0"/>
              <a:t> </a:t>
            </a:r>
            <a:r>
              <a:rPr lang="es-ES" dirty="0" err="1"/>
              <a:t>slow</a:t>
            </a:r>
            <a:r>
              <a:rPr lang="es-ES" dirty="0"/>
              <a:t>”),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kontrolatzea</a:t>
            </a:r>
            <a:r>
              <a:rPr lang="es-ES" dirty="0"/>
              <a:t> </a:t>
            </a:r>
            <a:r>
              <a:rPr lang="es-ES" dirty="0" err="1"/>
              <a:t>lortu</a:t>
            </a:r>
            <a:r>
              <a:rPr lang="es-ES" dirty="0"/>
              <a:t> arte</a:t>
            </a:r>
          </a:p>
          <a:p>
            <a:endParaRPr lang="es-ES" dirty="0"/>
          </a:p>
          <a:p>
            <a:r>
              <a:rPr lang="es-ES" dirty="0" err="1"/>
              <a:t>Momentu</a:t>
            </a:r>
            <a:r>
              <a:rPr lang="es-ES" dirty="0"/>
              <a:t> </a:t>
            </a:r>
            <a:r>
              <a:rPr lang="es-ES" dirty="0" err="1"/>
              <a:t>honetan</a:t>
            </a:r>
            <a:r>
              <a:rPr lang="es-ES" dirty="0"/>
              <a:t> </a:t>
            </a:r>
            <a:r>
              <a:rPr lang="es-ES" dirty="0" err="1"/>
              <a:t>aldizkako</a:t>
            </a:r>
            <a:r>
              <a:rPr lang="es-ES" dirty="0"/>
              <a:t> </a:t>
            </a:r>
            <a:r>
              <a:rPr lang="es-ES" dirty="0" err="1"/>
              <a:t>berrikuspenak</a:t>
            </a:r>
            <a:r>
              <a:rPr lang="es-ES" dirty="0"/>
              <a:t> </a:t>
            </a:r>
            <a:r>
              <a:rPr lang="es-ES" dirty="0" err="1"/>
              <a:t>planteatu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, eta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bukatzeko</a:t>
            </a:r>
            <a:r>
              <a:rPr lang="es-ES" dirty="0"/>
              <a:t> </a:t>
            </a:r>
            <a:r>
              <a:rPr lang="es-ES" dirty="0" err="1"/>
              <a:t>berrikuspen</a:t>
            </a:r>
            <a:r>
              <a:rPr lang="es-ES" dirty="0"/>
              <a:t>-data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ezarri</a:t>
            </a:r>
            <a:r>
              <a:rPr lang="es-ES" dirty="0"/>
              <a:t>, </a:t>
            </a:r>
            <a:r>
              <a:rPr lang="es-ES" dirty="0" err="1"/>
              <a:t>zeren</a:t>
            </a:r>
            <a:r>
              <a:rPr lang="es-ES" dirty="0"/>
              <a:t> eta </a:t>
            </a:r>
            <a:r>
              <a:rPr lang="es-ES" dirty="0" err="1"/>
              <a:t>tratatu</a:t>
            </a:r>
            <a:r>
              <a:rPr lang="es-ES" dirty="0"/>
              <a:t> </a:t>
            </a:r>
            <a:r>
              <a:rPr lang="es-ES" dirty="0" err="1"/>
              <a:t>nahi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sintomen</a:t>
            </a:r>
            <a:r>
              <a:rPr lang="es-ES" dirty="0"/>
              <a:t> </a:t>
            </a:r>
            <a:r>
              <a:rPr lang="es-ES" dirty="0" err="1"/>
              <a:t>iraunaldia</a:t>
            </a:r>
            <a:r>
              <a:rPr lang="es-ES" dirty="0"/>
              <a:t> </a:t>
            </a:r>
            <a:r>
              <a:rPr lang="es-ES" dirty="0" err="1"/>
              <a:t>mugatua</a:t>
            </a:r>
            <a:endParaRPr lang="es-ES" dirty="0"/>
          </a:p>
          <a:p>
            <a:endParaRPr lang="es-ES" dirty="0"/>
          </a:p>
          <a:p>
            <a:r>
              <a:rPr lang="es-ES" dirty="0"/>
              <a:t>Ez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eten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neurri</a:t>
            </a:r>
            <a:r>
              <a:rPr lang="es-ES" dirty="0"/>
              <a:t> </a:t>
            </a:r>
            <a:r>
              <a:rPr lang="es-ES" dirty="0" err="1"/>
              <a:t>ez-farmakologikoak</a:t>
            </a:r>
            <a:endParaRPr lang="es-ES" dirty="0"/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148" y="4414348"/>
            <a:ext cx="7896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87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ANTIPSIKOTIKOEN MANEIUA (4/6)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53688" y="1208369"/>
            <a:ext cx="1012213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4. </a:t>
            </a:r>
            <a:r>
              <a:rPr lang="es-ES" b="1" dirty="0" err="1"/>
              <a:t>Tratamenduari</a:t>
            </a:r>
            <a:r>
              <a:rPr lang="es-ES" b="1" dirty="0"/>
              <a:t> </a:t>
            </a:r>
            <a:r>
              <a:rPr lang="es-ES" b="1" dirty="0" err="1"/>
              <a:t>jarraipena</a:t>
            </a:r>
            <a:r>
              <a:rPr lang="es-ES" b="1" dirty="0"/>
              <a:t> </a:t>
            </a:r>
            <a:r>
              <a:rPr lang="es-ES" b="1" dirty="0" err="1"/>
              <a:t>egitea</a:t>
            </a:r>
            <a:r>
              <a:rPr lang="es-ES" b="1" dirty="0"/>
              <a:t> </a:t>
            </a:r>
          </a:p>
          <a:p>
            <a:r>
              <a:rPr lang="es-ES" dirty="0" err="1"/>
              <a:t>Lehenengo</a:t>
            </a:r>
            <a:r>
              <a:rPr lang="es-ES" dirty="0"/>
              <a:t> </a:t>
            </a:r>
            <a:r>
              <a:rPr lang="es-ES" dirty="0" err="1"/>
              <a:t>jarraipen-bisitan</a:t>
            </a:r>
            <a:r>
              <a:rPr lang="es-ES" dirty="0"/>
              <a:t>,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hasi</a:t>
            </a:r>
            <a:r>
              <a:rPr lang="es-ES" dirty="0"/>
              <a:t> eta </a:t>
            </a:r>
            <a:r>
              <a:rPr lang="es-ES" b="1" dirty="0" err="1"/>
              <a:t>astebetera</a:t>
            </a:r>
            <a:r>
              <a:rPr lang="es-ES" b="1" dirty="0"/>
              <a:t> </a:t>
            </a:r>
            <a:r>
              <a:rPr lang="es-ES" b="1" dirty="0" err="1"/>
              <a:t>edo</a:t>
            </a:r>
            <a:r>
              <a:rPr lang="es-ES" b="1" dirty="0"/>
              <a:t> </a:t>
            </a:r>
            <a:r>
              <a:rPr lang="es-ES" b="1" dirty="0" err="1"/>
              <a:t>bi</a:t>
            </a:r>
            <a:r>
              <a:rPr lang="es-ES" b="1" dirty="0"/>
              <a:t> astera</a:t>
            </a:r>
            <a:r>
              <a:rPr lang="es-ES" dirty="0"/>
              <a:t>, </a:t>
            </a:r>
            <a:r>
              <a:rPr lang="es-ES" dirty="0" err="1"/>
              <a:t>alderdi</a:t>
            </a:r>
            <a:r>
              <a:rPr lang="es-ES" dirty="0"/>
              <a:t> </a:t>
            </a:r>
            <a:r>
              <a:rPr lang="es-ES" dirty="0" err="1"/>
              <a:t>hauek</a:t>
            </a:r>
            <a:r>
              <a:rPr lang="es-ES" dirty="0"/>
              <a:t> </a:t>
            </a:r>
            <a:r>
              <a:rPr lang="es-ES" dirty="0" err="1"/>
              <a:t>baloratuko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: 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s-ES" dirty="0" err="1"/>
              <a:t>tratamenduari</a:t>
            </a:r>
            <a:r>
              <a:rPr lang="es-ES" dirty="0"/>
              <a:t> </a:t>
            </a:r>
            <a:r>
              <a:rPr lang="es-ES" dirty="0" err="1"/>
              <a:t>emandako</a:t>
            </a:r>
            <a:r>
              <a:rPr lang="es-ES" dirty="0"/>
              <a:t> </a:t>
            </a:r>
            <a:r>
              <a:rPr lang="es-ES" dirty="0" err="1"/>
              <a:t>erantzuna</a:t>
            </a:r>
            <a:r>
              <a:rPr lang="es-ES" dirty="0"/>
              <a:t>; </a:t>
            </a:r>
            <a:r>
              <a:rPr lang="es-ES" dirty="0" err="1"/>
              <a:t>hasierako</a:t>
            </a:r>
            <a:r>
              <a:rPr lang="es-ES" dirty="0"/>
              <a:t> </a:t>
            </a:r>
            <a:r>
              <a:rPr lang="es-ES" dirty="0" err="1"/>
              <a:t>ebaluazio</a:t>
            </a:r>
            <a:r>
              <a:rPr lang="es-ES" dirty="0"/>
              <a:t> </a:t>
            </a:r>
            <a:r>
              <a:rPr lang="es-ES" dirty="0" err="1"/>
              <a:t>klinikoaren</a:t>
            </a:r>
            <a:r>
              <a:rPr lang="es-ES" dirty="0"/>
              <a:t> </a:t>
            </a:r>
            <a:r>
              <a:rPr lang="es-ES" dirty="0" err="1"/>
              <a:t>irizpide</a:t>
            </a:r>
            <a:r>
              <a:rPr lang="es-ES" dirty="0"/>
              <a:t> </a:t>
            </a:r>
            <a:r>
              <a:rPr lang="es-ES" dirty="0" err="1"/>
              <a:t>berberak</a:t>
            </a:r>
            <a:r>
              <a:rPr lang="es-ES" dirty="0"/>
              <a:t> </a:t>
            </a:r>
            <a:r>
              <a:rPr lang="es-ES" dirty="0" err="1"/>
              <a:t>erabiliko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(NPI </a:t>
            </a:r>
            <a:r>
              <a:rPr lang="es-ES" dirty="0" err="1"/>
              <a:t>formularioa</a:t>
            </a:r>
            <a:r>
              <a:rPr lang="es-ES" dirty="0"/>
              <a:t>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s-ES" dirty="0" err="1"/>
              <a:t>sintomaren</a:t>
            </a:r>
            <a:r>
              <a:rPr lang="es-ES" dirty="0"/>
              <a:t> </a:t>
            </a:r>
            <a:r>
              <a:rPr lang="es-ES" dirty="0" err="1"/>
              <a:t>hobekuntza</a:t>
            </a:r>
            <a:r>
              <a:rPr lang="es-ES" dirty="0"/>
              <a:t>, </a:t>
            </a:r>
            <a:r>
              <a:rPr lang="es-ES" dirty="0" err="1"/>
              <a:t>tratamenduak</a:t>
            </a:r>
            <a:r>
              <a:rPr lang="es-ES" dirty="0"/>
              <a:t> </a:t>
            </a:r>
            <a:r>
              <a:rPr lang="es-ES" dirty="0" err="1"/>
              <a:t>pertsonaren</a:t>
            </a:r>
            <a:r>
              <a:rPr lang="es-ES" dirty="0"/>
              <a:t> </a:t>
            </a:r>
            <a:r>
              <a:rPr lang="es-ES" dirty="0" err="1"/>
              <a:t>bizi-kalitatean</a:t>
            </a:r>
            <a:r>
              <a:rPr lang="es-ES" dirty="0"/>
              <a:t> eta </a:t>
            </a:r>
            <a:r>
              <a:rPr lang="es-ES" dirty="0" err="1"/>
              <a:t>funtzionaltasun</a:t>
            </a:r>
            <a:r>
              <a:rPr lang="es-ES" dirty="0"/>
              <a:t> </a:t>
            </a:r>
            <a:r>
              <a:rPr lang="es-ES" dirty="0" err="1"/>
              <a:t>globalean</a:t>
            </a:r>
            <a:r>
              <a:rPr lang="es-ES" dirty="0"/>
              <a:t> izan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efektua</a:t>
            </a:r>
            <a:r>
              <a:rPr lang="es-ES" dirty="0"/>
              <a:t>, eta </a:t>
            </a:r>
            <a:r>
              <a:rPr lang="es-ES" dirty="0" err="1"/>
              <a:t>aldaketa</a:t>
            </a:r>
            <a:r>
              <a:rPr lang="es-ES" dirty="0"/>
              <a:t> </a:t>
            </a:r>
            <a:r>
              <a:rPr lang="es-ES" dirty="0" err="1"/>
              <a:t>kognitibo</a:t>
            </a:r>
            <a:r>
              <a:rPr lang="es-ES" dirty="0"/>
              <a:t> </a:t>
            </a:r>
            <a:r>
              <a:rPr lang="es-ES" dirty="0" err="1"/>
              <a:t>nabariak</a:t>
            </a:r>
            <a:endParaRPr lang="es-ES" dirty="0"/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s-ES" dirty="0" err="1"/>
              <a:t>kontrako</a:t>
            </a:r>
            <a:r>
              <a:rPr lang="es-ES" dirty="0"/>
              <a:t> </a:t>
            </a:r>
            <a:r>
              <a:rPr lang="es-ES" dirty="0" err="1"/>
              <a:t>efektuak</a:t>
            </a:r>
            <a:r>
              <a:rPr lang="es-ES" dirty="0"/>
              <a:t>, hala </a:t>
            </a:r>
            <a:r>
              <a:rPr lang="es-ES" dirty="0" err="1"/>
              <a:t>nola</a:t>
            </a:r>
            <a:r>
              <a:rPr lang="es-ES" dirty="0"/>
              <a:t> </a:t>
            </a:r>
            <a:r>
              <a:rPr lang="es-ES" dirty="0" err="1"/>
              <a:t>zurruntasuna</a:t>
            </a:r>
            <a:r>
              <a:rPr lang="es-ES" dirty="0"/>
              <a:t>, </a:t>
            </a:r>
            <a:r>
              <a:rPr lang="es-ES" dirty="0" err="1"/>
              <a:t>dardara</a:t>
            </a:r>
            <a:r>
              <a:rPr lang="es-ES" dirty="0"/>
              <a:t>, </a:t>
            </a:r>
            <a:r>
              <a:rPr lang="es-ES" dirty="0" err="1"/>
              <a:t>gehiegizko</a:t>
            </a:r>
            <a:r>
              <a:rPr lang="es-ES" dirty="0"/>
              <a:t> </a:t>
            </a:r>
            <a:r>
              <a:rPr lang="es-ES" dirty="0" err="1"/>
              <a:t>listu-jariatzea</a:t>
            </a:r>
            <a:r>
              <a:rPr lang="es-ES" dirty="0"/>
              <a:t>, edema </a:t>
            </a:r>
            <a:r>
              <a:rPr lang="es-ES" dirty="0" err="1"/>
              <a:t>periferikoa</a:t>
            </a:r>
            <a:r>
              <a:rPr lang="es-ES" dirty="0"/>
              <a:t>, </a:t>
            </a:r>
            <a:r>
              <a:rPr lang="es-ES" dirty="0" err="1"/>
              <a:t>parkinsonismoa</a:t>
            </a:r>
            <a:r>
              <a:rPr lang="es-ES" dirty="0"/>
              <a:t>, </a:t>
            </a:r>
            <a:r>
              <a:rPr lang="es-ES" dirty="0" err="1"/>
              <a:t>erorikoak</a:t>
            </a:r>
            <a:r>
              <a:rPr lang="es-ES" dirty="0"/>
              <a:t>, </a:t>
            </a:r>
            <a:r>
              <a:rPr lang="es-ES" dirty="0" err="1"/>
              <a:t>gehiegizko</a:t>
            </a:r>
            <a:r>
              <a:rPr lang="es-ES" dirty="0"/>
              <a:t> </a:t>
            </a:r>
            <a:r>
              <a:rPr lang="es-ES" dirty="0" err="1"/>
              <a:t>sedazioa</a:t>
            </a:r>
            <a:r>
              <a:rPr lang="es-ES" dirty="0"/>
              <a:t>, </a:t>
            </a:r>
            <a:r>
              <a:rPr lang="es-ES" dirty="0" err="1"/>
              <a:t>hipotentsioa</a:t>
            </a:r>
            <a:r>
              <a:rPr lang="es-ES" dirty="0"/>
              <a:t>, </a:t>
            </a:r>
            <a:r>
              <a:rPr lang="es-ES" dirty="0" err="1"/>
              <a:t>deshidratazioa</a:t>
            </a:r>
            <a:r>
              <a:rPr lang="es-ES" dirty="0"/>
              <a:t>, </a:t>
            </a:r>
            <a:r>
              <a:rPr lang="es-ES" dirty="0" err="1"/>
              <a:t>idorreria</a:t>
            </a:r>
            <a:r>
              <a:rPr lang="es-ES" dirty="0"/>
              <a:t>, IZB </a:t>
            </a:r>
            <a:r>
              <a:rPr lang="es-ES" dirty="0" err="1"/>
              <a:t>zeinuak</a:t>
            </a:r>
            <a:r>
              <a:rPr lang="es-ES" dirty="0"/>
              <a:t>/</a:t>
            </a:r>
            <a:r>
              <a:rPr lang="es-ES" dirty="0" err="1"/>
              <a:t>sintomak</a:t>
            </a:r>
            <a:r>
              <a:rPr lang="es-ES" dirty="0"/>
              <a:t>, </a:t>
            </a:r>
            <a:r>
              <a:rPr lang="es-ES" dirty="0" err="1"/>
              <a:t>narriadura</a:t>
            </a:r>
            <a:r>
              <a:rPr lang="es-ES" dirty="0"/>
              <a:t> </a:t>
            </a:r>
            <a:r>
              <a:rPr lang="es-ES" dirty="0" err="1"/>
              <a:t>kognitiboaren</a:t>
            </a:r>
            <a:r>
              <a:rPr lang="es-ES" dirty="0"/>
              <a:t> </a:t>
            </a:r>
            <a:r>
              <a:rPr lang="es-ES" dirty="0" err="1"/>
              <a:t>okerragotzea</a:t>
            </a:r>
            <a:endParaRPr lang="es-ES" dirty="0"/>
          </a:p>
          <a:p>
            <a:endParaRPr lang="es-ES" dirty="0"/>
          </a:p>
          <a:p>
            <a:r>
              <a:rPr lang="es-ES" dirty="0"/>
              <a:t>Albo-</a:t>
            </a:r>
            <a:r>
              <a:rPr lang="es-ES" dirty="0" err="1"/>
              <a:t>ondorioak</a:t>
            </a:r>
            <a:r>
              <a:rPr lang="es-ES" dirty="0"/>
              <a:t> </a:t>
            </a:r>
            <a:r>
              <a:rPr lang="es-ES" dirty="0" err="1"/>
              <a:t>agertzen</a:t>
            </a:r>
            <a:r>
              <a:rPr lang="es-ES" dirty="0"/>
              <a:t> </a:t>
            </a:r>
            <a:r>
              <a:rPr lang="es-ES" dirty="0" err="1"/>
              <a:t>badira</a:t>
            </a:r>
            <a:r>
              <a:rPr lang="es-ES" dirty="0"/>
              <a:t>, </a:t>
            </a:r>
            <a:r>
              <a:rPr lang="es-ES" dirty="0" err="1"/>
              <a:t>dosia</a:t>
            </a:r>
            <a:r>
              <a:rPr lang="es-ES" dirty="0"/>
              <a:t> </a:t>
            </a:r>
            <a:r>
              <a:rPr lang="es-ES" dirty="0" err="1"/>
              <a:t>jaistea</a:t>
            </a:r>
            <a:r>
              <a:rPr lang="es-ES" dirty="0"/>
              <a:t> </a:t>
            </a:r>
            <a:r>
              <a:rPr lang="es-ES" dirty="0" err="1"/>
              <a:t>erabaki</a:t>
            </a:r>
            <a:r>
              <a:rPr lang="es-ES" dirty="0"/>
              <a:t> </a:t>
            </a:r>
            <a:r>
              <a:rPr lang="es-ES" dirty="0" err="1"/>
              <a:t>daiteke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, </a:t>
            </a:r>
            <a:r>
              <a:rPr lang="es-ES" dirty="0" err="1"/>
              <a:t>beharrezkotzat</a:t>
            </a:r>
            <a:r>
              <a:rPr lang="es-ES" dirty="0"/>
              <a:t> </a:t>
            </a:r>
            <a:r>
              <a:rPr lang="es-ES" dirty="0" err="1"/>
              <a:t>jotzen</a:t>
            </a:r>
            <a:r>
              <a:rPr lang="es-ES" dirty="0"/>
              <a:t> </a:t>
            </a:r>
            <a:r>
              <a:rPr lang="es-ES" dirty="0" err="1"/>
              <a:t>bada</a:t>
            </a:r>
            <a:r>
              <a:rPr lang="es-ES" dirty="0"/>
              <a:t>,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eten</a:t>
            </a:r>
            <a:r>
              <a:rPr lang="es-ES" dirty="0"/>
              <a:t> eta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antipsikotiko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hartzea</a:t>
            </a:r>
            <a:r>
              <a:rPr lang="es-ES" dirty="0"/>
              <a:t> </a:t>
            </a:r>
            <a:r>
              <a:rPr lang="es-ES" dirty="0" err="1"/>
              <a:t>agindu</a:t>
            </a:r>
            <a:r>
              <a:rPr lang="es-ES" dirty="0"/>
              <a:t> </a:t>
            </a:r>
            <a:r>
              <a:rPr lang="es-ES" dirty="0" err="1"/>
              <a:t>daiteke</a:t>
            </a:r>
            <a:r>
              <a:rPr lang="es-ES" dirty="0"/>
              <a:t> (</a:t>
            </a:r>
            <a:r>
              <a:rPr lang="es-ES" sz="2000" b="1" dirty="0" err="1">
                <a:solidFill>
                  <a:srgbClr val="4E9EBA"/>
                </a:solidFill>
                <a:hlinkClick r:id="rId2"/>
              </a:rPr>
              <a:t>Switching</a:t>
            </a:r>
            <a:r>
              <a:rPr lang="es-ES" sz="2000" b="1" dirty="0">
                <a:solidFill>
                  <a:srgbClr val="4E9EBA"/>
                </a:solidFill>
                <a:hlinkClick r:id="rId2"/>
              </a:rPr>
              <a:t> </a:t>
            </a:r>
            <a:r>
              <a:rPr lang="es-ES" sz="2000" b="1" dirty="0" err="1">
                <a:solidFill>
                  <a:srgbClr val="4E9EBA"/>
                </a:solidFill>
                <a:hlinkClick r:id="rId2"/>
              </a:rPr>
              <a:t>antipsychotics</a:t>
            </a:r>
            <a:endParaRPr lang="es-ES" sz="2000" b="1" dirty="0">
              <a:solidFill>
                <a:srgbClr val="4E9EBA"/>
              </a:solidFill>
            </a:endParaRPr>
          </a:p>
          <a:p>
            <a:endParaRPr lang="es-ES" dirty="0"/>
          </a:p>
          <a:p>
            <a:r>
              <a:rPr lang="es-ES" dirty="0" err="1"/>
              <a:t>Ondorengo</a:t>
            </a:r>
            <a:r>
              <a:rPr lang="es-ES" dirty="0"/>
              <a:t> </a:t>
            </a:r>
            <a:r>
              <a:rPr lang="es-ES" dirty="0" err="1"/>
              <a:t>jarraipen-bisitak</a:t>
            </a:r>
            <a:r>
              <a:rPr lang="es-ES" dirty="0"/>
              <a:t> </a:t>
            </a:r>
            <a:r>
              <a:rPr lang="es-ES" b="1" dirty="0"/>
              <a:t>4-6 </a:t>
            </a:r>
            <a:r>
              <a:rPr lang="es-ES" b="1" dirty="0" err="1"/>
              <a:t>astez</a:t>
            </a:r>
            <a:r>
              <a:rPr lang="es-ES" b="1" dirty="0"/>
              <a:t> </a:t>
            </a:r>
            <a:r>
              <a:rPr lang="es-ES" b="1" dirty="0" err="1"/>
              <a:t>behin</a:t>
            </a:r>
            <a:r>
              <a:rPr lang="es-ES" b="1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, </a:t>
            </a:r>
            <a:r>
              <a:rPr lang="es-ES" dirty="0" err="1"/>
              <a:t>zera</a:t>
            </a:r>
            <a:r>
              <a:rPr lang="es-ES" dirty="0"/>
              <a:t> </a:t>
            </a:r>
            <a:r>
              <a:rPr lang="es-ES" dirty="0" err="1"/>
              <a:t>egitea</a:t>
            </a:r>
            <a:r>
              <a:rPr lang="es-ES" dirty="0"/>
              <a:t> </a:t>
            </a:r>
            <a:r>
              <a:rPr lang="es-ES" dirty="0" err="1"/>
              <a:t>proposatzen</a:t>
            </a:r>
            <a:r>
              <a:rPr lang="es-ES" dirty="0"/>
              <a:t> da: </a:t>
            </a:r>
          </a:p>
          <a:p>
            <a:r>
              <a:rPr lang="es-ES" dirty="0"/>
              <a:t>– </a:t>
            </a:r>
            <a:r>
              <a:rPr lang="es-ES" dirty="0" err="1"/>
              <a:t>balioestea</a:t>
            </a:r>
            <a:r>
              <a:rPr lang="es-ES" dirty="0"/>
              <a:t> </a:t>
            </a:r>
            <a:r>
              <a:rPr lang="es-ES" dirty="0" err="1"/>
              <a:t>zer</a:t>
            </a:r>
            <a:r>
              <a:rPr lang="es-ES" dirty="0"/>
              <a:t> </a:t>
            </a:r>
            <a:r>
              <a:rPr lang="es-ES" dirty="0" err="1"/>
              <a:t>erantzun</a:t>
            </a:r>
            <a:r>
              <a:rPr lang="es-ES" dirty="0"/>
              <a:t> </a:t>
            </a:r>
            <a:r>
              <a:rPr lang="es-ES" dirty="0" err="1"/>
              <a:t>eragin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abian</a:t>
            </a:r>
            <a:r>
              <a:rPr lang="es-ES" dirty="0"/>
              <a:t> </a:t>
            </a:r>
            <a:r>
              <a:rPr lang="es-ES" dirty="0" err="1"/>
              <a:t>jarritako</a:t>
            </a:r>
            <a:r>
              <a:rPr lang="es-ES" dirty="0"/>
              <a:t> </a:t>
            </a:r>
            <a:r>
              <a:rPr lang="es-ES" dirty="0" err="1"/>
              <a:t>esku-hartze</a:t>
            </a:r>
            <a:r>
              <a:rPr lang="es-ES" dirty="0"/>
              <a:t> </a:t>
            </a:r>
            <a:r>
              <a:rPr lang="es-ES" dirty="0" err="1"/>
              <a:t>ez-farmakologikoek</a:t>
            </a:r>
            <a:r>
              <a:rPr lang="es-ES" dirty="0"/>
              <a:t>. </a:t>
            </a:r>
          </a:p>
          <a:p>
            <a:r>
              <a:rPr lang="es-ES" dirty="0"/>
              <a:t>– </a:t>
            </a:r>
            <a:r>
              <a:rPr lang="es-ES" dirty="0" err="1"/>
              <a:t>berrikustea</a:t>
            </a:r>
            <a:r>
              <a:rPr lang="es-ES" dirty="0"/>
              <a:t> </a:t>
            </a:r>
            <a:r>
              <a:rPr lang="es-ES" dirty="0" err="1"/>
              <a:t>antipsikotikoaz</a:t>
            </a:r>
            <a:r>
              <a:rPr lang="es-ES" dirty="0"/>
              <a:t> </a:t>
            </a:r>
            <a:r>
              <a:rPr lang="es-ES" dirty="0" err="1"/>
              <a:t>gain</a:t>
            </a:r>
            <a:r>
              <a:rPr lang="es-ES" dirty="0"/>
              <a:t> </a:t>
            </a:r>
            <a:r>
              <a:rPr lang="es-ES" dirty="0" err="1"/>
              <a:t>preskribatu</a:t>
            </a:r>
            <a:r>
              <a:rPr lang="es-ES" dirty="0"/>
              <a:t> den </a:t>
            </a:r>
            <a:r>
              <a:rPr lang="es-ES" dirty="0" err="1"/>
              <a:t>medikazioa</a:t>
            </a:r>
            <a:r>
              <a:rPr lang="es-ES" dirty="0"/>
              <a:t>, </a:t>
            </a:r>
            <a:r>
              <a:rPr lang="es-ES" dirty="0" err="1"/>
              <a:t>antipsikotikoak</a:t>
            </a:r>
            <a:r>
              <a:rPr lang="es-ES" dirty="0"/>
              <a:t> </a:t>
            </a:r>
            <a:r>
              <a:rPr lang="es-ES" dirty="0" err="1"/>
              <a:t>sintomaren</a:t>
            </a:r>
            <a:r>
              <a:rPr lang="es-ES" dirty="0"/>
              <a:t> </a:t>
            </a:r>
            <a:r>
              <a:rPr lang="es-ES" dirty="0" err="1"/>
              <a:t>kontrolean</a:t>
            </a:r>
            <a:r>
              <a:rPr lang="es-ES" dirty="0"/>
              <a:t> eta </a:t>
            </a:r>
          </a:p>
          <a:p>
            <a:r>
              <a:rPr lang="es-ES" dirty="0" err="1"/>
              <a:t>pertsonaren</a:t>
            </a:r>
            <a:r>
              <a:rPr lang="es-ES" dirty="0"/>
              <a:t> </a:t>
            </a:r>
            <a:r>
              <a:rPr lang="es-ES" dirty="0" err="1"/>
              <a:t>bizi-kalitatean</a:t>
            </a:r>
            <a:r>
              <a:rPr lang="es-ES" dirty="0"/>
              <a:t> eta </a:t>
            </a:r>
            <a:r>
              <a:rPr lang="es-ES" dirty="0" err="1"/>
              <a:t>funtzionaltasunean</a:t>
            </a:r>
            <a:r>
              <a:rPr lang="es-ES" dirty="0"/>
              <a:t> izan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efektua</a:t>
            </a:r>
            <a:r>
              <a:rPr lang="es-ES" dirty="0"/>
              <a:t>, eta </a:t>
            </a:r>
            <a:r>
              <a:rPr lang="es-ES" dirty="0" err="1"/>
              <a:t>agertutako</a:t>
            </a:r>
            <a:r>
              <a:rPr lang="es-ES" dirty="0"/>
              <a:t> </a:t>
            </a:r>
            <a:r>
              <a:rPr lang="es-ES" dirty="0" err="1"/>
              <a:t>kontrako</a:t>
            </a:r>
            <a:r>
              <a:rPr lang="es-ES" dirty="0"/>
              <a:t> </a:t>
            </a:r>
            <a:r>
              <a:rPr lang="es-ES" dirty="0" err="1"/>
              <a:t>efektuak</a:t>
            </a:r>
            <a:r>
              <a:rPr lang="es-ES" dirty="0"/>
              <a:t>.</a:t>
            </a:r>
          </a:p>
          <a:p>
            <a:r>
              <a:rPr lang="es-ES" dirty="0"/>
              <a:t>– </a:t>
            </a:r>
            <a:r>
              <a:rPr lang="es-ES" dirty="0" err="1"/>
              <a:t>pazientearekin</a:t>
            </a:r>
            <a:r>
              <a:rPr lang="es-ES" dirty="0"/>
              <a:t>, </a:t>
            </a:r>
            <a:r>
              <a:rPr lang="es-ES" dirty="0" err="1"/>
              <a:t>senideekin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zaintzailearekin</a:t>
            </a:r>
            <a:r>
              <a:rPr lang="es-ES" dirty="0"/>
              <a:t> </a:t>
            </a:r>
            <a:r>
              <a:rPr lang="es-ES" dirty="0" err="1"/>
              <a:t>erabakitzea</a:t>
            </a:r>
            <a:r>
              <a:rPr lang="es-ES" dirty="0"/>
              <a:t> </a:t>
            </a:r>
            <a:r>
              <a:rPr lang="es-ES" dirty="0" err="1"/>
              <a:t>zer</a:t>
            </a:r>
            <a:r>
              <a:rPr lang="es-ES" dirty="0"/>
              <a:t> </a:t>
            </a:r>
            <a:r>
              <a:rPr lang="es-ES" dirty="0" err="1"/>
              <a:t>komeni</a:t>
            </a:r>
            <a:r>
              <a:rPr lang="es-ES" dirty="0"/>
              <a:t> den: </a:t>
            </a: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antipsikotikoarekin</a:t>
            </a:r>
            <a:r>
              <a:rPr lang="es-ES" dirty="0"/>
              <a:t>  </a:t>
            </a:r>
            <a:r>
              <a:rPr lang="es-ES" dirty="0" err="1"/>
              <a:t>jarraitzea</a:t>
            </a:r>
            <a:r>
              <a:rPr lang="es-ES" dirty="0"/>
              <a:t>, </a:t>
            </a:r>
            <a:r>
              <a:rPr lang="es-ES" dirty="0" err="1"/>
              <a:t>dosia</a:t>
            </a:r>
            <a:r>
              <a:rPr lang="es-ES" dirty="0"/>
              <a:t> </a:t>
            </a:r>
            <a:r>
              <a:rPr lang="es-ES" dirty="0" err="1"/>
              <a:t>jaistea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etetea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506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87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ANTIPSIKOTIKOEN MANEIUA (5/6)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4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21635" y="1240247"/>
            <a:ext cx="105306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5. </a:t>
            </a:r>
            <a:r>
              <a:rPr lang="es-ES" b="1" dirty="0" err="1"/>
              <a:t>Depreskripzioa</a:t>
            </a:r>
            <a:r>
              <a:rPr lang="es-ES" b="1" dirty="0"/>
              <a:t> </a:t>
            </a:r>
          </a:p>
          <a:p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gehienek</a:t>
            </a:r>
            <a:r>
              <a:rPr lang="es-ES" dirty="0"/>
              <a:t> </a:t>
            </a:r>
            <a:r>
              <a:rPr lang="es-ES" dirty="0" err="1"/>
              <a:t>ondorioztatu</a:t>
            </a:r>
            <a:r>
              <a:rPr lang="es-ES" dirty="0"/>
              <a:t> </a:t>
            </a:r>
            <a:r>
              <a:rPr lang="es-ES" dirty="0" err="1"/>
              <a:t>dute</a:t>
            </a:r>
            <a:r>
              <a:rPr lang="es-ES" dirty="0"/>
              <a:t> </a:t>
            </a:r>
            <a:r>
              <a:rPr lang="es-ES" dirty="0" err="1"/>
              <a:t>DSPKak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/>
              <a:t>pazienteei</a:t>
            </a:r>
            <a:r>
              <a:rPr lang="es-ES" dirty="0"/>
              <a:t> </a:t>
            </a:r>
            <a:r>
              <a:rPr lang="es-ES" dirty="0" err="1"/>
              <a:t>antipsikotikoak</a:t>
            </a:r>
            <a:r>
              <a:rPr lang="es-ES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depreskribatzea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segurua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dirty="0"/>
              <a:t>dela eta </a:t>
            </a:r>
            <a:r>
              <a:rPr lang="es-ES" dirty="0" err="1"/>
              <a:t>sintomek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dutela</a:t>
            </a:r>
            <a:r>
              <a:rPr lang="es-ES" dirty="0"/>
              <a:t> </a:t>
            </a:r>
            <a:r>
              <a:rPr lang="es-ES" dirty="0" err="1"/>
              <a:t>okerrera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504778" y="3896157"/>
            <a:ext cx="10973654" cy="2031325"/>
          </a:xfrm>
          <a:prstGeom prst="rect">
            <a:avLst/>
          </a:prstGeom>
          <a:ln>
            <a:solidFill>
              <a:srgbClr val="58B0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err="1"/>
              <a:t>Noiz</a:t>
            </a:r>
            <a:r>
              <a:rPr lang="es-ES" b="1" dirty="0"/>
              <a:t> </a:t>
            </a:r>
            <a:r>
              <a:rPr lang="es-ES" b="1" dirty="0" err="1"/>
              <a:t>ez</a:t>
            </a:r>
            <a:r>
              <a:rPr lang="es-ES" b="1" dirty="0"/>
              <a:t> den </a:t>
            </a:r>
            <a:r>
              <a:rPr lang="es-ES" b="1" dirty="0" err="1"/>
              <a:t>depreskribatu</a:t>
            </a:r>
            <a:r>
              <a:rPr lang="es-ES" b="1" dirty="0"/>
              <a:t> </a:t>
            </a:r>
            <a:r>
              <a:rPr lang="es-ES" b="1" dirty="0" err="1"/>
              <a:t>behar</a:t>
            </a:r>
            <a:endParaRPr lang="es-ES" b="1" dirty="0"/>
          </a:p>
          <a:p>
            <a:pPr algn="ctr"/>
            <a:endParaRPr lang="es-E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err="1">
                <a:solidFill>
                  <a:srgbClr val="4E9EBA"/>
                </a:solidFill>
              </a:rPr>
              <a:t>sintoma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larriagoak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daudenean</a:t>
            </a:r>
            <a:r>
              <a:rPr lang="es-ES" dirty="0"/>
              <a:t>, hala </a:t>
            </a:r>
            <a:r>
              <a:rPr lang="es-ES" dirty="0" err="1"/>
              <a:t>nola</a:t>
            </a:r>
            <a:r>
              <a:rPr lang="es-ES" dirty="0"/>
              <a:t> </a:t>
            </a:r>
            <a:r>
              <a:rPr lang="es-ES" dirty="0" err="1"/>
              <a:t>haluzinazioak</a:t>
            </a:r>
            <a:r>
              <a:rPr lang="es-ES" dirty="0"/>
              <a:t> —</a:t>
            </a:r>
            <a:r>
              <a:rPr lang="es-ES" dirty="0" err="1"/>
              <a:t>batez</a:t>
            </a:r>
            <a:r>
              <a:rPr lang="es-ES" dirty="0"/>
              <a:t> ere </a:t>
            </a:r>
            <a:r>
              <a:rPr lang="es-ES" dirty="0" err="1"/>
              <a:t>entzumen-haluzinazioak</a:t>
            </a:r>
            <a:r>
              <a:rPr lang="es-ES" dirty="0"/>
              <a:t>—, </a:t>
            </a:r>
            <a:r>
              <a:rPr lang="es-ES" dirty="0" err="1"/>
              <a:t>agresio</a:t>
            </a:r>
            <a:r>
              <a:rPr lang="es-ES" dirty="0"/>
              <a:t> </a:t>
            </a:r>
            <a:r>
              <a:rPr lang="es-ES" dirty="0" err="1"/>
              <a:t>fisiko</a:t>
            </a:r>
            <a:r>
              <a:rPr lang="es-ES" dirty="0"/>
              <a:t> </a:t>
            </a:r>
            <a:r>
              <a:rPr lang="es-ES" dirty="0" err="1"/>
              <a:t>bortitzak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angustia </a:t>
            </a:r>
            <a:r>
              <a:rPr lang="es-ES" dirty="0" err="1"/>
              <a:t>eragiten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asaldura</a:t>
            </a:r>
            <a:r>
              <a:rPr lang="es-ES" dirty="0"/>
              <a:t> </a:t>
            </a:r>
            <a:r>
              <a:rPr lang="es-ES" dirty="0" err="1"/>
              <a:t>sufritzen</a:t>
            </a:r>
            <a:r>
              <a:rPr lang="es-ES" dirty="0"/>
              <a:t> </a:t>
            </a:r>
            <a:r>
              <a:rPr lang="es-ES" dirty="0" err="1"/>
              <a:t>dutenek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 err="1"/>
              <a:t>berrerortzeko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okerragotzeko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handiagoa</a:t>
            </a:r>
            <a:r>
              <a:rPr lang="es-ES" dirty="0"/>
              <a:t> izan </a:t>
            </a:r>
            <a:r>
              <a:rPr lang="es-ES" dirty="0" err="1"/>
              <a:t>dezakete</a:t>
            </a:r>
            <a:r>
              <a:rPr lang="es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err="1">
                <a:solidFill>
                  <a:srgbClr val="4E9EBA"/>
                </a:solidFill>
              </a:rPr>
              <a:t>dementzia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garatu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aurretik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psikosia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psikiatrikoren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egonda</a:t>
            </a:r>
            <a:r>
              <a:rPr lang="es-ES" dirty="0"/>
              <a:t> eta </a:t>
            </a:r>
            <a:r>
              <a:rPr lang="es-ES" dirty="0" err="1"/>
              <a:t>antipsikotikoak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izan </a:t>
            </a:r>
            <a:r>
              <a:rPr lang="es-ES" dirty="0" err="1"/>
              <a:t>badituzte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</a:t>
            </a:r>
            <a:r>
              <a:rPr lang="es-ES" dirty="0" err="1"/>
              <a:t>baliteke</a:t>
            </a:r>
            <a:r>
              <a:rPr lang="es-ES" dirty="0"/>
              <a:t> </a:t>
            </a:r>
            <a:r>
              <a:rPr lang="es-ES" dirty="0" err="1"/>
              <a:t>depreskripzioak</a:t>
            </a:r>
            <a:r>
              <a:rPr lang="es-ES" dirty="0"/>
              <a:t> </a:t>
            </a:r>
            <a:r>
              <a:rPr lang="es-ES" dirty="0" err="1"/>
              <a:t>oinarrizko</a:t>
            </a:r>
            <a:r>
              <a:rPr lang="es-ES" dirty="0"/>
              <a:t> </a:t>
            </a:r>
            <a:r>
              <a:rPr lang="es-ES" dirty="0" err="1"/>
              <a:t>patologia</a:t>
            </a:r>
            <a:r>
              <a:rPr lang="es-ES" dirty="0"/>
              <a:t> </a:t>
            </a:r>
            <a:r>
              <a:rPr lang="es-ES" dirty="0" err="1"/>
              <a:t>psikiatrikoaren</a:t>
            </a:r>
            <a:r>
              <a:rPr lang="es-ES" dirty="0"/>
              <a:t> </a:t>
            </a:r>
            <a:r>
              <a:rPr lang="es-ES" dirty="0" err="1"/>
              <a:t>kontrola</a:t>
            </a:r>
            <a:r>
              <a:rPr lang="es-ES" dirty="0"/>
              <a:t> </a:t>
            </a:r>
            <a:r>
              <a:rPr lang="es-ES" dirty="0" err="1"/>
              <a:t>baldintzatzea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21634" y="2349712"/>
            <a:ext cx="8046505" cy="1200329"/>
          </a:xfrm>
          <a:prstGeom prst="rect">
            <a:avLst/>
          </a:prstGeom>
          <a:ln>
            <a:solidFill>
              <a:srgbClr val="58B0AE"/>
            </a:solidFill>
          </a:ln>
        </p:spPr>
        <p:txBody>
          <a:bodyPr wrap="square">
            <a:spAutoFit/>
          </a:bodyPr>
          <a:lstStyle/>
          <a:p>
            <a:r>
              <a:rPr lang="es-ES" b="1" dirty="0" err="1"/>
              <a:t>Tratamendua</a:t>
            </a:r>
            <a:r>
              <a:rPr lang="es-ES" b="1" dirty="0"/>
              <a:t> </a:t>
            </a:r>
            <a:r>
              <a:rPr lang="es-ES" b="1" dirty="0" err="1"/>
              <a:t>erretiratzea</a:t>
            </a:r>
            <a:r>
              <a:rPr lang="es-ES" b="1" dirty="0"/>
              <a:t> </a:t>
            </a:r>
            <a:r>
              <a:rPr lang="es-ES" dirty="0" err="1"/>
              <a:t>planteatu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da: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2-8 </a:t>
            </a:r>
            <a:r>
              <a:rPr lang="es-ES" dirty="0" err="1"/>
              <a:t>aste</a:t>
            </a:r>
            <a:r>
              <a:rPr lang="es-ES" dirty="0"/>
              <a:t> </a:t>
            </a:r>
            <a:r>
              <a:rPr lang="es-ES" dirty="0" err="1"/>
              <a:t>igaro</a:t>
            </a:r>
            <a:r>
              <a:rPr lang="es-ES" dirty="0"/>
              <a:t> </a:t>
            </a:r>
            <a:r>
              <a:rPr lang="es-ES" dirty="0" err="1"/>
              <a:t>ondoren</a:t>
            </a:r>
            <a:r>
              <a:rPr lang="es-ES" dirty="0"/>
              <a:t> </a:t>
            </a:r>
            <a:r>
              <a:rPr lang="es-ES" b="1" dirty="0" err="1">
                <a:solidFill>
                  <a:srgbClr val="4E9EBA"/>
                </a:solidFill>
              </a:rPr>
              <a:t>ez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bada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ikusten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klinikoki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esanguratsua</a:t>
            </a:r>
            <a:r>
              <a:rPr lang="es-ES" b="1" dirty="0">
                <a:solidFill>
                  <a:srgbClr val="4E9EBA"/>
                </a:solidFill>
              </a:rPr>
              <a:t> den </a:t>
            </a:r>
            <a:r>
              <a:rPr lang="es-ES" b="1" dirty="0" err="1">
                <a:solidFill>
                  <a:srgbClr val="4E9EBA"/>
                </a:solidFill>
              </a:rPr>
              <a:t>erantzunik</a:t>
            </a:r>
            <a:r>
              <a:rPr lang="es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 err="1">
                <a:solidFill>
                  <a:srgbClr val="4E9EBA"/>
                </a:solidFill>
              </a:rPr>
              <a:t>kontrako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efektuak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onurak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gehiago</a:t>
            </a:r>
            <a:r>
              <a:rPr lang="es-ES" dirty="0"/>
              <a:t> </a:t>
            </a:r>
            <a:r>
              <a:rPr lang="es-ES" dirty="0" err="1"/>
              <a:t>badira</a:t>
            </a:r>
            <a:r>
              <a:rPr lang="es-E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3 </a:t>
            </a:r>
            <a:r>
              <a:rPr lang="es-ES" dirty="0" err="1"/>
              <a:t>hilabeteko</a:t>
            </a:r>
            <a:r>
              <a:rPr lang="es-ES" dirty="0"/>
              <a:t> </a:t>
            </a:r>
            <a:r>
              <a:rPr lang="es-ES" dirty="0" err="1"/>
              <a:t>tratamenduaren</a:t>
            </a:r>
            <a:r>
              <a:rPr lang="es-ES" dirty="0"/>
              <a:t> </a:t>
            </a:r>
            <a:r>
              <a:rPr lang="es-ES" dirty="0" err="1"/>
              <a:t>ondoren</a:t>
            </a:r>
            <a:r>
              <a:rPr lang="es-ES" dirty="0"/>
              <a:t>, </a:t>
            </a:r>
            <a:r>
              <a:rPr lang="es-ES" dirty="0" err="1"/>
              <a:t>sintomatologia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egonkortu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bada</a:t>
            </a:r>
            <a:endParaRPr lang="es-ES" b="1" dirty="0">
              <a:solidFill>
                <a:srgbClr val="4E9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87" y="365125"/>
            <a:ext cx="10515600" cy="732155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ANTIPSIKOTIKOEN 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MANEIUA (6/6)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7"/>
            <a:ext cx="10856798" cy="580325"/>
            <a:chOff x="621635" y="6185997"/>
            <a:chExt cx="10856798" cy="580325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4418888" y="6185997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33802" y="2132799"/>
            <a:ext cx="5071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Depreskripzio-pautak</a:t>
            </a:r>
            <a:r>
              <a:rPr lang="es-ES" dirty="0"/>
              <a:t> </a:t>
            </a:r>
            <a:r>
              <a:rPr lang="es-ES" dirty="0" err="1"/>
              <a:t>indibidualizatu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hartuta</a:t>
            </a:r>
            <a:r>
              <a:rPr lang="es-E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lortutako</a:t>
            </a:r>
            <a:r>
              <a:rPr lang="es-ES" dirty="0"/>
              <a:t> </a:t>
            </a:r>
            <a:r>
              <a:rPr lang="es-ES" dirty="0" err="1"/>
              <a:t>erantzuna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sintoma</a:t>
            </a:r>
            <a:r>
              <a:rPr lang="es-ES" dirty="0"/>
              <a:t> mota </a:t>
            </a:r>
            <a:r>
              <a:rPr lang="es-ES" dirty="0" err="1"/>
              <a:t>manifestatzen</a:t>
            </a:r>
            <a:r>
              <a:rPr lang="es-ES" dirty="0"/>
              <a:t> </a:t>
            </a:r>
            <a:r>
              <a:rPr lang="es-ES" dirty="0" err="1"/>
              <a:t>dena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tratamenduaren</a:t>
            </a:r>
            <a:r>
              <a:rPr lang="es-ES" dirty="0"/>
              <a:t> </a:t>
            </a:r>
            <a:r>
              <a:rPr lang="es-ES" dirty="0" err="1"/>
              <a:t>iraupena</a:t>
            </a:r>
            <a:endParaRPr lang="es-ES" dirty="0"/>
          </a:p>
          <a:p>
            <a:r>
              <a:rPr lang="es-ES" dirty="0"/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812" y="14754"/>
            <a:ext cx="5938760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690777"/>
            <a:ext cx="9601200" cy="3347050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s-ES" sz="2600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</a:rPr>
              <a:t>SARRERA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</a:rPr>
              <a:t>PERTSONA ARDATZ HARTUTAKO ABORDATZEA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</a:rPr>
              <a:t>ESKU-HARTZE EZ-FARMAKOLOGIKOAK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</a:rPr>
              <a:t>ANTIPSIKOTIKOEKIN EGITEN DEN TRATAMENDU FARMAKOLOGIKOA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</a:rPr>
              <a:t>FUNTSEZKO IDEIAK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379229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Funtsezko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03677" cy="2036617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540631" y="1407973"/>
            <a:ext cx="9591724" cy="370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595004" y="1218336"/>
            <a:ext cx="9578340" cy="2286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595004" y="1339894"/>
            <a:ext cx="10021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Baliteke</a:t>
            </a:r>
            <a:r>
              <a:rPr lang="es-ES" dirty="0"/>
              <a:t> </a:t>
            </a:r>
            <a:r>
              <a:rPr lang="es-ES" dirty="0" err="1"/>
              <a:t>DSPKak</a:t>
            </a:r>
            <a:r>
              <a:rPr lang="es-ES" dirty="0"/>
              <a:t> </a:t>
            </a:r>
            <a:r>
              <a:rPr lang="es-ES" dirty="0" err="1"/>
              <a:t>ondoeza</a:t>
            </a:r>
            <a:r>
              <a:rPr lang="es-ES" dirty="0"/>
              <a:t> </a:t>
            </a:r>
            <a:r>
              <a:rPr lang="es-ES" dirty="0" err="1"/>
              <a:t>adierazteko</a:t>
            </a:r>
            <a:r>
              <a:rPr lang="es-ES" dirty="0"/>
              <a:t> </a:t>
            </a:r>
            <a:r>
              <a:rPr lang="es-ES" dirty="0" err="1"/>
              <a:t>modu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izatea</a:t>
            </a:r>
            <a:r>
              <a:rPr lang="es-ES" dirty="0"/>
              <a:t>; </a:t>
            </a:r>
            <a:r>
              <a:rPr lang="es-ES" dirty="0" err="1"/>
              <a:t>hau</a:t>
            </a:r>
            <a:r>
              <a:rPr lang="es-ES" dirty="0"/>
              <a:t> da, </a:t>
            </a:r>
            <a:r>
              <a:rPr lang="es-ES" dirty="0" err="1"/>
              <a:t>agian</a:t>
            </a:r>
            <a:r>
              <a:rPr lang="es-ES" dirty="0"/>
              <a:t> </a:t>
            </a:r>
            <a:r>
              <a:rPr lang="es-ES" dirty="0" err="1"/>
              <a:t>pazienteak</a:t>
            </a:r>
            <a:r>
              <a:rPr lang="es-ES" dirty="0"/>
              <a:t> </a:t>
            </a:r>
            <a:r>
              <a:rPr lang="es-ES" dirty="0" err="1"/>
              <a:t>ezin</a:t>
            </a:r>
            <a:r>
              <a:rPr lang="es-ES" dirty="0"/>
              <a:t> du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inola</a:t>
            </a:r>
            <a:r>
              <a:rPr lang="es-ES" dirty="0"/>
              <a:t> </a:t>
            </a:r>
            <a:r>
              <a:rPr lang="es-ES" dirty="0" err="1"/>
              <a:t>adierazi</a:t>
            </a:r>
            <a:r>
              <a:rPr lang="es-ES" dirty="0"/>
              <a:t> </a:t>
            </a:r>
            <a:r>
              <a:rPr lang="es-ES" b="1" dirty="0">
                <a:solidFill>
                  <a:srgbClr val="4E9EBA"/>
                </a:solidFill>
              </a:rPr>
              <a:t>ase </a:t>
            </a:r>
            <a:r>
              <a:rPr lang="es-ES" b="1" dirty="0" err="1">
                <a:solidFill>
                  <a:srgbClr val="4E9EBA"/>
                </a:solidFill>
              </a:rPr>
              <a:t>gabe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dituen</a:t>
            </a:r>
            <a:r>
              <a:rPr lang="es-ES" b="1" dirty="0">
                <a:solidFill>
                  <a:srgbClr val="4E9EBA"/>
                </a:solidFill>
              </a:rPr>
              <a:t> premia </a:t>
            </a:r>
            <a:r>
              <a:rPr lang="es-ES" dirty="0" err="1"/>
              <a:t>fisiko</a:t>
            </a:r>
            <a:r>
              <a:rPr lang="es-ES" dirty="0"/>
              <a:t>, </a:t>
            </a:r>
            <a:r>
              <a:rPr lang="es-ES" dirty="0" err="1"/>
              <a:t>psikologiko</a:t>
            </a:r>
            <a:r>
              <a:rPr lang="es-ES" dirty="0"/>
              <a:t>, </a:t>
            </a:r>
            <a:r>
              <a:rPr lang="es-ES" dirty="0" err="1"/>
              <a:t>emozional</a:t>
            </a:r>
            <a:r>
              <a:rPr lang="es-ES" dirty="0"/>
              <a:t>, </a:t>
            </a:r>
            <a:r>
              <a:rPr lang="es-ES" dirty="0" err="1"/>
              <a:t>sozial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ingurunekoek</a:t>
            </a:r>
            <a:r>
              <a:rPr lang="es-ES" dirty="0"/>
              <a:t> </a:t>
            </a:r>
            <a:r>
              <a:rPr lang="es-ES" dirty="0" err="1"/>
              <a:t>eragiten</a:t>
            </a:r>
            <a:r>
              <a:rPr lang="es-ES" dirty="0"/>
              <a:t> </a:t>
            </a:r>
            <a:r>
              <a:rPr lang="es-ES" dirty="0" err="1"/>
              <a:t>dioten</a:t>
            </a:r>
            <a:r>
              <a:rPr lang="es-ES" dirty="0"/>
              <a:t> </a:t>
            </a:r>
            <a:r>
              <a:rPr lang="es-ES" dirty="0" err="1"/>
              <a:t>ondoeza</a:t>
            </a:r>
            <a:r>
              <a:rPr lang="es-ES" dirty="0"/>
              <a:t> (mina, </a:t>
            </a:r>
            <a:r>
              <a:rPr lang="es-ES" dirty="0" err="1"/>
              <a:t>bakardade-sentimendua</a:t>
            </a:r>
            <a:r>
              <a:rPr lang="es-ES" dirty="0"/>
              <a:t> eta </a:t>
            </a:r>
            <a:r>
              <a:rPr lang="es-ES" dirty="0" err="1"/>
              <a:t>abar</a:t>
            </a:r>
            <a:r>
              <a:rPr lang="es-ES" dirty="0"/>
              <a:t>), eta </a:t>
            </a:r>
            <a:r>
              <a:rPr lang="es-ES" dirty="0" err="1"/>
              <a:t>horregatik</a:t>
            </a:r>
            <a:r>
              <a:rPr lang="es-ES" dirty="0"/>
              <a:t> </a:t>
            </a:r>
            <a:r>
              <a:rPr lang="es-ES" dirty="0" err="1"/>
              <a:t>agertzen</a:t>
            </a:r>
            <a:r>
              <a:rPr lang="es-ES" dirty="0"/>
              <a:t> da </a:t>
            </a:r>
            <a:r>
              <a:rPr lang="es-ES" dirty="0" err="1"/>
              <a:t>DSPKa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Funtsezkoa</a:t>
            </a:r>
            <a:r>
              <a:rPr lang="es-ES" dirty="0"/>
              <a:t> da </a:t>
            </a:r>
            <a:r>
              <a:rPr lang="es-ES" dirty="0" err="1"/>
              <a:t>DSPKen</a:t>
            </a:r>
            <a:r>
              <a:rPr lang="es-ES" dirty="0"/>
              <a:t> </a:t>
            </a:r>
            <a:r>
              <a:rPr lang="es-ES" b="1" dirty="0" err="1">
                <a:solidFill>
                  <a:srgbClr val="4E9EBA"/>
                </a:solidFill>
              </a:rPr>
              <a:t>azpian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dauden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arrazoiak</a:t>
            </a:r>
            <a:r>
              <a:rPr lang="es-ES" b="1" dirty="0">
                <a:solidFill>
                  <a:srgbClr val="4E9EBA"/>
                </a:solidFill>
              </a:rPr>
              <a:t> eta </a:t>
            </a:r>
            <a:r>
              <a:rPr lang="es-ES" b="1" dirty="0" err="1">
                <a:solidFill>
                  <a:srgbClr val="4E9EBA"/>
                </a:solidFill>
              </a:rPr>
              <a:t>faktore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abiarazleak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identifikatzea</a:t>
            </a:r>
            <a:r>
              <a:rPr lang="es-ES" dirty="0"/>
              <a:t>,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agertzeko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bideratu</a:t>
            </a:r>
            <a:r>
              <a:rPr lang="es-ES" dirty="0"/>
              <a:t> </a:t>
            </a:r>
            <a:r>
              <a:rPr lang="es-ES" dirty="0" err="1"/>
              <a:t>ahal</a:t>
            </a:r>
            <a:r>
              <a:rPr lang="es-ES" dirty="0"/>
              <a:t> </a:t>
            </a:r>
            <a:r>
              <a:rPr lang="es-ES" dirty="0" err="1"/>
              <a:t>izateko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DSPKen</a:t>
            </a:r>
            <a:r>
              <a:rPr lang="es-ES" dirty="0"/>
              <a:t> </a:t>
            </a:r>
            <a:r>
              <a:rPr lang="es-ES" dirty="0" err="1"/>
              <a:t>esku-hartze</a:t>
            </a:r>
            <a:r>
              <a:rPr lang="es-ES" dirty="0"/>
              <a:t> </a:t>
            </a:r>
            <a:r>
              <a:rPr lang="es-ES" dirty="0" err="1"/>
              <a:t>ez-farmakologikoak</a:t>
            </a:r>
            <a:r>
              <a:rPr lang="es-ES" dirty="0"/>
              <a:t> </a:t>
            </a:r>
            <a:r>
              <a:rPr lang="es-ES" dirty="0" err="1"/>
              <a:t>sintoma</a:t>
            </a:r>
            <a:r>
              <a:rPr lang="es-ES" dirty="0"/>
              <a:t> </a:t>
            </a:r>
            <a:r>
              <a:rPr lang="es-ES" dirty="0" err="1"/>
              <a:t>prebenitu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hobetzeko</a:t>
            </a:r>
            <a:r>
              <a:rPr lang="es-ES" dirty="0"/>
              <a:t> eta </a:t>
            </a:r>
            <a:r>
              <a:rPr lang="es-ES" dirty="0" err="1"/>
              <a:t>pertsonaren</a:t>
            </a:r>
            <a:r>
              <a:rPr lang="es-ES" dirty="0"/>
              <a:t> </a:t>
            </a:r>
            <a:r>
              <a:rPr lang="es-ES" dirty="0" err="1"/>
              <a:t>bizi-kalitatea</a:t>
            </a:r>
            <a:r>
              <a:rPr lang="es-ES" dirty="0"/>
              <a:t> </a:t>
            </a:r>
            <a:r>
              <a:rPr lang="es-ES" dirty="0" err="1"/>
              <a:t>hobetzeko</a:t>
            </a:r>
            <a:r>
              <a:rPr lang="es-ES" dirty="0"/>
              <a:t> </a:t>
            </a:r>
            <a:r>
              <a:rPr lang="es-ES" dirty="0" err="1"/>
              <a:t>proposatzen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, </a:t>
            </a:r>
            <a:r>
              <a:rPr lang="es-ES" dirty="0" err="1"/>
              <a:t>bai</a:t>
            </a:r>
            <a:r>
              <a:rPr lang="es-ES" dirty="0"/>
              <a:t> eta </a:t>
            </a:r>
            <a:r>
              <a:rPr lang="es-ES" dirty="0" err="1"/>
              <a:t>zaintzailearen</a:t>
            </a:r>
            <a:r>
              <a:rPr lang="es-ES" dirty="0"/>
              <a:t> estresa eta </a:t>
            </a:r>
            <a:r>
              <a:rPr lang="es-ES" dirty="0" err="1"/>
              <a:t>gainkarga</a:t>
            </a:r>
            <a:r>
              <a:rPr lang="es-ES" dirty="0"/>
              <a:t> </a:t>
            </a:r>
            <a:r>
              <a:rPr lang="es-ES" dirty="0" err="1"/>
              <a:t>arintzeko</a:t>
            </a:r>
            <a:r>
              <a:rPr lang="es-ES" dirty="0"/>
              <a:t> ere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err="1">
                <a:solidFill>
                  <a:srgbClr val="4E9EBA"/>
                </a:solidFill>
              </a:rPr>
              <a:t>Esku-hartze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ez-farmakologikoak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lehen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aukera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gisa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erabili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behar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dira</a:t>
            </a:r>
            <a:r>
              <a:rPr lang="es-ES" dirty="0"/>
              <a:t>, eta </a:t>
            </a:r>
            <a:r>
              <a:rPr lang="es-ES" dirty="0" err="1"/>
              <a:t>tratamenduak</a:t>
            </a:r>
            <a:r>
              <a:rPr lang="es-ES" dirty="0"/>
              <a:t> </a:t>
            </a:r>
            <a:r>
              <a:rPr lang="es-ES" dirty="0" err="1"/>
              <a:t>irauten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denbora</a:t>
            </a:r>
            <a:r>
              <a:rPr lang="es-ES" dirty="0"/>
              <a:t> </a:t>
            </a:r>
            <a:r>
              <a:rPr lang="es-ES" dirty="0" err="1"/>
              <a:t>guztian</a:t>
            </a:r>
            <a:r>
              <a:rPr lang="es-ES" dirty="0"/>
              <a:t> </a:t>
            </a:r>
            <a:r>
              <a:rPr lang="es-ES" dirty="0" err="1"/>
              <a:t>zehar</a:t>
            </a:r>
            <a:r>
              <a:rPr lang="es-ES" dirty="0"/>
              <a:t> </a:t>
            </a:r>
            <a:r>
              <a:rPr lang="es-ES" dirty="0" err="1"/>
              <a:t>mantendu</a:t>
            </a:r>
            <a:r>
              <a:rPr lang="es-ES" dirty="0"/>
              <a:t>, </a:t>
            </a:r>
            <a:r>
              <a:rPr lang="es-ES" dirty="0" err="1"/>
              <a:t>baita</a:t>
            </a:r>
            <a:r>
              <a:rPr lang="es-ES" dirty="0"/>
              <a:t> </a:t>
            </a: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farmakologikoarekin</a:t>
            </a:r>
            <a:r>
              <a:rPr lang="es-ES" dirty="0"/>
              <a:t> </a:t>
            </a:r>
            <a:r>
              <a:rPr lang="es-ES" dirty="0" err="1"/>
              <a:t>modu</a:t>
            </a:r>
            <a:r>
              <a:rPr lang="es-ES" dirty="0"/>
              <a:t> </a:t>
            </a:r>
            <a:r>
              <a:rPr lang="es-ES" dirty="0" err="1"/>
              <a:t>konkomitantean</a:t>
            </a:r>
            <a:r>
              <a:rPr lang="es-ES" dirty="0"/>
              <a:t> ere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err="1">
                <a:solidFill>
                  <a:srgbClr val="4E9EBA"/>
                </a:solidFill>
              </a:rPr>
              <a:t>Antipsikotikoak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ez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dira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errutinaz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erabili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behar</a:t>
            </a:r>
            <a:r>
              <a:rPr lang="es-ES" b="1" dirty="0">
                <a:solidFill>
                  <a:srgbClr val="4E9EBA"/>
                </a:solidFill>
              </a:rPr>
              <a:t>, </a:t>
            </a:r>
            <a:r>
              <a:rPr lang="es-ES" b="1" dirty="0" err="1">
                <a:solidFill>
                  <a:srgbClr val="4E9EBA"/>
                </a:solidFill>
              </a:rPr>
              <a:t>pazientea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sedatu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/>
              <a:t>eta </a:t>
            </a:r>
            <a:r>
              <a:rPr lang="es-ES" dirty="0" err="1"/>
              <a:t>errazago</a:t>
            </a:r>
            <a:r>
              <a:rPr lang="es-ES" dirty="0"/>
              <a:t> </a:t>
            </a:r>
            <a:r>
              <a:rPr lang="es-ES" dirty="0" err="1"/>
              <a:t>maneiatzeko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Dementzia</a:t>
            </a:r>
            <a:r>
              <a:rPr lang="es-ES" dirty="0"/>
              <a:t> </a:t>
            </a:r>
            <a:r>
              <a:rPr lang="es-ES" dirty="0" err="1"/>
              <a:t>izanik</a:t>
            </a:r>
            <a:r>
              <a:rPr lang="es-ES" dirty="0"/>
              <a:t> </a:t>
            </a:r>
            <a:r>
              <a:rPr lang="es-ES" dirty="0" err="1"/>
              <a:t>antipsikotikoekin</a:t>
            </a:r>
            <a:r>
              <a:rPr lang="es-ES" dirty="0"/>
              <a:t> </a:t>
            </a:r>
            <a:r>
              <a:rPr lang="es-ES" dirty="0" err="1"/>
              <a:t>tratatzen</a:t>
            </a:r>
            <a:r>
              <a:rPr lang="es-ES" dirty="0"/>
              <a:t> </a:t>
            </a:r>
            <a:r>
              <a:rPr lang="es-ES" dirty="0" err="1"/>
              <a:t>ari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pertsona</a:t>
            </a:r>
            <a:r>
              <a:rPr lang="es-ES" dirty="0"/>
              <a:t> </a:t>
            </a:r>
            <a:r>
              <a:rPr lang="es-ES" dirty="0" err="1"/>
              <a:t>gehienek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dute</a:t>
            </a:r>
            <a:r>
              <a:rPr lang="es-ES" dirty="0"/>
              <a:t> </a:t>
            </a:r>
            <a:r>
              <a:rPr lang="es-ES" dirty="0" err="1"/>
              <a:t>berriro</a:t>
            </a:r>
            <a:r>
              <a:rPr lang="es-ES" dirty="0"/>
              <a:t> </a:t>
            </a:r>
            <a:r>
              <a:rPr lang="es-ES" dirty="0" err="1"/>
              <a:t>sintomarik</a:t>
            </a:r>
            <a:r>
              <a:rPr lang="es-ES" dirty="0"/>
              <a:t> </a:t>
            </a:r>
            <a:r>
              <a:rPr lang="es-ES" dirty="0" err="1"/>
              <a:t>izaten</a:t>
            </a:r>
            <a:r>
              <a:rPr lang="es-ES" dirty="0"/>
              <a:t>, </a:t>
            </a:r>
            <a:r>
              <a:rPr lang="es-ES" b="1" dirty="0" err="1">
                <a:solidFill>
                  <a:srgbClr val="4E9EBA"/>
                </a:solidFill>
              </a:rPr>
              <a:t>dosia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murriztu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edo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pixkanaka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tratamendua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eten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ondoren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104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268" y="714893"/>
            <a:ext cx="9236826" cy="147447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Informazio gehiago eta bibliografia…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95759"/>
            <a:ext cx="10515600" cy="4081204"/>
          </a:xfrm>
        </p:spPr>
        <p:txBody>
          <a:bodyPr/>
          <a:lstStyle/>
          <a:p>
            <a:endParaRPr lang="es-ES_tradnl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  <a:p>
            <a:pPr marL="0" indent="0" algn="ctr">
              <a:buNone/>
            </a:pPr>
            <a:endParaRPr lang="es-ES_tradnl" dirty="0">
              <a:solidFill>
                <a:srgbClr val="4E9EBA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s-ES_tradnl" sz="2800" dirty="0">
                <a:latin typeface="Arial Black" pitchFamily="34" charset="0"/>
                <a:ea typeface="+mn-ea"/>
                <a:cs typeface="+mn-cs"/>
                <a:hlinkClick r:id="rId3"/>
              </a:rPr>
              <a:t>33 </a:t>
            </a:r>
            <a:r>
              <a:rPr lang="es-ES_tradnl" sz="2800" dirty="0" err="1">
                <a:latin typeface="Arial Black" pitchFamily="34" charset="0"/>
                <a:ea typeface="+mn-ea"/>
                <a:cs typeface="+mn-cs"/>
                <a:hlinkClick r:id="rId3"/>
              </a:rPr>
              <a:t>Liburukia</a:t>
            </a:r>
            <a:r>
              <a:rPr lang="es-ES_tradnl" sz="2800" dirty="0">
                <a:latin typeface="Arial Black" pitchFamily="34" charset="0"/>
                <a:ea typeface="+mn-ea"/>
                <a:cs typeface="+mn-cs"/>
                <a:hlinkClick r:id="rId3"/>
              </a:rPr>
              <a:t>, 1 </a:t>
            </a:r>
            <a:r>
              <a:rPr lang="es-ES_tradnl" sz="2800" dirty="0" err="1">
                <a:latin typeface="Arial Black" pitchFamily="34" charset="0"/>
                <a:ea typeface="+mn-ea"/>
                <a:cs typeface="+mn-cs"/>
                <a:hlinkClick r:id="rId3"/>
              </a:rPr>
              <a:t>Zk</a:t>
            </a:r>
            <a:r>
              <a:rPr lang="es-ES_tradnl" sz="2800" dirty="0">
                <a:latin typeface="Arial Black" pitchFamily="34" charset="0"/>
                <a:ea typeface="+mn-ea"/>
                <a:cs typeface="+mn-cs"/>
                <a:hlinkClick r:id="rId3"/>
              </a:rPr>
              <a:t> – 2025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23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000" b="1" dirty="0" err="1">
                <a:solidFill>
                  <a:srgbClr val="4E9EBA"/>
                </a:solidFill>
              </a:rPr>
              <a:t>Dementzien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sintoma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psikologiko</a:t>
            </a:r>
            <a:r>
              <a:rPr lang="es-ES" sz="2000" b="1" dirty="0">
                <a:solidFill>
                  <a:srgbClr val="4E9EBA"/>
                </a:solidFill>
              </a:rPr>
              <a:t> eta </a:t>
            </a:r>
            <a:r>
              <a:rPr lang="es-ES" sz="2000" b="1" dirty="0" err="1">
                <a:solidFill>
                  <a:srgbClr val="4E9EBA"/>
                </a:solidFill>
              </a:rPr>
              <a:t>konduktualak</a:t>
            </a:r>
            <a:r>
              <a:rPr lang="es-ES" sz="2000" b="1" dirty="0">
                <a:solidFill>
                  <a:srgbClr val="4E9EBA"/>
                </a:solidFill>
              </a:rPr>
              <a:t> (DSPK) 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neuropsikiatrikoak</a:t>
            </a:r>
            <a:r>
              <a:rPr lang="es-ES" sz="2000" dirty="0"/>
              <a:t>, </a:t>
            </a:r>
            <a:r>
              <a:rPr lang="es-ES" sz="2000" dirty="0" err="1"/>
              <a:t>pertzepzioaren</a:t>
            </a:r>
            <a:r>
              <a:rPr lang="es-ES" sz="2000" dirty="0"/>
              <a:t>, </a:t>
            </a:r>
            <a:r>
              <a:rPr lang="es-ES" sz="2000" dirty="0" err="1"/>
              <a:t>pentsamenduaren</a:t>
            </a:r>
            <a:r>
              <a:rPr lang="es-ES" sz="2000" dirty="0"/>
              <a:t> </a:t>
            </a:r>
            <a:r>
              <a:rPr lang="es-ES" sz="2000" dirty="0" err="1"/>
              <a:t>edukiaren</a:t>
            </a:r>
            <a:r>
              <a:rPr lang="es-ES" sz="2000" dirty="0"/>
              <a:t>, gogo-</a:t>
            </a:r>
            <a:r>
              <a:rPr lang="es-ES" sz="2000" dirty="0" err="1"/>
              <a:t>aldartearen</a:t>
            </a:r>
            <a:r>
              <a:rPr lang="es-ES" sz="2000" dirty="0"/>
              <a:t> eta </a:t>
            </a:r>
            <a:r>
              <a:rPr lang="es-ES" sz="2000" dirty="0" err="1"/>
              <a:t>jokabideen</a:t>
            </a:r>
            <a:r>
              <a:rPr lang="es-ES" sz="2000" dirty="0"/>
              <a:t> </a:t>
            </a:r>
            <a:r>
              <a:rPr lang="es-ES" sz="2000" dirty="0" err="1"/>
              <a:t>alterazioaren</a:t>
            </a:r>
            <a:r>
              <a:rPr lang="es-ES" sz="2000" dirty="0"/>
              <a:t> </a:t>
            </a:r>
            <a:r>
              <a:rPr lang="es-ES" sz="2000" dirty="0" err="1"/>
              <a:t>zeinu</a:t>
            </a:r>
            <a:r>
              <a:rPr lang="es-ES" sz="2000" dirty="0"/>
              <a:t> eta </a:t>
            </a:r>
            <a:r>
              <a:rPr lang="es-ES" sz="2000" dirty="0" err="1"/>
              <a:t>sintomen</a:t>
            </a:r>
            <a:r>
              <a:rPr lang="es-ES" sz="2000" dirty="0"/>
              <a:t> </a:t>
            </a:r>
            <a:r>
              <a:rPr lang="es-ES" sz="2000" dirty="0" err="1"/>
              <a:t>multzoa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 </a:t>
            </a:r>
            <a:r>
              <a:rPr lang="es-ES" sz="2000" dirty="0" err="1"/>
              <a:t>Sintoma</a:t>
            </a:r>
            <a:r>
              <a:rPr lang="es-ES" sz="2000" dirty="0"/>
              <a:t> </a:t>
            </a:r>
            <a:r>
              <a:rPr lang="es-ES" sz="2000" dirty="0" err="1"/>
              <a:t>horietako</a:t>
            </a:r>
            <a:r>
              <a:rPr lang="es-ES" sz="2000" dirty="0"/>
              <a:t> </a:t>
            </a:r>
            <a:r>
              <a:rPr lang="es-ES" sz="2000" dirty="0" err="1"/>
              <a:t>motakoak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, </a:t>
            </a:r>
            <a:r>
              <a:rPr lang="es-ES" sz="2000" dirty="0" err="1"/>
              <a:t>adibidez</a:t>
            </a:r>
            <a:r>
              <a:rPr lang="es-ES" sz="2000" dirty="0"/>
              <a:t>: </a:t>
            </a:r>
            <a:r>
              <a:rPr lang="es-ES" sz="2000" dirty="0" err="1"/>
              <a:t>asaldura</a:t>
            </a:r>
            <a:r>
              <a:rPr lang="es-ES" sz="2000" dirty="0"/>
              <a:t>, </a:t>
            </a:r>
            <a:r>
              <a:rPr lang="es-ES" sz="2000" dirty="0" err="1"/>
              <a:t>depresioa</a:t>
            </a:r>
            <a:r>
              <a:rPr lang="es-ES" sz="2000" dirty="0"/>
              <a:t>, </a:t>
            </a:r>
            <a:r>
              <a:rPr lang="es-ES" sz="2000" dirty="0" err="1"/>
              <a:t>apatia</a:t>
            </a:r>
            <a:r>
              <a:rPr lang="es-ES" sz="2000" dirty="0"/>
              <a:t>, </a:t>
            </a:r>
            <a:r>
              <a:rPr lang="es-ES" sz="2000" dirty="0" err="1"/>
              <a:t>psikosia</a:t>
            </a:r>
            <a:r>
              <a:rPr lang="es-ES" sz="2000" dirty="0"/>
              <a:t>, </a:t>
            </a:r>
            <a:r>
              <a:rPr lang="es-ES" sz="2000" dirty="0" err="1"/>
              <a:t>agresioa</a:t>
            </a:r>
            <a:r>
              <a:rPr lang="es-ES" sz="2000" dirty="0"/>
              <a:t>, </a:t>
            </a:r>
            <a:r>
              <a:rPr lang="es-ES" sz="2000" dirty="0" err="1"/>
              <a:t>galdera</a:t>
            </a:r>
            <a:r>
              <a:rPr lang="es-ES" sz="2000" dirty="0"/>
              <a:t> </a:t>
            </a:r>
            <a:r>
              <a:rPr lang="es-ES" sz="2000" dirty="0" err="1"/>
              <a:t>errepikakorrak</a:t>
            </a:r>
            <a:r>
              <a:rPr lang="es-ES" sz="2000" dirty="0"/>
              <a:t>, loaren </a:t>
            </a:r>
            <a:r>
              <a:rPr lang="es-ES" sz="2000" dirty="0" err="1"/>
              <a:t>alterazioak</a:t>
            </a:r>
            <a:r>
              <a:rPr lang="es-ES" sz="2000" dirty="0"/>
              <a:t>, </a:t>
            </a:r>
            <a:r>
              <a:rPr lang="es-ES" sz="2000" dirty="0" err="1"/>
              <a:t>noraezean</a:t>
            </a:r>
            <a:r>
              <a:rPr lang="es-ES" sz="2000" dirty="0"/>
              <a:t> </a:t>
            </a:r>
            <a:r>
              <a:rPr lang="es-ES" sz="2000" dirty="0" err="1"/>
              <a:t>ibiltzea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sozialki</a:t>
            </a:r>
            <a:r>
              <a:rPr lang="es-ES" sz="2000" dirty="0"/>
              <a:t> </a:t>
            </a:r>
            <a:r>
              <a:rPr lang="es-ES" sz="2000" dirty="0" err="1"/>
              <a:t>desegokiak</a:t>
            </a:r>
            <a:r>
              <a:rPr lang="es-ES" sz="2000" dirty="0"/>
              <a:t> </a:t>
            </a:r>
            <a:r>
              <a:rPr lang="es-ES" sz="2000" dirty="0" err="1"/>
              <a:t>diren</a:t>
            </a:r>
            <a:r>
              <a:rPr lang="es-ES" sz="2000" dirty="0"/>
              <a:t> </a:t>
            </a:r>
            <a:r>
              <a:rPr lang="es-ES" sz="2000" dirty="0" err="1"/>
              <a:t>portaerak</a:t>
            </a:r>
            <a:r>
              <a:rPr lang="es-ES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DSPKak</a:t>
            </a:r>
            <a:r>
              <a:rPr lang="es-ES" sz="2000" dirty="0"/>
              <a:t> </a:t>
            </a:r>
            <a:r>
              <a:rPr lang="es-ES" sz="2000" dirty="0" err="1"/>
              <a:t>garatzea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r>
              <a:rPr lang="es-ES" sz="2000" dirty="0"/>
              <a:t> </a:t>
            </a:r>
            <a:r>
              <a:rPr lang="es-ES" sz="2000" dirty="0" err="1"/>
              <a:t>dezaketen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faktore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batzuk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identifikatu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 err="1"/>
              <a:t>dementzia</a:t>
            </a:r>
            <a:r>
              <a:rPr lang="es-ES" sz="1800" dirty="0"/>
              <a:t> </a:t>
            </a:r>
            <a:r>
              <a:rPr lang="es-ES" sz="1800" dirty="0" err="1"/>
              <a:t>duen</a:t>
            </a:r>
            <a:r>
              <a:rPr lang="es-ES" sz="1800" dirty="0"/>
              <a:t> </a:t>
            </a:r>
            <a:r>
              <a:rPr lang="es-ES" sz="1800" dirty="0" err="1"/>
              <a:t>pertsonaren</a:t>
            </a:r>
            <a:r>
              <a:rPr lang="es-ES" sz="1800" dirty="0"/>
              <a:t> </a:t>
            </a:r>
            <a:r>
              <a:rPr lang="es-ES" sz="1800" dirty="0" err="1"/>
              <a:t>faktoreak</a:t>
            </a:r>
            <a:r>
              <a:rPr lang="es-ES" sz="1800" dirty="0"/>
              <a:t> (</a:t>
            </a:r>
            <a:r>
              <a:rPr lang="es-ES" sz="1800" dirty="0" err="1"/>
              <a:t>gaixotasunaren</a:t>
            </a:r>
            <a:r>
              <a:rPr lang="es-ES" sz="1800" dirty="0"/>
              <a:t> </a:t>
            </a:r>
            <a:r>
              <a:rPr lang="es-ES" sz="1800" dirty="0" err="1"/>
              <a:t>berezko</a:t>
            </a:r>
            <a:r>
              <a:rPr lang="es-ES" sz="1800" dirty="0"/>
              <a:t> </a:t>
            </a:r>
            <a:r>
              <a:rPr lang="es-ES" sz="1800" dirty="0" err="1"/>
              <a:t>faktore</a:t>
            </a:r>
            <a:r>
              <a:rPr lang="es-ES" sz="1800" dirty="0"/>
              <a:t> </a:t>
            </a:r>
            <a:r>
              <a:rPr lang="es-ES" sz="1800" dirty="0" err="1"/>
              <a:t>neurobiologikoak</a:t>
            </a:r>
            <a:r>
              <a:rPr lang="es-ES" sz="1800" dirty="0"/>
              <a:t>, </a:t>
            </a:r>
            <a:r>
              <a:rPr lang="es-ES" sz="1800" dirty="0" err="1"/>
              <a:t>gaixotasun</a:t>
            </a:r>
            <a:r>
              <a:rPr lang="es-ES" sz="1800" dirty="0"/>
              <a:t> </a:t>
            </a:r>
            <a:r>
              <a:rPr lang="es-ES" sz="1800" dirty="0" err="1"/>
              <a:t>mediko</a:t>
            </a:r>
            <a:r>
              <a:rPr lang="es-ES" sz="1800" dirty="0"/>
              <a:t> </a:t>
            </a:r>
            <a:r>
              <a:rPr lang="es-ES" sz="1800" dirty="0" err="1"/>
              <a:t>akutuak</a:t>
            </a:r>
            <a:r>
              <a:rPr lang="es-ES" sz="1800" dirty="0"/>
              <a:t>, premia </a:t>
            </a:r>
            <a:r>
              <a:rPr lang="es-ES" sz="1800" dirty="0" err="1"/>
              <a:t>asegabeak</a:t>
            </a:r>
            <a:r>
              <a:rPr lang="es-ES" sz="1800" dirty="0"/>
              <a:t>, </a:t>
            </a:r>
            <a:r>
              <a:rPr lang="es-ES" sz="1800" dirty="0" err="1"/>
              <a:t>nortasun</a:t>
            </a:r>
            <a:r>
              <a:rPr lang="es-ES" sz="1800" dirty="0"/>
              <a:t> mota eta </a:t>
            </a:r>
            <a:r>
              <a:rPr lang="es-ES" sz="1800" dirty="0" err="1"/>
              <a:t>aurretiazko</a:t>
            </a:r>
            <a:r>
              <a:rPr lang="es-ES" sz="1800" dirty="0"/>
              <a:t> </a:t>
            </a:r>
            <a:r>
              <a:rPr lang="es-ES" sz="1800" dirty="0" err="1"/>
              <a:t>gaixotasun</a:t>
            </a:r>
            <a:r>
              <a:rPr lang="es-ES" sz="1800" dirty="0"/>
              <a:t> </a:t>
            </a:r>
            <a:r>
              <a:rPr lang="es-ES" sz="1800" dirty="0" err="1"/>
              <a:t>psikiatrikoak</a:t>
            </a:r>
            <a:r>
              <a:rPr lang="es-ES" sz="1800" dirty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 err="1"/>
              <a:t>zaintzailearen</a:t>
            </a:r>
            <a:r>
              <a:rPr lang="es-ES" sz="1800" dirty="0"/>
              <a:t> </a:t>
            </a:r>
            <a:r>
              <a:rPr lang="es-ES" sz="1800" dirty="0" err="1"/>
              <a:t>faktoreak</a:t>
            </a:r>
            <a:endParaRPr lang="es-E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 err="1"/>
              <a:t>ingurunearen</a:t>
            </a:r>
            <a:r>
              <a:rPr lang="es-ES" sz="1800" dirty="0"/>
              <a:t> </a:t>
            </a:r>
            <a:r>
              <a:rPr lang="es-ES" sz="1800" dirty="0" err="1"/>
              <a:t>faktoreak</a:t>
            </a: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05156"/>
            <a:ext cx="10515600" cy="1234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err="1"/>
              <a:t>Farmako</a:t>
            </a:r>
            <a:r>
              <a:rPr lang="es-ES" sz="2000" dirty="0"/>
              <a:t> </a:t>
            </a:r>
            <a:r>
              <a:rPr lang="es-ES" sz="2000" dirty="0" err="1"/>
              <a:t>antipsikotikoen</a:t>
            </a:r>
            <a:r>
              <a:rPr lang="es-ES" sz="2000" dirty="0"/>
              <a:t> </a:t>
            </a:r>
            <a:r>
              <a:rPr lang="es-ES" sz="2000" dirty="0" err="1"/>
              <a:t>gehiegizko</a:t>
            </a:r>
            <a:r>
              <a:rPr lang="es-ES" sz="2000" dirty="0"/>
              <a:t> </a:t>
            </a:r>
            <a:r>
              <a:rPr lang="es-ES" sz="2000" dirty="0" err="1"/>
              <a:t>erabilerak</a:t>
            </a:r>
            <a:r>
              <a:rPr lang="es-ES" sz="2000" dirty="0"/>
              <a:t> </a:t>
            </a:r>
            <a:r>
              <a:rPr lang="es-ES" sz="2000" dirty="0" err="1"/>
              <a:t>kezka</a:t>
            </a:r>
            <a:r>
              <a:rPr lang="es-ES" sz="2000" dirty="0"/>
              <a:t> </a:t>
            </a:r>
            <a:r>
              <a:rPr lang="es-ES" sz="2000" dirty="0" err="1"/>
              <a:t>eragiten</a:t>
            </a:r>
            <a:r>
              <a:rPr lang="es-ES" sz="2000" dirty="0"/>
              <a:t> du </a:t>
            </a:r>
            <a:r>
              <a:rPr lang="es-ES" sz="2000" dirty="0" err="1"/>
              <a:t>gaur</a:t>
            </a:r>
            <a:r>
              <a:rPr lang="es-ES" sz="2000" dirty="0"/>
              <a:t> </a:t>
            </a:r>
            <a:r>
              <a:rPr lang="es-ES" sz="2000" dirty="0" err="1"/>
              <a:t>egun</a:t>
            </a:r>
            <a:endParaRPr lang="es-ES" sz="2000" dirty="0"/>
          </a:p>
          <a:p>
            <a:pPr marL="0" indent="0" algn="ctr">
              <a:buNone/>
            </a:pPr>
            <a:r>
              <a:rPr lang="es-ES" sz="2000" dirty="0"/>
              <a:t>Izan ere,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psikofarmako</a:t>
            </a:r>
            <a:r>
              <a:rPr lang="es-ES" sz="2000" dirty="0"/>
              <a:t> </a:t>
            </a:r>
            <a:r>
              <a:rPr lang="es-ES" sz="2000" dirty="0" err="1"/>
              <a:t>batzuekin</a:t>
            </a:r>
            <a:r>
              <a:rPr lang="es-ES" sz="2000" dirty="0"/>
              <a:t> batera (</a:t>
            </a:r>
            <a:r>
              <a:rPr lang="es-ES" sz="2000" dirty="0" err="1"/>
              <a:t>antidepresiboak</a:t>
            </a:r>
            <a:r>
              <a:rPr lang="es-ES" sz="2000" dirty="0"/>
              <a:t>, </a:t>
            </a:r>
            <a:r>
              <a:rPr lang="es-ES" sz="2000" dirty="0" err="1"/>
              <a:t>antsiolitikoak</a:t>
            </a:r>
            <a:r>
              <a:rPr lang="es-ES" sz="2000" dirty="0"/>
              <a:t>, </a:t>
            </a:r>
            <a:r>
              <a:rPr lang="es-ES" sz="2000" dirty="0" err="1"/>
              <a:t>hipnotikoak</a:t>
            </a:r>
            <a:r>
              <a:rPr lang="es-ES" sz="2000" dirty="0"/>
              <a:t> eta </a:t>
            </a:r>
            <a:r>
              <a:rPr lang="es-ES" sz="2000" dirty="0" err="1"/>
              <a:t>lasaigarriak</a:t>
            </a:r>
            <a:r>
              <a:rPr lang="es-ES" sz="2000" dirty="0"/>
              <a:t>), </a:t>
            </a:r>
            <a:r>
              <a:rPr lang="es-ES" sz="2000" dirty="0" err="1"/>
              <a:t>erruz</a:t>
            </a:r>
            <a:r>
              <a:rPr lang="es-ES" sz="2000" dirty="0"/>
              <a:t> </a:t>
            </a:r>
            <a:r>
              <a:rPr lang="es-ES" sz="2000" dirty="0" err="1"/>
              <a:t>erabiltzen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halako</a:t>
            </a:r>
            <a:r>
              <a:rPr lang="es-ES" sz="2000" dirty="0"/>
              <a:t>  </a:t>
            </a:r>
            <a:r>
              <a:rPr lang="es-ES" sz="2000" dirty="0" err="1"/>
              <a:t>pazienteei</a:t>
            </a:r>
            <a:r>
              <a:rPr lang="es-ES" sz="2000" dirty="0"/>
              <a:t> </a:t>
            </a:r>
            <a:r>
              <a:rPr lang="es-ES" sz="2000" dirty="0" err="1"/>
              <a:t>baliabide</a:t>
            </a:r>
            <a:r>
              <a:rPr lang="es-ES" sz="2000" dirty="0"/>
              <a:t> </a:t>
            </a:r>
            <a:r>
              <a:rPr lang="es-ES" sz="2000" dirty="0" err="1"/>
              <a:t>kimikoen</a:t>
            </a:r>
            <a:r>
              <a:rPr lang="es-ES" sz="2000" dirty="0"/>
              <a:t> </a:t>
            </a:r>
            <a:r>
              <a:rPr lang="es-ES" sz="2000" dirty="0" err="1"/>
              <a:t>bidez</a:t>
            </a:r>
            <a:r>
              <a:rPr lang="es-ES" sz="2000" dirty="0"/>
              <a:t> </a:t>
            </a:r>
            <a:r>
              <a:rPr lang="es-ES" sz="2000" dirty="0" err="1"/>
              <a:t>eusteko</a:t>
            </a: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87" y="2683920"/>
            <a:ext cx="6046524" cy="22700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493" y="4021493"/>
            <a:ext cx="5810062" cy="200278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38987" y="54796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/>
              <a:t>*DBE: </a:t>
            </a:r>
            <a:r>
              <a:rPr lang="es-ES" sz="1200" dirty="0" err="1"/>
              <a:t>eguneko</a:t>
            </a:r>
            <a:r>
              <a:rPr lang="es-ES" sz="1200" dirty="0"/>
              <a:t> </a:t>
            </a:r>
            <a:r>
              <a:rPr lang="es-ES" sz="1200" dirty="0" err="1"/>
              <a:t>dosi</a:t>
            </a:r>
            <a:r>
              <a:rPr lang="es-ES" sz="1200" dirty="0"/>
              <a:t> </a:t>
            </a:r>
            <a:r>
              <a:rPr lang="es-ES" sz="1200" dirty="0" err="1"/>
              <a:t>definituak</a:t>
            </a:r>
            <a:r>
              <a:rPr lang="es-ES" sz="1200" dirty="0"/>
              <a:t>, 1.000 </a:t>
            </a:r>
            <a:r>
              <a:rPr lang="es-ES" sz="1200" dirty="0" err="1"/>
              <a:t>biztanleko</a:t>
            </a:r>
            <a:r>
              <a:rPr lang="es-ES" sz="1200" dirty="0"/>
              <a:t> eta </a:t>
            </a:r>
            <a:r>
              <a:rPr lang="es-ES" sz="1200" dirty="0" err="1"/>
              <a:t>eguneko</a:t>
            </a:r>
            <a:endParaRPr lang="es-ES" sz="1200" dirty="0"/>
          </a:p>
          <a:p>
            <a:r>
              <a:rPr lang="es-ES" sz="1200" dirty="0" err="1"/>
              <a:t>Iturria</a:t>
            </a:r>
            <a:r>
              <a:rPr lang="es-ES" sz="1200" dirty="0"/>
              <a:t>: </a:t>
            </a:r>
            <a:r>
              <a:rPr lang="es-ES" sz="1200" dirty="0" err="1"/>
              <a:t>Farmazia</a:t>
            </a:r>
            <a:r>
              <a:rPr lang="es-ES" sz="1200" dirty="0"/>
              <a:t> </a:t>
            </a:r>
            <a:r>
              <a:rPr lang="es-ES" sz="1200" dirty="0" err="1"/>
              <a:t>Zuzendaritzako</a:t>
            </a:r>
            <a:r>
              <a:rPr lang="es-ES" sz="1200" dirty="0"/>
              <a:t> </a:t>
            </a:r>
            <a:r>
              <a:rPr lang="es-ES" sz="1200" dirty="0" err="1"/>
              <a:t>Prestazio</a:t>
            </a:r>
            <a:r>
              <a:rPr lang="es-ES" sz="1200" dirty="0"/>
              <a:t> </a:t>
            </a:r>
            <a:r>
              <a:rPr lang="es-ES" sz="1200" dirty="0" err="1"/>
              <a:t>Farmazeutikoen</a:t>
            </a:r>
            <a:r>
              <a:rPr lang="es-ES" sz="1200" dirty="0"/>
              <a:t> </a:t>
            </a:r>
            <a:r>
              <a:rPr lang="es-ES" sz="1200" dirty="0" err="1"/>
              <a:t>Zerbitzua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14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7911"/>
            <a:ext cx="10515600" cy="78937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PERTSONA ARDATZ HARTUTAKO ABORDATZEA (1/3)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43695"/>
            <a:ext cx="10515600" cy="44025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rgbClr val="4E9EBA"/>
                </a:solidFill>
              </a:rPr>
              <a:t>Pertsona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ardatz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hartzutako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abordatzeak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eskatzen</a:t>
            </a:r>
            <a:r>
              <a:rPr lang="es-ES" sz="2000" dirty="0"/>
              <a:t> du </a:t>
            </a:r>
            <a:r>
              <a:rPr lang="es-ES" sz="2000" dirty="0" err="1"/>
              <a:t>garrantzia</a:t>
            </a:r>
            <a:r>
              <a:rPr lang="es-ES" sz="2000" dirty="0"/>
              <a:t> </a:t>
            </a:r>
            <a:r>
              <a:rPr lang="es-ES" sz="2000" dirty="0" err="1"/>
              <a:t>emotea</a:t>
            </a:r>
            <a:r>
              <a:rPr lang="es-ES" sz="2000" dirty="0"/>
              <a:t> </a:t>
            </a:r>
            <a:r>
              <a:rPr lang="es-ES" sz="2000" dirty="0" err="1"/>
              <a:t>pertsonaren</a:t>
            </a:r>
            <a:r>
              <a:rPr lang="es-ES" sz="2000" dirty="0"/>
              <a:t> </a:t>
            </a:r>
            <a:r>
              <a:rPr lang="es-ES" sz="2000" dirty="0" err="1"/>
              <a:t>inguruabarrei</a:t>
            </a:r>
            <a:r>
              <a:rPr lang="es-ES" sz="2000" dirty="0"/>
              <a:t>, </a:t>
            </a:r>
            <a:r>
              <a:rPr lang="es-ES" sz="2000" dirty="0" err="1"/>
              <a:t>banakotasunari</a:t>
            </a:r>
            <a:r>
              <a:rPr lang="es-ES" sz="2000" dirty="0"/>
              <a:t>, </a:t>
            </a:r>
            <a:r>
              <a:rPr lang="es-ES" sz="2000" dirty="0" err="1"/>
              <a:t>bizi</a:t>
            </a:r>
            <a:r>
              <a:rPr lang="es-ES" sz="2000" dirty="0"/>
              <a:t>-historia eta -</a:t>
            </a:r>
            <a:r>
              <a:rPr lang="es-ES" sz="2000" dirty="0" err="1"/>
              <a:t>proiektuari</a:t>
            </a:r>
            <a:r>
              <a:rPr lang="es-ES" sz="2000" dirty="0"/>
              <a:t> eta </a:t>
            </a:r>
            <a:r>
              <a:rPr lang="es-ES" sz="2000" dirty="0" err="1"/>
              <a:t>ingurunearekin</a:t>
            </a:r>
            <a:r>
              <a:rPr lang="es-ES" sz="2000" dirty="0"/>
              <a:t> </a:t>
            </a:r>
            <a:r>
              <a:rPr lang="es-ES" sz="2000" dirty="0" err="1"/>
              <a:t>dituen</a:t>
            </a:r>
            <a:r>
              <a:rPr lang="es-ES" sz="2000" dirty="0"/>
              <a:t> </a:t>
            </a:r>
            <a:r>
              <a:rPr lang="es-ES" sz="2000" dirty="0" err="1"/>
              <a:t>harreman</a:t>
            </a:r>
            <a:r>
              <a:rPr lang="es-ES" sz="2000" dirty="0"/>
              <a:t> eta </a:t>
            </a:r>
            <a:r>
              <a:rPr lang="es-ES" sz="2000" dirty="0" err="1"/>
              <a:t>interakzioei</a:t>
            </a:r>
            <a:r>
              <a:rPr lang="es-ES" sz="2000" dirty="0"/>
              <a:t>, eta, </a:t>
            </a:r>
            <a:r>
              <a:rPr lang="es-ES" sz="2000" dirty="0" err="1"/>
              <a:t>halaber</a:t>
            </a:r>
            <a:r>
              <a:rPr lang="es-ES" sz="2000" dirty="0"/>
              <a:t>, </a:t>
            </a:r>
            <a:r>
              <a:rPr lang="es-ES" sz="2000" dirty="0" err="1"/>
              <a:t>aintzat</a:t>
            </a:r>
            <a:r>
              <a:rPr lang="es-ES" sz="2000" dirty="0"/>
              <a:t> </a:t>
            </a:r>
            <a:r>
              <a:rPr lang="es-ES" sz="2000" dirty="0" err="1"/>
              <a:t>hartzea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zaintzaileen</a:t>
            </a:r>
            <a:r>
              <a:rPr lang="es-ES" sz="2000" dirty="0"/>
              <a:t> eta </a:t>
            </a:r>
            <a:r>
              <a:rPr lang="es-ES" sz="2000" dirty="0" err="1"/>
              <a:t>senideen</a:t>
            </a:r>
            <a:r>
              <a:rPr lang="es-ES" sz="2000" dirty="0"/>
              <a:t> </a:t>
            </a:r>
            <a:r>
              <a:rPr lang="es-ES" sz="2000" dirty="0" err="1"/>
              <a:t>beharrak</a:t>
            </a:r>
            <a:r>
              <a:rPr lang="es-ES" sz="2000" dirty="0"/>
              <a:t>, </a:t>
            </a:r>
            <a:r>
              <a:rPr lang="es-ES" sz="2000" dirty="0" err="1"/>
              <a:t>komeni</a:t>
            </a:r>
            <a:r>
              <a:rPr lang="es-ES" sz="2000" dirty="0"/>
              <a:t> </a:t>
            </a:r>
            <a:r>
              <a:rPr lang="es-ES" sz="2000" dirty="0" err="1"/>
              <a:t>baita</a:t>
            </a:r>
            <a:r>
              <a:rPr lang="es-ES" sz="2000" dirty="0"/>
              <a:t> </a:t>
            </a:r>
            <a:r>
              <a:rPr lang="es-ES" sz="2000" dirty="0" err="1"/>
              <a:t>haien</a:t>
            </a:r>
            <a:r>
              <a:rPr lang="es-ES" sz="2000" dirty="0"/>
              <a:t> lana </a:t>
            </a:r>
            <a:r>
              <a:rPr lang="es-ES" sz="2000" dirty="0" err="1"/>
              <a:t>babestu</a:t>
            </a:r>
            <a:r>
              <a:rPr lang="es-ES" sz="2000" dirty="0"/>
              <a:t> eta </a:t>
            </a:r>
            <a:r>
              <a:rPr lang="es-ES" sz="2000" dirty="0" err="1"/>
              <a:t>hobetzea</a:t>
            </a:r>
            <a:endParaRPr lang="es-ES" sz="2000" dirty="0"/>
          </a:p>
          <a:p>
            <a:pPr>
              <a:buFont typeface="Wingdings" panose="05000000000000000000" pitchFamily="2" charset="2"/>
              <a:buChar char="§"/>
            </a:pPr>
            <a:endParaRPr lang="es-E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err="1"/>
              <a:t>Funtsezkoa</a:t>
            </a:r>
            <a:r>
              <a:rPr lang="es-ES" sz="2000" dirty="0"/>
              <a:t> da </a:t>
            </a:r>
            <a:r>
              <a:rPr lang="es-ES" sz="2000" b="1" dirty="0" err="1">
                <a:solidFill>
                  <a:srgbClr val="4E9EBA"/>
                </a:solidFill>
              </a:rPr>
              <a:t>hasierako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ebaluazioa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pazientearen</a:t>
            </a:r>
            <a:r>
              <a:rPr lang="es-ES" sz="2000" dirty="0"/>
              <a:t> eta </a:t>
            </a:r>
            <a:r>
              <a:rPr lang="es-ES" sz="2000" dirty="0" err="1"/>
              <a:t>zaintzaile</a:t>
            </a:r>
            <a:r>
              <a:rPr lang="es-ES" sz="2000" dirty="0"/>
              <a:t> </a:t>
            </a:r>
            <a:r>
              <a:rPr lang="es-ES" sz="2000" dirty="0" err="1"/>
              <a:t>nahiz</a:t>
            </a:r>
            <a:r>
              <a:rPr lang="es-ES" sz="2000" dirty="0"/>
              <a:t> </a:t>
            </a:r>
            <a:r>
              <a:rPr lang="es-ES" sz="2000" dirty="0" err="1"/>
              <a:t>senideen</a:t>
            </a:r>
            <a:r>
              <a:rPr lang="es-ES" sz="2000" dirty="0"/>
              <a:t> </a:t>
            </a:r>
            <a:r>
              <a:rPr lang="es-ES" sz="2000" dirty="0" err="1"/>
              <a:t>laguntzarekin</a:t>
            </a:r>
            <a:r>
              <a:rPr lang="es-ES" sz="2000" dirty="0"/>
              <a:t> </a:t>
            </a:r>
            <a:r>
              <a:rPr lang="es-ES" sz="2000" dirty="0" err="1"/>
              <a:t>egitea</a:t>
            </a:r>
            <a:r>
              <a:rPr lang="es-ES" sz="2000" dirty="0"/>
              <a:t>, </a:t>
            </a:r>
            <a:r>
              <a:rPr lang="es-ES" sz="2000" dirty="0" err="1"/>
              <a:t>alderdi</a:t>
            </a:r>
            <a:r>
              <a:rPr lang="es-ES" sz="2000" dirty="0"/>
              <a:t> </a:t>
            </a:r>
            <a:r>
              <a:rPr lang="es-ES" sz="2000" dirty="0" err="1"/>
              <a:t>hauek</a:t>
            </a:r>
            <a:r>
              <a:rPr lang="es-ES" sz="2000" dirty="0"/>
              <a:t> </a:t>
            </a:r>
            <a:r>
              <a:rPr lang="es-ES" sz="2000" dirty="0" err="1"/>
              <a:t>baloratzeko</a:t>
            </a:r>
            <a:r>
              <a:rPr lang="es-ES" sz="2000" dirty="0"/>
              <a:t>, </a:t>
            </a:r>
            <a:r>
              <a:rPr lang="es-ES" sz="2000" dirty="0" err="1"/>
              <a:t>anamnesia</a:t>
            </a:r>
            <a:r>
              <a:rPr lang="es-ES" sz="2000" dirty="0"/>
              <a:t> </a:t>
            </a:r>
            <a:r>
              <a:rPr lang="es-ES" sz="2000" dirty="0" err="1"/>
              <a:t>erabilita</a:t>
            </a:r>
            <a:r>
              <a:rPr lang="es-ES" sz="2000" dirty="0"/>
              <a:t>: </a:t>
            </a:r>
            <a:r>
              <a:rPr lang="es-ES" sz="2000" dirty="0" err="1"/>
              <a:t>pazientearen</a:t>
            </a:r>
            <a:r>
              <a:rPr lang="es-ES" sz="2000" dirty="0"/>
              <a:t> </a:t>
            </a:r>
            <a:r>
              <a:rPr lang="es-ES" sz="2000" dirty="0" err="1"/>
              <a:t>egoera</a:t>
            </a:r>
            <a:r>
              <a:rPr lang="es-ES" sz="2000" dirty="0"/>
              <a:t> </a:t>
            </a:r>
            <a:r>
              <a:rPr lang="es-ES" sz="2000" dirty="0" err="1"/>
              <a:t>mentala</a:t>
            </a:r>
            <a:r>
              <a:rPr lang="es-ES" sz="2000" dirty="0"/>
              <a:t>, gogo-</a:t>
            </a:r>
            <a:r>
              <a:rPr lang="es-ES" sz="2000" dirty="0" err="1"/>
              <a:t>aldartea</a:t>
            </a:r>
            <a:r>
              <a:rPr lang="es-ES" sz="2000" dirty="0"/>
              <a:t>, </a:t>
            </a:r>
            <a:r>
              <a:rPr lang="es-ES" sz="2000" dirty="0" err="1"/>
              <a:t>funtzio</a:t>
            </a:r>
            <a:r>
              <a:rPr lang="es-ES" sz="2000" dirty="0"/>
              <a:t> </a:t>
            </a:r>
            <a:r>
              <a:rPr lang="es-ES" sz="2000" dirty="0" err="1"/>
              <a:t>kognitiboaren</a:t>
            </a:r>
            <a:r>
              <a:rPr lang="es-ES" sz="2000" dirty="0"/>
              <a:t> </a:t>
            </a:r>
            <a:r>
              <a:rPr lang="es-ES" sz="2000" dirty="0" err="1"/>
              <a:t>aldaketak</a:t>
            </a:r>
            <a:r>
              <a:rPr lang="es-ES" sz="2000" dirty="0"/>
              <a:t> eta </a:t>
            </a:r>
            <a:r>
              <a:rPr lang="es-ES" sz="2000" dirty="0" err="1"/>
              <a:t>sintomaren</a:t>
            </a:r>
            <a:r>
              <a:rPr lang="es-ES" sz="2000" dirty="0"/>
              <a:t> </a:t>
            </a:r>
            <a:r>
              <a:rPr lang="es-ES" sz="2000" dirty="0" err="1"/>
              <a:t>tipifikazioa</a:t>
            </a:r>
            <a:r>
              <a:rPr lang="es-ES" sz="2000" dirty="0"/>
              <a:t> (</a:t>
            </a:r>
            <a:r>
              <a:rPr lang="es-ES" sz="2000" dirty="0" err="1"/>
              <a:t>hasiera</a:t>
            </a:r>
            <a:r>
              <a:rPr lang="es-ES" sz="2000" dirty="0"/>
              <a:t>, </a:t>
            </a:r>
            <a:r>
              <a:rPr lang="es-ES" sz="2000" dirty="0" err="1"/>
              <a:t>larritasuna</a:t>
            </a:r>
            <a:r>
              <a:rPr lang="es-ES" sz="2000" dirty="0"/>
              <a:t> eta </a:t>
            </a:r>
            <a:r>
              <a:rPr lang="es-ES" sz="2000" dirty="0" err="1"/>
              <a:t>portaera-patroia</a:t>
            </a:r>
            <a:r>
              <a:rPr lang="es-ES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/>
              <a:t> </a:t>
            </a:r>
            <a:r>
              <a:rPr lang="es-ES" sz="2000" dirty="0" err="1"/>
              <a:t>Hasierako</a:t>
            </a:r>
            <a:r>
              <a:rPr lang="es-ES" sz="2000" dirty="0"/>
              <a:t> </a:t>
            </a:r>
            <a:r>
              <a:rPr lang="es-ES" sz="2000" dirty="0" err="1"/>
              <a:t>balorazio</a:t>
            </a:r>
            <a:r>
              <a:rPr lang="es-ES" sz="2000" dirty="0"/>
              <a:t>-fase </a:t>
            </a:r>
            <a:r>
              <a:rPr lang="es-ES" sz="2000" dirty="0" err="1"/>
              <a:t>honetan</a:t>
            </a:r>
            <a:r>
              <a:rPr lang="es-ES" sz="2000" dirty="0"/>
              <a:t>, </a:t>
            </a:r>
            <a:r>
              <a:rPr lang="es-ES" sz="2000" b="1" dirty="0" err="1">
                <a:solidFill>
                  <a:srgbClr val="4E9EBA"/>
                </a:solidFill>
              </a:rPr>
              <a:t>sintomak</a:t>
            </a:r>
            <a:r>
              <a:rPr lang="es-ES" sz="2000" dirty="0"/>
              <a:t> </a:t>
            </a:r>
            <a:r>
              <a:rPr lang="es-ES" sz="2000" dirty="0" err="1"/>
              <a:t>kategorizatzeko</a:t>
            </a:r>
            <a:r>
              <a:rPr lang="es-ES" sz="2000" dirty="0"/>
              <a:t> eta </a:t>
            </a:r>
            <a:r>
              <a:rPr lang="es-ES" sz="2000" b="1" dirty="0" err="1">
                <a:solidFill>
                  <a:srgbClr val="4E9EBA"/>
                </a:solidFill>
              </a:rPr>
              <a:t>maiztasuna</a:t>
            </a:r>
            <a:r>
              <a:rPr lang="es-ES" sz="2000" b="1" dirty="0">
                <a:solidFill>
                  <a:srgbClr val="4E9EBA"/>
                </a:solidFill>
              </a:rPr>
              <a:t> eta </a:t>
            </a:r>
            <a:r>
              <a:rPr lang="es-ES" sz="2000" b="1" dirty="0" err="1">
                <a:solidFill>
                  <a:srgbClr val="4E9EBA"/>
                </a:solidFill>
              </a:rPr>
              <a:t>larritasuna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baloratzeko</a:t>
            </a:r>
            <a:r>
              <a:rPr lang="es-ES" sz="2000" dirty="0"/>
              <a:t>, </a:t>
            </a:r>
            <a:r>
              <a:rPr lang="es-ES" sz="2000" b="1" dirty="0" err="1">
                <a:solidFill>
                  <a:srgbClr val="4E9EBA"/>
                </a:solidFill>
              </a:rPr>
              <a:t>Cummingsen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Inbentario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Neuropsikiatrikoa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/>
              <a:t>(</a:t>
            </a:r>
            <a:r>
              <a:rPr lang="es-ES" sz="2000" b="1" dirty="0">
                <a:solidFill>
                  <a:srgbClr val="4E9EBA"/>
                </a:solidFill>
                <a:hlinkClick r:id="rId2"/>
              </a:rPr>
              <a:t>NPI</a:t>
            </a:r>
            <a:r>
              <a:rPr lang="es-ES" sz="2000" dirty="0"/>
              <a:t>) </a:t>
            </a:r>
            <a:r>
              <a:rPr lang="es-ES" sz="2000" dirty="0" err="1"/>
              <a:t>erabiltzea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 (formulario </a:t>
            </a:r>
            <a:r>
              <a:rPr lang="es-ES" sz="2000" dirty="0" err="1"/>
              <a:t>gisa</a:t>
            </a:r>
            <a:r>
              <a:rPr lang="es-ES" sz="2000" dirty="0"/>
              <a:t> </a:t>
            </a:r>
            <a:r>
              <a:rPr lang="es-ES" sz="2000" dirty="0" err="1"/>
              <a:t>eskura</a:t>
            </a:r>
            <a:r>
              <a:rPr lang="es-ES" sz="2000" dirty="0"/>
              <a:t> </a:t>
            </a:r>
            <a:r>
              <a:rPr lang="es-ES" sz="2000" dirty="0" err="1"/>
              <a:t>daiteke</a:t>
            </a:r>
            <a:r>
              <a:rPr lang="es-ES" sz="2000" dirty="0"/>
              <a:t> </a:t>
            </a:r>
            <a:r>
              <a:rPr lang="es-ES" sz="2000" dirty="0" err="1"/>
              <a:t>Osabiden</a:t>
            </a:r>
            <a:r>
              <a:rPr lang="es-ES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0" indent="0" algn="ctr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9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7911"/>
            <a:ext cx="10515600" cy="789370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PERTSONA ARDATZ HARTUTAKO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ABORDATZEA (2/3)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3641" y="642863"/>
            <a:ext cx="5791648" cy="6119177"/>
          </a:xfrm>
          <a:prstGeom prst="rect">
            <a:avLst/>
          </a:prstGeom>
        </p:spPr>
      </p:pic>
      <p:pic>
        <p:nvPicPr>
          <p:cNvPr id="9" name="Imagen 8" descr="Archivo:Osakidetza.svg - Wikipedia, la enciclopedia lib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5" y="6249023"/>
            <a:ext cx="1156335" cy="40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21635" y="1826492"/>
            <a:ext cx="4679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err="1"/>
              <a:t>Funtsezkoa</a:t>
            </a:r>
            <a:r>
              <a:rPr lang="es-ES" dirty="0"/>
              <a:t> da </a:t>
            </a:r>
            <a:r>
              <a:rPr lang="es-ES" dirty="0" err="1"/>
              <a:t>sintomen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azpian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dauden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arrazoiak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edo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arrazoi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abiarazleak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baloratzea</a:t>
            </a:r>
            <a:r>
              <a:rPr lang="es-ES" dirty="0"/>
              <a:t> eta, </a:t>
            </a:r>
            <a:r>
              <a:rPr lang="es-ES" dirty="0" err="1"/>
              <a:t>oztopo</a:t>
            </a:r>
            <a:r>
              <a:rPr lang="es-ES" dirty="0"/>
              <a:t> izan </a:t>
            </a:r>
            <a:r>
              <a:rPr lang="es-ES" dirty="0" err="1"/>
              <a:t>daiteke</a:t>
            </a:r>
            <a:r>
              <a:rPr lang="es-ES" dirty="0"/>
              <a:t> </a:t>
            </a:r>
            <a:r>
              <a:rPr lang="es-ES" dirty="0" err="1"/>
              <a:t>halako</a:t>
            </a:r>
            <a:r>
              <a:rPr lang="es-ES" dirty="0"/>
              <a:t>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saihesteko</a:t>
            </a:r>
            <a:r>
              <a:rPr lang="es-ES" dirty="0"/>
              <a:t> eta </a:t>
            </a:r>
            <a:r>
              <a:rPr lang="es-ES" dirty="0" err="1"/>
              <a:t>zuzentzeko</a:t>
            </a:r>
            <a:r>
              <a:rPr lang="es-ES" dirty="0"/>
              <a:t> (</a:t>
            </a:r>
            <a:r>
              <a:rPr lang="es-ES" dirty="0" err="1"/>
              <a:t>ikusi</a:t>
            </a:r>
            <a:r>
              <a:rPr lang="es-ES" dirty="0"/>
              <a:t> 1. taula)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b="1" dirty="0" err="1">
                <a:solidFill>
                  <a:srgbClr val="4E9EBA"/>
                </a:solidFill>
              </a:rPr>
              <a:t>Faktore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psikosozialek</a:t>
            </a:r>
            <a:r>
              <a:rPr lang="es-ES" b="1" dirty="0">
                <a:solidFill>
                  <a:srgbClr val="4E9EBA"/>
                </a:solidFill>
              </a:rPr>
              <a:t> eta </a:t>
            </a:r>
            <a:r>
              <a:rPr lang="es-ES" b="1" dirty="0" err="1">
                <a:solidFill>
                  <a:srgbClr val="4E9EBA"/>
                </a:solidFill>
              </a:rPr>
              <a:t>ingurunekoek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zeresan</a:t>
            </a:r>
            <a:r>
              <a:rPr lang="es-ES" dirty="0"/>
              <a:t> </a:t>
            </a:r>
            <a:r>
              <a:rPr lang="es-ES" dirty="0" err="1"/>
              <a:t>handia</a:t>
            </a:r>
            <a:r>
              <a:rPr lang="es-ES" dirty="0"/>
              <a:t> </a:t>
            </a:r>
            <a:r>
              <a:rPr lang="es-ES" dirty="0" err="1"/>
              <a:t>dutenez</a:t>
            </a:r>
            <a:r>
              <a:rPr lang="es-ES" dirty="0"/>
              <a:t> </a:t>
            </a:r>
            <a:r>
              <a:rPr lang="es-ES" dirty="0" err="1"/>
              <a:t>DSPKen</a:t>
            </a:r>
            <a:r>
              <a:rPr lang="es-ES" dirty="0"/>
              <a:t> </a:t>
            </a:r>
            <a:r>
              <a:rPr lang="es-ES" dirty="0" err="1"/>
              <a:t>garapenean</a:t>
            </a:r>
            <a:r>
              <a:rPr lang="es-ES" dirty="0"/>
              <a:t> eta </a:t>
            </a:r>
            <a:r>
              <a:rPr lang="es-ES" dirty="0" err="1"/>
              <a:t>baliagarria</a:t>
            </a:r>
            <a:r>
              <a:rPr lang="es-ES" dirty="0"/>
              <a:t> da </a:t>
            </a:r>
            <a:r>
              <a:rPr lang="es-ES" dirty="0" err="1"/>
              <a:t>halakoak</a:t>
            </a:r>
            <a:r>
              <a:rPr lang="es-ES" dirty="0"/>
              <a:t> </a:t>
            </a:r>
            <a:r>
              <a:rPr lang="es-ES" dirty="0" err="1"/>
              <a:t>identifikatuta</a:t>
            </a:r>
            <a:r>
              <a:rPr lang="es-ES" dirty="0"/>
              <a:t> </a:t>
            </a:r>
            <a:r>
              <a:rPr lang="es-ES" dirty="0" err="1"/>
              <a:t>edukitzea</a:t>
            </a:r>
            <a:r>
              <a:rPr lang="es-ES" dirty="0"/>
              <a:t>, </a:t>
            </a:r>
            <a:r>
              <a:rPr lang="es-ES" dirty="0" err="1"/>
              <a:t>ager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daitezen</a:t>
            </a:r>
            <a:r>
              <a:rPr lang="es-ES" dirty="0"/>
              <a:t> eta, </a:t>
            </a:r>
            <a:r>
              <a:rPr lang="es-ES" dirty="0" err="1"/>
              <a:t>agertuz</a:t>
            </a:r>
            <a:r>
              <a:rPr lang="es-ES" dirty="0"/>
              <a:t> </a:t>
            </a:r>
            <a:r>
              <a:rPr lang="es-ES" dirty="0" err="1"/>
              <a:t>gero</a:t>
            </a:r>
            <a:r>
              <a:rPr lang="es-ES" dirty="0"/>
              <a:t>, </a:t>
            </a:r>
            <a:r>
              <a:rPr lang="es-ES" dirty="0" err="1"/>
              <a:t>neurri</a:t>
            </a:r>
            <a:r>
              <a:rPr lang="es-ES" dirty="0"/>
              <a:t> </a:t>
            </a:r>
            <a:r>
              <a:rPr lang="es-ES" dirty="0" err="1"/>
              <a:t>zuzentzaileak</a:t>
            </a:r>
            <a:r>
              <a:rPr lang="es-ES" dirty="0"/>
              <a:t> </a:t>
            </a:r>
            <a:r>
              <a:rPr lang="es-ES" dirty="0" err="1"/>
              <a:t>jar</a:t>
            </a:r>
            <a:r>
              <a:rPr lang="es-ES" dirty="0"/>
              <a:t> </a:t>
            </a:r>
            <a:r>
              <a:rPr lang="es-ES" dirty="0" err="1"/>
              <a:t>daitezen</a:t>
            </a:r>
            <a:endParaRPr lang="es-ES" dirty="0"/>
          </a:p>
        </p:txBody>
      </p:sp>
      <p:pic>
        <p:nvPicPr>
          <p:cNvPr id="10" name="Imagen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11283" r="58196" b="10438"/>
          <a:stretch/>
        </p:blipFill>
        <p:spPr bwMode="auto">
          <a:xfrm>
            <a:off x="4502590" y="6122972"/>
            <a:ext cx="1012536" cy="535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332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7911"/>
            <a:ext cx="10515600" cy="78937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PERTSONA ARDATZ HARTUTAKO ABORDATZEA (3/3)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9718" y="1991360"/>
            <a:ext cx="3086100" cy="299085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838200" y="1629401"/>
            <a:ext cx="92481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rgbClr val="4E9EBA"/>
                </a:solidFill>
              </a:rPr>
              <a:t>Zainketa</a:t>
            </a:r>
            <a:r>
              <a:rPr lang="es-ES" sz="2000" b="1" dirty="0">
                <a:solidFill>
                  <a:srgbClr val="4E9EBA"/>
                </a:solidFill>
              </a:rPr>
              <a:t>-plana</a:t>
            </a:r>
            <a:r>
              <a:rPr lang="es-ES" dirty="0"/>
              <a:t> </a:t>
            </a:r>
            <a:r>
              <a:rPr lang="es-ES" dirty="0" err="1"/>
              <a:t>taxutzeko</a:t>
            </a:r>
            <a:r>
              <a:rPr lang="es-ES" dirty="0"/>
              <a:t>, </a:t>
            </a:r>
            <a:r>
              <a:rPr lang="es-ES" sz="2000" b="1" dirty="0">
                <a:solidFill>
                  <a:srgbClr val="4E9EBA"/>
                </a:solidFill>
              </a:rPr>
              <a:t>DICE </a:t>
            </a:r>
            <a:r>
              <a:rPr lang="es-ES" sz="2000" b="1" dirty="0" err="1">
                <a:solidFill>
                  <a:srgbClr val="4E9EBA"/>
                </a:solidFill>
              </a:rPr>
              <a:t>eredua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dirty="0"/>
              <a:t>(Describe, </a:t>
            </a:r>
            <a:r>
              <a:rPr lang="es-ES" dirty="0" err="1"/>
              <a:t>Investigate</a:t>
            </a:r>
            <a:r>
              <a:rPr lang="es-ES" dirty="0"/>
              <a:t>, </a:t>
            </a:r>
            <a:r>
              <a:rPr lang="es-ES" dirty="0" err="1"/>
              <a:t>Create</a:t>
            </a:r>
            <a:r>
              <a:rPr lang="es-ES" dirty="0"/>
              <a:t>, </a:t>
            </a:r>
            <a:r>
              <a:rPr lang="es-ES" dirty="0" err="1"/>
              <a:t>Ebaluatu</a:t>
            </a:r>
            <a:r>
              <a:rPr lang="es-ES" dirty="0"/>
              <a:t>)  </a:t>
            </a:r>
          </a:p>
          <a:p>
            <a:r>
              <a:rPr lang="es-ES" dirty="0"/>
              <a:t>      </a:t>
            </a:r>
            <a:r>
              <a:rPr lang="es-ES" dirty="0" err="1"/>
              <a:t>erabiltzea</a:t>
            </a:r>
            <a:r>
              <a:rPr lang="es-ES" dirty="0"/>
              <a:t> </a:t>
            </a:r>
            <a:r>
              <a:rPr lang="es-ES" dirty="0" err="1"/>
              <a:t>gomendatzen</a:t>
            </a:r>
            <a:r>
              <a:rPr lang="es-ES" dirty="0"/>
              <a:t> da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4E9EBA"/>
                </a:solidFill>
              </a:rPr>
              <a:t>Mina </a:t>
            </a:r>
            <a:r>
              <a:rPr lang="es-ES" sz="2000" b="1" dirty="0" err="1">
                <a:solidFill>
                  <a:srgbClr val="4E9EBA"/>
                </a:solidFill>
              </a:rPr>
              <a:t>identifikatzeko</a:t>
            </a:r>
            <a:r>
              <a:rPr lang="es-ES" sz="2000" b="1" dirty="0">
                <a:solidFill>
                  <a:srgbClr val="4E9EBA"/>
                </a:solidFill>
              </a:rPr>
              <a:t>, </a:t>
            </a:r>
            <a:r>
              <a:rPr lang="es-ES" dirty="0" err="1"/>
              <a:t>erabilgarria</a:t>
            </a:r>
            <a:r>
              <a:rPr lang="es-ES" dirty="0"/>
              <a:t> da </a:t>
            </a:r>
            <a:r>
              <a:rPr lang="es-ES" sz="2000" b="1" dirty="0">
                <a:solidFill>
                  <a:srgbClr val="4E9EBA"/>
                </a:solidFill>
                <a:hlinkClick r:id="rId6"/>
              </a:rPr>
              <a:t>PAINAD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eskala</a:t>
            </a:r>
            <a:r>
              <a:rPr lang="es-ES" sz="2000" b="1" dirty="0">
                <a:solidFill>
                  <a:srgbClr val="4E9EBA"/>
                </a:solidFill>
              </a:rPr>
              <a:t>, </a:t>
            </a:r>
          </a:p>
          <a:p>
            <a:r>
              <a:rPr lang="es-ES" dirty="0"/>
              <a:t>      minaren </a:t>
            </a:r>
            <a:r>
              <a:rPr lang="es-ES" dirty="0" err="1"/>
              <a:t>esperientzia</a:t>
            </a:r>
            <a:r>
              <a:rPr lang="es-ES" dirty="0"/>
              <a:t> </a:t>
            </a:r>
            <a:r>
              <a:rPr lang="es-ES" dirty="0" err="1"/>
              <a:t>subjektiboaren</a:t>
            </a:r>
            <a:r>
              <a:rPr lang="es-ES" dirty="0"/>
              <a:t> </a:t>
            </a:r>
            <a:r>
              <a:rPr lang="es-ES" dirty="0" err="1"/>
              <a:t>konstruktu</a:t>
            </a:r>
            <a:r>
              <a:rPr lang="es-ES" dirty="0"/>
              <a:t> </a:t>
            </a:r>
          </a:p>
          <a:p>
            <a:r>
              <a:rPr lang="es-ES" dirty="0"/>
              <a:t>      </a:t>
            </a:r>
            <a:r>
              <a:rPr lang="es-ES" dirty="0" err="1"/>
              <a:t>globalarekin</a:t>
            </a:r>
            <a:r>
              <a:rPr lang="es-ES" dirty="0"/>
              <a:t> </a:t>
            </a:r>
            <a:r>
              <a:rPr lang="es-ES" dirty="0" err="1"/>
              <a:t>zerikusia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portaera</a:t>
            </a:r>
            <a:r>
              <a:rPr lang="es-ES" dirty="0"/>
              <a:t> </a:t>
            </a:r>
            <a:r>
              <a:rPr lang="es-ES" dirty="0" err="1"/>
              <a:t>balioesten</a:t>
            </a:r>
            <a:r>
              <a:rPr lang="es-ES" dirty="0"/>
              <a:t> </a:t>
            </a:r>
            <a:r>
              <a:rPr lang="es-ES" dirty="0" err="1"/>
              <a:t>baititu</a:t>
            </a:r>
            <a:r>
              <a:rPr lang="es-ES" dirty="0"/>
              <a:t>: 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s-ES" dirty="0" err="1"/>
              <a:t>arnasketa</a:t>
            </a:r>
            <a:endParaRPr lang="es-ES" dirty="0"/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s-ES" dirty="0" err="1"/>
              <a:t>bokalizazio</a:t>
            </a:r>
            <a:r>
              <a:rPr lang="es-ES" dirty="0"/>
              <a:t> </a:t>
            </a:r>
            <a:r>
              <a:rPr lang="es-ES" dirty="0" err="1"/>
              <a:t>negatiboa</a:t>
            </a:r>
            <a:endParaRPr lang="es-ES" dirty="0"/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s-ES" dirty="0" err="1"/>
              <a:t>aurpegiko</a:t>
            </a:r>
            <a:r>
              <a:rPr lang="es-ES" dirty="0"/>
              <a:t> </a:t>
            </a:r>
            <a:r>
              <a:rPr lang="es-ES" dirty="0" err="1"/>
              <a:t>adierazpena</a:t>
            </a:r>
            <a:endParaRPr lang="es-ES" dirty="0"/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s-ES" dirty="0" err="1"/>
              <a:t>gorputz-hizkuntza</a:t>
            </a:r>
            <a:r>
              <a:rPr lang="es-ES" dirty="0"/>
              <a:t> 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s-ES" dirty="0" err="1"/>
              <a:t>Kontsolagarritasuna</a:t>
            </a:r>
            <a:endParaRPr lang="es-ES" dirty="0"/>
          </a:p>
          <a:p>
            <a:pPr marL="742950" lvl="1" indent="-285750">
              <a:buFont typeface="Calibri" panose="020F0502020204030204" pitchFamily="34" charset="0"/>
              <a:buChar char="-"/>
            </a:pPr>
            <a:endParaRPr lang="es-ES" dirty="0"/>
          </a:p>
          <a:p>
            <a:r>
              <a:rPr lang="es-ES" sz="2000" b="1" dirty="0">
                <a:solidFill>
                  <a:srgbClr val="4E9EBA"/>
                </a:solidFill>
              </a:rPr>
              <a:t>PAINAD </a:t>
            </a:r>
            <a:r>
              <a:rPr lang="es-ES" sz="2000" b="1" dirty="0" err="1">
                <a:solidFill>
                  <a:srgbClr val="4E9EBA"/>
                </a:solidFill>
              </a:rPr>
              <a:t>Eskala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1600" dirty="0"/>
              <a:t>formulario </a:t>
            </a:r>
            <a:r>
              <a:rPr lang="es-ES" sz="1600" dirty="0" err="1"/>
              <a:t>gisa</a:t>
            </a:r>
            <a:r>
              <a:rPr lang="es-ES" sz="1600" dirty="0"/>
              <a:t> </a:t>
            </a:r>
            <a:r>
              <a:rPr lang="es-ES" sz="1600" dirty="0" err="1"/>
              <a:t>eskura</a:t>
            </a:r>
            <a:r>
              <a:rPr lang="es-ES" sz="1600" dirty="0"/>
              <a:t> </a:t>
            </a:r>
            <a:r>
              <a:rPr lang="es-ES" sz="1600" dirty="0" err="1"/>
              <a:t>daiteke</a:t>
            </a:r>
            <a:r>
              <a:rPr lang="es-ES" sz="1600" dirty="0"/>
              <a:t> </a:t>
            </a:r>
            <a:r>
              <a:rPr lang="es-ES" sz="1600" dirty="0" err="1"/>
              <a:t>Osabiden</a:t>
            </a:r>
            <a:r>
              <a:rPr lang="es-ES" sz="1600" dirty="0"/>
              <a:t>:</a:t>
            </a:r>
          </a:p>
          <a:p>
            <a:r>
              <a:rPr lang="es-ES" sz="1600" dirty="0"/>
              <a:t> “</a:t>
            </a:r>
            <a:r>
              <a:rPr lang="es-ES" sz="1600" dirty="0" err="1"/>
              <a:t>Komunikatu</a:t>
            </a:r>
            <a:r>
              <a:rPr lang="es-ES" sz="1600" dirty="0"/>
              <a:t> </a:t>
            </a:r>
            <a:r>
              <a:rPr lang="es-ES" sz="1600" dirty="0" err="1"/>
              <a:t>ezin</a:t>
            </a:r>
            <a:r>
              <a:rPr lang="es-ES" sz="1600" dirty="0"/>
              <a:t> </a:t>
            </a:r>
            <a:r>
              <a:rPr lang="es-ES" sz="1600" dirty="0" err="1"/>
              <a:t>diren</a:t>
            </a:r>
            <a:r>
              <a:rPr lang="es-ES" sz="1600" dirty="0"/>
              <a:t> </a:t>
            </a:r>
            <a:r>
              <a:rPr lang="es-ES" sz="1600" dirty="0" err="1"/>
              <a:t>pazienteen</a:t>
            </a:r>
            <a:r>
              <a:rPr lang="es-ES" sz="1600" dirty="0"/>
              <a:t> mina </a:t>
            </a:r>
            <a:r>
              <a:rPr lang="es-ES" sz="1600" dirty="0" err="1"/>
              <a:t>ebaluatzeko</a:t>
            </a:r>
            <a:r>
              <a:rPr lang="es-ES" sz="1600" dirty="0"/>
              <a:t> </a:t>
            </a:r>
            <a:r>
              <a:rPr lang="es-ES" sz="1600" dirty="0" err="1"/>
              <a:t>Painad</a:t>
            </a:r>
            <a:r>
              <a:rPr lang="es-ES" sz="1600" dirty="0"/>
              <a:t> </a:t>
            </a:r>
            <a:r>
              <a:rPr lang="es-ES" sz="1600" dirty="0" err="1"/>
              <a:t>eskala</a:t>
            </a:r>
            <a:r>
              <a:rPr lang="es-ES" sz="16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0814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ESKU-HARTZE EZ-FARMAKOLOGIKOAK (1/2)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14401" y="1393371"/>
            <a:ext cx="9168938" cy="44138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" sz="2000" dirty="0" err="1"/>
              <a:t>Esku-hartze</a:t>
            </a:r>
            <a:r>
              <a:rPr lang="es-ES" sz="2000" dirty="0"/>
              <a:t> </a:t>
            </a:r>
            <a:r>
              <a:rPr lang="es-ES" sz="2000" dirty="0" err="1"/>
              <a:t>ez-farmakologikoak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seguruak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eta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farmakologikoen</a:t>
            </a:r>
            <a:r>
              <a:rPr lang="es-ES" sz="2000" dirty="0"/>
              <a:t> </a:t>
            </a:r>
            <a:r>
              <a:rPr lang="es-ES" sz="2000" dirty="0" err="1"/>
              <a:t>efikazia</a:t>
            </a:r>
            <a:r>
              <a:rPr lang="es-ES" sz="2000" dirty="0"/>
              <a:t> </a:t>
            </a:r>
            <a:r>
              <a:rPr lang="es-ES" sz="2000" dirty="0" err="1"/>
              <a:t>bera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endParaRPr lang="es-ES" sz="2000" dirty="0"/>
          </a:p>
          <a:p>
            <a:pPr>
              <a:buFont typeface="Wingdings" panose="05000000000000000000" pitchFamily="2" charset="2"/>
              <a:buChar char="§"/>
            </a:pPr>
            <a:endParaRPr lang="es-E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rgbClr val="4E9EBA"/>
                </a:solidFill>
              </a:rPr>
              <a:t>Lehen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aukerako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tratamendu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gisa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gomendatzen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dituzte</a:t>
            </a:r>
            <a:r>
              <a:rPr lang="es-ES" sz="2000" b="1" dirty="0">
                <a:solidFill>
                  <a:srgbClr val="4E9EBA"/>
                </a:solidFill>
              </a:rPr>
              <a:t>, </a:t>
            </a:r>
            <a:r>
              <a:rPr lang="es-ES" sz="2000" dirty="0" err="1"/>
              <a:t>nola</a:t>
            </a:r>
            <a:r>
              <a:rPr lang="es-ES" sz="2000" dirty="0"/>
              <a:t> </a:t>
            </a:r>
            <a:r>
              <a:rPr lang="es-ES" sz="2000" dirty="0" err="1"/>
              <a:t>bestelako</a:t>
            </a:r>
            <a:r>
              <a:rPr lang="es-ES" sz="2000" dirty="0"/>
              <a:t> </a:t>
            </a:r>
            <a:r>
              <a:rPr lang="es-ES" sz="2000" dirty="0" err="1"/>
              <a:t>esku-hartzerik</a:t>
            </a:r>
            <a:r>
              <a:rPr lang="es-ES" sz="2000" dirty="0"/>
              <a:t> </a:t>
            </a:r>
            <a:r>
              <a:rPr lang="es-ES" sz="2000" dirty="0" err="1"/>
              <a:t>gabe</a:t>
            </a:r>
            <a:r>
              <a:rPr lang="es-ES" sz="2000" dirty="0"/>
              <a:t>, hala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farmakologikoarekin</a:t>
            </a:r>
            <a:r>
              <a:rPr lang="es-ES" sz="2000" dirty="0"/>
              <a:t> batera.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000" dirty="0" err="1"/>
              <a:t>DSPKen</a:t>
            </a:r>
            <a:r>
              <a:rPr lang="es-ES" sz="2000" dirty="0"/>
              <a:t> </a:t>
            </a:r>
            <a:r>
              <a:rPr lang="es-ES" sz="2000" dirty="0" err="1"/>
              <a:t>arrazoiak</a:t>
            </a:r>
            <a:r>
              <a:rPr lang="es-ES" sz="2000" dirty="0"/>
              <a:t> </a:t>
            </a:r>
            <a:r>
              <a:rPr lang="es-ES" sz="2000" dirty="0" err="1"/>
              <a:t>konplexuak</a:t>
            </a:r>
            <a:r>
              <a:rPr lang="es-ES" sz="2000" dirty="0"/>
              <a:t> </a:t>
            </a:r>
            <a:r>
              <a:rPr lang="es-ES" sz="2000" dirty="0" err="1"/>
              <a:t>izaten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, </a:t>
            </a:r>
            <a:r>
              <a:rPr lang="es-ES" sz="2000" dirty="0" err="1"/>
              <a:t>beraz</a:t>
            </a:r>
            <a:r>
              <a:rPr lang="es-ES" sz="2000" dirty="0"/>
              <a:t>,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dago</a:t>
            </a:r>
            <a:r>
              <a:rPr lang="es-ES" sz="2000" dirty="0"/>
              <a:t> </a:t>
            </a:r>
            <a:r>
              <a:rPr lang="es-ES" sz="2000" dirty="0" err="1"/>
              <a:t>konponbide</a:t>
            </a:r>
            <a:r>
              <a:rPr lang="es-ES" sz="2000" dirty="0"/>
              <a:t> </a:t>
            </a:r>
            <a:r>
              <a:rPr lang="es-ES" sz="2000" dirty="0" err="1"/>
              <a:t>bakar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</a:t>
            </a:r>
            <a:r>
              <a:rPr lang="es-ES" sz="2000" dirty="0" err="1"/>
              <a:t>kasu</a:t>
            </a:r>
            <a:r>
              <a:rPr lang="es-ES" sz="2000" dirty="0"/>
              <a:t> </a:t>
            </a:r>
            <a:r>
              <a:rPr lang="es-ES" sz="2000" dirty="0" err="1"/>
              <a:t>guztietarako</a:t>
            </a:r>
            <a:r>
              <a:rPr lang="es-ES" sz="2000" dirty="0"/>
              <a:t>. </a:t>
            </a:r>
            <a:r>
              <a:rPr lang="es-ES" sz="2000" dirty="0" err="1"/>
              <a:t>Zer</a:t>
            </a:r>
            <a:r>
              <a:rPr lang="es-ES" sz="2000" dirty="0"/>
              <a:t> </a:t>
            </a:r>
            <a:r>
              <a:rPr lang="es-ES" sz="2000" dirty="0" err="1"/>
              <a:t>esku-hartze</a:t>
            </a:r>
            <a:r>
              <a:rPr lang="es-ES" sz="2000" dirty="0"/>
              <a:t> mota </a:t>
            </a:r>
            <a:r>
              <a:rPr lang="es-ES" sz="2000" dirty="0" err="1"/>
              <a:t>ezarriko</a:t>
            </a:r>
            <a:r>
              <a:rPr lang="es-ES" sz="2000" dirty="0"/>
              <a:t> den </a:t>
            </a:r>
            <a:r>
              <a:rPr lang="es-ES" sz="2000" dirty="0" err="1"/>
              <a:t>erabakitzeko</a:t>
            </a:r>
            <a:r>
              <a:rPr lang="es-ES" sz="2000" dirty="0"/>
              <a:t>, </a:t>
            </a:r>
            <a:r>
              <a:rPr lang="es-ES" sz="2000" dirty="0" err="1"/>
              <a:t>aintzat</a:t>
            </a:r>
            <a:r>
              <a:rPr lang="es-ES" sz="2000" dirty="0"/>
              <a:t> </a:t>
            </a:r>
            <a:r>
              <a:rPr lang="es-ES" sz="2000" dirty="0" err="1"/>
              <a:t>hartu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: </a:t>
            </a:r>
          </a:p>
          <a:p>
            <a:pPr lvl="1" algn="just">
              <a:buFont typeface="Calibri" panose="020F0502020204030204" pitchFamily="34" charset="0"/>
              <a:buChar char="-"/>
            </a:pPr>
            <a:r>
              <a:rPr lang="es-ES" sz="1800" dirty="0" err="1"/>
              <a:t>pertsonaren</a:t>
            </a:r>
            <a:r>
              <a:rPr lang="es-ES" sz="1800" dirty="0"/>
              <a:t> </a:t>
            </a:r>
            <a:r>
              <a:rPr lang="es-ES" sz="1800" dirty="0" err="1"/>
              <a:t>aurrekariak</a:t>
            </a:r>
            <a:endParaRPr lang="es-ES" sz="1800" dirty="0"/>
          </a:p>
          <a:p>
            <a:pPr lvl="1" algn="just">
              <a:buFont typeface="Calibri" panose="020F0502020204030204" pitchFamily="34" charset="0"/>
              <a:buChar char="-"/>
            </a:pPr>
            <a:r>
              <a:rPr lang="es-ES" sz="1800" dirty="0" err="1"/>
              <a:t>portaera</a:t>
            </a:r>
            <a:r>
              <a:rPr lang="es-ES" sz="1800" dirty="0"/>
              <a:t> mota </a:t>
            </a:r>
          </a:p>
          <a:p>
            <a:pPr lvl="1" algn="just">
              <a:buFont typeface="Calibri" panose="020F0502020204030204" pitchFamily="34" charset="0"/>
              <a:buChar char="-"/>
            </a:pPr>
            <a:r>
              <a:rPr lang="es-ES" sz="1800" dirty="0" err="1"/>
              <a:t>sintomak</a:t>
            </a:r>
            <a:r>
              <a:rPr lang="es-ES" sz="1800" dirty="0"/>
              <a:t> </a:t>
            </a:r>
            <a:r>
              <a:rPr lang="es-ES" sz="1800" dirty="0" err="1"/>
              <a:t>zer</a:t>
            </a:r>
            <a:r>
              <a:rPr lang="es-ES" sz="1800" dirty="0"/>
              <a:t> </a:t>
            </a:r>
            <a:r>
              <a:rPr lang="es-ES" sz="1800" dirty="0" err="1"/>
              <a:t>testuingurutan</a:t>
            </a:r>
            <a:r>
              <a:rPr lang="es-ES" sz="1800" dirty="0"/>
              <a:t> </a:t>
            </a:r>
            <a:r>
              <a:rPr lang="es-ES" sz="1800" dirty="0" err="1"/>
              <a:t>agertzen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endParaRPr lang="es-ES" sz="1800" dirty="0"/>
          </a:p>
          <a:p>
            <a:pPr lvl="1" algn="just">
              <a:buFont typeface="Calibri" panose="020F0502020204030204" pitchFamily="34" charset="0"/>
              <a:buChar char="-"/>
            </a:pPr>
            <a:r>
              <a:rPr lang="es-ES" sz="1800" dirty="0" err="1"/>
              <a:t>zainketa</a:t>
            </a:r>
            <a:r>
              <a:rPr lang="es-ES" sz="1800" dirty="0"/>
              <a:t>-plan </a:t>
            </a:r>
            <a:r>
              <a:rPr lang="es-ES" sz="1800" dirty="0" err="1"/>
              <a:t>indibidualizatua</a:t>
            </a:r>
            <a:endParaRPr lang="es-ES" sz="1800" dirty="0"/>
          </a:p>
          <a:p>
            <a:pPr marL="457200" lvl="1" indent="0" algn="just">
              <a:buNone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0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ESKU-HARTZE EZ-FARMAKOLOGIKOAK (2/2)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892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46992" y="1181802"/>
            <a:ext cx="101664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err="1"/>
              <a:t>Esku-hartzeok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zainketa-eredu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psikosozialaren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dirty="0" err="1"/>
              <a:t>barruan</a:t>
            </a:r>
            <a:r>
              <a:rPr lang="es-ES" sz="2000" dirty="0"/>
              <a:t> </a:t>
            </a:r>
            <a:r>
              <a:rPr lang="es-ES" sz="2000" dirty="0" err="1"/>
              <a:t>kokatzen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, eta izan </a:t>
            </a:r>
            <a:r>
              <a:rPr lang="es-ES" sz="2000" dirty="0" err="1"/>
              <a:t>daitezke</a:t>
            </a:r>
            <a:r>
              <a:rPr lang="es-ES" sz="2000" dirty="0"/>
              <a:t>:</a:t>
            </a:r>
          </a:p>
          <a:p>
            <a:pPr algn="just"/>
            <a:endParaRPr lang="es-ES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rgbClr val="4E9EBA"/>
                </a:solidFill>
              </a:rPr>
              <a:t>pazienteari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zuzendutakoak</a:t>
            </a:r>
            <a:r>
              <a:rPr lang="es-ES" sz="2000" b="1" dirty="0">
                <a:solidFill>
                  <a:srgbClr val="4E9EBA"/>
                </a:solidFill>
              </a:rPr>
              <a:t>: </a:t>
            </a:r>
            <a:r>
              <a:rPr lang="es-ES" sz="2000" dirty="0" err="1"/>
              <a:t>psikoterapia</a:t>
            </a:r>
            <a:r>
              <a:rPr lang="es-ES" sz="2000" dirty="0"/>
              <a:t>, </a:t>
            </a:r>
            <a:r>
              <a:rPr lang="es-ES" sz="2000" dirty="0" err="1"/>
              <a:t>ariketa</a:t>
            </a:r>
            <a:r>
              <a:rPr lang="es-ES" sz="2000" dirty="0"/>
              <a:t> </a:t>
            </a:r>
            <a:r>
              <a:rPr lang="es-ES" sz="2000" dirty="0" err="1"/>
              <a:t>fisikoa</a:t>
            </a:r>
            <a:r>
              <a:rPr lang="es-ES" sz="2000" dirty="0"/>
              <a:t>, </a:t>
            </a:r>
            <a:r>
              <a:rPr lang="es-ES" sz="2000" dirty="0" err="1"/>
              <a:t>esku-hartze</a:t>
            </a:r>
            <a:r>
              <a:rPr lang="es-ES" sz="2000" dirty="0"/>
              <a:t> </a:t>
            </a:r>
            <a:r>
              <a:rPr lang="es-ES" sz="2000" dirty="0" err="1"/>
              <a:t>sentsoriala</a:t>
            </a:r>
            <a:r>
              <a:rPr lang="es-ES" sz="2000" dirty="0"/>
              <a:t> (aromaterapia, masajea), </a:t>
            </a:r>
            <a:r>
              <a:rPr lang="es-ES" sz="2000" dirty="0" err="1"/>
              <a:t>musika</a:t>
            </a:r>
            <a:r>
              <a:rPr lang="es-ES" sz="2000" dirty="0"/>
              <a:t>-terapia, </a:t>
            </a:r>
            <a:r>
              <a:rPr lang="es-ES" sz="2000" dirty="0" err="1"/>
              <a:t>animaliek</a:t>
            </a:r>
            <a:r>
              <a:rPr lang="es-ES" sz="2000" dirty="0"/>
              <a:t> </a:t>
            </a:r>
            <a:r>
              <a:rPr lang="es-ES" sz="2000" dirty="0" err="1"/>
              <a:t>lagundutako</a:t>
            </a:r>
            <a:r>
              <a:rPr lang="es-ES" sz="2000" dirty="0"/>
              <a:t> terapia</a:t>
            </a:r>
          </a:p>
          <a:p>
            <a:pPr algn="just"/>
            <a:endParaRPr lang="es-ES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rgbClr val="4E9EBA"/>
                </a:solidFill>
              </a:rPr>
              <a:t>senide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edo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zaintzaileei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zuzendutakoak</a:t>
            </a:r>
            <a:r>
              <a:rPr lang="es-ES" sz="2000" b="1" dirty="0">
                <a:solidFill>
                  <a:srgbClr val="4E9EBA"/>
                </a:solidFill>
              </a:rPr>
              <a:t>: </a:t>
            </a:r>
            <a:r>
              <a:rPr lang="es-ES" sz="2000" dirty="0" err="1"/>
              <a:t>ebidentzia</a:t>
            </a:r>
            <a:r>
              <a:rPr lang="es-ES" sz="2000" dirty="0"/>
              <a:t> </a:t>
            </a:r>
            <a:r>
              <a:rPr lang="es-ES" sz="2000" dirty="0" err="1"/>
              <a:t>gehien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eskuhartze</a:t>
            </a:r>
            <a:r>
              <a:rPr lang="es-ES" sz="2000" dirty="0"/>
              <a:t> </a:t>
            </a:r>
            <a:r>
              <a:rPr lang="es-ES" sz="2000" dirty="0" err="1"/>
              <a:t>motak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, eta </a:t>
            </a:r>
            <a:r>
              <a:rPr lang="es-ES" sz="2000" dirty="0" err="1"/>
              <a:t>farmako</a:t>
            </a:r>
            <a:r>
              <a:rPr lang="es-ES" sz="2000" dirty="0"/>
              <a:t> </a:t>
            </a:r>
            <a:r>
              <a:rPr lang="es-ES" sz="2000" dirty="0" err="1"/>
              <a:t>antipsikotikoek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efektu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. </a:t>
            </a:r>
            <a:r>
              <a:rPr lang="es-ES" sz="2000" dirty="0" err="1"/>
              <a:t>Gatazkak</a:t>
            </a:r>
            <a:r>
              <a:rPr lang="es-ES" sz="2000" dirty="0"/>
              <a:t> </a:t>
            </a:r>
            <a:r>
              <a:rPr lang="es-ES" sz="2000" dirty="0" err="1"/>
              <a:t>gutxitu</a:t>
            </a:r>
            <a:r>
              <a:rPr lang="es-ES" sz="2000" dirty="0"/>
              <a:t>, estresa </a:t>
            </a:r>
            <a:r>
              <a:rPr lang="es-ES" sz="2000" dirty="0" err="1"/>
              <a:t>murrizteko</a:t>
            </a:r>
            <a:r>
              <a:rPr lang="es-ES" sz="2000" dirty="0"/>
              <a:t> eta </a:t>
            </a:r>
            <a:r>
              <a:rPr lang="es-ES" sz="2000" dirty="0" err="1"/>
              <a:t>birformulazio</a:t>
            </a:r>
            <a:r>
              <a:rPr lang="es-ES" sz="2000" dirty="0"/>
              <a:t> </a:t>
            </a:r>
            <a:r>
              <a:rPr lang="es-ES" sz="2000" dirty="0" err="1"/>
              <a:t>kognitiboko</a:t>
            </a:r>
            <a:r>
              <a:rPr lang="es-ES" sz="2000" dirty="0"/>
              <a:t> </a:t>
            </a:r>
            <a:r>
              <a:rPr lang="es-ES" sz="2000" dirty="0" err="1"/>
              <a:t>teknikak</a:t>
            </a:r>
            <a:r>
              <a:rPr lang="es-ES" sz="2000" dirty="0"/>
              <a:t> (terapia </a:t>
            </a:r>
            <a:r>
              <a:rPr lang="es-ES" sz="2000" dirty="0" err="1"/>
              <a:t>kognitibo-konduktual</a:t>
            </a:r>
            <a:r>
              <a:rPr lang="es-ES" sz="2000" dirty="0"/>
              <a:t> mota </a:t>
            </a:r>
            <a:r>
              <a:rPr lang="es-ES" sz="2000" dirty="0" err="1"/>
              <a:t>bat</a:t>
            </a:r>
            <a:r>
              <a:rPr lang="es-ES" sz="2000" dirty="0"/>
              <a:t> da </a:t>
            </a:r>
            <a:r>
              <a:rPr lang="es-ES" sz="2000" dirty="0" err="1"/>
              <a:t>pentsamendu</a:t>
            </a:r>
            <a:r>
              <a:rPr lang="es-ES" sz="2000" dirty="0"/>
              <a:t> </a:t>
            </a:r>
            <a:r>
              <a:rPr lang="es-ES" sz="2000" dirty="0" err="1"/>
              <a:t>negatiboak</a:t>
            </a:r>
            <a:r>
              <a:rPr lang="es-ES" sz="2000" dirty="0"/>
              <a:t> </a:t>
            </a:r>
            <a:r>
              <a:rPr lang="es-ES" sz="2000" dirty="0" err="1"/>
              <a:t>ordezteko</a:t>
            </a:r>
            <a:r>
              <a:rPr lang="es-ES" sz="2000" dirty="0"/>
              <a:t>) </a:t>
            </a:r>
            <a:r>
              <a:rPr lang="es-ES" sz="2000" dirty="0" err="1"/>
              <a:t>dira</a:t>
            </a:r>
            <a:endParaRPr lang="es-ES" sz="2000" dirty="0"/>
          </a:p>
          <a:p>
            <a:pPr algn="just"/>
            <a:endParaRPr lang="es-ES" sz="20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rgbClr val="4E9EBA"/>
                </a:solidFill>
              </a:rPr>
              <a:t>ingurunean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aplikatzekoak</a:t>
            </a:r>
            <a:r>
              <a:rPr lang="es-ES" sz="2000" b="1" dirty="0">
                <a:solidFill>
                  <a:srgbClr val="4E9EBA"/>
                </a:solidFill>
              </a:rPr>
              <a:t>: </a:t>
            </a:r>
            <a:r>
              <a:rPr lang="es-ES" sz="2000" dirty="0" err="1"/>
              <a:t>bideratuta</a:t>
            </a:r>
            <a:r>
              <a:rPr lang="es-ES" sz="2000" dirty="0"/>
              <a:t> </a:t>
            </a:r>
            <a:r>
              <a:rPr lang="es-ES" sz="2000" dirty="0" err="1"/>
              <a:t>daude</a:t>
            </a:r>
            <a:r>
              <a:rPr lang="es-ES" sz="2000" dirty="0"/>
              <a:t> </a:t>
            </a:r>
            <a:r>
              <a:rPr lang="es-ES" sz="2000" dirty="0" err="1"/>
              <a:t>estimuluak</a:t>
            </a:r>
            <a:r>
              <a:rPr lang="es-ES" sz="2000" dirty="0"/>
              <a:t> </a:t>
            </a:r>
            <a:r>
              <a:rPr lang="es-ES" sz="2000" dirty="0" err="1"/>
              <a:t>kontrolatzeko</a:t>
            </a:r>
            <a:r>
              <a:rPr lang="es-ES" sz="2000" dirty="0"/>
              <a:t>, </a:t>
            </a:r>
            <a:r>
              <a:rPr lang="es-ES" sz="2000" dirty="0" err="1"/>
              <a:t>espazioak</a:t>
            </a:r>
            <a:r>
              <a:rPr lang="es-ES" sz="2000" dirty="0"/>
              <a:t> </a:t>
            </a:r>
            <a:r>
              <a:rPr lang="es-ES" sz="2000" dirty="0" err="1"/>
              <a:t>egokitzeko</a:t>
            </a:r>
            <a:r>
              <a:rPr lang="es-ES" sz="2000" dirty="0"/>
              <a:t>, </a:t>
            </a:r>
            <a:r>
              <a:rPr lang="es-ES" sz="2000" dirty="0" err="1"/>
              <a:t>jarduera</a:t>
            </a:r>
            <a:r>
              <a:rPr lang="es-ES" sz="2000" dirty="0"/>
              <a:t> </a:t>
            </a:r>
            <a:r>
              <a:rPr lang="es-ES" sz="2000" dirty="0" err="1"/>
              <a:t>egituratuak</a:t>
            </a:r>
            <a:r>
              <a:rPr lang="es-ES" sz="2000" dirty="0"/>
              <a:t> </a:t>
            </a:r>
            <a:r>
              <a:rPr lang="es-ES" sz="2000" dirty="0" err="1"/>
              <a:t>sustatzeko</a:t>
            </a:r>
            <a:r>
              <a:rPr lang="es-ES" sz="2000" dirty="0"/>
              <a:t> (</a:t>
            </a:r>
            <a:r>
              <a:rPr lang="es-ES" sz="2000" dirty="0" err="1"/>
              <a:t>ariketa</a:t>
            </a:r>
            <a:r>
              <a:rPr lang="es-ES" sz="2000" dirty="0"/>
              <a:t> </a:t>
            </a:r>
            <a:r>
              <a:rPr lang="es-ES" sz="2000" dirty="0" err="1"/>
              <a:t>fisiko</a:t>
            </a:r>
            <a:r>
              <a:rPr lang="es-ES" sz="2000" dirty="0"/>
              <a:t> </a:t>
            </a:r>
            <a:r>
              <a:rPr lang="es-ES" sz="2000" dirty="0" err="1"/>
              <a:t>erregularra</a:t>
            </a:r>
            <a:r>
              <a:rPr lang="es-ES" sz="2000" dirty="0"/>
              <a:t>, </a:t>
            </a:r>
            <a:r>
              <a:rPr lang="es-ES" sz="2000" dirty="0" err="1"/>
              <a:t>pertsonaren</a:t>
            </a:r>
            <a:r>
              <a:rPr lang="es-ES" sz="2000" dirty="0"/>
              <a:t> </a:t>
            </a:r>
            <a:r>
              <a:rPr lang="es-ES" sz="2000" dirty="0" err="1"/>
              <a:t>interesekoak</a:t>
            </a:r>
            <a:r>
              <a:rPr lang="es-ES" sz="2000" dirty="0"/>
              <a:t> </a:t>
            </a:r>
            <a:r>
              <a:rPr lang="es-ES" sz="2000" dirty="0" err="1"/>
              <a:t>diren</a:t>
            </a:r>
            <a:r>
              <a:rPr lang="es-ES" sz="2000" dirty="0"/>
              <a:t> eta </a:t>
            </a:r>
            <a:r>
              <a:rPr lang="es-ES" sz="2000" dirty="0" err="1"/>
              <a:t>haren</a:t>
            </a:r>
            <a:r>
              <a:rPr lang="es-ES" sz="2000" dirty="0"/>
              <a:t> </a:t>
            </a:r>
            <a:r>
              <a:rPr lang="es-ES" sz="2000" dirty="0" err="1"/>
              <a:t>gaitasunei</a:t>
            </a:r>
            <a:r>
              <a:rPr lang="es-ES" sz="2000" dirty="0"/>
              <a:t> </a:t>
            </a:r>
            <a:r>
              <a:rPr lang="es-ES" sz="2000" dirty="0" err="1"/>
              <a:t>egokituta</a:t>
            </a:r>
            <a:r>
              <a:rPr lang="es-ES" sz="2000" dirty="0"/>
              <a:t> </a:t>
            </a:r>
            <a:r>
              <a:rPr lang="es-ES" sz="2000" dirty="0" err="1"/>
              <a:t>dauden</a:t>
            </a:r>
            <a:r>
              <a:rPr lang="es-ES" sz="2000" dirty="0"/>
              <a:t> </a:t>
            </a:r>
            <a:r>
              <a:rPr lang="es-ES" sz="2000" dirty="0" err="1"/>
              <a:t>jarduerak</a:t>
            </a:r>
            <a:r>
              <a:rPr lang="es-ES" sz="2000" dirty="0"/>
              <a:t>) eta </a:t>
            </a:r>
            <a:r>
              <a:rPr lang="es-ES" sz="2000" dirty="0" err="1"/>
              <a:t>eguneroko</a:t>
            </a:r>
            <a:r>
              <a:rPr lang="es-ES" sz="2000" dirty="0"/>
              <a:t> </a:t>
            </a:r>
            <a:r>
              <a:rPr lang="es-ES" sz="2000" dirty="0" err="1"/>
              <a:t>jardueretan</a:t>
            </a:r>
            <a:r>
              <a:rPr lang="es-ES" sz="2000" dirty="0"/>
              <a:t> </a:t>
            </a:r>
            <a:r>
              <a:rPr lang="es-ES" sz="2000" dirty="0" err="1"/>
              <a:t>errutina</a:t>
            </a:r>
            <a:r>
              <a:rPr lang="es-ES" sz="2000" dirty="0"/>
              <a:t> </a:t>
            </a:r>
            <a:r>
              <a:rPr lang="es-ES" sz="2000" dirty="0" err="1"/>
              <a:t>sekuentzialak</a:t>
            </a:r>
            <a:r>
              <a:rPr lang="es-ES" sz="2000" dirty="0"/>
              <a:t> </a:t>
            </a:r>
            <a:r>
              <a:rPr lang="es-ES" sz="2000" dirty="0" err="1"/>
              <a:t>ezartzeko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58352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658e05dc79727ff3272e17dd9bfa80f0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60ec3ea61346522d41d3ef10648fdf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0b9f15-b1e2-4f15-91d0-e063c5ba81f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f301a845-6ce7-4628-b9f3-e90712a662a6"/>
    <ds:schemaRef ds:uri="1fdafc60-6e87-4fef-9209-278af2a3ac6d"/>
  </ds:schemaRefs>
</ds:datastoreItem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38155-8057-401E-BE1E-B5EAA22AB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1847</Words>
  <Application>Microsoft Office PowerPoint</Application>
  <PresentationFormat>Panorámica</PresentationFormat>
  <Paragraphs>182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Tema de Office</vt:lpstr>
      <vt:lpstr>DEMENTZIAREN SINTOMA  PSIKOLOGIKO ETA KONDUKTUALAK  KUDEATZEA  33 Liburukia, 1 Zk – 2025</vt:lpstr>
      <vt:lpstr>Aurkibidea</vt:lpstr>
      <vt:lpstr>SARRERA</vt:lpstr>
      <vt:lpstr>SARRERA</vt:lpstr>
      <vt:lpstr>PERTSONA ARDATZ HARTUTAKO ABORDATZEA (1/3)</vt:lpstr>
      <vt:lpstr>PERTSONA ARDATZ HARTUTAKO  ABORDATZEA (2/3)</vt:lpstr>
      <vt:lpstr>PERTSONA ARDATZ HARTUTAKO ABORDATZEA (3/3)</vt:lpstr>
      <vt:lpstr>ESKU-HARTZE EZ-FARMAKOLOGIKOAK (1/2)</vt:lpstr>
      <vt:lpstr>ESKU-HARTZE EZ-FARMAKOLOGIKOAK (2/2)</vt:lpstr>
      <vt:lpstr>LOTZE-NEURRI KIMIKOAK EDO  EUSTE-NEURRI FARMAKOLOGIKOAK</vt:lpstr>
      <vt:lpstr>LOTZE-NEURRI KIMIKOAK EDO  EUSTE-NEURRI FARMAKOLOGIKOAK: LEGISLAZIOA</vt:lpstr>
      <vt:lpstr> ANTIPSIKOTIKOEKIN EGITEN DEN TRATAMENDU FARMAKOLOGIKOA  </vt:lpstr>
      <vt:lpstr>ANTIPSIKOTIKOEKIN EGITEN DEN TRATAMENDU FARMAKOLOGIKOA </vt:lpstr>
      <vt:lpstr>ANTIPSIKOTIKOEN MANEIUA (1/6)</vt:lpstr>
      <vt:lpstr>ANTIPSIKOTIKOEN  MANEIUA (2/6)</vt:lpstr>
      <vt:lpstr>ANTIPSIKOTIKOEN MANEIUA (3/6)</vt:lpstr>
      <vt:lpstr>ANTIPSIKOTIKOEN MANEIUA (4/6)</vt:lpstr>
      <vt:lpstr>ANTIPSIKOTIKOEN MANEIUA (5/6)</vt:lpstr>
      <vt:lpstr>ANTIPSIKOTIKOEN  MANEIUA (6/6)</vt:lpstr>
      <vt:lpstr>Funtsezko ideak</vt:lpstr>
      <vt:lpstr>Informazio gehiago eta bibliografia…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S.N. Salud - Cerezo Otaño, Jon - LKS Outsourcing</cp:lastModifiedBy>
  <cp:revision>312</cp:revision>
  <dcterms:created xsi:type="dcterms:W3CDTF">2022-01-18T07:46:55Z</dcterms:created>
  <dcterms:modified xsi:type="dcterms:W3CDTF">2025-02-06T08:56:46Z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