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6"/>
  </p:handoutMasterIdLst>
  <p:sldIdLst>
    <p:sldId id="256" r:id="rId5"/>
    <p:sldId id="259" r:id="rId6"/>
    <p:sldId id="262" r:id="rId7"/>
    <p:sldId id="280" r:id="rId8"/>
    <p:sldId id="281" r:id="rId9"/>
    <p:sldId id="292" r:id="rId10"/>
    <p:sldId id="282" r:id="rId11"/>
    <p:sldId id="293" r:id="rId12"/>
    <p:sldId id="283" r:id="rId13"/>
    <p:sldId id="284" r:id="rId14"/>
    <p:sldId id="294" r:id="rId15"/>
    <p:sldId id="295" r:id="rId16"/>
    <p:sldId id="296" r:id="rId17"/>
    <p:sldId id="297" r:id="rId18"/>
    <p:sldId id="298" r:id="rId19"/>
    <p:sldId id="291" r:id="rId20"/>
    <p:sldId id="299" r:id="rId21"/>
    <p:sldId id="260" r:id="rId22"/>
    <p:sldId id="300" r:id="rId23"/>
    <p:sldId id="279" r:id="rId24"/>
    <p:sldId id="301" r:id="rId25"/>
  </p:sldIdLst>
  <p:sldSz cx="12192000" cy="6858000"/>
  <p:notesSz cx="6662738"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9EBA"/>
    <a:srgbClr val="58B0AE"/>
    <a:srgbClr val="7EC2C0"/>
    <a:srgbClr val="89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9FFA0D-22E2-454C-8D39-9DDE02C67CD8}" v="37" dt="2024-11-22T11:33:51.464"/>
    <p1510:client id="{EE4DB6B1-5F33-4575-B437-D5F6EA64A2EA}" v="5" dt="2024-11-22T11:37:04.7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10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ópez Varona, Mª José" userId="6b80e222-923f-4be5-9ffe-77a4b7672272" providerId="ADAL" clId="{EB9FFA0D-22E2-454C-8D39-9DDE02C67CD8}"/>
    <pc:docChg chg="custSel modSld">
      <pc:chgData name="López Varona, Mª José" userId="6b80e222-923f-4be5-9ffe-77a4b7672272" providerId="ADAL" clId="{EB9FFA0D-22E2-454C-8D39-9DDE02C67CD8}" dt="2024-11-22T11:33:51.465" v="36" actId="207"/>
      <pc:docMkLst>
        <pc:docMk/>
      </pc:docMkLst>
      <pc:sldChg chg="modSp mod">
        <pc:chgData name="López Varona, Mª José" userId="6b80e222-923f-4be5-9ffe-77a4b7672272" providerId="ADAL" clId="{EB9FFA0D-22E2-454C-8D39-9DDE02C67CD8}" dt="2024-11-22T11:33:51.465" v="36" actId="207"/>
        <pc:sldMkLst>
          <pc:docMk/>
          <pc:sldMk cId="2409518550" sldId="301"/>
        </pc:sldMkLst>
        <pc:spChg chg="mod">
          <ac:chgData name="López Varona, Mª José" userId="6b80e222-923f-4be5-9ffe-77a4b7672272" providerId="ADAL" clId="{EB9FFA0D-22E2-454C-8D39-9DDE02C67CD8}" dt="2024-11-22T11:33:14.404" v="35" actId="20577"/>
          <ac:spMkLst>
            <pc:docMk/>
            <pc:sldMk cId="2409518550" sldId="301"/>
            <ac:spMk id="2" creationId="{00000000-0000-0000-0000-000000000000}"/>
          </ac:spMkLst>
        </pc:spChg>
        <pc:spChg chg="mod">
          <ac:chgData name="López Varona, Mª José" userId="6b80e222-923f-4be5-9ffe-77a4b7672272" providerId="ADAL" clId="{EB9FFA0D-22E2-454C-8D39-9DDE02C67CD8}" dt="2024-11-22T11:33:51.465" v="36" actId="207"/>
          <ac:spMkLst>
            <pc:docMk/>
            <pc:sldMk cId="2409518550" sldId="301"/>
            <ac:spMk id="3" creationId="{00000000-0000-0000-0000-000000000000}"/>
          </ac:spMkLst>
        </pc:spChg>
      </pc:sldChg>
    </pc:docChg>
  </pc:docChgLst>
  <pc:docChgLst>
    <pc:chgData name="Aizpurua Imaz, Iñigo" userId="347bdf36-c90d-4ea8-b6d0-d99e7dd85547" providerId="ADAL" clId="{D52243AF-3D90-4653-90D7-F3D1BB21CF88}"/>
    <pc:docChg chg="addSld modSld">
      <pc:chgData name="Aizpurua Imaz, Iñigo" userId="347bdf36-c90d-4ea8-b6d0-d99e7dd85547" providerId="ADAL" clId="{D52243AF-3D90-4653-90D7-F3D1BB21CF88}" dt="2024-09-26T11:16:33.781" v="30" actId="14100"/>
      <pc:docMkLst>
        <pc:docMk/>
      </pc:docMkLst>
      <pc:sldChg chg="modSp add mod">
        <pc:chgData name="Aizpurua Imaz, Iñigo" userId="347bdf36-c90d-4ea8-b6d0-d99e7dd85547" providerId="ADAL" clId="{D52243AF-3D90-4653-90D7-F3D1BB21CF88}" dt="2024-09-26T11:16:33.781" v="30" actId="14100"/>
        <pc:sldMkLst>
          <pc:docMk/>
          <pc:sldMk cId="2409518550" sldId="301"/>
        </pc:sldMkLst>
        <pc:spChg chg="mod">
          <ac:chgData name="Aizpurua Imaz, Iñigo" userId="347bdf36-c90d-4ea8-b6d0-d99e7dd85547" providerId="ADAL" clId="{D52243AF-3D90-4653-90D7-F3D1BB21CF88}" dt="2024-09-26T11:16:33.781" v="30" actId="14100"/>
          <ac:spMkLst>
            <pc:docMk/>
            <pc:sldMk cId="2409518550" sldId="301"/>
            <ac:spMk id="3" creationId="{00000000-0000-0000-0000-000000000000}"/>
          </ac:spMkLst>
        </pc:spChg>
      </pc:sldChg>
    </pc:docChg>
  </pc:docChgLst>
  <pc:docChgLst>
    <pc:chgData name="López Varona, Mª José" userId="6b80e222-923f-4be5-9ffe-77a4b7672272" providerId="ADAL" clId="{E31F53A8-5AE6-45DE-943A-B214A2370F50}"/>
    <pc:docChg chg="delSld modSld">
      <pc:chgData name="López Varona, Mª José" userId="6b80e222-923f-4be5-9ffe-77a4b7672272" providerId="ADAL" clId="{E31F53A8-5AE6-45DE-943A-B214A2370F50}" dt="2024-10-02T06:59:54.324" v="1" actId="2696"/>
      <pc:docMkLst>
        <pc:docMk/>
      </pc:docMkLst>
      <pc:sldChg chg="modSp mod">
        <pc:chgData name="López Varona, Mª José" userId="6b80e222-923f-4be5-9ffe-77a4b7672272" providerId="ADAL" clId="{E31F53A8-5AE6-45DE-943A-B214A2370F50}" dt="2024-10-02T06:59:33.064" v="0" actId="20577"/>
        <pc:sldMkLst>
          <pc:docMk/>
          <pc:sldMk cId="1752585274" sldId="256"/>
        </pc:sldMkLst>
        <pc:spChg chg="mod">
          <ac:chgData name="López Varona, Mª José" userId="6b80e222-923f-4be5-9ffe-77a4b7672272" providerId="ADAL" clId="{E31F53A8-5AE6-45DE-943A-B214A2370F50}" dt="2024-10-02T06:59:33.064" v="0" actId="20577"/>
          <ac:spMkLst>
            <pc:docMk/>
            <pc:sldMk cId="1752585274" sldId="256"/>
            <ac:spMk id="2" creationId="{00000000-0000-0000-0000-000000000000}"/>
          </ac:spMkLst>
        </pc:spChg>
      </pc:sldChg>
      <pc:sldChg chg="del">
        <pc:chgData name="López Varona, Mª José" userId="6b80e222-923f-4be5-9ffe-77a4b7672272" providerId="ADAL" clId="{E31F53A8-5AE6-45DE-943A-B214A2370F50}" dt="2024-10-02T06:59:54.324" v="1" actId="2696"/>
        <pc:sldMkLst>
          <pc:docMk/>
          <pc:sldMk cId="982377593" sldId="26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oiburuaren leku-marka 1"/>
          <p:cNvSpPr>
            <a:spLocks noGrp="1"/>
          </p:cNvSpPr>
          <p:nvPr>
            <p:ph type="hdr" sz="quarter"/>
          </p:nvPr>
        </p:nvSpPr>
        <p:spPr>
          <a:xfrm>
            <a:off x="0" y="0"/>
            <a:ext cx="2887186" cy="498056"/>
          </a:xfrm>
          <a:prstGeom prst="rect">
            <a:avLst/>
          </a:prstGeom>
        </p:spPr>
        <p:txBody>
          <a:bodyPr vert="horz" lIns="91440" tIns="45720" rIns="91440" bIns="45720" rtlCol="0"/>
          <a:lstStyle>
            <a:lvl1pPr algn="l">
              <a:defRPr sz="1200"/>
            </a:lvl1pPr>
          </a:lstStyle>
          <a:p>
            <a:endParaRPr lang="es-ES"/>
          </a:p>
        </p:txBody>
      </p:sp>
      <p:sp>
        <p:nvSpPr>
          <p:cNvPr id="3" name="Dataren leku-marka 2"/>
          <p:cNvSpPr>
            <a:spLocks noGrp="1"/>
          </p:cNvSpPr>
          <p:nvPr>
            <p:ph type="dt" sz="quarter" idx="1"/>
          </p:nvPr>
        </p:nvSpPr>
        <p:spPr>
          <a:xfrm>
            <a:off x="3774010" y="0"/>
            <a:ext cx="2887186" cy="498056"/>
          </a:xfrm>
          <a:prstGeom prst="rect">
            <a:avLst/>
          </a:prstGeom>
        </p:spPr>
        <p:txBody>
          <a:bodyPr vert="horz" lIns="91440" tIns="45720" rIns="91440" bIns="45720" rtlCol="0"/>
          <a:lstStyle>
            <a:lvl1pPr algn="r">
              <a:defRPr sz="1200"/>
            </a:lvl1pPr>
          </a:lstStyle>
          <a:p>
            <a:fld id="{E6AA87A6-201E-4EC4-86B9-2C2B7B64E264}" type="datetimeFigureOut">
              <a:rPr lang="es-ES" smtClean="0"/>
              <a:t>22/11/2024</a:t>
            </a:fld>
            <a:endParaRPr lang="es-ES"/>
          </a:p>
        </p:txBody>
      </p:sp>
      <p:sp>
        <p:nvSpPr>
          <p:cNvPr id="4" name="Orri-oinaren leku-marka 3"/>
          <p:cNvSpPr>
            <a:spLocks noGrp="1"/>
          </p:cNvSpPr>
          <p:nvPr>
            <p:ph type="ftr" sz="quarter" idx="2"/>
          </p:nvPr>
        </p:nvSpPr>
        <p:spPr>
          <a:xfrm>
            <a:off x="0" y="9428584"/>
            <a:ext cx="2887186" cy="498055"/>
          </a:xfrm>
          <a:prstGeom prst="rect">
            <a:avLst/>
          </a:prstGeom>
        </p:spPr>
        <p:txBody>
          <a:bodyPr vert="horz" lIns="91440" tIns="45720" rIns="91440" bIns="45720" rtlCol="0" anchor="b"/>
          <a:lstStyle>
            <a:lvl1pPr algn="l">
              <a:defRPr sz="1200"/>
            </a:lvl1pPr>
          </a:lstStyle>
          <a:p>
            <a:endParaRPr lang="es-ES"/>
          </a:p>
        </p:txBody>
      </p:sp>
      <p:sp>
        <p:nvSpPr>
          <p:cNvPr id="5" name="Diapositibaren zenbakiaren leku-marka 4"/>
          <p:cNvSpPr>
            <a:spLocks noGrp="1"/>
          </p:cNvSpPr>
          <p:nvPr>
            <p:ph type="sldNum" sz="quarter" idx="3"/>
          </p:nvPr>
        </p:nvSpPr>
        <p:spPr>
          <a:xfrm>
            <a:off x="3774010" y="9428584"/>
            <a:ext cx="2887186" cy="498055"/>
          </a:xfrm>
          <a:prstGeom prst="rect">
            <a:avLst/>
          </a:prstGeom>
        </p:spPr>
        <p:txBody>
          <a:bodyPr vert="horz" lIns="91440" tIns="45720" rIns="91440" bIns="45720" rtlCol="0" anchor="b"/>
          <a:lstStyle>
            <a:lvl1pPr algn="r">
              <a:defRPr sz="1200"/>
            </a:lvl1pPr>
          </a:lstStyle>
          <a:p>
            <a:fld id="{9ECEDC1B-0221-4F37-8830-B22554DB2693}" type="slidenum">
              <a:rPr lang="es-ES" smtClean="0"/>
              <a:t>‹Nº›</a:t>
            </a:fld>
            <a:endParaRPr lang="es-ES"/>
          </a:p>
        </p:txBody>
      </p:sp>
    </p:spTree>
    <p:extLst>
      <p:ext uri="{BB962C8B-B14F-4D97-AF65-F5344CB8AC3E}">
        <p14:creationId xmlns:p14="http://schemas.microsoft.com/office/powerpoint/2010/main" val="2633664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8C18DA3A-A72E-437B-ACDF-BA92A715D246}" type="datetimeFigureOut">
              <a:rPr lang="es-ES" smtClean="0"/>
              <a:t>22/11/2024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462733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22/11/2024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41088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22/11/2024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953681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22/11/2024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139620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C18DA3A-A72E-437B-ACDF-BA92A715D246}" type="datetimeFigureOut">
              <a:rPr lang="es-ES" smtClean="0"/>
              <a:t>22/11/2024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5666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8C18DA3A-A72E-437B-ACDF-BA92A715D246}" type="datetimeFigureOut">
              <a:rPr lang="es-ES" smtClean="0"/>
              <a:t>22/11/2024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38952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8C18DA3A-A72E-437B-ACDF-BA92A715D246}" type="datetimeFigureOut">
              <a:rPr lang="es-ES" smtClean="0"/>
              <a:t>22/11/2024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9768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8C18DA3A-A72E-437B-ACDF-BA92A715D246}" type="datetimeFigureOut">
              <a:rPr lang="es-ES" smtClean="0"/>
              <a:t>22/11/2024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01252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C18DA3A-A72E-437B-ACDF-BA92A715D246}" type="datetimeFigureOut">
              <a:rPr lang="es-ES" smtClean="0"/>
              <a:t>22/11/2024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48477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22/11/2024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66500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22/11/2024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491656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8DA3A-A72E-437B-ACDF-BA92A715D246}" type="datetimeFigureOut">
              <a:rPr lang="es-ES" smtClean="0"/>
              <a:t>22/11/2024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31360-EB4A-46CB-8879-2D5DF2D4390C}" type="slidenum">
              <a:rPr lang="es-ES" smtClean="0"/>
              <a:t>‹Nº›</a:t>
            </a:fld>
            <a:endParaRPr lang="es-ES"/>
          </a:p>
        </p:txBody>
      </p:sp>
    </p:spTree>
    <p:extLst>
      <p:ext uri="{BB962C8B-B14F-4D97-AF65-F5344CB8AC3E}">
        <p14:creationId xmlns:p14="http://schemas.microsoft.com/office/powerpoint/2010/main" val="1188880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lafisioterapia.net/10-hechos-dolor-espalda/#:~:text=10%20hechos%20sobre%20el%20dolor%20de%20espalda%201,espalda%20sin%20da%C3%B1o%20o%20lesi%C3%B3n%20...%20M%C3%A1s%20elementos" TargetMode="Externa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s://www.euskadi.eus/contenidos/informacion/cevime_infac_2024/es_def/adjuntos/INFAC_Vol_32_8_lumbalgia.pdf" TargetMode="Externa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20110" y="1364100"/>
            <a:ext cx="10752083" cy="2387600"/>
          </a:xfrm>
        </p:spPr>
        <p:txBody>
          <a:bodyPr>
            <a:normAutofit/>
          </a:bodyPr>
          <a:lstStyle/>
          <a:p>
            <a:r>
              <a:rPr lang="es-ES_tradnl" sz="4000">
                <a:solidFill>
                  <a:srgbClr val="4E9EBA"/>
                </a:solidFill>
                <a:latin typeface="Arial Black" pitchFamily="34" charset="0"/>
                <a:ea typeface="+mn-ea"/>
                <a:cs typeface="+mn-cs"/>
              </a:rPr>
              <a:t>LUMBALGIA</a:t>
            </a:r>
            <a:br>
              <a:rPr lang="es-ES_tradnl" sz="4000">
                <a:solidFill>
                  <a:srgbClr val="4E9EBA"/>
                </a:solidFill>
                <a:latin typeface="Arial Black" pitchFamily="34" charset="0"/>
                <a:ea typeface="+mn-ea"/>
                <a:cs typeface="+mn-cs"/>
              </a:rPr>
            </a:br>
            <a:br>
              <a:rPr lang="es-ES_tradnl" sz="4000">
                <a:solidFill>
                  <a:srgbClr val="4E9EBA"/>
                </a:solidFill>
                <a:latin typeface="Arial Black" pitchFamily="34" charset="0"/>
                <a:ea typeface="+mn-ea"/>
                <a:cs typeface="+mn-cs"/>
              </a:rPr>
            </a:br>
            <a:r>
              <a:rPr lang="es-ES_tradnl" sz="4000" err="1">
                <a:solidFill>
                  <a:srgbClr val="4E9EBA"/>
                </a:solidFill>
                <a:latin typeface="Arial Black" pitchFamily="34" charset="0"/>
                <a:ea typeface="+mn-ea"/>
                <a:cs typeface="+mn-cs"/>
              </a:rPr>
              <a:t>Vol</a:t>
            </a:r>
            <a:r>
              <a:rPr lang="es-ES_tradnl" sz="4000">
                <a:solidFill>
                  <a:srgbClr val="4E9EBA"/>
                </a:solidFill>
                <a:latin typeface="Arial Black" pitchFamily="34" charset="0"/>
                <a:ea typeface="+mn-ea"/>
                <a:cs typeface="+mn-cs"/>
              </a:rPr>
              <a:t> 32, </a:t>
            </a:r>
            <a:r>
              <a:rPr lang="es-ES_tradnl" sz="4000" err="1">
                <a:solidFill>
                  <a:srgbClr val="4E9EBA"/>
                </a:solidFill>
                <a:latin typeface="Arial Black" pitchFamily="34" charset="0"/>
                <a:ea typeface="+mn-ea"/>
                <a:cs typeface="+mn-cs"/>
              </a:rPr>
              <a:t>nº</a:t>
            </a:r>
            <a:r>
              <a:rPr lang="es-ES_tradnl" sz="4000">
                <a:solidFill>
                  <a:srgbClr val="4E9EBA"/>
                </a:solidFill>
                <a:latin typeface="Arial Black" pitchFamily="34" charset="0"/>
                <a:ea typeface="+mn-ea"/>
                <a:cs typeface="+mn-cs"/>
              </a:rPr>
              <a:t> 8 2024</a:t>
            </a:r>
            <a:endParaRPr lang="es-ES" sz="4000">
              <a:solidFill>
                <a:srgbClr val="4E9EBA"/>
              </a:solidFill>
              <a:latin typeface="Arial Black" pitchFamily="34" charset="0"/>
              <a:ea typeface="+mn-ea"/>
              <a:cs typeface="+mn-cs"/>
            </a:endParaRPr>
          </a:p>
        </p:txBody>
      </p:sp>
      <p:grpSp>
        <p:nvGrpSpPr>
          <p:cNvPr id="4" name="Grupo 3"/>
          <p:cNvGrpSpPr/>
          <p:nvPr/>
        </p:nvGrpSpPr>
        <p:grpSpPr>
          <a:xfrm>
            <a:off x="621635" y="6185998"/>
            <a:ext cx="10856798" cy="580324"/>
            <a:chOff x="621635" y="6185998"/>
            <a:chExt cx="10856798" cy="580324"/>
          </a:xfrm>
        </p:grpSpPr>
        <p:pic>
          <p:nvPicPr>
            <p:cNvPr id="6" name="Imagen 5"/>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7" name="Imagen 6"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8" name="Imagen 7"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1752585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1016592" y="1614088"/>
            <a:ext cx="9851104"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s-ES" sz="2000"/>
              <a:t>El dolor persistente se debe a alteraciones en los mecanismos centrales de procesamiento del dolor y a la afectación de los sistemas de analgesia endógena, más que a lesiones tisulares.</a:t>
            </a:r>
          </a:p>
          <a:p>
            <a:endParaRPr lang="es-ES" sz="2000"/>
          </a:p>
          <a:p>
            <a:pPr>
              <a:buFont typeface="Wingdings" panose="05000000000000000000" pitchFamily="2" charset="2"/>
              <a:buChar char="§"/>
            </a:pPr>
            <a:r>
              <a:rPr lang="es-ES" sz="2000"/>
              <a:t>Estos mecanismos mantienen y perpetúan la experiencia dolorosa y los tratamientos que funcionan en el dolor agudo no obtienen los mismos resultados en dolor persistente, ya que la fisiología de ambos procesos es diferente. </a:t>
            </a:r>
          </a:p>
          <a:p>
            <a:endParaRPr lang="es-ES" sz="2000"/>
          </a:p>
          <a:p>
            <a:pPr>
              <a:buFont typeface="Wingdings" panose="05000000000000000000" pitchFamily="2" charset="2"/>
              <a:buChar char="§"/>
            </a:pPr>
            <a:r>
              <a:rPr lang="es-ES" sz="2000"/>
              <a:t>Al igual que en la lumbalgia aguda, inicialmente se recomiendan medidas no farmacológicas y reservar el tratamiento farmacológico para el caso de respuesta inadecuada.</a:t>
            </a:r>
            <a:endParaRPr lang="es-ES" sz="16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016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614088"/>
            <a:ext cx="10187152"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s-ES" sz="2000" b="1">
                <a:solidFill>
                  <a:srgbClr val="4E9EBA"/>
                </a:solidFill>
              </a:rPr>
              <a:t>Intervenciones no farmacológicas</a:t>
            </a:r>
          </a:p>
          <a:p>
            <a:r>
              <a:rPr lang="es-ES" sz="1800" b="1">
                <a:solidFill>
                  <a:srgbClr val="4E9EBA"/>
                </a:solidFill>
              </a:rPr>
              <a:t>Educación</a:t>
            </a:r>
          </a:p>
          <a:p>
            <a:pPr lvl="1"/>
            <a:endParaRPr lang="es-ES" sz="1600"/>
          </a:p>
          <a:p>
            <a:pPr lvl="1"/>
            <a:r>
              <a:rPr lang="es-ES" sz="1600"/>
              <a:t>Explicar desde la 1ª consulta los procesos neurofisiológicos involucrados en la experiencia del dolor para que se pueda comprender por qué el dolor puede mantenerse aunque no haya daño tisular.</a:t>
            </a:r>
          </a:p>
          <a:p>
            <a:pPr lvl="1"/>
            <a:endParaRPr lang="es-ES" sz="1600"/>
          </a:p>
          <a:p>
            <a:pPr lvl="1"/>
            <a:r>
              <a:rPr lang="es-ES" sz="1600"/>
              <a:t>Reducir miedos habituales (pensamientos del estilo de “debe de haber algo mal”)</a:t>
            </a:r>
          </a:p>
          <a:p>
            <a:pPr lvl="1"/>
            <a:endParaRPr lang="es-ES" sz="1600"/>
          </a:p>
          <a:p>
            <a:pPr lvl="1"/>
            <a:r>
              <a:rPr lang="es-ES" sz="1600"/>
              <a:t>La </a:t>
            </a:r>
            <a:r>
              <a:rPr lang="es-ES" sz="1800" b="1">
                <a:solidFill>
                  <a:srgbClr val="4E9EBA"/>
                </a:solidFill>
              </a:rPr>
              <a:t>educación en ciencia del dolor </a:t>
            </a:r>
            <a:r>
              <a:rPr lang="es-ES" sz="1600"/>
              <a:t>(ECD) impacta positivamente en la calificación del dolor, la discapacidad, la </a:t>
            </a:r>
            <a:r>
              <a:rPr lang="es-ES" sz="1600" err="1"/>
              <a:t>catastrofización</a:t>
            </a:r>
            <a:r>
              <a:rPr lang="es-ES" sz="1600"/>
              <a:t> del dolor y las limitaciones del movimiento</a:t>
            </a:r>
          </a:p>
          <a:p>
            <a:pPr lvl="1"/>
            <a:endParaRPr lang="es-ES" sz="1600"/>
          </a:p>
          <a:p>
            <a:pPr lvl="1"/>
            <a:r>
              <a:rPr lang="es-ES" sz="1600"/>
              <a:t>La ECD es fundamental como fase previa a la realización de ejercicio físico</a:t>
            </a:r>
          </a:p>
          <a:p>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436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614088"/>
            <a:ext cx="10187152"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1800" b="1">
                <a:solidFill>
                  <a:srgbClr val="4E9EBA"/>
                </a:solidFill>
              </a:rPr>
              <a:t>Intervenciones físicas</a:t>
            </a:r>
          </a:p>
          <a:p>
            <a:pPr lvl="1"/>
            <a:endParaRPr lang="es-ES" sz="1600"/>
          </a:p>
          <a:p>
            <a:pPr lvl="1"/>
            <a:r>
              <a:rPr lang="es-ES" sz="1600"/>
              <a:t>El consejo inicial debe enfatizar la importancia de </a:t>
            </a:r>
            <a:r>
              <a:rPr lang="es-ES" sz="1800" b="1">
                <a:solidFill>
                  <a:srgbClr val="4E9EBA"/>
                </a:solidFill>
              </a:rPr>
              <a:t>mantener la actividad según la tolerancia</a:t>
            </a:r>
          </a:p>
          <a:p>
            <a:pPr lvl="1"/>
            <a:endParaRPr lang="es-ES" sz="1600"/>
          </a:p>
          <a:p>
            <a:pPr lvl="1"/>
            <a:r>
              <a:rPr lang="es-ES" sz="1600"/>
              <a:t>El </a:t>
            </a:r>
            <a:r>
              <a:rPr lang="es-ES" sz="1800" b="1">
                <a:solidFill>
                  <a:srgbClr val="4E9EBA"/>
                </a:solidFill>
              </a:rPr>
              <a:t>ejercicio físico </a:t>
            </a:r>
            <a:r>
              <a:rPr lang="es-ES" sz="1600"/>
              <a:t>es seguro, accesible, ayuda a aliviar los síntomas del dolor y mejora la funcionalidad en pacientes con dolor lumbar persistente.</a:t>
            </a:r>
          </a:p>
          <a:p>
            <a:pPr lvl="1"/>
            <a:endParaRPr lang="es-ES" sz="1600"/>
          </a:p>
          <a:p>
            <a:pPr lvl="1"/>
            <a:r>
              <a:rPr lang="es-ES" sz="1600"/>
              <a:t>La evidencia de la eficacia del ejercicio es consistente para diferentes modalidades de ejercicio (aeróbico, fortalecimiento, </a:t>
            </a:r>
            <a:r>
              <a:rPr lang="es-ES" sz="1600" err="1"/>
              <a:t>pilates</a:t>
            </a:r>
            <a:r>
              <a:rPr lang="es-ES" sz="1600"/>
              <a:t>, yoga, caminar…)</a:t>
            </a:r>
          </a:p>
          <a:p>
            <a:pPr lvl="1"/>
            <a:endParaRPr lang="es-ES" sz="1600"/>
          </a:p>
          <a:p>
            <a:pPr lvl="1"/>
            <a:r>
              <a:rPr lang="es-ES" sz="1600"/>
              <a:t>Se recomienda que, para que se pueda mantener en el tiempo, el ejercicio se adapte al estilo de vida, la capacidad física y las preferencias de cada persona</a:t>
            </a:r>
          </a:p>
          <a:p>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7646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324303"/>
            <a:ext cx="10187152" cy="472965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1800"/>
              <a:t>La intervención combinada de </a:t>
            </a:r>
            <a:r>
              <a:rPr lang="es-ES" sz="1800" b="1">
                <a:solidFill>
                  <a:srgbClr val="4E9EBA"/>
                </a:solidFill>
              </a:rPr>
              <a:t>ECD</a:t>
            </a:r>
            <a:r>
              <a:rPr lang="es-ES" sz="1800"/>
              <a:t> junto con </a:t>
            </a:r>
            <a:r>
              <a:rPr lang="es-ES" sz="1800" b="1">
                <a:solidFill>
                  <a:srgbClr val="4E9EBA"/>
                </a:solidFill>
              </a:rPr>
              <a:t>ejercicio físico </a:t>
            </a:r>
            <a:r>
              <a:rPr lang="es-ES" sz="1800"/>
              <a:t>es más efectiva que cualquiera de las dos por separado</a:t>
            </a:r>
          </a:p>
          <a:p>
            <a:r>
              <a:rPr lang="es-ES" sz="1800"/>
              <a:t>Las intervenciones físicas pasivas (masaje, manipulación espinal, yoga…) disponen de evidencia contradictoria, por lo que no se ha llegado a un consenso sobre su utilización</a:t>
            </a:r>
          </a:p>
          <a:p>
            <a:endParaRPr lang="es-ES" sz="1800"/>
          </a:p>
          <a:p>
            <a:r>
              <a:rPr lang="es-ES" sz="1800" b="1">
                <a:solidFill>
                  <a:srgbClr val="4E9EBA"/>
                </a:solidFill>
              </a:rPr>
              <a:t>Intervenciones psicosociales</a:t>
            </a:r>
          </a:p>
          <a:p>
            <a:pPr lvl="1"/>
            <a:r>
              <a:rPr lang="es-ES" sz="1800"/>
              <a:t>Las personas con expectativas positivas en cuanto a su recuperación tienen más probabilidades de volver al trabajo, mejorar el dolor y aumentar las actividades que pueden realizar</a:t>
            </a:r>
          </a:p>
          <a:p>
            <a:pPr lvl="1"/>
            <a:r>
              <a:rPr lang="es-ES" sz="1800"/>
              <a:t>La evidencia disponible en cuanto a la eficacia de los distintos tipos de terapias psicosociales para la mejora del dolor lumbar persistente es de baja calidad. No se pueden hacer recomendaciones</a:t>
            </a:r>
            <a:r>
              <a:rPr lang="es-ES" sz="1600"/>
              <a:t>.</a:t>
            </a:r>
          </a:p>
          <a:p>
            <a:pPr lvl="1"/>
            <a:endParaRPr lang="es-ES" sz="1600"/>
          </a:p>
          <a:p>
            <a:r>
              <a:rPr lang="es-ES" sz="1800" b="1">
                <a:solidFill>
                  <a:srgbClr val="4E9EBA"/>
                </a:solidFill>
              </a:rPr>
              <a:t>Otras intervenciones no farmacológicas</a:t>
            </a:r>
          </a:p>
          <a:p>
            <a:pPr lvl="1"/>
            <a:r>
              <a:rPr lang="es-ES" sz="1800"/>
              <a:t>No hay suficiente evidencia de que el calor o el frío mejoren el dolor</a:t>
            </a:r>
          </a:p>
          <a:p>
            <a:pPr lvl="1"/>
            <a:r>
              <a:rPr lang="es-ES" sz="1800"/>
              <a:t>La tracción, las </a:t>
            </a:r>
            <a:r>
              <a:rPr lang="es-ES" sz="1800" err="1"/>
              <a:t>órtesis</a:t>
            </a:r>
            <a:r>
              <a:rPr lang="es-ES" sz="1800"/>
              <a:t> o las electroterapias no están recomendadas</a:t>
            </a:r>
          </a:p>
          <a:p>
            <a:endParaRPr lang="es-ES" sz="24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3635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614088"/>
            <a:ext cx="10187152"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s-ES" sz="2000" b="1">
                <a:solidFill>
                  <a:srgbClr val="4E9EBA"/>
                </a:solidFill>
              </a:rPr>
              <a:t>Tratamiento farmacológico</a:t>
            </a:r>
          </a:p>
          <a:p>
            <a:r>
              <a:rPr lang="es-ES" sz="2000"/>
              <a:t>A pesar del uso extendido de los tratamientos farmacológicos en el dolor persistente musculoesquelético, su efectividad en muchos casos en nula.</a:t>
            </a:r>
          </a:p>
          <a:p>
            <a:r>
              <a:rPr lang="es-ES" sz="2000"/>
              <a:t>Se recomienda su uso cuando las intervenciones no farmacológicas no han sido suficientemente efectivas, aunque el beneficio esperado es pequeño.</a:t>
            </a:r>
          </a:p>
          <a:p>
            <a:pPr marL="800100" lvl="1" indent="-342900"/>
            <a:r>
              <a:rPr lang="es-ES" sz="2000" b="1">
                <a:solidFill>
                  <a:srgbClr val="4E9EBA"/>
                </a:solidFill>
              </a:rPr>
              <a:t>AINE</a:t>
            </a:r>
            <a:r>
              <a:rPr lang="es-ES" sz="2000"/>
              <a:t>: ligera mejoría en dolor y funcionalidad. No usar si no han sido efectivos en lumbalgia aguda.</a:t>
            </a:r>
          </a:p>
          <a:p>
            <a:pPr marL="800100" lvl="1" indent="-342900"/>
            <a:r>
              <a:rPr lang="es-ES" sz="2000" b="1">
                <a:solidFill>
                  <a:srgbClr val="4E9EBA"/>
                </a:solidFill>
              </a:rPr>
              <a:t>Relajantes musculares</a:t>
            </a:r>
            <a:r>
              <a:rPr lang="es-ES" sz="2000"/>
              <a:t>: no evidencia de beneficio</a:t>
            </a:r>
          </a:p>
          <a:p>
            <a:pPr marL="800100" lvl="1" indent="-342900"/>
            <a:r>
              <a:rPr lang="es-ES" sz="2000" b="1">
                <a:solidFill>
                  <a:srgbClr val="4E9EBA"/>
                </a:solidFill>
              </a:rPr>
              <a:t>Benzodiazepinas</a:t>
            </a:r>
            <a:r>
              <a:rPr lang="es-ES" sz="2000"/>
              <a:t>: ausencia de estudios</a:t>
            </a:r>
          </a:p>
          <a:p>
            <a:pPr marL="800100" lvl="1" indent="-342900"/>
            <a:r>
              <a:rPr lang="es-ES" sz="2000" b="1">
                <a:solidFill>
                  <a:srgbClr val="4E9EBA"/>
                </a:solidFill>
              </a:rPr>
              <a:t>Paracetamol</a:t>
            </a:r>
            <a:r>
              <a:rPr lang="es-ES" sz="1600" b="1">
                <a:solidFill>
                  <a:srgbClr val="4E9EBA"/>
                </a:solidFill>
              </a:rPr>
              <a:t>:</a:t>
            </a:r>
            <a:r>
              <a:rPr lang="es-ES" sz="1600"/>
              <a:t> no beneficio</a:t>
            </a:r>
          </a:p>
          <a:p>
            <a:endParaRPr lang="es-ES" sz="200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8643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614088"/>
            <a:ext cx="10187152"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000" b="1">
                <a:solidFill>
                  <a:srgbClr val="4E9EBA"/>
                </a:solidFill>
              </a:rPr>
              <a:t>Opioides</a:t>
            </a:r>
            <a:r>
              <a:rPr lang="es-ES" sz="2000"/>
              <a:t>: baja o modesta eficacia e importantes efectos adversos. Relación beneficio/riesgo desfavorable</a:t>
            </a:r>
          </a:p>
          <a:p>
            <a:r>
              <a:rPr lang="es-ES" sz="2000" b="1" err="1">
                <a:solidFill>
                  <a:srgbClr val="4E9EBA"/>
                </a:solidFill>
              </a:rPr>
              <a:t>Gabapentina</a:t>
            </a:r>
            <a:r>
              <a:rPr lang="es-ES" sz="2000" b="1">
                <a:solidFill>
                  <a:srgbClr val="4E9EBA"/>
                </a:solidFill>
              </a:rPr>
              <a:t> y </a:t>
            </a:r>
            <a:r>
              <a:rPr lang="es-ES" sz="2000" b="1" err="1">
                <a:solidFill>
                  <a:srgbClr val="4E9EBA"/>
                </a:solidFill>
              </a:rPr>
              <a:t>pregabalina</a:t>
            </a:r>
            <a:r>
              <a:rPr lang="es-ES" sz="2000"/>
              <a:t>: evidencia de calidad moderada-alta de que son ineficaces en el tratamiento del dolor lumbar o radicular, y evidencia de alta calidad de que incrementan el riesgo de efectos adversos</a:t>
            </a:r>
          </a:p>
          <a:p>
            <a:r>
              <a:rPr lang="es-ES" sz="2000" err="1"/>
              <a:t>Duloxetina</a:t>
            </a:r>
            <a:r>
              <a:rPr lang="es-ES" sz="2000"/>
              <a:t>: escaso beneficio, relevancia clínica incierta, aumento de riesgo de efectos adversos. Otros </a:t>
            </a:r>
            <a:r>
              <a:rPr lang="es-ES" sz="2000" b="1">
                <a:solidFill>
                  <a:srgbClr val="4E9EBA"/>
                </a:solidFill>
              </a:rPr>
              <a:t>antidepresivos, </a:t>
            </a:r>
            <a:r>
              <a:rPr lang="es-ES" sz="2000"/>
              <a:t>como tricíclicos o ISRS, tampoco se recomiendan</a:t>
            </a:r>
          </a:p>
          <a:p>
            <a:r>
              <a:rPr lang="es-ES" sz="2000" b="1">
                <a:solidFill>
                  <a:srgbClr val="4E9EBA"/>
                </a:solidFill>
              </a:rPr>
              <a:t>Corticoides sistémicos: </a:t>
            </a:r>
            <a:r>
              <a:rPr lang="es-ES" sz="2000"/>
              <a:t>no se han evaluado en ningún ensayo. Riesgos conocidos</a:t>
            </a:r>
          </a:p>
          <a:p>
            <a:r>
              <a:rPr lang="es-ES" sz="2000" b="1">
                <a:solidFill>
                  <a:srgbClr val="4E9EBA"/>
                </a:solidFill>
              </a:rPr>
              <a:t>Capsaicina tópica</a:t>
            </a:r>
            <a:r>
              <a:rPr lang="es-ES" sz="2000"/>
              <a:t>: podría reducir moderadamente el dolor a corto plazo. Estudios realizados con presentaciones diferentes a las comercializadas aquí</a:t>
            </a:r>
          </a:p>
          <a:p>
            <a:endParaRPr lang="es-ES" sz="200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1194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pic>
        <p:nvPicPr>
          <p:cNvPr id="4" name="Imagen 3"/>
          <p:cNvPicPr>
            <a:picLocks noChangeAspect="1"/>
          </p:cNvPicPr>
          <p:nvPr/>
        </p:nvPicPr>
        <p:blipFill>
          <a:blip r:embed="rId5"/>
          <a:stretch>
            <a:fillRect/>
          </a:stretch>
        </p:blipFill>
        <p:spPr>
          <a:xfrm>
            <a:off x="2421157" y="118573"/>
            <a:ext cx="7286625" cy="6067425"/>
          </a:xfrm>
          <a:prstGeom prst="rect">
            <a:avLst/>
          </a:prstGeom>
        </p:spPr>
      </p:pic>
    </p:spTree>
    <p:extLst>
      <p:ext uri="{BB962C8B-B14F-4D97-AF65-F5344CB8AC3E}">
        <p14:creationId xmlns:p14="http://schemas.microsoft.com/office/powerpoint/2010/main" val="524265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INFORMACIÓN PARA PACIENTES</a:t>
            </a:r>
          </a:p>
        </p:txBody>
      </p:sp>
      <p:sp>
        <p:nvSpPr>
          <p:cNvPr id="6" name="Subtítulo 2"/>
          <p:cNvSpPr txBox="1">
            <a:spLocks/>
          </p:cNvSpPr>
          <p:nvPr/>
        </p:nvSpPr>
        <p:spPr>
          <a:xfrm>
            <a:off x="838200" y="1393371"/>
            <a:ext cx="10018986" cy="433476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 sz="2000" b="1">
                <a:solidFill>
                  <a:srgbClr val="4E9EBA"/>
                </a:solidFill>
                <a:sym typeface="Wingdings" panose="05000000000000000000" pitchFamily="2" charset="2"/>
              </a:rPr>
              <a:t></a:t>
            </a:r>
            <a:r>
              <a:rPr lang="es-ES" sz="1800"/>
              <a:t>El dolor de espalda es frecuente y común</a:t>
            </a:r>
          </a:p>
          <a:p>
            <a:pPr marL="0" indent="0" algn="just">
              <a:buNone/>
            </a:pPr>
            <a:r>
              <a:rPr lang="es-ES" sz="1800" b="1">
                <a:solidFill>
                  <a:srgbClr val="4E9EBA"/>
                </a:solidFill>
                <a:sym typeface="Wingdings" panose="05000000000000000000" pitchFamily="2" charset="2"/>
              </a:rPr>
              <a:t> </a:t>
            </a:r>
            <a:r>
              <a:rPr lang="es-ES" sz="1800"/>
              <a:t>El dolor de espalda no empeora a medida que envejecemos</a:t>
            </a:r>
          </a:p>
          <a:p>
            <a:pPr marL="0" indent="0" algn="just">
              <a:buNone/>
            </a:pPr>
            <a:r>
              <a:rPr lang="es-ES" sz="1800" b="1">
                <a:solidFill>
                  <a:srgbClr val="4E9EBA"/>
                </a:solidFill>
                <a:sym typeface="Wingdings" panose="05000000000000000000" pitchFamily="2" charset="2"/>
              </a:rPr>
              <a:t> </a:t>
            </a:r>
            <a:r>
              <a:rPr lang="es-ES" sz="1800"/>
              <a:t>Las pruebas de imagen rara vez son necesarias en el dolor de espalda y pueden ser contraproducentes</a:t>
            </a:r>
          </a:p>
          <a:p>
            <a:pPr marL="0" indent="0" algn="just">
              <a:buNone/>
            </a:pPr>
            <a:r>
              <a:rPr lang="es-ES" sz="1800" b="1">
                <a:solidFill>
                  <a:srgbClr val="4E9EBA"/>
                </a:solidFill>
                <a:sym typeface="Wingdings" panose="05000000000000000000" pitchFamily="2" charset="2"/>
              </a:rPr>
              <a:t> </a:t>
            </a:r>
            <a:r>
              <a:rPr lang="es-ES" sz="1800"/>
              <a:t>La espalda no es tan vulnerable al daño como se piensa; está diseñada para doblarse y levantar peso</a:t>
            </a:r>
          </a:p>
          <a:p>
            <a:pPr marL="0" indent="0" algn="just">
              <a:buNone/>
            </a:pPr>
            <a:r>
              <a:rPr lang="es-ES" sz="1800" b="1">
                <a:solidFill>
                  <a:srgbClr val="4E9EBA"/>
                </a:solidFill>
                <a:sym typeface="Wingdings" panose="05000000000000000000" pitchFamily="2" charset="2"/>
              </a:rPr>
              <a:t> </a:t>
            </a:r>
            <a:r>
              <a:rPr lang="es-ES" sz="1800"/>
              <a:t>Puedes tener dolor de espalda sin daño o lesión</a:t>
            </a:r>
          </a:p>
          <a:p>
            <a:pPr marL="0" indent="0" algn="just">
              <a:buNone/>
            </a:pPr>
            <a:r>
              <a:rPr lang="es-ES" sz="1800" b="1">
                <a:solidFill>
                  <a:srgbClr val="4E9EBA"/>
                </a:solidFill>
                <a:sym typeface="Wingdings" panose="05000000000000000000" pitchFamily="2" charset="2"/>
              </a:rPr>
              <a:t> </a:t>
            </a:r>
            <a:r>
              <a:rPr lang="es-ES" sz="1800"/>
              <a:t>El ejercicio es bueno para el dolor de espalda</a:t>
            </a:r>
          </a:p>
          <a:p>
            <a:pPr marL="0" indent="0" algn="just">
              <a:buNone/>
            </a:pPr>
            <a:r>
              <a:rPr lang="es-ES" sz="1800" b="1">
                <a:solidFill>
                  <a:srgbClr val="4E9EBA"/>
                </a:solidFill>
                <a:sym typeface="Wingdings" panose="05000000000000000000" pitchFamily="2" charset="2"/>
              </a:rPr>
              <a:t> </a:t>
            </a:r>
            <a:r>
              <a:rPr lang="es-ES" sz="1800"/>
              <a:t>Una conducta de miedo-evitación al movimiento y expectativas de recuperación negativas se asocian con el dolor persistente</a:t>
            </a:r>
          </a:p>
          <a:p>
            <a:pPr marL="0" indent="0" algn="just">
              <a:buNone/>
            </a:pPr>
            <a:r>
              <a:rPr lang="es-ES" sz="1800" b="1">
                <a:solidFill>
                  <a:srgbClr val="4E9EBA"/>
                </a:solidFill>
                <a:sym typeface="Wingdings" panose="05000000000000000000" pitchFamily="2" charset="2"/>
              </a:rPr>
              <a:t> </a:t>
            </a:r>
            <a:r>
              <a:rPr lang="es-ES" sz="1800"/>
              <a:t>Un musculatura troncal débil no causa dolor lumbar; es bueno mantenerla fuerte, pero también relajarla</a:t>
            </a:r>
          </a:p>
          <a:p>
            <a:pPr marL="0" indent="0" algn="just">
              <a:buNone/>
            </a:pPr>
            <a:r>
              <a:rPr lang="es-ES" sz="1800" b="1">
                <a:solidFill>
                  <a:srgbClr val="4E9EBA"/>
                </a:solidFill>
                <a:sym typeface="Wingdings" panose="05000000000000000000" pitchFamily="2" charset="2"/>
              </a:rPr>
              <a:t> </a:t>
            </a:r>
            <a:r>
              <a:rPr lang="es-ES" sz="1800"/>
              <a:t>Los fármacos potentes no tienen potentes beneficios</a:t>
            </a:r>
          </a:p>
          <a:p>
            <a:pPr marL="0" indent="0" algn="just">
              <a:buNone/>
            </a:pPr>
            <a:r>
              <a:rPr lang="es-ES" sz="1800" b="1">
                <a:solidFill>
                  <a:srgbClr val="4E9EBA"/>
                </a:solidFill>
                <a:sym typeface="Wingdings" panose="05000000000000000000" pitchFamily="2" charset="2"/>
              </a:rPr>
              <a:t> </a:t>
            </a:r>
            <a:r>
              <a:rPr lang="es-ES" sz="1800"/>
              <a:t>El dolor de espalda suele mejorar</a:t>
            </a:r>
          </a:p>
          <a:p>
            <a:pPr marL="0" indent="0" algn="just">
              <a:buNone/>
            </a:pPr>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Elipse 3"/>
          <p:cNvSpPr/>
          <p:nvPr/>
        </p:nvSpPr>
        <p:spPr>
          <a:xfrm>
            <a:off x="7210097" y="4750713"/>
            <a:ext cx="3941379" cy="143528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chemeClr val="tx1"/>
                </a:solidFill>
              </a:rPr>
              <a:t>Ver infografía </a:t>
            </a:r>
            <a:r>
              <a:rPr lang="es-ES">
                <a:solidFill>
                  <a:schemeClr val="tx1"/>
                </a:solidFill>
                <a:hlinkClick r:id="rId5"/>
              </a:rPr>
              <a:t>“10 hechos sobre el dolor de espalda”</a:t>
            </a:r>
            <a:endParaRPr lang="es-ES">
              <a:solidFill>
                <a:schemeClr val="tx1"/>
              </a:solidFill>
            </a:endParaRPr>
          </a:p>
        </p:txBody>
      </p:sp>
    </p:spTree>
    <p:extLst>
      <p:ext uri="{BB962C8B-B14F-4D97-AF65-F5344CB8AC3E}">
        <p14:creationId xmlns:p14="http://schemas.microsoft.com/office/powerpoint/2010/main" val="52045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4560" y="365125"/>
            <a:ext cx="8379229" cy="732155"/>
          </a:xfrm>
        </p:spPr>
        <p:txBody>
          <a:bodyPr/>
          <a:lstStyle/>
          <a:p>
            <a:pPr algn="ctr"/>
            <a:r>
              <a:rPr lang="es-ES" sz="4000">
                <a:solidFill>
                  <a:srgbClr val="4E9EBA"/>
                </a:solidFill>
                <a:latin typeface="Arial Black" pitchFamily="34" charset="0"/>
                <a:ea typeface="+mn-ea"/>
                <a:cs typeface="+mn-cs"/>
              </a:rPr>
              <a:t>Ideas clave (1/3)</a:t>
            </a:r>
          </a:p>
        </p:txBody>
      </p:sp>
      <p:pic>
        <p:nvPicPr>
          <p:cNvPr id="4" name="Imagen 3"/>
          <p:cNvPicPr>
            <a:picLocks noChangeAspect="1"/>
          </p:cNvPicPr>
          <p:nvPr/>
        </p:nvPicPr>
        <p:blipFill>
          <a:blip r:embed="rId2"/>
          <a:stretch>
            <a:fillRect/>
          </a:stretch>
        </p:blipFill>
        <p:spPr>
          <a:xfrm>
            <a:off x="0" y="1"/>
            <a:ext cx="1903677" cy="2036617"/>
          </a:xfrm>
          <a:prstGeom prst="rect">
            <a:avLst/>
          </a:prstGeom>
        </p:spPr>
      </p:pic>
      <p:sp>
        <p:nvSpPr>
          <p:cNvPr id="6" name="Subtítulo 2"/>
          <p:cNvSpPr txBox="1">
            <a:spLocks/>
          </p:cNvSpPr>
          <p:nvPr/>
        </p:nvSpPr>
        <p:spPr>
          <a:xfrm>
            <a:off x="1534510" y="1517492"/>
            <a:ext cx="9803208" cy="397941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s-ES" sz="2000"/>
              <a:t>Existe una importante brecha entre las recomendaciones basadas en la evidencia y la práctica clínica en el dolor lumbar inespecífico, tanto agudo como persistente.</a:t>
            </a:r>
          </a:p>
          <a:p>
            <a:pPr>
              <a:buFont typeface="Wingdings" panose="05000000000000000000" pitchFamily="2" charset="2"/>
              <a:buChar char="ü"/>
            </a:pPr>
            <a:endParaRPr lang="es-ES" sz="400"/>
          </a:p>
          <a:p>
            <a:pPr>
              <a:buFont typeface="Wingdings" panose="05000000000000000000" pitchFamily="2" charset="2"/>
              <a:buChar char="ü"/>
            </a:pPr>
            <a:r>
              <a:rPr lang="es-ES" sz="2000"/>
              <a:t>Entre los pacientes que acuden con dolor de espalda a los centros de atención primaria, menos del 1% tendrá una etiología grave, por lo que en la mayoría de los casos la valoración se basa en la anamnesis y la exploración detalladas.</a:t>
            </a:r>
          </a:p>
          <a:p>
            <a:pPr>
              <a:buFont typeface="Wingdings" panose="05000000000000000000" pitchFamily="2" charset="2"/>
              <a:buChar char="ü"/>
            </a:pPr>
            <a:endParaRPr lang="es-ES" sz="400"/>
          </a:p>
          <a:p>
            <a:pPr>
              <a:buFont typeface="Wingdings" panose="05000000000000000000" pitchFamily="2" charset="2"/>
              <a:buChar char="ü"/>
            </a:pPr>
            <a:r>
              <a:rPr lang="es-ES" sz="2000"/>
              <a:t>El curso clínico de un episodio de lumbalgia se resuelve en 4-6 semanas en la mayoría de los casos, pero la recurrencia es común y en muchos pacientes el dolor se hace persistente.</a:t>
            </a:r>
          </a:p>
          <a:p>
            <a:pPr>
              <a:buFont typeface="Wingdings" panose="05000000000000000000" pitchFamily="2" charset="2"/>
              <a:buChar char="ü"/>
            </a:pPr>
            <a:r>
              <a:rPr lang="es-ES" sz="2000"/>
              <a:t>Las pruebas de imagen solo deben solicitarse si se sospecha una condición específica que requiera un manejo distinto del recomendado. La no petición de pruebas de imagen facilita una mejor evolución en el caso del dolor inespecífico.</a:t>
            </a:r>
          </a:p>
          <a:p>
            <a:pPr marL="0" indent="0">
              <a:buNone/>
            </a:pPr>
            <a:r>
              <a:rPr lang="es-ES" sz="2000"/>
              <a:t>	</a:t>
            </a:r>
          </a:p>
          <a:p>
            <a:pPr>
              <a:buFont typeface="Wingdings" panose="05000000000000000000" pitchFamily="2" charset="2"/>
              <a:buChar char="ü"/>
            </a:pPr>
            <a:endParaRPr lang="es-ES" sz="2000"/>
          </a:p>
          <a:p>
            <a:pPr marL="0" indent="0">
              <a:buNone/>
            </a:pPr>
            <a:endParaRPr lang="es-ES" sz="2000"/>
          </a:p>
          <a:p>
            <a:pPr marL="0" indent="0">
              <a:buNone/>
            </a:pPr>
            <a:endParaRPr lang="es-ES" sz="200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3"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1" name="Conector recto 10"/>
          <p:cNvCxnSpPr/>
          <p:nvPr/>
        </p:nvCxnSpPr>
        <p:spPr>
          <a:xfrm>
            <a:off x="1777970" y="1097280"/>
            <a:ext cx="9402066" cy="0"/>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04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4560" y="365125"/>
            <a:ext cx="8379229" cy="732155"/>
          </a:xfrm>
        </p:spPr>
        <p:txBody>
          <a:bodyPr/>
          <a:lstStyle/>
          <a:p>
            <a:pPr algn="ctr"/>
            <a:r>
              <a:rPr lang="es-ES" sz="4000">
                <a:solidFill>
                  <a:srgbClr val="4E9EBA"/>
                </a:solidFill>
                <a:latin typeface="Arial Black" pitchFamily="34" charset="0"/>
                <a:ea typeface="+mn-ea"/>
                <a:cs typeface="+mn-cs"/>
              </a:rPr>
              <a:t>Ideas clave (2/3)</a:t>
            </a:r>
          </a:p>
        </p:txBody>
      </p:sp>
      <p:pic>
        <p:nvPicPr>
          <p:cNvPr id="4" name="Imagen 3"/>
          <p:cNvPicPr>
            <a:picLocks noChangeAspect="1"/>
          </p:cNvPicPr>
          <p:nvPr/>
        </p:nvPicPr>
        <p:blipFill>
          <a:blip r:embed="rId2"/>
          <a:stretch>
            <a:fillRect/>
          </a:stretch>
        </p:blipFill>
        <p:spPr>
          <a:xfrm>
            <a:off x="0" y="1"/>
            <a:ext cx="1903677" cy="2036617"/>
          </a:xfrm>
          <a:prstGeom prst="rect">
            <a:avLst/>
          </a:prstGeom>
        </p:spPr>
      </p:pic>
      <p:sp>
        <p:nvSpPr>
          <p:cNvPr id="6" name="Subtítulo 2"/>
          <p:cNvSpPr txBox="1">
            <a:spLocks/>
          </p:cNvSpPr>
          <p:nvPr/>
        </p:nvSpPr>
        <p:spPr>
          <a:xfrm>
            <a:off x="1631113" y="1762535"/>
            <a:ext cx="9591724" cy="370330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s-ES" sz="2000"/>
              <a:t>En el dolor lumbar inespecífico agudo las recomendaciones de primera línea son: </a:t>
            </a:r>
            <a:r>
              <a:rPr lang="es-ES" sz="2000" b="1">
                <a:solidFill>
                  <a:srgbClr val="4E9EBA"/>
                </a:solidFill>
              </a:rPr>
              <a:t>mantenerse activo</a:t>
            </a:r>
            <a:r>
              <a:rPr lang="es-ES" sz="2000"/>
              <a:t>, </a:t>
            </a:r>
            <a:r>
              <a:rPr lang="es-ES" sz="2000" b="1">
                <a:solidFill>
                  <a:srgbClr val="4E9EBA"/>
                </a:solidFill>
              </a:rPr>
              <a:t>evitar el reposo en cama </a:t>
            </a:r>
            <a:r>
              <a:rPr lang="es-ES" sz="2000"/>
              <a:t>y </a:t>
            </a:r>
            <a:r>
              <a:rPr lang="es-ES" sz="2000" b="1">
                <a:solidFill>
                  <a:srgbClr val="4E9EBA"/>
                </a:solidFill>
              </a:rPr>
              <a:t>continuar con las actividades habituales </a:t>
            </a:r>
            <a:r>
              <a:rPr lang="es-ES" sz="2000"/>
              <a:t>y, </a:t>
            </a:r>
            <a:r>
              <a:rPr lang="es-ES" sz="2000" b="1">
                <a:solidFill>
                  <a:srgbClr val="4E9EBA"/>
                </a:solidFill>
              </a:rPr>
              <a:t>asesoramiento y educación </a:t>
            </a:r>
            <a:r>
              <a:rPr lang="es-ES" sz="2000"/>
              <a:t>sobre la naturaleza del dolor lumbar.</a:t>
            </a:r>
          </a:p>
          <a:p>
            <a:pPr>
              <a:buFont typeface="Wingdings" panose="05000000000000000000" pitchFamily="2" charset="2"/>
              <a:buChar char="ü"/>
            </a:pPr>
            <a:r>
              <a:rPr lang="es-ES" sz="2000"/>
              <a:t>En la lumbalgia inespecífica persistente se recomienda </a:t>
            </a:r>
            <a:r>
              <a:rPr lang="es-ES" sz="2000" b="1">
                <a:solidFill>
                  <a:srgbClr val="4E9EBA"/>
                </a:solidFill>
              </a:rPr>
              <a:t>combinar educación en ciencia del dolor y ejercicio físico.</a:t>
            </a:r>
          </a:p>
          <a:p>
            <a:pPr>
              <a:buFont typeface="Wingdings" panose="05000000000000000000" pitchFamily="2" charset="2"/>
              <a:buChar char="ü"/>
            </a:pPr>
            <a:r>
              <a:rPr lang="es-ES" sz="2000" b="1">
                <a:solidFill>
                  <a:srgbClr val="4E9EBA"/>
                </a:solidFill>
              </a:rPr>
              <a:t>Los fármacos no son el tratamiento de primera línea </a:t>
            </a:r>
            <a:r>
              <a:rPr lang="es-ES" sz="2000"/>
              <a:t>en la lumbalgia aguda ni en la persistente.</a:t>
            </a:r>
          </a:p>
          <a:p>
            <a:pPr>
              <a:buFont typeface="Wingdings" panose="05000000000000000000" pitchFamily="2" charset="2"/>
              <a:buChar char="ü"/>
            </a:pPr>
            <a:r>
              <a:rPr lang="es-ES" sz="2000"/>
              <a:t>Hay evidencia de que los </a:t>
            </a:r>
            <a:r>
              <a:rPr lang="es-ES" sz="2000" b="1">
                <a:solidFill>
                  <a:srgbClr val="4E9EBA"/>
                </a:solidFill>
              </a:rPr>
              <a:t>AINE</a:t>
            </a:r>
            <a:r>
              <a:rPr lang="es-ES" sz="2000"/>
              <a:t> son ligeramente más eficaces que el placebo para reducir el dolor a corto plazo y la discapacidad en la lumbalgia aguda. La magnitud del efecto es pequeña y probablemente no relevante clínicamente, a pesar de lo cual, se consideran la primera opción de tratamiento farmacológico.	</a:t>
            </a:r>
          </a:p>
          <a:p>
            <a:pPr>
              <a:buFont typeface="Wingdings" panose="05000000000000000000" pitchFamily="2" charset="2"/>
              <a:buChar char="ü"/>
            </a:pPr>
            <a:endParaRPr lang="es-ES" sz="2000" b="1">
              <a:solidFill>
                <a:srgbClr val="4E9EBA"/>
              </a:solidFill>
            </a:endParaRPr>
          </a:p>
          <a:p>
            <a:pPr>
              <a:buFont typeface="Wingdings" panose="05000000000000000000" pitchFamily="2" charset="2"/>
              <a:buChar char="ü"/>
            </a:pPr>
            <a:endParaRPr lang="es-ES" sz="2000"/>
          </a:p>
          <a:p>
            <a:pPr marL="0" indent="0">
              <a:buNone/>
            </a:pPr>
            <a:endParaRPr lang="es-ES" sz="2000"/>
          </a:p>
          <a:p>
            <a:pPr marL="0" indent="0">
              <a:buNone/>
            </a:pPr>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3"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4" name="Conector recto 13"/>
          <p:cNvCxnSpPr/>
          <p:nvPr/>
        </p:nvCxnSpPr>
        <p:spPr>
          <a:xfrm>
            <a:off x="1777970" y="1097280"/>
            <a:ext cx="9402066" cy="0"/>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887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635" y="356090"/>
            <a:ext cx="10515600" cy="732155"/>
          </a:xfrm>
        </p:spPr>
        <p:txBody>
          <a:bodyPr/>
          <a:lstStyle/>
          <a:p>
            <a:pPr algn="ctr"/>
            <a:r>
              <a:rPr lang="es-ES" sz="4000">
                <a:solidFill>
                  <a:srgbClr val="4E9EBA"/>
                </a:solidFill>
                <a:latin typeface="Arial Black" pitchFamily="34" charset="0"/>
                <a:ea typeface="+mn-ea"/>
                <a:cs typeface="+mn-cs"/>
              </a:rPr>
              <a:t>Sumario</a:t>
            </a:r>
          </a:p>
        </p:txBody>
      </p:sp>
      <p:sp>
        <p:nvSpPr>
          <p:cNvPr id="4" name="Subtítulo 2"/>
          <p:cNvSpPr txBox="1">
            <a:spLocks/>
          </p:cNvSpPr>
          <p:nvPr/>
        </p:nvSpPr>
        <p:spPr>
          <a:xfrm>
            <a:off x="1213945" y="1353733"/>
            <a:ext cx="9601200" cy="4500530"/>
          </a:xfrm>
          <a:prstGeom prst="rect">
            <a:avLst/>
          </a:prstGeom>
          <a:solidFill>
            <a:srgbClr val="5FACBC"/>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buFont typeface="Wingdings" panose="05000000000000000000" pitchFamily="2" charset="2"/>
              <a:buChar char="Ø"/>
            </a:pPr>
            <a:r>
              <a:rPr lang="es-ES" sz="2000">
                <a:solidFill>
                  <a:schemeClr val="bg1"/>
                </a:solidFill>
              </a:rPr>
              <a:t>INTRODUCCIÓN</a:t>
            </a:r>
          </a:p>
          <a:p>
            <a:pPr algn="just">
              <a:lnSpc>
                <a:spcPct val="100000"/>
              </a:lnSpc>
              <a:buFont typeface="Wingdings" panose="05000000000000000000" pitchFamily="2" charset="2"/>
              <a:buChar char="Ø"/>
            </a:pPr>
            <a:r>
              <a:rPr lang="es-ES" sz="2000">
                <a:solidFill>
                  <a:schemeClr val="bg1"/>
                </a:solidFill>
              </a:rPr>
              <a:t>VALORACIÓN INICIAL</a:t>
            </a:r>
          </a:p>
          <a:p>
            <a:pPr algn="just">
              <a:lnSpc>
                <a:spcPct val="100000"/>
              </a:lnSpc>
              <a:buFont typeface="Wingdings" panose="05000000000000000000" pitchFamily="2" charset="2"/>
              <a:buChar char="Ø"/>
            </a:pPr>
            <a:r>
              <a:rPr lang="es-ES" sz="2000">
                <a:solidFill>
                  <a:schemeClr val="bg1"/>
                </a:solidFill>
              </a:rPr>
              <a:t>LUMBALGIA AGUDA Y SUBAGUDA</a:t>
            </a:r>
          </a:p>
          <a:p>
            <a:pPr lvl="1" algn="just">
              <a:lnSpc>
                <a:spcPct val="100000"/>
              </a:lnSpc>
              <a:buFont typeface="Calibri" panose="020F0502020204030204" pitchFamily="34" charset="0"/>
              <a:buChar char="●"/>
            </a:pPr>
            <a:r>
              <a:rPr lang="es-ES" sz="1800">
                <a:solidFill>
                  <a:schemeClr val="bg1"/>
                </a:solidFill>
              </a:rPr>
              <a:t>Intervenciones no farmacológicas</a:t>
            </a:r>
          </a:p>
          <a:p>
            <a:pPr lvl="2" algn="just">
              <a:lnSpc>
                <a:spcPct val="100000"/>
              </a:lnSpc>
              <a:buFont typeface="Calibri" panose="020F0502020204030204" pitchFamily="34" charset="0"/>
              <a:buChar char="●"/>
            </a:pPr>
            <a:r>
              <a:rPr lang="es-ES" sz="1600">
                <a:solidFill>
                  <a:schemeClr val="bg1"/>
                </a:solidFill>
              </a:rPr>
              <a:t>Educación</a:t>
            </a:r>
          </a:p>
          <a:p>
            <a:pPr lvl="2" algn="just">
              <a:lnSpc>
                <a:spcPct val="100000"/>
              </a:lnSpc>
              <a:buFont typeface="Calibri" panose="020F0502020204030204" pitchFamily="34" charset="0"/>
              <a:buChar char="●"/>
            </a:pPr>
            <a:r>
              <a:rPr lang="es-ES" sz="1600">
                <a:solidFill>
                  <a:schemeClr val="bg1"/>
                </a:solidFill>
              </a:rPr>
              <a:t>Otras intervenciones no farmacológicas</a:t>
            </a:r>
          </a:p>
          <a:p>
            <a:pPr lvl="1" algn="just">
              <a:lnSpc>
                <a:spcPct val="100000"/>
              </a:lnSpc>
              <a:buFont typeface="Calibri" panose="020F0502020204030204" pitchFamily="34" charset="0"/>
              <a:buChar char="●"/>
            </a:pPr>
            <a:r>
              <a:rPr lang="es-ES" sz="1800">
                <a:solidFill>
                  <a:schemeClr val="bg1"/>
                </a:solidFill>
              </a:rPr>
              <a:t>Tratamiento farmacológico</a:t>
            </a:r>
          </a:p>
          <a:p>
            <a:pPr algn="just">
              <a:lnSpc>
                <a:spcPct val="100000"/>
              </a:lnSpc>
              <a:buFont typeface="Wingdings" panose="05000000000000000000" pitchFamily="2" charset="2"/>
              <a:buChar char="Ø"/>
            </a:pPr>
            <a:r>
              <a:rPr lang="es-ES" sz="2000">
                <a:solidFill>
                  <a:schemeClr val="bg1"/>
                </a:solidFill>
              </a:rPr>
              <a:t>LUMBALGIA PERSISTENTE</a:t>
            </a:r>
          </a:p>
          <a:p>
            <a:pPr lvl="1" algn="just">
              <a:lnSpc>
                <a:spcPct val="100000"/>
              </a:lnSpc>
              <a:buFont typeface="Calibri" panose="020F0502020204030204" pitchFamily="34" charset="0"/>
              <a:buChar char="●"/>
            </a:pPr>
            <a:r>
              <a:rPr lang="es-ES" sz="1800">
                <a:solidFill>
                  <a:schemeClr val="bg1"/>
                </a:solidFill>
              </a:rPr>
              <a:t>Intervenciones no farmacológicas</a:t>
            </a:r>
          </a:p>
          <a:p>
            <a:pPr lvl="2" algn="just">
              <a:lnSpc>
                <a:spcPct val="100000"/>
              </a:lnSpc>
              <a:buFont typeface="Calibri" panose="020F0502020204030204" pitchFamily="34" charset="0"/>
              <a:buChar char="●"/>
            </a:pPr>
            <a:r>
              <a:rPr lang="es-ES" sz="1600">
                <a:solidFill>
                  <a:schemeClr val="bg1"/>
                </a:solidFill>
              </a:rPr>
              <a:t>Educación</a:t>
            </a:r>
          </a:p>
          <a:p>
            <a:pPr lvl="2" algn="just">
              <a:lnSpc>
                <a:spcPct val="100000"/>
              </a:lnSpc>
              <a:buFont typeface="Calibri" panose="020F0502020204030204" pitchFamily="34" charset="0"/>
              <a:buChar char="●"/>
            </a:pPr>
            <a:r>
              <a:rPr lang="es-ES" sz="1600">
                <a:solidFill>
                  <a:schemeClr val="bg1"/>
                </a:solidFill>
              </a:rPr>
              <a:t>Intervenciones físicas</a:t>
            </a:r>
          </a:p>
          <a:p>
            <a:pPr lvl="2" algn="just">
              <a:lnSpc>
                <a:spcPct val="100000"/>
              </a:lnSpc>
              <a:buFont typeface="Calibri" panose="020F0502020204030204" pitchFamily="34" charset="0"/>
              <a:buChar char="●"/>
            </a:pPr>
            <a:r>
              <a:rPr lang="es-ES" sz="1600">
                <a:solidFill>
                  <a:schemeClr val="bg1"/>
                </a:solidFill>
              </a:rPr>
              <a:t>Intervenciones psicosociales</a:t>
            </a:r>
          </a:p>
          <a:p>
            <a:pPr lvl="2" algn="just">
              <a:lnSpc>
                <a:spcPct val="100000"/>
              </a:lnSpc>
              <a:buFont typeface="Calibri" panose="020F0502020204030204" pitchFamily="34" charset="0"/>
              <a:buChar char="●"/>
            </a:pPr>
            <a:r>
              <a:rPr lang="es-ES" sz="1600">
                <a:solidFill>
                  <a:schemeClr val="bg1"/>
                </a:solidFill>
              </a:rPr>
              <a:t>Otras intervenciones no farmacológicas</a:t>
            </a:r>
          </a:p>
          <a:p>
            <a:pPr lvl="1" algn="just">
              <a:lnSpc>
                <a:spcPct val="100000"/>
              </a:lnSpc>
              <a:buFont typeface="Calibri" panose="020F0502020204030204" pitchFamily="34" charset="0"/>
              <a:buChar char="●"/>
            </a:pPr>
            <a:r>
              <a:rPr lang="es-ES" sz="2000">
                <a:solidFill>
                  <a:schemeClr val="bg1"/>
                </a:solidFill>
              </a:rPr>
              <a:t>Tratamiento farmacológico</a:t>
            </a:r>
          </a:p>
          <a:p>
            <a:pPr algn="just">
              <a:lnSpc>
                <a:spcPct val="100000"/>
              </a:lnSpc>
              <a:buFont typeface="Wingdings" panose="05000000000000000000" pitchFamily="2" charset="2"/>
              <a:buChar char="Ø"/>
            </a:pPr>
            <a:r>
              <a:rPr lang="es-ES" sz="2100">
                <a:solidFill>
                  <a:schemeClr val="bg1"/>
                </a:solidFill>
              </a:rPr>
              <a:t>IDEAS CLAVE</a:t>
            </a:r>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4" name="Conector recto 13"/>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3719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4560" y="365125"/>
            <a:ext cx="8379229" cy="732155"/>
          </a:xfrm>
        </p:spPr>
        <p:txBody>
          <a:bodyPr/>
          <a:lstStyle/>
          <a:p>
            <a:pPr algn="ctr"/>
            <a:r>
              <a:rPr lang="es-ES" sz="4000">
                <a:solidFill>
                  <a:srgbClr val="4E9EBA"/>
                </a:solidFill>
                <a:latin typeface="Arial Black" pitchFamily="34" charset="0"/>
                <a:ea typeface="+mn-ea"/>
                <a:cs typeface="+mn-cs"/>
              </a:rPr>
              <a:t>Ideas clave (3/3)</a:t>
            </a:r>
          </a:p>
        </p:txBody>
      </p:sp>
      <p:pic>
        <p:nvPicPr>
          <p:cNvPr id="4" name="Imagen 3"/>
          <p:cNvPicPr>
            <a:picLocks noChangeAspect="1"/>
          </p:cNvPicPr>
          <p:nvPr/>
        </p:nvPicPr>
        <p:blipFill>
          <a:blip r:embed="rId2"/>
          <a:stretch>
            <a:fillRect/>
          </a:stretch>
        </p:blipFill>
        <p:spPr>
          <a:xfrm>
            <a:off x="0" y="1"/>
            <a:ext cx="1903677" cy="2036617"/>
          </a:xfrm>
          <a:prstGeom prst="rect">
            <a:avLst/>
          </a:prstGeom>
        </p:spPr>
      </p:pic>
      <p:sp>
        <p:nvSpPr>
          <p:cNvPr id="6" name="Subtítulo 2"/>
          <p:cNvSpPr txBox="1">
            <a:spLocks/>
          </p:cNvSpPr>
          <p:nvPr/>
        </p:nvSpPr>
        <p:spPr>
          <a:xfrm>
            <a:off x="1631113" y="1762535"/>
            <a:ext cx="9591724" cy="370330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s-ES" sz="2000"/>
              <a:t>El </a:t>
            </a:r>
            <a:r>
              <a:rPr lang="es-ES" sz="2000" b="1">
                <a:solidFill>
                  <a:srgbClr val="4E9EBA"/>
                </a:solidFill>
              </a:rPr>
              <a:t>paracetamol</a:t>
            </a:r>
            <a:r>
              <a:rPr lang="es-ES" sz="2000"/>
              <a:t> se ha considerado históricamente la primera opción en el tratamiento de la lumbalgia, sin embargo, existe evidencia de alta calidad de que no presenta beneficio comparado con placebo.</a:t>
            </a:r>
          </a:p>
          <a:p>
            <a:pPr>
              <a:buFont typeface="Wingdings" panose="05000000000000000000" pitchFamily="2" charset="2"/>
              <a:buChar char="ü"/>
            </a:pPr>
            <a:r>
              <a:rPr lang="es-ES" sz="2000"/>
              <a:t>La evidencia no apoya el uso de </a:t>
            </a:r>
            <a:r>
              <a:rPr lang="es-ES" sz="2000" b="1">
                <a:solidFill>
                  <a:srgbClr val="4E9EBA"/>
                </a:solidFill>
              </a:rPr>
              <a:t>opioides</a:t>
            </a:r>
            <a:r>
              <a:rPr lang="es-ES" sz="2000"/>
              <a:t>, incluido tramadol. Los efectos adversos asociados a su uso prolongado hacen que su relación beneficio-riesgo sea desfavorable.</a:t>
            </a:r>
          </a:p>
          <a:p>
            <a:pPr>
              <a:buFont typeface="Wingdings" panose="05000000000000000000" pitchFamily="2" charset="2"/>
              <a:buChar char="ü"/>
            </a:pPr>
            <a:r>
              <a:rPr lang="es-ES" sz="2000"/>
              <a:t>A pesar de su amplio uso, existe evidencia de que los </a:t>
            </a:r>
            <a:r>
              <a:rPr lang="es-ES" sz="2000" b="1" err="1">
                <a:solidFill>
                  <a:srgbClr val="4E9EBA"/>
                </a:solidFill>
              </a:rPr>
              <a:t>gabapentinoides</a:t>
            </a:r>
            <a:r>
              <a:rPr lang="es-ES" sz="2000"/>
              <a:t> son ineficaces para el tratamiento del dolor lumbar con o sin </a:t>
            </a:r>
            <a:r>
              <a:rPr lang="es-ES" sz="2000" err="1"/>
              <a:t>radiculopatía</a:t>
            </a:r>
            <a:r>
              <a:rPr lang="es-ES" sz="2000"/>
              <a:t> y de que incrementan el riesgo de eventos adversos.</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3"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4" name="Conector recto 13"/>
          <p:cNvCxnSpPr/>
          <p:nvPr/>
        </p:nvCxnSpPr>
        <p:spPr>
          <a:xfrm>
            <a:off x="1777970" y="1097280"/>
            <a:ext cx="9402066" cy="0"/>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3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1698" y="1105592"/>
            <a:ext cx="9236826" cy="606829"/>
          </a:xfrm>
        </p:spPr>
        <p:txBody>
          <a:bodyPr>
            <a:normAutofit fontScale="90000"/>
          </a:bodyPr>
          <a:lstStyle/>
          <a:p>
            <a:pPr lvl="0" algn="ctr">
              <a:defRPr/>
            </a:pPr>
            <a:r>
              <a:rPr lang="es-ES" sz="4000" b="1">
                <a:solidFill>
                  <a:srgbClr val="4BACC6"/>
                </a:solidFill>
                <a:latin typeface="Arial Black" pitchFamily="34" charset="0"/>
              </a:rPr>
              <a:t>Para más información y bibliografía…</a:t>
            </a:r>
          </a:p>
        </p:txBody>
      </p:sp>
      <p:pic>
        <p:nvPicPr>
          <p:cNvPr id="4" name="Imagen 3"/>
          <p:cNvPicPr>
            <a:picLocks noChangeAspect="1"/>
          </p:cNvPicPr>
          <p:nvPr/>
        </p:nvPicPr>
        <p:blipFill>
          <a:blip r:embed="rId2"/>
          <a:stretch>
            <a:fillRect/>
          </a:stretch>
        </p:blipFill>
        <p:spPr>
          <a:xfrm>
            <a:off x="8447809" y="2095759"/>
            <a:ext cx="3276600" cy="3381375"/>
          </a:xfrm>
          <a:prstGeom prst="rect">
            <a:avLst/>
          </a:prstGeom>
        </p:spPr>
      </p:pic>
      <p:sp>
        <p:nvSpPr>
          <p:cNvPr id="3" name="Marcador de contenido 2"/>
          <p:cNvSpPr>
            <a:spLocks noGrp="1"/>
          </p:cNvSpPr>
          <p:nvPr>
            <p:ph idx="1"/>
          </p:nvPr>
        </p:nvSpPr>
        <p:spPr>
          <a:xfrm>
            <a:off x="1580225" y="3127887"/>
            <a:ext cx="6950148" cy="821322"/>
          </a:xfrm>
        </p:spPr>
        <p:txBody>
          <a:bodyPr>
            <a:noAutofit/>
          </a:bodyPr>
          <a:lstStyle/>
          <a:p>
            <a:pPr marL="0" indent="0">
              <a:buNone/>
            </a:pPr>
            <a:r>
              <a:rPr lang="es-ES_tradnl" sz="3200" dirty="0">
                <a:solidFill>
                  <a:srgbClr val="0070C0"/>
                </a:solidFill>
                <a:latin typeface="Arial Black" pitchFamily="34" charset="0"/>
                <a:hlinkClick r:id="rId3"/>
              </a:rPr>
              <a:t>Volumen 32 Número 8, 2024</a:t>
            </a:r>
            <a:endParaRPr lang="es-ES" sz="3200" dirty="0">
              <a:solidFill>
                <a:srgbClr val="0070C0"/>
              </a:solidFill>
            </a:endParaRPr>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4"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2409518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INTRODUCCIÓN</a:t>
            </a:r>
          </a:p>
        </p:txBody>
      </p:sp>
      <p:sp>
        <p:nvSpPr>
          <p:cNvPr id="6" name="Subtítulo 2"/>
          <p:cNvSpPr txBox="1">
            <a:spLocks/>
          </p:cNvSpPr>
          <p:nvPr/>
        </p:nvSpPr>
        <p:spPr>
          <a:xfrm>
            <a:off x="1184758" y="1393371"/>
            <a:ext cx="9088445" cy="433476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r>
              <a:rPr lang="es-ES" sz="2000"/>
              <a:t>La lumbalgia se define como dolor y malestar localizado por debajo del margen costal y por encima de los pliegues glúteos inferiores, con o sin dolor en las piernas</a:t>
            </a:r>
          </a:p>
          <a:p>
            <a:pPr marL="0" indent="0" algn="just">
              <a:buNone/>
            </a:pPr>
            <a:endParaRPr lang="es-ES" sz="2000"/>
          </a:p>
          <a:p>
            <a:pPr algn="just">
              <a:buFont typeface="Wingdings" panose="05000000000000000000" pitchFamily="2" charset="2"/>
              <a:buChar char="§"/>
            </a:pPr>
            <a:r>
              <a:rPr lang="es-ES" sz="2000"/>
              <a:t>En función de la </a:t>
            </a:r>
            <a:r>
              <a:rPr lang="es-ES" sz="2000" b="1">
                <a:solidFill>
                  <a:srgbClr val="4E9EBA"/>
                </a:solidFill>
              </a:rPr>
              <a:t>duración de los síntomas </a:t>
            </a:r>
            <a:r>
              <a:rPr lang="es-ES" sz="2000"/>
              <a:t>se clasifica como:</a:t>
            </a:r>
          </a:p>
          <a:p>
            <a:pPr lvl="1" algn="just"/>
            <a:r>
              <a:rPr lang="es-ES" sz="1800"/>
              <a:t>Aguda: duración inferior a 4 semanas</a:t>
            </a:r>
          </a:p>
          <a:p>
            <a:pPr lvl="1" algn="just"/>
            <a:r>
              <a:rPr lang="es-ES" sz="1800"/>
              <a:t>Subaguda: entre 4 y 12 semanas</a:t>
            </a:r>
          </a:p>
          <a:p>
            <a:pPr lvl="1" algn="just"/>
            <a:r>
              <a:rPr lang="es-ES" sz="1800"/>
              <a:t>Crónica o persistente: más de 12 semanas</a:t>
            </a:r>
          </a:p>
          <a:p>
            <a:pPr marL="0" indent="0" algn="just">
              <a:buNone/>
            </a:pPr>
            <a:endParaRPr lang="es-ES" sz="2000"/>
          </a:p>
          <a:p>
            <a:pPr algn="just">
              <a:buFont typeface="Wingdings" panose="05000000000000000000" pitchFamily="2" charset="2"/>
              <a:buChar char="§"/>
            </a:pPr>
            <a:r>
              <a:rPr lang="es-ES" sz="2000"/>
              <a:t>A su vez el dolor se puede subdividir en:</a:t>
            </a:r>
          </a:p>
          <a:p>
            <a:pPr lvl="1" algn="just"/>
            <a:r>
              <a:rPr lang="es-ES" sz="2000" b="1">
                <a:solidFill>
                  <a:srgbClr val="4E9EBA"/>
                </a:solidFill>
              </a:rPr>
              <a:t>Primario</a:t>
            </a:r>
            <a:r>
              <a:rPr lang="es-ES" sz="1800"/>
              <a:t> (también llamado inespecífico o </a:t>
            </a:r>
            <a:r>
              <a:rPr lang="es-ES" sz="1800" err="1"/>
              <a:t>nociplástico</a:t>
            </a:r>
            <a:r>
              <a:rPr lang="es-ES" sz="1800"/>
              <a:t>): en los tejidos no se encuentra una causa subyacente que lo explique</a:t>
            </a:r>
          </a:p>
          <a:p>
            <a:pPr lvl="1" algn="just"/>
            <a:r>
              <a:rPr lang="es-ES" sz="2000" b="1">
                <a:solidFill>
                  <a:srgbClr val="4E9EBA"/>
                </a:solidFill>
              </a:rPr>
              <a:t>Secundario</a:t>
            </a:r>
            <a:r>
              <a:rPr lang="es-ES" sz="1800"/>
              <a:t> (</a:t>
            </a:r>
            <a:r>
              <a:rPr lang="es-ES" sz="1800" err="1"/>
              <a:t>nociceptivo</a:t>
            </a:r>
            <a:r>
              <a:rPr lang="es-ES" sz="1800"/>
              <a:t> o neuropático): causado por una afección subyacente conocida</a:t>
            </a:r>
          </a:p>
          <a:p>
            <a:pPr lvl="1" algn="just"/>
            <a:endParaRPr lang="es-ES" sz="1600"/>
          </a:p>
          <a:p>
            <a:pPr marL="0" indent="0" algn="just">
              <a:buNone/>
            </a:pPr>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50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INTRODUCCIÓN</a:t>
            </a:r>
          </a:p>
        </p:txBody>
      </p:sp>
      <p:sp>
        <p:nvSpPr>
          <p:cNvPr id="6" name="Subtítulo 2"/>
          <p:cNvSpPr txBox="1">
            <a:spLocks/>
          </p:cNvSpPr>
          <p:nvPr/>
        </p:nvSpPr>
        <p:spPr>
          <a:xfrm>
            <a:off x="1184758" y="1540517"/>
            <a:ext cx="9088445" cy="356751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a:t>El </a:t>
            </a:r>
            <a:r>
              <a:rPr lang="es-ES" sz="2000" b="1">
                <a:solidFill>
                  <a:srgbClr val="4E9EBA"/>
                </a:solidFill>
              </a:rPr>
              <a:t>curso clínico </a:t>
            </a:r>
            <a:r>
              <a:rPr lang="es-ES" sz="2000"/>
              <a:t>de la lumbalgia es </a:t>
            </a:r>
            <a:r>
              <a:rPr lang="es-ES" sz="2000" b="1">
                <a:solidFill>
                  <a:srgbClr val="4E9EBA"/>
                </a:solidFill>
              </a:rPr>
              <a:t>favorable</a:t>
            </a:r>
            <a:r>
              <a:rPr lang="es-ES" sz="2000"/>
              <a:t> (se produce una rápida mejoría del dolor y la discapacidad en las primeras 4-6 semanas)</a:t>
            </a:r>
          </a:p>
          <a:p>
            <a:pPr marL="0" indent="0">
              <a:buNone/>
            </a:pPr>
            <a:endParaRPr lang="es-ES" sz="2000"/>
          </a:p>
          <a:p>
            <a:pPr marL="0" indent="0">
              <a:buNone/>
            </a:pPr>
            <a:r>
              <a:rPr lang="es-ES" sz="2000"/>
              <a:t>Transcurrido este tiempo la recuperación es más lenta, se producen recurrencias y el dolor persiste en muchos pacientes</a:t>
            </a:r>
          </a:p>
          <a:p>
            <a:pPr marL="0" indent="0">
              <a:buNone/>
            </a:pPr>
            <a:endParaRPr lang="es-ES" sz="2000"/>
          </a:p>
          <a:p>
            <a:pPr marL="0" indent="0">
              <a:buNone/>
            </a:pPr>
            <a:r>
              <a:rPr lang="es-ES" sz="2000"/>
              <a:t>Existe una importante brecha entre las recomendaciones basadas en la evidencia y la práctica clínica</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22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VALORACIÓN INICIAL</a:t>
            </a:r>
          </a:p>
        </p:txBody>
      </p:sp>
      <p:sp>
        <p:nvSpPr>
          <p:cNvPr id="6" name="Subtítulo 2"/>
          <p:cNvSpPr txBox="1">
            <a:spLocks/>
          </p:cNvSpPr>
          <p:nvPr/>
        </p:nvSpPr>
        <p:spPr>
          <a:xfrm>
            <a:off x="1184758" y="1393371"/>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000"/>
              <a:t>Ante un paciente que consulta por lumbalgia, el primer paso es valorar la existencia de causas específicas como neoplasia, infección, traumatismo o enfermedades inflamatorias</a:t>
            </a:r>
          </a:p>
          <a:p>
            <a:endParaRPr lang="es-ES" sz="2000"/>
          </a:p>
          <a:p>
            <a:r>
              <a:rPr lang="es-ES" sz="2000"/>
              <a:t>Casi todos los paciente con alguna de estas afecciones presentan factores de riesgo o algún signo o síntoma de alerta.</a:t>
            </a:r>
          </a:p>
          <a:p>
            <a:endParaRPr lang="es-ES" sz="2000"/>
          </a:p>
          <a:p>
            <a:r>
              <a:rPr lang="es-ES" sz="2000"/>
              <a:t>Una </a:t>
            </a:r>
            <a:r>
              <a:rPr lang="es-ES" sz="2000" b="1">
                <a:solidFill>
                  <a:srgbClr val="4E9EBA"/>
                </a:solidFill>
              </a:rPr>
              <a:t>anamnesis</a:t>
            </a:r>
            <a:r>
              <a:rPr lang="es-ES" sz="2000"/>
              <a:t> detallada y un </a:t>
            </a:r>
            <a:r>
              <a:rPr lang="es-ES" sz="2000" b="1">
                <a:solidFill>
                  <a:srgbClr val="4E9EBA"/>
                </a:solidFill>
              </a:rPr>
              <a:t>examen físico </a:t>
            </a:r>
            <a:r>
              <a:rPr lang="es-ES" sz="2000"/>
              <a:t>específico son suficientes para evaluar la mayoría de los pacientes con dolor lumbar de menos de 4-6 semana de duración, y para ayudar a identificar signos o síntomas que sugieran que están indicadas pruebas de imagen u otras evaluaciones</a:t>
            </a:r>
          </a:p>
          <a:p>
            <a:pPr marL="0" indent="0">
              <a:buNone/>
            </a:pPr>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34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VALORACIÓN INICIAL</a:t>
            </a:r>
          </a:p>
        </p:txBody>
      </p:sp>
      <p:sp>
        <p:nvSpPr>
          <p:cNvPr id="6" name="Subtítulo 2"/>
          <p:cNvSpPr txBox="1">
            <a:spLocks/>
          </p:cNvSpPr>
          <p:nvPr/>
        </p:nvSpPr>
        <p:spPr>
          <a:xfrm>
            <a:off x="433802" y="1234411"/>
            <a:ext cx="11161486"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a:t>Se han propuesto numerosas señales de alerta para ayudar a detectar posibles patologías graves, aunque falta evidencia que apoye el uso de la mayoría de ellas</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264998" y="1879638"/>
            <a:ext cx="7136524" cy="4289714"/>
          </a:xfrm>
          <a:prstGeom prst="rect">
            <a:avLst/>
          </a:prstGeom>
        </p:spPr>
      </p:pic>
      <p:sp>
        <p:nvSpPr>
          <p:cNvPr id="4" name="CuadroTexto 3"/>
          <p:cNvSpPr txBox="1"/>
          <p:nvPr/>
        </p:nvSpPr>
        <p:spPr>
          <a:xfrm>
            <a:off x="7845296" y="2795752"/>
            <a:ext cx="3691509" cy="2031325"/>
          </a:xfrm>
          <a:prstGeom prst="rect">
            <a:avLst/>
          </a:prstGeom>
          <a:noFill/>
        </p:spPr>
        <p:txBody>
          <a:bodyPr wrap="square" rtlCol="0">
            <a:spAutoFit/>
          </a:bodyPr>
          <a:lstStyle/>
          <a:p>
            <a:r>
              <a:rPr lang="es-ES"/>
              <a:t>La petición temprana de pruebas de imagen se asocia a:</a:t>
            </a:r>
          </a:p>
          <a:p>
            <a:pPr marL="285750" indent="-285750">
              <a:buFontTx/>
              <a:buChar char="-"/>
            </a:pPr>
            <a:r>
              <a:rPr lang="es-ES"/>
              <a:t>más cuidados médicos</a:t>
            </a:r>
          </a:p>
          <a:p>
            <a:pPr marL="285750" indent="-285750">
              <a:buFontTx/>
              <a:buChar char="-"/>
            </a:pPr>
            <a:r>
              <a:rPr lang="es-ES"/>
              <a:t>mayor prescripción de opioides</a:t>
            </a:r>
          </a:p>
          <a:p>
            <a:pPr marL="285750" indent="-285750">
              <a:buFontTx/>
              <a:buChar char="-"/>
            </a:pPr>
            <a:r>
              <a:rPr lang="es-ES"/>
              <a:t>mayor intensidad del dolor</a:t>
            </a:r>
          </a:p>
          <a:p>
            <a:pPr marL="285750" indent="-285750">
              <a:buFontTx/>
              <a:buChar char="-"/>
            </a:pPr>
            <a:r>
              <a:rPr lang="es-ES"/>
              <a:t>mayores costes</a:t>
            </a:r>
          </a:p>
          <a:p>
            <a:pPr marL="285750" indent="-285750">
              <a:buFontTx/>
              <a:buChar char="-"/>
            </a:pPr>
            <a:r>
              <a:rPr lang="es-ES"/>
              <a:t>más bajas laborales</a:t>
            </a:r>
          </a:p>
        </p:txBody>
      </p:sp>
    </p:spTree>
    <p:extLst>
      <p:ext uri="{BB962C8B-B14F-4D97-AF65-F5344CB8AC3E}">
        <p14:creationId xmlns:p14="http://schemas.microsoft.com/office/powerpoint/2010/main" val="1404799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AGUDA Y SUBAGUDA</a:t>
            </a:r>
          </a:p>
        </p:txBody>
      </p:sp>
      <p:sp>
        <p:nvSpPr>
          <p:cNvPr id="6" name="Subtítulo 2"/>
          <p:cNvSpPr txBox="1">
            <a:spLocks/>
          </p:cNvSpPr>
          <p:nvPr/>
        </p:nvSpPr>
        <p:spPr>
          <a:xfrm>
            <a:off x="838200" y="1393371"/>
            <a:ext cx="10134600"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s-ES" sz="2000"/>
              <a:t>Se recomienda empleo de un marco biopsicosocial, que incluye educación que apoye el autocuidado, la reanudación de actividades y ejercicio</a:t>
            </a:r>
          </a:p>
          <a:p>
            <a:pPr>
              <a:buFont typeface="Wingdings" panose="05000000000000000000" pitchFamily="2" charset="2"/>
              <a:buChar char="§"/>
            </a:pPr>
            <a:r>
              <a:rPr lang="es-ES" sz="2000"/>
              <a:t>Iniciar el tratamiento con intervenciones no farmacológicas</a:t>
            </a:r>
          </a:p>
          <a:p>
            <a:pPr>
              <a:buFont typeface="Wingdings" panose="05000000000000000000" pitchFamily="2" charset="2"/>
              <a:buChar char="Ø"/>
            </a:pPr>
            <a:r>
              <a:rPr lang="es-ES" sz="2400" b="1">
                <a:solidFill>
                  <a:srgbClr val="4E9EBA"/>
                </a:solidFill>
              </a:rPr>
              <a:t>Intervenciones no farmacológicas</a:t>
            </a:r>
          </a:p>
          <a:p>
            <a:r>
              <a:rPr lang="es-ES" sz="2000" b="1">
                <a:solidFill>
                  <a:srgbClr val="4E9EBA"/>
                </a:solidFill>
              </a:rPr>
              <a:t>Educación</a:t>
            </a:r>
          </a:p>
          <a:p>
            <a:pPr lvl="1"/>
            <a:r>
              <a:rPr lang="es-ES" sz="1800"/>
              <a:t>Mantenerse activo, evitar el reposo en cama y continuar con las actividades habituales, incluido el trabajo, si el dolor no es invalidante</a:t>
            </a:r>
          </a:p>
          <a:p>
            <a:pPr lvl="1"/>
            <a:r>
              <a:rPr lang="es-ES" sz="1800"/>
              <a:t>Asesoramiento y educación sobre la naturaleza del dolor lumbar, incluyendo tranquilizar al paciente sobre lo improbable de un problema grave como causa de la lumbalgia</a:t>
            </a:r>
          </a:p>
          <a:p>
            <a:pPr lvl="1"/>
            <a:r>
              <a:rPr lang="es-ES" sz="1800"/>
              <a:t>Información sobre causas del dolor, el escaso valor de las pruebas de diagnóstico en la mayoría de los casos, recomendaciones sobre la actividad y el trabajo y cuándo contactar con un clínico para mayor seguimiento</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8057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AGUDA Y SUBAGUDA</a:t>
            </a:r>
          </a:p>
        </p:txBody>
      </p:sp>
      <p:sp>
        <p:nvSpPr>
          <p:cNvPr id="6" name="Subtítulo 2"/>
          <p:cNvSpPr txBox="1">
            <a:spLocks/>
          </p:cNvSpPr>
          <p:nvPr/>
        </p:nvSpPr>
        <p:spPr>
          <a:xfrm>
            <a:off x="914400" y="1250731"/>
            <a:ext cx="10100441" cy="493526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400" b="1">
              <a:solidFill>
                <a:srgbClr val="4E9EBA"/>
              </a:solidFill>
            </a:endParaRPr>
          </a:p>
          <a:p>
            <a:r>
              <a:rPr lang="es-ES" sz="2000" b="1">
                <a:solidFill>
                  <a:srgbClr val="4E9EBA"/>
                </a:solidFill>
              </a:rPr>
              <a:t>Otras intervenciones no farmacológicas</a:t>
            </a:r>
          </a:p>
          <a:p>
            <a:endParaRPr lang="es-ES" sz="500" b="1">
              <a:solidFill>
                <a:srgbClr val="4E9EBA"/>
              </a:solidFill>
            </a:endParaRPr>
          </a:p>
          <a:p>
            <a:pPr lvl="1" indent="-266400"/>
            <a:r>
              <a:rPr lang="es-ES" sz="1800"/>
              <a:t>La evidencia sobre la efectividad de las intervenciones no farmacológicas distintas a la educación en el dolor lumbar agudo, es de baja a moderada calidad, por lo que deberían considerarse de 2ª línea.</a:t>
            </a:r>
          </a:p>
          <a:p>
            <a:pPr lvl="1" indent="-266400"/>
            <a:r>
              <a:rPr lang="es-ES" sz="1800"/>
              <a:t>La elección entre las diferentes opciones dependerá de las preferencias del paciente, su coste y su accesibilidad</a:t>
            </a:r>
          </a:p>
          <a:p>
            <a:pPr lvl="1" indent="-266400"/>
            <a:r>
              <a:rPr lang="es-ES" sz="1800"/>
              <a:t>El </a:t>
            </a:r>
            <a:r>
              <a:rPr lang="es-ES" sz="1800" b="1">
                <a:solidFill>
                  <a:srgbClr val="4E9EBA"/>
                </a:solidFill>
              </a:rPr>
              <a:t>calor superficial </a:t>
            </a:r>
            <a:r>
              <a:rPr lang="es-ES" sz="1800"/>
              <a:t>es el único que dispone de evidencia moderada en la reducción del dolor y la discapacidad en la lumbalgia de duración inferior a 12 semanas. No se ha podido demostrar lo mismo con el frío.</a:t>
            </a:r>
          </a:p>
          <a:p>
            <a:pPr lvl="1" indent="-266400"/>
            <a:r>
              <a:rPr lang="es-ES" sz="1800"/>
              <a:t>El </a:t>
            </a:r>
            <a:r>
              <a:rPr lang="es-ES" sz="1800" b="1">
                <a:solidFill>
                  <a:srgbClr val="4E9EBA"/>
                </a:solidFill>
              </a:rPr>
              <a:t>ejercicio</a:t>
            </a:r>
            <a:r>
              <a:rPr lang="es-ES" sz="1800"/>
              <a:t> no ha demostrado su efectividad en la lumbalgia aguda</a:t>
            </a:r>
          </a:p>
          <a:p>
            <a:pPr lvl="1" indent="-266400"/>
            <a:r>
              <a:rPr lang="es-ES" sz="1800" b="1">
                <a:solidFill>
                  <a:srgbClr val="4E9EBA"/>
                </a:solidFill>
              </a:rPr>
              <a:t>Intervenciones físicas pasivas, </a:t>
            </a:r>
            <a:r>
              <a:rPr lang="es-ES" sz="1800"/>
              <a:t>como manipulación espinal, masaje o acupuntura disponen de resultados contradictorios</a:t>
            </a:r>
          </a:p>
          <a:p>
            <a:pPr lvl="1" indent="-266400"/>
            <a:r>
              <a:rPr lang="es-ES" sz="1800"/>
              <a:t> Otras intervenciones como </a:t>
            </a:r>
            <a:r>
              <a:rPr lang="es-ES" sz="1800" b="1">
                <a:solidFill>
                  <a:srgbClr val="4E9EBA"/>
                </a:solidFill>
              </a:rPr>
              <a:t>electroterapias</a:t>
            </a:r>
            <a:r>
              <a:rPr lang="es-ES" sz="1800"/>
              <a:t> (TENS, PENS, ultrasonidos…), </a:t>
            </a:r>
            <a:r>
              <a:rPr lang="es-ES" sz="1800" b="1">
                <a:solidFill>
                  <a:srgbClr val="4E9EBA"/>
                </a:solidFill>
              </a:rPr>
              <a:t>tracción</a:t>
            </a:r>
            <a:r>
              <a:rPr lang="es-ES" sz="1800"/>
              <a:t> u </a:t>
            </a:r>
            <a:r>
              <a:rPr lang="es-ES" sz="1800" b="1" err="1">
                <a:solidFill>
                  <a:srgbClr val="4E9EBA"/>
                </a:solidFill>
              </a:rPr>
              <a:t>órtesis</a:t>
            </a:r>
            <a:r>
              <a:rPr lang="es-ES" sz="1800"/>
              <a:t> son ineficaces y deben evitarse </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9139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ítulo 2"/>
          <p:cNvSpPr txBox="1">
            <a:spLocks/>
          </p:cNvSpPr>
          <p:nvPr/>
        </p:nvSpPr>
        <p:spPr>
          <a:xfrm>
            <a:off x="1184758" y="1393371"/>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11" name="Título 1"/>
          <p:cNvSpPr txBox="1">
            <a:spLocks/>
          </p:cNvSpPr>
          <p:nvPr/>
        </p:nvSpPr>
        <p:spPr>
          <a:xfrm>
            <a:off x="990600" y="517525"/>
            <a:ext cx="10515600" cy="73215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4000">
                <a:solidFill>
                  <a:srgbClr val="4E9EBA"/>
                </a:solidFill>
                <a:latin typeface="Arial Black" pitchFamily="34" charset="0"/>
                <a:ea typeface="+mn-ea"/>
                <a:cs typeface="+mn-cs"/>
              </a:rPr>
              <a:t>LUMBALGIA AGUDA Y SUBAGUDA</a:t>
            </a:r>
          </a:p>
        </p:txBody>
      </p:sp>
      <p:sp>
        <p:nvSpPr>
          <p:cNvPr id="4" name="Rectángulo 3"/>
          <p:cNvSpPr/>
          <p:nvPr/>
        </p:nvSpPr>
        <p:spPr>
          <a:xfrm>
            <a:off x="889332" y="1485112"/>
            <a:ext cx="10020405" cy="4616648"/>
          </a:xfrm>
          <a:prstGeom prst="rect">
            <a:avLst/>
          </a:prstGeom>
        </p:spPr>
        <p:txBody>
          <a:bodyPr wrap="square">
            <a:spAutoFit/>
          </a:bodyPr>
          <a:lstStyle/>
          <a:p>
            <a:pPr>
              <a:buFont typeface="Wingdings" panose="05000000000000000000" pitchFamily="2" charset="2"/>
              <a:buChar char="Ø"/>
            </a:pPr>
            <a:r>
              <a:rPr lang="es-ES" sz="2400" b="1">
                <a:solidFill>
                  <a:srgbClr val="4E9EBA"/>
                </a:solidFill>
              </a:rPr>
              <a:t>Tratamiento farmacológico</a:t>
            </a:r>
          </a:p>
          <a:p>
            <a:pPr marL="342900" indent="-342900">
              <a:buFont typeface="Arial" panose="020B0604020202020204" pitchFamily="34" charset="0"/>
              <a:buChar char="•"/>
            </a:pPr>
            <a:r>
              <a:rPr lang="es-ES"/>
              <a:t>El tratamiento farmacológico solo se recomienda en caso de no obtener una respuesta adecuada a las intervenciones no farmacológicas</a:t>
            </a:r>
          </a:p>
          <a:p>
            <a:pPr marL="342900" indent="-342900">
              <a:buFont typeface="Arial" panose="020B0604020202020204" pitchFamily="34" charset="0"/>
              <a:buChar char="•"/>
            </a:pPr>
            <a:r>
              <a:rPr lang="es-ES"/>
              <a:t>En general ningún fármaco reduce de manera importante la intensidad del dolor en la lumbalgia aguda</a:t>
            </a:r>
          </a:p>
          <a:p>
            <a:pPr marL="800100" lvl="1" indent="-342900">
              <a:buFont typeface="Arial" panose="020B0604020202020204" pitchFamily="34" charset="0"/>
              <a:buChar char="•"/>
            </a:pPr>
            <a:r>
              <a:rPr lang="es-ES" b="1">
                <a:solidFill>
                  <a:srgbClr val="4E9EBA"/>
                </a:solidFill>
              </a:rPr>
              <a:t>AINE</a:t>
            </a:r>
            <a:r>
              <a:rPr lang="es-ES"/>
              <a:t>: ligeramente más eficaces que placebo. Magnitud de efecto pequeña</a:t>
            </a:r>
          </a:p>
          <a:p>
            <a:pPr marL="800100" lvl="1" indent="-342900">
              <a:buFont typeface="Arial" panose="020B0604020202020204" pitchFamily="34" charset="0"/>
              <a:buChar char="•"/>
            </a:pPr>
            <a:r>
              <a:rPr lang="es-ES" b="1">
                <a:solidFill>
                  <a:srgbClr val="4E9EBA"/>
                </a:solidFill>
              </a:rPr>
              <a:t>Relajantes musculares</a:t>
            </a:r>
            <a:r>
              <a:rPr lang="es-ES"/>
              <a:t>: ligera eficacia, pero más efectos adversos que los AINE</a:t>
            </a:r>
          </a:p>
          <a:p>
            <a:pPr marL="800100" lvl="1" indent="-342900">
              <a:buFont typeface="Arial" panose="020B0604020202020204" pitchFamily="34" charset="0"/>
              <a:buChar char="•"/>
            </a:pPr>
            <a:r>
              <a:rPr lang="es-ES" b="1">
                <a:solidFill>
                  <a:srgbClr val="4E9EBA"/>
                </a:solidFill>
              </a:rPr>
              <a:t>Benzodiazepinas</a:t>
            </a:r>
            <a:r>
              <a:rPr lang="es-ES"/>
              <a:t>: no son efectivas y tienen potencialidad de abuso. No usar</a:t>
            </a:r>
          </a:p>
          <a:p>
            <a:pPr marL="800100" lvl="1" indent="-342900">
              <a:buFont typeface="Arial" panose="020B0604020202020204" pitchFamily="34" charset="0"/>
              <a:buChar char="•"/>
            </a:pPr>
            <a:r>
              <a:rPr lang="es-ES" b="1">
                <a:solidFill>
                  <a:srgbClr val="4E9EBA"/>
                </a:solidFill>
              </a:rPr>
              <a:t>Paracetamol:</a:t>
            </a:r>
            <a:r>
              <a:rPr lang="es-ES"/>
              <a:t> existe evidencia de alta calidad de que no es efectivo</a:t>
            </a:r>
          </a:p>
          <a:p>
            <a:pPr marL="800100" lvl="1" indent="-342900">
              <a:buFont typeface="Arial" panose="020B0604020202020204" pitchFamily="34" charset="0"/>
              <a:buChar char="•"/>
            </a:pPr>
            <a:r>
              <a:rPr lang="es-ES" b="1">
                <a:solidFill>
                  <a:srgbClr val="4E9EBA"/>
                </a:solidFill>
              </a:rPr>
              <a:t>Opioides: </a:t>
            </a:r>
            <a:r>
              <a:rPr lang="es-ES"/>
              <a:t>no hay evidencia de su efectividad. Aún así, hay guías que recomiendan probar un tratamiento corto (3 días), con seguimiento adecuado</a:t>
            </a:r>
          </a:p>
          <a:p>
            <a:pPr marL="800100" lvl="1" indent="-342900">
              <a:buFont typeface="Arial" panose="020B0604020202020204" pitchFamily="34" charset="0"/>
              <a:buChar char="•"/>
            </a:pPr>
            <a:r>
              <a:rPr lang="es-ES" b="1" err="1">
                <a:solidFill>
                  <a:srgbClr val="4E9EBA"/>
                </a:solidFill>
              </a:rPr>
              <a:t>Gabapentina</a:t>
            </a:r>
            <a:r>
              <a:rPr lang="es-ES" b="1">
                <a:solidFill>
                  <a:srgbClr val="4E9EBA"/>
                </a:solidFill>
              </a:rPr>
              <a:t> y </a:t>
            </a:r>
            <a:r>
              <a:rPr lang="es-ES" b="1" err="1">
                <a:solidFill>
                  <a:srgbClr val="4E9EBA"/>
                </a:solidFill>
              </a:rPr>
              <a:t>pregabalina</a:t>
            </a:r>
            <a:r>
              <a:rPr lang="es-ES"/>
              <a:t>: a pesar de que se usan a menudo, la evidencia de su eficacia es limitada y las guías desaconsejan su uso</a:t>
            </a:r>
          </a:p>
          <a:p>
            <a:pPr marL="800100" lvl="1" indent="-342900">
              <a:buFont typeface="Arial" panose="020B0604020202020204" pitchFamily="34" charset="0"/>
              <a:buChar char="•"/>
            </a:pPr>
            <a:r>
              <a:rPr lang="es-ES"/>
              <a:t>No se recomienda el uso de </a:t>
            </a:r>
            <a:r>
              <a:rPr lang="es-ES" b="1">
                <a:solidFill>
                  <a:srgbClr val="4E9EBA"/>
                </a:solidFill>
              </a:rPr>
              <a:t>antidepresivos</a:t>
            </a:r>
            <a:r>
              <a:rPr lang="es-ES"/>
              <a:t> o </a:t>
            </a:r>
            <a:r>
              <a:rPr lang="es-ES" b="1">
                <a:solidFill>
                  <a:srgbClr val="4E9EBA"/>
                </a:solidFill>
              </a:rPr>
              <a:t>corticoides sistémicos</a:t>
            </a:r>
          </a:p>
          <a:p>
            <a:pPr marL="800100" lvl="1" indent="-342900">
              <a:buFont typeface="Arial" panose="020B0604020202020204" pitchFamily="34" charset="0"/>
              <a:buChar char="•"/>
            </a:pPr>
            <a:r>
              <a:rPr lang="es-ES" b="1">
                <a:solidFill>
                  <a:srgbClr val="4E9EBA"/>
                </a:solidFill>
              </a:rPr>
              <a:t>Capsaicina tópica: </a:t>
            </a:r>
            <a:r>
              <a:rPr lang="es-ES"/>
              <a:t>resultados contradictorios realizados con presentaciones diferentes a las comercializadas aquí</a:t>
            </a:r>
            <a:endParaRPr lang="es-ES" b="1">
              <a:solidFill>
                <a:srgbClr val="4E9EBA"/>
              </a:solidFill>
            </a:endParaRPr>
          </a:p>
        </p:txBody>
      </p:sp>
    </p:spTree>
    <p:extLst>
      <p:ext uri="{BB962C8B-B14F-4D97-AF65-F5344CB8AC3E}">
        <p14:creationId xmlns:p14="http://schemas.microsoft.com/office/powerpoint/2010/main" val="12398342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gai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1CD9D10FA1F543857F910471C88E3F" ma:contentTypeVersion="18" ma:contentTypeDescription="Create a new document." ma:contentTypeScope="" ma:versionID="658e05dc79727ff3272e17dd9bfa80f0">
  <xsd:schema xmlns:xsd="http://www.w3.org/2001/XMLSchema" xmlns:xs="http://www.w3.org/2001/XMLSchema" xmlns:p="http://schemas.microsoft.com/office/2006/metadata/properties" xmlns:ns2="1fdafc60-6e87-4fef-9209-278af2a3ac6d" xmlns:ns3="f301a845-6ce7-4628-b9f3-e90712a662a6" targetNamespace="http://schemas.microsoft.com/office/2006/metadata/properties" ma:root="true" ma:fieldsID="60ec3ea61346522d41d3ef10648fdf0c" ns2:_="" ns3:_="">
    <xsd:import namespace="1fdafc60-6e87-4fef-9209-278af2a3ac6d"/>
    <xsd:import namespace="f301a845-6ce7-4628-b9f3-e90712a662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dafc60-6e87-4fef-9209-278af2a3ac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6238219-447f-418f-809f-6e2596424ee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01a845-6ce7-4628-b9f3-e90712a662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2c9e86-a5d1-4fbb-99d0-b14c622278c8}" ma:internalName="TaxCatchAll" ma:showField="CatchAllData" ma:web="f301a845-6ce7-4628-b9f3-e90712a662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301a845-6ce7-4628-b9f3-e90712a662a6" xsi:nil="true"/>
    <lcf76f155ced4ddcb4097134ff3c332f xmlns="1fdafc60-6e87-4fef-9209-278af2a3ac6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97B680A-57C5-4006-9885-5EEF8DD89F77}">
  <ds:schemaRefs>
    <ds:schemaRef ds:uri="1fdafc60-6e87-4fef-9209-278af2a3ac6d"/>
    <ds:schemaRef ds:uri="f301a845-6ce7-4628-b9f3-e90712a662a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1737D3B-2628-4CB1-A252-A7A3FD4F8197}">
  <ds:schemaRefs>
    <ds:schemaRef ds:uri="http://schemas.microsoft.com/sharepoint/v3/contenttype/forms"/>
  </ds:schemaRefs>
</ds:datastoreItem>
</file>

<file path=customXml/itemProps3.xml><?xml version="1.0" encoding="utf-8"?>
<ds:datastoreItem xmlns:ds="http://schemas.openxmlformats.org/officeDocument/2006/customXml" ds:itemID="{0C9C0450-BEA5-4695-94A4-D41D36B74154}">
  <ds:schemaRefs>
    <ds:schemaRef ds:uri="1fdafc60-6e87-4fef-9209-278af2a3ac6d"/>
    <ds:schemaRef ds:uri="f301a845-6ce7-4628-b9f3-e90712a662a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1979</Words>
  <Application>Microsoft Office PowerPoint</Application>
  <PresentationFormat>Panorámica</PresentationFormat>
  <Paragraphs>164</Paragraphs>
  <Slides>21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Arial Black</vt:lpstr>
      <vt:lpstr>Calibri</vt:lpstr>
      <vt:lpstr>Calibri Light</vt:lpstr>
      <vt:lpstr>Wingdings</vt:lpstr>
      <vt:lpstr>Tema de Office</vt:lpstr>
      <vt:lpstr>LUMBALGIA  Vol 32, nº 8 2024</vt:lpstr>
      <vt:lpstr>Sumario</vt:lpstr>
      <vt:lpstr>INTRODUCCIÓN</vt:lpstr>
      <vt:lpstr>INTRODUCCIÓN</vt:lpstr>
      <vt:lpstr>VALORACIÓN INICIAL</vt:lpstr>
      <vt:lpstr>VALORACIÓN INICIAL</vt:lpstr>
      <vt:lpstr>LUMBALGIA AGUDA Y SUBAGUDA</vt:lpstr>
      <vt:lpstr>LUMBALGIA AGUDA Y SUBAGUDA</vt:lpstr>
      <vt:lpstr>Presentación de PowerPoint</vt:lpstr>
      <vt:lpstr>LUMBALGIA PERSISTENTE</vt:lpstr>
      <vt:lpstr>LUMBALGIA PERSISTENTE</vt:lpstr>
      <vt:lpstr>LUMBALGIA PERSISTENTE</vt:lpstr>
      <vt:lpstr>LUMBALGIA PERSISTENTE</vt:lpstr>
      <vt:lpstr>LUMBALGIA PERSISTENTE</vt:lpstr>
      <vt:lpstr>LUMBALGIA PERSISTENTE</vt:lpstr>
      <vt:lpstr>Presentación de PowerPoint</vt:lpstr>
      <vt:lpstr>INFORMACIÓN PARA PACIENTES</vt:lpstr>
      <vt:lpstr>Ideas clave (1/3)</vt:lpstr>
      <vt:lpstr>Ideas clave (2/3)</vt:lpstr>
      <vt:lpstr>Ideas clave (3/3)</vt:lpstr>
      <vt:lpstr>Para más información y bibliografía…</vt:lpstr>
    </vt:vector>
  </TitlesOfParts>
  <Company>Eusko Jaurlaritza Gobierno Vasco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Titulo INFAC  Vol xx, nºx año</dc:title>
  <dc:creator>López Varona, Mª José</dc:creator>
  <cp:lastModifiedBy>Zuazo Aguillo, Mª Lourdes</cp:lastModifiedBy>
  <cp:revision>1</cp:revision>
  <cp:lastPrinted>2022-02-23T13:38:32Z</cp:lastPrinted>
  <dcterms:created xsi:type="dcterms:W3CDTF">2022-01-18T07:46:55Z</dcterms:created>
  <dcterms:modified xsi:type="dcterms:W3CDTF">2024-11-22T11:37:08Z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0x010100491CD9D10FA1F543857F910471C88E3F</vt:lpwstr>
  </property>
  <property fmtid="{D5CDD505-2E9C-101B-9397-08002B2CF9AE}" pid="3" name="MediaServiceImageTags">
    <vt:lpwstr/>
  </property>
</Properties>
</file>