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0"/>
  </p:handoutMasterIdLst>
  <p:sldIdLst>
    <p:sldId id="256" r:id="rId5"/>
    <p:sldId id="259" r:id="rId6"/>
    <p:sldId id="262" r:id="rId7"/>
    <p:sldId id="302" r:id="rId8"/>
    <p:sldId id="303" r:id="rId9"/>
    <p:sldId id="293" r:id="rId10"/>
    <p:sldId id="304" r:id="rId11"/>
    <p:sldId id="305" r:id="rId12"/>
    <p:sldId id="306" r:id="rId13"/>
    <p:sldId id="307" r:id="rId14"/>
    <p:sldId id="309" r:id="rId15"/>
    <p:sldId id="308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20" r:id="rId26"/>
    <p:sldId id="321" r:id="rId27"/>
    <p:sldId id="319" r:id="rId28"/>
    <p:sldId id="292" r:id="rId29"/>
  </p:sldIdLst>
  <p:sldSz cx="12192000" cy="6858000"/>
  <p:notesSz cx="666273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EBA"/>
    <a:srgbClr val="58B0AE"/>
    <a:srgbClr val="7EC2C0"/>
    <a:srgbClr val="89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A87A6-201E-4EC4-86B9-2C2B7B64E264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DC1B-0221-4F37-8830-B22554DB2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6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6E1A3F-71CF-0349-ACBD-CC8A84EE6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314" y="2387601"/>
            <a:ext cx="11807687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8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uskadi.eus/contenidos/informacion/cevime_infac_2023/eu_def/adjuntos/Boleti-n-INFAC_Vol_31_5_Obesitatea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6350" y="1996489"/>
            <a:ext cx="10752083" cy="2387600"/>
          </a:xfrm>
        </p:spPr>
        <p:txBody>
          <a:bodyPr>
            <a:normAutofit/>
          </a:bodyPr>
          <a:lstStyle/>
          <a:p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OBESITATERAKO FARMAKOAK</a:t>
            </a:r>
            <a:b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31 </a:t>
            </a:r>
            <a:r>
              <a:rPr lang="es-ES_tradnl" sz="40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Liburukia</a:t>
            </a:r>
            <a:r>
              <a:rPr lang="es-ES_tradnl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, 5 Zb 2023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389" y="-77388"/>
            <a:ext cx="10515600" cy="1325563"/>
          </a:xfrm>
        </p:spPr>
        <p:txBody>
          <a:bodyPr>
            <a:normAutofit/>
          </a:bodyPr>
          <a:lstStyle/>
          <a:p>
            <a:r>
              <a:rPr lang="es-ES" sz="28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Obesitaterako</a:t>
            </a:r>
            <a:r>
              <a:rPr lang="es-ES" sz="28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28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tratamendu</a:t>
            </a:r>
            <a:r>
              <a:rPr lang="es-ES" sz="28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28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farmakologikoa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372" y="947934"/>
            <a:ext cx="7132320" cy="549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0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305" y="1067361"/>
            <a:ext cx="7084109" cy="510960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96389" y="-773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Obesitaterako</a:t>
            </a:r>
            <a:r>
              <a:rPr lang="es-ES" sz="28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28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tratamendu</a:t>
            </a:r>
            <a:r>
              <a:rPr lang="es-ES" sz="28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28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farmakologikoa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89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3858" cy="732155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Eraginkortasuna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eta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segurtasuna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: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terapeutikan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behar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duen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lekua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214609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/>
              <a:t>Farmako</a:t>
            </a:r>
            <a:r>
              <a:rPr lang="es-ES" sz="1400" dirty="0"/>
              <a:t> </a:t>
            </a:r>
            <a:r>
              <a:rPr lang="es-ES" sz="1400" dirty="0" err="1"/>
              <a:t>egokiena</a:t>
            </a:r>
            <a:r>
              <a:rPr lang="es-ES" sz="1400" dirty="0"/>
              <a:t> </a:t>
            </a:r>
            <a:r>
              <a:rPr lang="es-ES" sz="1400" dirty="0" err="1"/>
              <a:t>aukeratzeko</a:t>
            </a:r>
            <a:r>
              <a:rPr lang="es-ES" sz="1400" dirty="0"/>
              <a:t>, </a:t>
            </a:r>
            <a:r>
              <a:rPr lang="es-ES" sz="1400" dirty="0" err="1"/>
              <a:t>kontuan</a:t>
            </a:r>
            <a:r>
              <a:rPr lang="es-ES" sz="1400" dirty="0"/>
              <a:t> </a:t>
            </a:r>
            <a:r>
              <a:rPr lang="es-ES" sz="1400" dirty="0" err="1"/>
              <a:t>hartu</a:t>
            </a:r>
            <a:r>
              <a:rPr lang="es-ES" sz="1400" dirty="0"/>
              <a:t> </a:t>
            </a:r>
            <a:r>
              <a:rPr lang="es-ES" sz="1400" dirty="0" err="1"/>
              <a:t>beharko</a:t>
            </a:r>
            <a:r>
              <a:rPr lang="es-ES" sz="1400" dirty="0"/>
              <a:t> </a:t>
            </a:r>
            <a:r>
              <a:rPr lang="es-ES" sz="1400" dirty="0" err="1"/>
              <a:t>lirateke</a:t>
            </a:r>
            <a:r>
              <a:rPr lang="es-ES" sz="1400" dirty="0"/>
              <a:t>: </a:t>
            </a:r>
            <a:r>
              <a:rPr lang="es-ES" sz="1400" dirty="0" err="1"/>
              <a:t>pisua</a:t>
            </a:r>
            <a:r>
              <a:rPr lang="es-ES" sz="1400" dirty="0"/>
              <a:t> </a:t>
            </a:r>
            <a:r>
              <a:rPr lang="es-ES" sz="1400" dirty="0" err="1"/>
              <a:t>murrizteko</a:t>
            </a:r>
            <a:r>
              <a:rPr lang="es-ES" sz="1400" dirty="0"/>
              <a:t> </a:t>
            </a:r>
            <a:r>
              <a:rPr lang="es-ES" sz="1400" dirty="0" err="1"/>
              <a:t>eraginkortasuna</a:t>
            </a:r>
            <a:r>
              <a:rPr lang="es-ES" sz="1400" dirty="0"/>
              <a:t> eta </a:t>
            </a:r>
            <a:r>
              <a:rPr lang="es-ES" sz="1400" dirty="0" err="1"/>
              <a:t>lotutako</a:t>
            </a:r>
            <a:r>
              <a:rPr lang="es-ES" sz="1400" dirty="0"/>
              <a:t> </a:t>
            </a:r>
            <a:r>
              <a:rPr lang="es-ES" sz="1400" dirty="0" err="1"/>
              <a:t>gaixotze</a:t>
            </a:r>
            <a:r>
              <a:rPr lang="es-ES" sz="1400" dirty="0"/>
              <a:t>-tasan </a:t>
            </a:r>
            <a:r>
              <a:rPr lang="es-ES" sz="1400" dirty="0" err="1"/>
              <a:t>dituen</a:t>
            </a:r>
            <a:r>
              <a:rPr lang="es-ES" sz="1400" dirty="0"/>
              <a:t> </a:t>
            </a:r>
            <a:r>
              <a:rPr lang="es-ES" sz="1400" dirty="0" err="1"/>
              <a:t>ondorioak</a:t>
            </a:r>
            <a:r>
              <a:rPr lang="es-ES" sz="1400" dirty="0"/>
              <a:t>, </a:t>
            </a:r>
            <a:r>
              <a:rPr lang="es-ES" sz="1400" dirty="0" err="1"/>
              <a:t>ondorio</a:t>
            </a:r>
            <a:r>
              <a:rPr lang="es-ES" sz="1400" dirty="0"/>
              <a:t> </a:t>
            </a:r>
            <a:r>
              <a:rPr lang="es-ES" sz="1400" dirty="0" err="1"/>
              <a:t>kaltegarrien</a:t>
            </a:r>
            <a:r>
              <a:rPr lang="es-ES" sz="1400" dirty="0"/>
              <a:t> </a:t>
            </a:r>
            <a:r>
              <a:rPr lang="es-ES" sz="1400" dirty="0" err="1"/>
              <a:t>profila</a:t>
            </a:r>
            <a:r>
              <a:rPr lang="es-ES" sz="1400" dirty="0"/>
              <a:t> eta </a:t>
            </a:r>
            <a:r>
              <a:rPr lang="es-ES" sz="1400" dirty="0" err="1"/>
              <a:t>epe</a:t>
            </a:r>
            <a:r>
              <a:rPr lang="es-ES" sz="1400" dirty="0"/>
              <a:t> </a:t>
            </a:r>
            <a:r>
              <a:rPr lang="es-ES" sz="1400" dirty="0" err="1"/>
              <a:t>luzeko</a:t>
            </a:r>
            <a:r>
              <a:rPr lang="es-ES" sz="1400" dirty="0"/>
              <a:t> </a:t>
            </a:r>
            <a:r>
              <a:rPr lang="es-ES" sz="1400" dirty="0" err="1"/>
              <a:t>segurtasuna</a:t>
            </a:r>
            <a:r>
              <a:rPr lang="es-ES" sz="1400" dirty="0"/>
              <a:t>, </a:t>
            </a:r>
            <a:r>
              <a:rPr lang="es-ES" sz="1400" dirty="0" err="1"/>
              <a:t>pazientearen</a:t>
            </a:r>
            <a:r>
              <a:rPr lang="es-ES" sz="1400" dirty="0"/>
              <a:t> </a:t>
            </a:r>
            <a:r>
              <a:rPr lang="es-ES" sz="1400" dirty="0" err="1"/>
              <a:t>lehentasunak</a:t>
            </a:r>
            <a:r>
              <a:rPr lang="es-ES" sz="1400" dirty="0"/>
              <a:t> eta prezioa16 (</a:t>
            </a:r>
            <a:r>
              <a:rPr lang="es-ES" sz="1400" dirty="0" err="1"/>
              <a:t>ikusi</a:t>
            </a:r>
            <a:r>
              <a:rPr lang="es-ES" sz="1400" dirty="0"/>
              <a:t> 4. eta 5. </a:t>
            </a:r>
            <a:r>
              <a:rPr lang="es-ES" sz="1400" dirty="0" err="1"/>
              <a:t>taulak</a:t>
            </a:r>
            <a:r>
              <a:rPr lang="es-ES" sz="1400" dirty="0"/>
              <a:t>).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400" dirty="0" err="1"/>
              <a:t>Obesitaterako</a:t>
            </a:r>
            <a:r>
              <a:rPr lang="es-ES" sz="1400" dirty="0"/>
              <a:t> </a:t>
            </a:r>
            <a:r>
              <a:rPr lang="es-ES" sz="1400" dirty="0" err="1"/>
              <a:t>farmakoekin</a:t>
            </a:r>
            <a:r>
              <a:rPr lang="es-ES" sz="1400" dirty="0"/>
              <a:t> </a:t>
            </a:r>
            <a:r>
              <a:rPr lang="es-ES" sz="1400" dirty="0" err="1"/>
              <a:t>egindako</a:t>
            </a:r>
            <a:r>
              <a:rPr lang="es-ES" sz="1400" dirty="0"/>
              <a:t> </a:t>
            </a:r>
            <a:r>
              <a:rPr lang="es-ES" sz="1400" dirty="0" err="1"/>
              <a:t>saiakuntza</a:t>
            </a:r>
            <a:r>
              <a:rPr lang="es-ES" sz="1400" dirty="0"/>
              <a:t> </a:t>
            </a:r>
            <a:r>
              <a:rPr lang="es-ES" sz="1400" dirty="0" err="1"/>
              <a:t>kliniko</a:t>
            </a:r>
            <a:r>
              <a:rPr lang="es-ES" sz="1400" dirty="0"/>
              <a:t> </a:t>
            </a:r>
            <a:r>
              <a:rPr lang="es-ES" sz="1400" dirty="0" err="1"/>
              <a:t>ausazkotuek</a:t>
            </a:r>
            <a:r>
              <a:rPr lang="es-ES" sz="1400" dirty="0"/>
              <a:t> (SKA) muga </a:t>
            </a:r>
            <a:r>
              <a:rPr lang="es-ES" sz="1400" dirty="0" err="1"/>
              <a:t>handiak</a:t>
            </a:r>
            <a:r>
              <a:rPr lang="es-ES" sz="1400" dirty="0"/>
              <a:t> </a:t>
            </a:r>
            <a:r>
              <a:rPr lang="es-ES" sz="1400" dirty="0" err="1"/>
              <a:t>dituzte</a:t>
            </a:r>
            <a:r>
              <a:rPr lang="es-ES" sz="1400" dirty="0"/>
              <a:t>: </a:t>
            </a:r>
            <a:r>
              <a:rPr lang="es-ES" sz="1400" dirty="0" err="1"/>
              <a:t>iraupen</a:t>
            </a:r>
            <a:r>
              <a:rPr lang="es-ES" sz="1400" dirty="0"/>
              <a:t> </a:t>
            </a:r>
            <a:r>
              <a:rPr lang="es-ES" sz="1400" dirty="0" err="1"/>
              <a:t>laburra</a:t>
            </a:r>
            <a:r>
              <a:rPr lang="es-ES" sz="1400" dirty="0"/>
              <a:t>, </a:t>
            </a:r>
            <a:r>
              <a:rPr lang="es-ES" sz="1400" dirty="0" err="1"/>
              <a:t>jarraipen-galeren</a:t>
            </a:r>
            <a:r>
              <a:rPr lang="es-ES" sz="1400" dirty="0"/>
              <a:t> </a:t>
            </a:r>
            <a:r>
              <a:rPr lang="es-ES" sz="1400" dirty="0" err="1"/>
              <a:t>ehuneko</a:t>
            </a:r>
            <a:r>
              <a:rPr lang="es-ES" sz="1400" dirty="0"/>
              <a:t> </a:t>
            </a:r>
            <a:r>
              <a:rPr lang="es-ES" sz="1400" dirty="0" err="1"/>
              <a:t>handia</a:t>
            </a:r>
            <a:r>
              <a:rPr lang="es-ES" sz="1400" dirty="0"/>
              <a:t>, </a:t>
            </a:r>
            <a:r>
              <a:rPr lang="es-ES" sz="1400" dirty="0" err="1"/>
              <a:t>heterogeneotasuna</a:t>
            </a:r>
            <a:r>
              <a:rPr lang="es-ES" sz="1400" dirty="0"/>
              <a:t> eta </a:t>
            </a:r>
            <a:r>
              <a:rPr lang="es-ES" sz="1400" dirty="0" err="1"/>
              <a:t>emaitza</a:t>
            </a:r>
            <a:r>
              <a:rPr lang="es-ES" sz="1400" dirty="0"/>
              <a:t> </a:t>
            </a:r>
            <a:r>
              <a:rPr lang="es-ES" sz="1400" dirty="0" err="1"/>
              <a:t>batzuen</a:t>
            </a:r>
            <a:r>
              <a:rPr lang="es-ES" sz="1400" dirty="0"/>
              <a:t> </a:t>
            </a:r>
            <a:r>
              <a:rPr lang="es-ES" sz="1400" dirty="0" err="1"/>
              <a:t>deskribapen</a:t>
            </a:r>
            <a:r>
              <a:rPr lang="es-ES" sz="1400" dirty="0"/>
              <a:t> </a:t>
            </a:r>
            <a:r>
              <a:rPr lang="es-ES" sz="1400" dirty="0" err="1"/>
              <a:t>osatugabea</a:t>
            </a:r>
            <a:r>
              <a:rPr lang="es-ES" sz="1400" dirty="0"/>
              <a:t> (</a:t>
            </a:r>
            <a:r>
              <a:rPr lang="es-ES" sz="1400" dirty="0" err="1"/>
              <a:t>kardiobaskularrak</a:t>
            </a:r>
            <a:r>
              <a:rPr lang="es-ES" sz="1400" dirty="0"/>
              <a:t>, </a:t>
            </a:r>
            <a:r>
              <a:rPr lang="es-ES" sz="1400" dirty="0" err="1"/>
              <a:t>adibidez</a:t>
            </a:r>
            <a:r>
              <a:rPr lang="es-ES" sz="1400" dirty="0"/>
              <a:t>). </a:t>
            </a:r>
            <a:r>
              <a:rPr lang="es-ES" sz="1400" dirty="0" err="1"/>
              <a:t>Farmakoen</a:t>
            </a:r>
            <a:r>
              <a:rPr lang="es-ES" sz="1400" dirty="0"/>
              <a:t> </a:t>
            </a:r>
            <a:r>
              <a:rPr lang="es-ES" sz="1400" dirty="0" err="1"/>
              <a:t>arteko</a:t>
            </a:r>
            <a:r>
              <a:rPr lang="es-ES" sz="1400" dirty="0"/>
              <a:t> SKA </a:t>
            </a:r>
            <a:r>
              <a:rPr lang="es-ES" sz="1400" dirty="0" err="1"/>
              <a:t>konparagarri</a:t>
            </a:r>
            <a:r>
              <a:rPr lang="es-ES" sz="1400" dirty="0"/>
              <a:t> </a:t>
            </a:r>
            <a:r>
              <a:rPr lang="es-ES" sz="1400" dirty="0" err="1"/>
              <a:t>gutxi</a:t>
            </a:r>
            <a:r>
              <a:rPr lang="es-ES" sz="1400" dirty="0"/>
              <a:t> </a:t>
            </a:r>
            <a:r>
              <a:rPr lang="es-ES" sz="1400" dirty="0" err="1"/>
              <a:t>daude</a:t>
            </a:r>
            <a:r>
              <a:rPr lang="es-ES" sz="1400" dirty="0"/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400" dirty="0"/>
              <a:t> </a:t>
            </a:r>
            <a:r>
              <a:rPr lang="es-ES" sz="1400" dirty="0" err="1" smtClean="0"/>
              <a:t>Eraginkortasuna</a:t>
            </a:r>
            <a:r>
              <a:rPr lang="es-ES" sz="1400" dirty="0" smtClean="0"/>
              <a:t>: </a:t>
            </a:r>
            <a:endParaRPr lang="es-ES" sz="1400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/>
              <a:t>Obesitatearen</a:t>
            </a:r>
            <a:r>
              <a:rPr lang="es-ES" sz="1200" dirty="0"/>
              <a:t> </a:t>
            </a:r>
            <a:r>
              <a:rPr lang="es-ES" sz="1200" dirty="0" err="1"/>
              <a:t>aurkako</a:t>
            </a:r>
            <a:r>
              <a:rPr lang="es-ES" sz="1200" dirty="0"/>
              <a:t> </a:t>
            </a:r>
            <a:r>
              <a:rPr lang="es-ES" sz="1200" dirty="0" err="1"/>
              <a:t>farmakoak</a:t>
            </a:r>
            <a:r>
              <a:rPr lang="es-ES" sz="1200" dirty="0"/>
              <a:t> </a:t>
            </a:r>
            <a:r>
              <a:rPr lang="es-ES" sz="1200" dirty="0" err="1"/>
              <a:t>onartzeko</a:t>
            </a:r>
            <a:r>
              <a:rPr lang="es-ES" sz="1200" dirty="0"/>
              <a:t>, </a:t>
            </a:r>
            <a:r>
              <a:rPr lang="es-ES" sz="1200" dirty="0" err="1"/>
              <a:t>gaur</a:t>
            </a:r>
            <a:r>
              <a:rPr lang="es-ES" sz="1200" dirty="0"/>
              <a:t> </a:t>
            </a:r>
            <a:r>
              <a:rPr lang="es-ES" sz="1200" dirty="0" err="1"/>
              <a:t>egun</a:t>
            </a:r>
            <a:r>
              <a:rPr lang="es-ES" sz="1200" dirty="0"/>
              <a:t>, </a:t>
            </a:r>
            <a:r>
              <a:rPr lang="es-ES" sz="1200" dirty="0" err="1"/>
              <a:t>EMAk</a:t>
            </a:r>
            <a:r>
              <a:rPr lang="es-ES" sz="1200" dirty="0"/>
              <a:t> </a:t>
            </a:r>
            <a:r>
              <a:rPr lang="es-ES" sz="1200" dirty="0" err="1"/>
              <a:t>estatistikoki</a:t>
            </a:r>
            <a:r>
              <a:rPr lang="es-ES" sz="1200" dirty="0"/>
              <a:t> </a:t>
            </a:r>
            <a:r>
              <a:rPr lang="es-ES" sz="1200" dirty="0" err="1"/>
              <a:t>esanguratsua</a:t>
            </a:r>
            <a:r>
              <a:rPr lang="es-ES" sz="1200" dirty="0"/>
              <a:t> den </a:t>
            </a:r>
            <a:r>
              <a:rPr lang="es-ES" sz="1200" dirty="0" err="1"/>
              <a:t>pisu</a:t>
            </a:r>
            <a:r>
              <a:rPr lang="es-ES" sz="1200" dirty="0"/>
              <a:t> </a:t>
            </a:r>
            <a:r>
              <a:rPr lang="es-ES" sz="1200" dirty="0" err="1"/>
              <a:t>zuzendua</a:t>
            </a:r>
            <a:r>
              <a:rPr lang="es-ES" sz="1200" dirty="0"/>
              <a:t> </a:t>
            </a:r>
            <a:r>
              <a:rPr lang="es-ES" sz="1200" dirty="0" err="1"/>
              <a:t>gutxienez</a:t>
            </a:r>
            <a:r>
              <a:rPr lang="es-ES" sz="1200" dirty="0"/>
              <a:t> % 5 </a:t>
            </a:r>
            <a:r>
              <a:rPr lang="es-ES" sz="1200" dirty="0" err="1"/>
              <a:t>murriztea</a:t>
            </a:r>
            <a:r>
              <a:rPr lang="es-ES" sz="1200" dirty="0"/>
              <a:t> </a:t>
            </a:r>
            <a:r>
              <a:rPr lang="es-ES" sz="1200" dirty="0" err="1"/>
              <a:t>eskatzen</a:t>
            </a:r>
            <a:r>
              <a:rPr lang="es-ES" sz="1200" dirty="0"/>
              <a:t> du, </a:t>
            </a:r>
            <a:r>
              <a:rPr lang="es-ES" sz="1200" dirty="0" err="1"/>
              <a:t>plazeboarekin</a:t>
            </a:r>
            <a:r>
              <a:rPr lang="es-ES" sz="1200" dirty="0"/>
              <a:t> </a:t>
            </a:r>
            <a:r>
              <a:rPr lang="es-ES" sz="1200" dirty="0" err="1"/>
              <a:t>alderatuta</a:t>
            </a:r>
            <a:r>
              <a:rPr lang="es-ES" sz="1200" dirty="0"/>
              <a:t>, 12 </a:t>
            </a:r>
            <a:r>
              <a:rPr lang="es-ES" sz="1200" dirty="0" err="1" smtClean="0"/>
              <a:t>hilabetera</a:t>
            </a:r>
            <a:r>
              <a:rPr lang="es-ES" sz="1200" dirty="0"/>
              <a:t>.</a:t>
            </a:r>
            <a:endParaRPr lang="es-ES" sz="1200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 smtClean="0"/>
              <a:t>SKAek</a:t>
            </a:r>
            <a:r>
              <a:rPr lang="es-ES" sz="1200" dirty="0" smtClean="0"/>
              <a:t> </a:t>
            </a:r>
            <a:r>
              <a:rPr lang="es-ES" sz="1200" dirty="0"/>
              <a:t>eta </a:t>
            </a:r>
            <a:r>
              <a:rPr lang="es-ES" sz="1200" dirty="0" err="1"/>
              <a:t>fitxa</a:t>
            </a:r>
            <a:r>
              <a:rPr lang="es-ES" sz="1200" dirty="0"/>
              <a:t> </a:t>
            </a:r>
            <a:r>
              <a:rPr lang="es-ES" sz="1200" dirty="0" err="1"/>
              <a:t>teknikoek</a:t>
            </a:r>
            <a:r>
              <a:rPr lang="es-ES" sz="1200" dirty="0"/>
              <a:t> "</a:t>
            </a:r>
            <a:r>
              <a:rPr lang="es-ES" sz="1200" dirty="0" err="1"/>
              <a:t>eteteko</a:t>
            </a:r>
            <a:r>
              <a:rPr lang="es-ES" sz="1200" dirty="0"/>
              <a:t> </a:t>
            </a:r>
            <a:r>
              <a:rPr lang="es-ES" sz="1200" dirty="0" err="1"/>
              <a:t>arau</a:t>
            </a:r>
            <a:r>
              <a:rPr lang="es-ES" sz="1200" dirty="0"/>
              <a:t>" </a:t>
            </a:r>
            <a:r>
              <a:rPr lang="es-ES" sz="1200" dirty="0" err="1" smtClean="0"/>
              <a:t>bat</a:t>
            </a:r>
            <a:r>
              <a:rPr lang="es-ES" sz="1200" dirty="0" smtClean="0"/>
              <a:t> </a:t>
            </a:r>
            <a:r>
              <a:rPr lang="es-ES" sz="1200" dirty="0" err="1"/>
              <a:t>ezartzen</a:t>
            </a:r>
            <a:r>
              <a:rPr lang="es-ES" sz="1200" dirty="0"/>
              <a:t> </a:t>
            </a:r>
            <a:r>
              <a:rPr lang="es-ES" sz="1200" dirty="0" err="1"/>
              <a:t>dute</a:t>
            </a:r>
            <a:r>
              <a:rPr lang="es-ES" sz="1200" dirty="0"/>
              <a:t>, </a:t>
            </a:r>
            <a:r>
              <a:rPr lang="es-ES" sz="1200" dirty="0" err="1"/>
              <a:t>denbora</a:t>
            </a:r>
            <a:r>
              <a:rPr lang="es-ES" sz="1200" dirty="0"/>
              <a:t> </a:t>
            </a:r>
            <a:r>
              <a:rPr lang="es-ES" sz="1200" dirty="0" err="1"/>
              <a:t>jakin</a:t>
            </a:r>
            <a:r>
              <a:rPr lang="es-ES" sz="1200" dirty="0"/>
              <a:t> batean </a:t>
            </a:r>
            <a:r>
              <a:rPr lang="es-ES" sz="1200" dirty="0" err="1"/>
              <a:t>hasierako</a:t>
            </a:r>
            <a:r>
              <a:rPr lang="es-ES" sz="1200" dirty="0"/>
              <a:t> </a:t>
            </a:r>
            <a:r>
              <a:rPr lang="es-ES" sz="1200" dirty="0" err="1"/>
              <a:t>pisuaren</a:t>
            </a:r>
            <a:r>
              <a:rPr lang="es-ES" sz="1200" dirty="0"/>
              <a:t> </a:t>
            </a:r>
            <a:r>
              <a:rPr lang="es-ES" sz="1200" dirty="0" err="1"/>
              <a:t>gutxienez</a:t>
            </a:r>
            <a:r>
              <a:rPr lang="es-ES" sz="1200" dirty="0"/>
              <a:t> % 5eko </a:t>
            </a:r>
            <a:r>
              <a:rPr lang="es-ES" sz="1200" dirty="0" err="1"/>
              <a:t>murrizketa</a:t>
            </a:r>
            <a:r>
              <a:rPr lang="es-ES" sz="1200" dirty="0"/>
              <a:t> </a:t>
            </a:r>
            <a:r>
              <a:rPr lang="es-ES" sz="1200" dirty="0" err="1"/>
              <a:t>lortu</a:t>
            </a:r>
            <a:r>
              <a:rPr lang="es-ES" sz="1200" dirty="0"/>
              <a:t> </a:t>
            </a:r>
            <a:r>
              <a:rPr lang="es-ES" sz="1200" dirty="0" err="1"/>
              <a:t>ez</a:t>
            </a:r>
            <a:r>
              <a:rPr lang="es-ES" sz="1200" dirty="0"/>
              <a:t> </a:t>
            </a:r>
            <a:r>
              <a:rPr lang="es-ES" sz="1200" dirty="0" err="1" smtClean="0"/>
              <a:t>bada</a:t>
            </a:r>
            <a:r>
              <a:rPr lang="es-ES" sz="1200" dirty="0" smtClean="0"/>
              <a:t> (</a:t>
            </a:r>
            <a:r>
              <a:rPr lang="es-ES" sz="1200" dirty="0" err="1" smtClean="0"/>
              <a:t>gehienetan</a:t>
            </a:r>
            <a:r>
              <a:rPr lang="es-ES" sz="1200" dirty="0"/>
              <a:t>, 12 </a:t>
            </a:r>
            <a:r>
              <a:rPr lang="es-ES" sz="1200" dirty="0" err="1"/>
              <a:t>astekoa</a:t>
            </a:r>
            <a:r>
              <a:rPr lang="es-ES" sz="1200" dirty="0"/>
              <a:t> </a:t>
            </a:r>
            <a:r>
              <a:rPr lang="es-ES" sz="1200" dirty="0" err="1"/>
              <a:t>izaten</a:t>
            </a:r>
            <a:r>
              <a:rPr lang="es-ES" sz="1200" dirty="0"/>
              <a:t> </a:t>
            </a:r>
            <a:r>
              <a:rPr lang="es-ES" sz="1200" dirty="0" smtClean="0"/>
              <a:t>da, </a:t>
            </a:r>
            <a:r>
              <a:rPr lang="es-ES" sz="1200" dirty="0" err="1" smtClean="0"/>
              <a:t>dosi</a:t>
            </a:r>
            <a:r>
              <a:rPr lang="es-ES" sz="1200" dirty="0" smtClean="0"/>
              <a:t> </a:t>
            </a:r>
            <a:r>
              <a:rPr lang="es-ES" sz="1200" dirty="0" err="1" smtClean="0"/>
              <a:t>egonkorrekin</a:t>
            </a:r>
            <a:r>
              <a:rPr lang="es-ES" sz="1200" dirty="0" smtClean="0"/>
              <a:t>).</a:t>
            </a:r>
            <a:endParaRPr lang="es-ES" sz="12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 smtClean="0"/>
              <a:t>Segurtasuna</a:t>
            </a:r>
            <a:r>
              <a:rPr lang="es-ES" sz="1400" dirty="0" smtClean="0"/>
              <a:t>: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 smtClean="0"/>
              <a:t>EMAk</a:t>
            </a:r>
            <a:r>
              <a:rPr lang="es-ES" sz="1200" dirty="0" smtClean="0"/>
              <a:t> </a:t>
            </a:r>
            <a:r>
              <a:rPr lang="es-ES" sz="1200" dirty="0" err="1"/>
              <a:t>bereziki</a:t>
            </a:r>
            <a:r>
              <a:rPr lang="es-ES" sz="1200" dirty="0"/>
              <a:t> </a:t>
            </a:r>
            <a:r>
              <a:rPr lang="es-ES" sz="1200" dirty="0" err="1"/>
              <a:t>azpimarratzen</a:t>
            </a:r>
            <a:r>
              <a:rPr lang="es-ES" sz="1200" dirty="0"/>
              <a:t> du </a:t>
            </a:r>
            <a:r>
              <a:rPr lang="es-ES" sz="1200" dirty="0" err="1"/>
              <a:t>segurtasun</a:t>
            </a:r>
            <a:r>
              <a:rPr lang="es-ES" sz="1200" dirty="0"/>
              <a:t> </a:t>
            </a:r>
            <a:r>
              <a:rPr lang="es-ES" sz="1200" dirty="0" err="1"/>
              <a:t>kardiobaskularra</a:t>
            </a:r>
            <a:r>
              <a:rPr lang="es-ES" sz="1200" dirty="0"/>
              <a:t> eta </a:t>
            </a:r>
            <a:r>
              <a:rPr lang="es-ES" sz="1200" dirty="0" err="1"/>
              <a:t>nerbio</a:t>
            </a:r>
            <a:r>
              <a:rPr lang="es-ES" sz="1200" dirty="0"/>
              <a:t>-sistema </a:t>
            </a:r>
            <a:r>
              <a:rPr lang="es-ES" sz="1200" dirty="0" err="1"/>
              <a:t>zentrala</a:t>
            </a:r>
            <a:r>
              <a:rPr lang="es-ES" sz="1200" dirty="0"/>
              <a:t> </a:t>
            </a:r>
            <a:r>
              <a:rPr lang="es-ES" sz="1200" dirty="0" err="1"/>
              <a:t>ebaluatzeko</a:t>
            </a:r>
            <a:r>
              <a:rPr lang="es-ES" sz="1200" dirty="0"/>
              <a:t> </a:t>
            </a:r>
            <a:r>
              <a:rPr lang="es-ES" sz="1200" dirty="0" err="1"/>
              <a:t>beharra</a:t>
            </a:r>
            <a:r>
              <a:rPr lang="es-ES" sz="1200" dirty="0"/>
              <a:t>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/>
              <a:t>2023ko </a:t>
            </a:r>
            <a:r>
              <a:rPr lang="es-ES" sz="1200" dirty="0" err="1"/>
              <a:t>uztailaren</a:t>
            </a:r>
            <a:r>
              <a:rPr lang="es-ES" sz="1200" dirty="0"/>
              <a:t> 11n, </a:t>
            </a:r>
            <a:r>
              <a:rPr lang="es-ES" sz="1200" dirty="0" err="1"/>
              <a:t>EMAk</a:t>
            </a:r>
            <a:r>
              <a:rPr lang="es-ES" sz="1200" dirty="0"/>
              <a:t> </a:t>
            </a:r>
            <a:r>
              <a:rPr lang="es-ES" sz="1200" dirty="0" err="1"/>
              <a:t>jakinarazi</a:t>
            </a:r>
            <a:r>
              <a:rPr lang="es-ES" sz="1200" dirty="0"/>
              <a:t> </a:t>
            </a:r>
            <a:r>
              <a:rPr lang="es-ES" sz="1200" dirty="0" err="1"/>
              <a:t>zuen</a:t>
            </a:r>
            <a:r>
              <a:rPr lang="es-ES" sz="1200" dirty="0"/>
              <a:t> </a:t>
            </a:r>
            <a:r>
              <a:rPr lang="es-ES" sz="1200" dirty="0" err="1"/>
              <a:t>hasiera</a:t>
            </a:r>
            <a:r>
              <a:rPr lang="es-ES" sz="1200" dirty="0"/>
              <a:t> </a:t>
            </a:r>
            <a:r>
              <a:rPr lang="es-ES" sz="1200" dirty="0" err="1"/>
              <a:t>eman</a:t>
            </a:r>
            <a:r>
              <a:rPr lang="es-ES" sz="1200" dirty="0"/>
              <a:t> </a:t>
            </a:r>
            <a:r>
              <a:rPr lang="es-ES" sz="1200" dirty="0" err="1"/>
              <a:t>zaiola</a:t>
            </a:r>
            <a:r>
              <a:rPr lang="es-ES" sz="1200" dirty="0"/>
              <a:t> arGLP-1en </a:t>
            </a:r>
            <a:r>
              <a:rPr lang="es-ES" sz="1200" dirty="0" err="1"/>
              <a:t>ideia</a:t>
            </a:r>
            <a:r>
              <a:rPr lang="es-ES" sz="1200" dirty="0"/>
              <a:t> </a:t>
            </a:r>
            <a:r>
              <a:rPr lang="es-ES" sz="1200" dirty="0" err="1"/>
              <a:t>suizidaren</a:t>
            </a:r>
            <a:r>
              <a:rPr lang="es-ES" sz="1200" dirty="0"/>
              <a:t> eta </a:t>
            </a:r>
            <a:r>
              <a:rPr lang="es-ES" sz="1200" dirty="0" err="1"/>
              <a:t>autolesioaren</a:t>
            </a:r>
            <a:r>
              <a:rPr lang="es-ES" sz="1200" dirty="0"/>
              <a:t> </a:t>
            </a:r>
            <a:r>
              <a:rPr lang="es-ES" sz="1200" dirty="0" err="1"/>
              <a:t>arriskua</a:t>
            </a:r>
            <a:r>
              <a:rPr lang="es-ES" sz="1200" dirty="0"/>
              <a:t> </a:t>
            </a:r>
            <a:r>
              <a:rPr lang="es-ES" sz="1200" dirty="0" err="1"/>
              <a:t>berrikusteko</a:t>
            </a:r>
            <a:r>
              <a:rPr lang="es-ES" sz="1200" dirty="0"/>
              <a:t> </a:t>
            </a:r>
            <a:r>
              <a:rPr lang="es-ES" sz="1200" dirty="0" err="1" smtClean="0"/>
              <a:t>prozedurari</a:t>
            </a:r>
            <a:r>
              <a:rPr lang="es-ES" sz="1200" dirty="0"/>
              <a:t>,</a:t>
            </a:r>
            <a:r>
              <a:rPr lang="es-ES" sz="1200" dirty="0" smtClean="0"/>
              <a:t> </a:t>
            </a:r>
            <a:r>
              <a:rPr lang="es-ES" sz="1200" dirty="0" err="1"/>
              <a:t>Islandiako</a:t>
            </a:r>
            <a:r>
              <a:rPr lang="es-ES" sz="1200" dirty="0"/>
              <a:t> </a:t>
            </a:r>
            <a:r>
              <a:rPr lang="es-ES" sz="1200" dirty="0" err="1"/>
              <a:t>agentziak</a:t>
            </a:r>
            <a:r>
              <a:rPr lang="es-ES" sz="1200" dirty="0"/>
              <a:t> </a:t>
            </a:r>
            <a:r>
              <a:rPr lang="es-ES" sz="1200" dirty="0" err="1"/>
              <a:t>bidalitako</a:t>
            </a:r>
            <a:r>
              <a:rPr lang="es-ES" sz="1200" dirty="0"/>
              <a:t> </a:t>
            </a:r>
            <a:r>
              <a:rPr lang="es-ES" sz="1200" dirty="0" err="1"/>
              <a:t>ohartarazpenaren</a:t>
            </a:r>
            <a:r>
              <a:rPr lang="es-ES" sz="1200" dirty="0"/>
              <a:t> </a:t>
            </a:r>
            <a:r>
              <a:rPr lang="es-ES" sz="1200" dirty="0" err="1"/>
              <a:t>testuinguruan</a:t>
            </a:r>
            <a:r>
              <a:rPr lang="es-ES" sz="1200" dirty="0"/>
              <a:t>: </a:t>
            </a:r>
            <a:r>
              <a:rPr lang="es-ES" sz="1200" dirty="0" err="1"/>
              <a:t>ustezko</a:t>
            </a:r>
            <a:r>
              <a:rPr lang="es-ES" sz="1200" dirty="0"/>
              <a:t> 150 </a:t>
            </a:r>
            <a:r>
              <a:rPr lang="es-ES" sz="1200" dirty="0" err="1"/>
              <a:t>autolesio</a:t>
            </a:r>
            <a:r>
              <a:rPr lang="es-ES" sz="1200" dirty="0"/>
              <a:t> eta </a:t>
            </a:r>
            <a:r>
              <a:rPr lang="es-ES" sz="1200" dirty="0" err="1"/>
              <a:t>suizidio-ideiagintza</a:t>
            </a:r>
            <a:r>
              <a:rPr lang="es-ES" sz="1200" dirty="0"/>
              <a:t> </a:t>
            </a:r>
            <a:r>
              <a:rPr lang="es-ES" sz="1200" dirty="0" err="1"/>
              <a:t>kasu</a:t>
            </a:r>
            <a:r>
              <a:rPr lang="es-ES" sz="1200" dirty="0"/>
              <a:t> </a:t>
            </a:r>
            <a:r>
              <a:rPr lang="es-ES" sz="1200" dirty="0" err="1"/>
              <a:t>aztertzen</a:t>
            </a:r>
            <a:r>
              <a:rPr lang="es-ES" sz="1200" dirty="0"/>
              <a:t> </a:t>
            </a:r>
            <a:r>
              <a:rPr lang="es-ES" sz="1200" dirty="0" err="1"/>
              <a:t>baititu</a:t>
            </a:r>
            <a:r>
              <a:rPr lang="es-ES" sz="1200" dirty="0"/>
              <a:t>. Ez </a:t>
            </a:r>
            <a:r>
              <a:rPr lang="es-ES" sz="1200" dirty="0" err="1"/>
              <a:t>dago</a:t>
            </a:r>
            <a:r>
              <a:rPr lang="es-ES" sz="1200" dirty="0"/>
              <a:t> </a:t>
            </a:r>
            <a:r>
              <a:rPr lang="es-ES" sz="1200" dirty="0" err="1"/>
              <a:t>argi</a:t>
            </a:r>
            <a:r>
              <a:rPr lang="es-ES" sz="1200" dirty="0"/>
              <a:t> </a:t>
            </a:r>
            <a:r>
              <a:rPr lang="es-ES" sz="1200" dirty="0" err="1"/>
              <a:t>kasuak</a:t>
            </a:r>
            <a:r>
              <a:rPr lang="es-ES" sz="1200" dirty="0"/>
              <a:t> </a:t>
            </a:r>
            <a:r>
              <a:rPr lang="es-ES" sz="1200" dirty="0" err="1"/>
              <a:t>medikazioarekin</a:t>
            </a:r>
            <a:r>
              <a:rPr lang="es-ES" sz="1200" dirty="0"/>
              <a:t> </a:t>
            </a:r>
            <a:r>
              <a:rPr lang="es-ES" sz="1200" dirty="0" err="1"/>
              <a:t>lotuta</a:t>
            </a:r>
            <a:r>
              <a:rPr lang="es-ES" sz="1200" dirty="0"/>
              <a:t> </a:t>
            </a:r>
            <a:r>
              <a:rPr lang="es-ES" sz="1200" dirty="0" err="1"/>
              <a:t>dauden</a:t>
            </a:r>
            <a:r>
              <a:rPr lang="es-ES" sz="1200" dirty="0"/>
              <a:t> </a:t>
            </a:r>
            <a:r>
              <a:rPr lang="es-ES" sz="1200" dirty="0" err="1"/>
              <a:t>edo</a:t>
            </a:r>
            <a:r>
              <a:rPr lang="es-ES" sz="1200" dirty="0"/>
              <a:t> </a:t>
            </a:r>
            <a:r>
              <a:rPr lang="es-ES" sz="1200" dirty="0" err="1"/>
              <a:t>pazienteen</a:t>
            </a:r>
            <a:r>
              <a:rPr lang="es-ES" sz="1200" dirty="0"/>
              <a:t> </a:t>
            </a:r>
            <a:r>
              <a:rPr lang="es-ES" sz="1200" dirty="0" err="1"/>
              <a:t>beste</a:t>
            </a:r>
            <a:r>
              <a:rPr lang="es-ES" sz="1200" dirty="0"/>
              <a:t> </a:t>
            </a:r>
            <a:r>
              <a:rPr lang="es-ES" sz="1200" dirty="0" err="1"/>
              <a:t>faktore</a:t>
            </a:r>
            <a:r>
              <a:rPr lang="es-ES" sz="1200" dirty="0"/>
              <a:t> </a:t>
            </a:r>
            <a:r>
              <a:rPr lang="es-ES" sz="1200" dirty="0" err="1"/>
              <a:t>batzuekin</a:t>
            </a:r>
            <a:r>
              <a:rPr lang="es-ES" sz="1200" dirty="0"/>
              <a:t> </a:t>
            </a:r>
            <a:r>
              <a:rPr lang="es-ES" sz="1200" dirty="0" err="1"/>
              <a:t>zerikusia</a:t>
            </a:r>
            <a:r>
              <a:rPr lang="es-ES" sz="1200" dirty="0"/>
              <a:t> </a:t>
            </a:r>
            <a:r>
              <a:rPr lang="es-ES" sz="1200" dirty="0" err="1" smtClean="0"/>
              <a:t>duten</a:t>
            </a:r>
            <a:r>
              <a:rPr lang="es-ES" sz="1200" dirty="0"/>
              <a:t>.</a:t>
            </a:r>
            <a:r>
              <a:rPr lang="es-ES" sz="1200" dirty="0" smtClean="0"/>
              <a:t> </a:t>
            </a:r>
            <a:endParaRPr lang="es-ES" sz="1200" dirty="0"/>
          </a:p>
          <a:p>
            <a:pPr marL="228600" lvl="1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 smtClean="0"/>
              <a:t>Tratamenduaren</a:t>
            </a:r>
            <a:r>
              <a:rPr lang="es-ES" sz="1400" dirty="0" smtClean="0"/>
              <a:t> </a:t>
            </a:r>
            <a:r>
              <a:rPr lang="es-ES" sz="1400" dirty="0" err="1" smtClean="0"/>
              <a:t>iraupena</a:t>
            </a:r>
            <a:r>
              <a:rPr lang="es-ES" sz="1400" dirty="0" smtClean="0"/>
              <a:t>:</a:t>
            </a:r>
            <a:endParaRPr lang="es-ES" sz="1400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/>
              <a:t>Pisua</a:t>
            </a:r>
            <a:r>
              <a:rPr lang="es-ES" sz="1200" dirty="0"/>
              <a:t> </a:t>
            </a:r>
            <a:r>
              <a:rPr lang="es-ES" sz="1200" dirty="0" err="1"/>
              <a:t>galtzeak</a:t>
            </a:r>
            <a:r>
              <a:rPr lang="es-ES" sz="1200" dirty="0"/>
              <a:t> (</a:t>
            </a:r>
            <a:r>
              <a:rPr lang="es-ES" sz="1200" dirty="0" err="1"/>
              <a:t>bai</a:t>
            </a:r>
            <a:r>
              <a:rPr lang="es-ES" sz="1200" dirty="0"/>
              <a:t> </a:t>
            </a:r>
            <a:r>
              <a:rPr lang="es-ES" sz="1200" dirty="0" err="1"/>
              <a:t>tratamendu</a:t>
            </a:r>
            <a:r>
              <a:rPr lang="es-ES" sz="1200" dirty="0"/>
              <a:t> </a:t>
            </a:r>
            <a:r>
              <a:rPr lang="es-ES" sz="1200" dirty="0" err="1"/>
              <a:t>farmakologikoaren</a:t>
            </a:r>
            <a:r>
              <a:rPr lang="es-ES" sz="1200" dirty="0"/>
              <a:t> </a:t>
            </a:r>
            <a:r>
              <a:rPr lang="es-ES" sz="1200" dirty="0" err="1"/>
              <a:t>bitartez</a:t>
            </a:r>
            <a:r>
              <a:rPr lang="es-ES" sz="1200" dirty="0"/>
              <a:t>, </a:t>
            </a:r>
            <a:r>
              <a:rPr lang="es-ES" sz="1200" dirty="0" err="1"/>
              <a:t>bai</a:t>
            </a:r>
            <a:r>
              <a:rPr lang="es-ES" sz="1200" dirty="0"/>
              <a:t> </a:t>
            </a:r>
            <a:r>
              <a:rPr lang="es-ES" sz="1200" dirty="0" err="1"/>
              <a:t>bizi-estiloak</a:t>
            </a:r>
            <a:r>
              <a:rPr lang="es-ES" sz="1200" dirty="0"/>
              <a:t> </a:t>
            </a:r>
            <a:r>
              <a:rPr lang="es-ES" sz="1200" dirty="0" err="1"/>
              <a:t>aldatzearen</a:t>
            </a:r>
            <a:r>
              <a:rPr lang="es-ES" sz="1200" dirty="0"/>
              <a:t> </a:t>
            </a:r>
            <a:r>
              <a:rPr lang="es-ES" sz="1200" dirty="0" err="1"/>
              <a:t>bitartez</a:t>
            </a:r>
            <a:r>
              <a:rPr lang="es-ES" sz="1200" dirty="0"/>
              <a:t>) </a:t>
            </a:r>
            <a:r>
              <a:rPr lang="es-ES" sz="1200" dirty="0" err="1"/>
              <a:t>aldaketak</a:t>
            </a:r>
            <a:r>
              <a:rPr lang="es-ES" sz="1200" dirty="0"/>
              <a:t> </a:t>
            </a:r>
            <a:r>
              <a:rPr lang="es-ES" sz="1200" dirty="0" err="1"/>
              <a:t>eragiten</a:t>
            </a:r>
            <a:r>
              <a:rPr lang="es-ES" sz="1200" dirty="0"/>
              <a:t> </a:t>
            </a:r>
            <a:r>
              <a:rPr lang="es-ES" sz="1200" dirty="0" err="1"/>
              <a:t>ditu</a:t>
            </a:r>
            <a:r>
              <a:rPr lang="es-ES" sz="1200" dirty="0"/>
              <a:t> </a:t>
            </a:r>
            <a:r>
              <a:rPr lang="es-ES" sz="1200" dirty="0" err="1"/>
              <a:t>energia-gastuan</a:t>
            </a:r>
            <a:r>
              <a:rPr lang="es-ES" sz="1200" dirty="0"/>
              <a:t> eta </a:t>
            </a:r>
            <a:r>
              <a:rPr lang="es-ES" sz="1200" dirty="0" err="1"/>
              <a:t>apetituaren</a:t>
            </a:r>
            <a:r>
              <a:rPr lang="es-ES" sz="1200" dirty="0"/>
              <a:t> </a:t>
            </a:r>
            <a:r>
              <a:rPr lang="es-ES" sz="1200" dirty="0" err="1"/>
              <a:t>bitarteko</a:t>
            </a:r>
            <a:r>
              <a:rPr lang="es-ES" sz="1200" dirty="0"/>
              <a:t> </a:t>
            </a:r>
            <a:r>
              <a:rPr lang="es-ES" sz="1200" dirty="0" err="1"/>
              <a:t>hormonaletan</a:t>
            </a:r>
            <a:r>
              <a:rPr lang="es-ES" sz="1200" dirty="0"/>
              <a:t>, eta </a:t>
            </a:r>
            <a:r>
              <a:rPr lang="es-ES" sz="1200" dirty="0" err="1"/>
              <a:t>horrek</a:t>
            </a:r>
            <a:r>
              <a:rPr lang="es-ES" sz="1200" dirty="0"/>
              <a:t> </a:t>
            </a:r>
            <a:r>
              <a:rPr lang="es-ES" sz="1200" dirty="0" err="1"/>
              <a:t>lagundu</a:t>
            </a:r>
            <a:r>
              <a:rPr lang="es-ES" sz="1200" dirty="0"/>
              <a:t> </a:t>
            </a:r>
            <a:r>
              <a:rPr lang="es-ES" sz="1200" dirty="0" err="1"/>
              <a:t>egiten</a:t>
            </a:r>
            <a:r>
              <a:rPr lang="es-ES" sz="1200" dirty="0"/>
              <a:t> du </a:t>
            </a:r>
            <a:r>
              <a:rPr lang="es-ES" sz="1200" dirty="0" err="1"/>
              <a:t>pisua</a:t>
            </a:r>
            <a:r>
              <a:rPr lang="es-ES" sz="1200" dirty="0"/>
              <a:t> </a:t>
            </a:r>
            <a:r>
              <a:rPr lang="es-ES" sz="1200" dirty="0" err="1"/>
              <a:t>berreskuratzen</a:t>
            </a:r>
            <a:r>
              <a:rPr lang="es-ES" sz="1200" dirty="0"/>
              <a:t> terapia </a:t>
            </a:r>
            <a:r>
              <a:rPr lang="es-ES" sz="1200" dirty="0" err="1"/>
              <a:t>amaitzen</a:t>
            </a:r>
            <a:r>
              <a:rPr lang="es-ES" sz="1200" dirty="0"/>
              <a:t> </a:t>
            </a:r>
            <a:r>
              <a:rPr lang="es-ES" sz="1200" dirty="0" err="1"/>
              <a:t>denean</a:t>
            </a:r>
            <a:r>
              <a:rPr lang="es-ES" sz="1200" dirty="0"/>
              <a:t>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/>
              <a:t>Adibidez</a:t>
            </a:r>
            <a:r>
              <a:rPr lang="es-ES" sz="1200" dirty="0"/>
              <a:t>, </a:t>
            </a:r>
            <a:r>
              <a:rPr lang="es-ES" sz="1200" dirty="0" err="1"/>
              <a:t>semaglutidaren</a:t>
            </a:r>
            <a:r>
              <a:rPr lang="es-ES" sz="1200" dirty="0"/>
              <a:t> </a:t>
            </a:r>
            <a:r>
              <a:rPr lang="es-ES" sz="1200" dirty="0" err="1" smtClean="0"/>
              <a:t>kasuan</a:t>
            </a:r>
            <a:r>
              <a:rPr lang="es-ES" sz="1200" dirty="0" smtClean="0"/>
              <a:t>, </a:t>
            </a:r>
            <a:r>
              <a:rPr lang="es-ES" sz="1200" dirty="0" err="1" smtClean="0"/>
              <a:t>tratamenduaren</a:t>
            </a:r>
            <a:r>
              <a:rPr lang="es-ES" sz="1200" dirty="0" smtClean="0"/>
              <a:t> </a:t>
            </a:r>
            <a:r>
              <a:rPr lang="es-ES" sz="1200" dirty="0"/>
              <a:t>68 </a:t>
            </a:r>
            <a:r>
              <a:rPr lang="es-ES" sz="1200" dirty="0" err="1"/>
              <a:t>asteetan</a:t>
            </a:r>
            <a:r>
              <a:rPr lang="es-ES" sz="1200" dirty="0"/>
              <a:t> </a:t>
            </a:r>
            <a:r>
              <a:rPr lang="es-ES" sz="1200" dirty="0" err="1"/>
              <a:t>lortutako</a:t>
            </a:r>
            <a:r>
              <a:rPr lang="es-ES" sz="1200" dirty="0"/>
              <a:t> </a:t>
            </a:r>
            <a:r>
              <a:rPr lang="es-ES" sz="1200" dirty="0" err="1"/>
              <a:t>pisu-galeraren</a:t>
            </a:r>
            <a:r>
              <a:rPr lang="es-ES" sz="1200" dirty="0"/>
              <a:t> </a:t>
            </a:r>
            <a:r>
              <a:rPr lang="es-ES" sz="1200" dirty="0" err="1"/>
              <a:t>bi</a:t>
            </a:r>
            <a:r>
              <a:rPr lang="es-ES" sz="1200" dirty="0"/>
              <a:t> </a:t>
            </a:r>
            <a:r>
              <a:rPr lang="es-ES" sz="1200" dirty="0" err="1"/>
              <a:t>heren</a:t>
            </a:r>
            <a:r>
              <a:rPr lang="es-ES" sz="1200" dirty="0"/>
              <a:t> </a:t>
            </a:r>
            <a:r>
              <a:rPr lang="es-ES" sz="1200" dirty="0" err="1"/>
              <a:t>tratamendua</a:t>
            </a:r>
            <a:r>
              <a:rPr lang="es-ES" sz="1200" dirty="0"/>
              <a:t> </a:t>
            </a:r>
            <a:r>
              <a:rPr lang="es-ES" sz="1200" dirty="0" err="1"/>
              <a:t>amaitu</a:t>
            </a:r>
            <a:r>
              <a:rPr lang="es-ES" sz="1200" dirty="0"/>
              <a:t> eta </a:t>
            </a:r>
            <a:r>
              <a:rPr lang="es-ES" sz="1200" dirty="0" err="1"/>
              <a:t>urtebetera</a:t>
            </a:r>
            <a:r>
              <a:rPr lang="es-ES" sz="1200" dirty="0"/>
              <a:t> </a:t>
            </a:r>
            <a:r>
              <a:rPr lang="es-ES" sz="1200" dirty="0" err="1"/>
              <a:t>berreskuratu</a:t>
            </a:r>
            <a:r>
              <a:rPr lang="es-ES" sz="1200" dirty="0"/>
              <a:t> </a:t>
            </a:r>
            <a:r>
              <a:rPr lang="es-ES" sz="1200" dirty="0" err="1" smtClean="0"/>
              <a:t>ziren</a:t>
            </a:r>
            <a:r>
              <a:rPr lang="es-ES" sz="1200" dirty="0" smtClean="0"/>
              <a:t> </a:t>
            </a:r>
            <a:r>
              <a:rPr lang="es-ES" sz="1200" dirty="0"/>
              <a:t>(STEP-1 </a:t>
            </a:r>
            <a:r>
              <a:rPr lang="es-ES" sz="1200" dirty="0" err="1"/>
              <a:t>hedapen-azterketa</a:t>
            </a:r>
            <a:r>
              <a:rPr lang="es-ES" sz="1200" dirty="0" smtClean="0"/>
              <a:t>).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/>
              <a:t>iturri</a:t>
            </a:r>
            <a:r>
              <a:rPr lang="es-ES" sz="1200" dirty="0"/>
              <a:t> </a:t>
            </a:r>
            <a:r>
              <a:rPr lang="es-ES" sz="1200" dirty="0" err="1"/>
              <a:t>ugarik</a:t>
            </a:r>
            <a:r>
              <a:rPr lang="es-ES" sz="1200" dirty="0"/>
              <a:t> </a:t>
            </a:r>
            <a:r>
              <a:rPr lang="es-ES" sz="1200" dirty="0" err="1"/>
              <a:t>epe</a:t>
            </a:r>
            <a:r>
              <a:rPr lang="es-ES" sz="1200" dirty="0"/>
              <a:t> </a:t>
            </a:r>
            <a:r>
              <a:rPr lang="es-ES" sz="1200" dirty="0" err="1"/>
              <a:t>luzeko</a:t>
            </a:r>
            <a:r>
              <a:rPr lang="es-ES" sz="1200" dirty="0"/>
              <a:t> </a:t>
            </a:r>
            <a:r>
              <a:rPr lang="es-ES" sz="1200" dirty="0" err="1"/>
              <a:t>farmakoak</a:t>
            </a:r>
            <a:r>
              <a:rPr lang="es-ES" sz="1200" dirty="0"/>
              <a:t> </a:t>
            </a:r>
            <a:r>
              <a:rPr lang="es-ES" sz="1200" dirty="0" err="1"/>
              <a:t>erabiltzea</a:t>
            </a:r>
            <a:r>
              <a:rPr lang="es-ES" sz="1200" dirty="0"/>
              <a:t> </a:t>
            </a:r>
            <a:r>
              <a:rPr lang="es-ES" sz="1200" dirty="0" err="1"/>
              <a:t>iradokitzen</a:t>
            </a:r>
            <a:r>
              <a:rPr lang="es-ES" sz="1200" dirty="0"/>
              <a:t> </a:t>
            </a:r>
            <a:r>
              <a:rPr lang="es-ES" sz="1200" dirty="0" err="1"/>
              <a:t>dute</a:t>
            </a:r>
            <a:r>
              <a:rPr lang="es-ES" sz="1200" dirty="0"/>
              <a:t> </a:t>
            </a:r>
            <a:r>
              <a:rPr lang="es-ES" sz="1200" dirty="0" err="1"/>
              <a:t>baldin</a:t>
            </a:r>
            <a:r>
              <a:rPr lang="es-ES" sz="1200" dirty="0"/>
              <a:t> </a:t>
            </a:r>
            <a:r>
              <a:rPr lang="es-ES" sz="1200" dirty="0" err="1"/>
              <a:t>proposatutako</a:t>
            </a:r>
            <a:r>
              <a:rPr lang="es-ES" sz="1200" dirty="0"/>
              <a:t> </a:t>
            </a:r>
            <a:r>
              <a:rPr lang="es-ES" sz="1200" dirty="0" err="1"/>
              <a:t>pisu</a:t>
            </a:r>
            <a:r>
              <a:rPr lang="es-ES" sz="1200" dirty="0"/>
              <a:t>-galera </a:t>
            </a:r>
            <a:r>
              <a:rPr lang="es-ES" sz="1200" dirty="0" err="1"/>
              <a:t>lortu</a:t>
            </a:r>
            <a:r>
              <a:rPr lang="es-ES" sz="1200" dirty="0"/>
              <a:t> </a:t>
            </a:r>
            <a:r>
              <a:rPr lang="es-ES" sz="1200" dirty="0" err="1"/>
              <a:t>bada</a:t>
            </a:r>
            <a:r>
              <a:rPr lang="es-ES" sz="1200" dirty="0"/>
              <a:t> eta </a:t>
            </a:r>
            <a:r>
              <a:rPr lang="es-ES" sz="1200" dirty="0" err="1"/>
              <a:t>farmakoa</a:t>
            </a:r>
            <a:r>
              <a:rPr lang="es-ES" sz="1200" dirty="0"/>
              <a:t> </a:t>
            </a:r>
            <a:r>
              <a:rPr lang="es-ES" sz="1200" dirty="0" err="1"/>
              <a:t>ondo</a:t>
            </a:r>
            <a:r>
              <a:rPr lang="es-ES" sz="1200" dirty="0"/>
              <a:t> </a:t>
            </a:r>
            <a:r>
              <a:rPr lang="es-ES" sz="1200" dirty="0" err="1"/>
              <a:t>toleratzen</a:t>
            </a:r>
            <a:r>
              <a:rPr lang="es-ES" sz="1200" dirty="0"/>
              <a:t> </a:t>
            </a:r>
            <a:r>
              <a:rPr lang="es-ES" sz="1200" dirty="0" err="1"/>
              <a:t>bada</a:t>
            </a:r>
            <a:r>
              <a:rPr lang="es-ES" sz="1200" dirty="0"/>
              <a:t>, hartara </a:t>
            </a:r>
            <a:r>
              <a:rPr lang="es-ES" sz="1200" dirty="0" err="1"/>
              <a:t>pisu-galtzeari</a:t>
            </a:r>
            <a:r>
              <a:rPr lang="es-ES" sz="1200" dirty="0"/>
              <a:t> </a:t>
            </a:r>
            <a:r>
              <a:rPr lang="es-ES" sz="1200" dirty="0" err="1" smtClean="0"/>
              <a:t>eusteko</a:t>
            </a:r>
            <a:r>
              <a:rPr lang="es-ES" sz="1200" dirty="0" smtClean="0"/>
              <a:t>, </a:t>
            </a:r>
            <a:r>
              <a:rPr lang="es-ES" sz="1200" dirty="0" err="1"/>
              <a:t>nahiz</a:t>
            </a:r>
            <a:r>
              <a:rPr lang="es-ES" sz="1200" dirty="0"/>
              <a:t> eta </a:t>
            </a:r>
            <a:r>
              <a:rPr lang="es-ES" sz="1200" dirty="0" err="1"/>
              <a:t>epe</a:t>
            </a:r>
            <a:r>
              <a:rPr lang="es-ES" sz="1200" dirty="0"/>
              <a:t> </a:t>
            </a:r>
            <a:r>
              <a:rPr lang="es-ES" sz="1200" dirty="0" err="1"/>
              <a:t>luzeko</a:t>
            </a:r>
            <a:r>
              <a:rPr lang="es-ES" sz="1200" dirty="0"/>
              <a:t> </a:t>
            </a:r>
            <a:r>
              <a:rPr lang="es-ES" sz="1200" dirty="0" err="1"/>
              <a:t>ondorio</a:t>
            </a:r>
            <a:r>
              <a:rPr lang="es-ES" sz="1200" dirty="0"/>
              <a:t> </a:t>
            </a:r>
            <a:r>
              <a:rPr lang="es-ES" sz="1200" dirty="0" err="1"/>
              <a:t>kaltegarriak</a:t>
            </a:r>
            <a:r>
              <a:rPr lang="es-ES" sz="1200" dirty="0"/>
              <a:t> </a:t>
            </a:r>
            <a:r>
              <a:rPr lang="es-ES" sz="1200" dirty="0" err="1"/>
              <a:t>ezagutzen</a:t>
            </a:r>
            <a:r>
              <a:rPr lang="es-ES" sz="1200" dirty="0"/>
              <a:t> </a:t>
            </a:r>
            <a:r>
              <a:rPr lang="es-ES" sz="1200" dirty="0" err="1"/>
              <a:t>ez</a:t>
            </a:r>
            <a:r>
              <a:rPr lang="es-ES" sz="1200" dirty="0"/>
              <a:t> </a:t>
            </a:r>
            <a:r>
              <a:rPr lang="es-ES" sz="1200" dirty="0" err="1" smtClean="0"/>
              <a:t>diren</a:t>
            </a:r>
            <a:r>
              <a:rPr lang="es-ES" sz="1200" dirty="0" smtClean="0"/>
              <a:t>. NICE </a:t>
            </a:r>
            <a:r>
              <a:rPr lang="es-ES" sz="1200" dirty="0" err="1"/>
              <a:t>erakundeak</a:t>
            </a:r>
            <a:r>
              <a:rPr lang="es-ES" sz="1200" dirty="0"/>
              <a:t> </a:t>
            </a:r>
            <a:r>
              <a:rPr lang="es-ES" sz="1200" dirty="0" err="1"/>
              <a:t>erabaki</a:t>
            </a:r>
            <a:r>
              <a:rPr lang="es-ES" sz="1200" dirty="0"/>
              <a:t> du </a:t>
            </a:r>
            <a:r>
              <a:rPr lang="es-ES" sz="1200" dirty="0" err="1"/>
              <a:t>farmakoak</a:t>
            </a:r>
            <a:r>
              <a:rPr lang="es-ES" sz="1200" dirty="0"/>
              <a:t> </a:t>
            </a:r>
            <a:r>
              <a:rPr lang="es-ES" sz="1200" dirty="0" err="1"/>
              <a:t>denbora-tarte</a:t>
            </a:r>
            <a:r>
              <a:rPr lang="es-ES" sz="1200" dirty="0"/>
              <a:t> </a:t>
            </a:r>
            <a:r>
              <a:rPr lang="es-ES" sz="1200" dirty="0" err="1"/>
              <a:t>mugatuetan</a:t>
            </a:r>
            <a:r>
              <a:rPr lang="es-ES" sz="1200" dirty="0"/>
              <a:t> </a:t>
            </a:r>
            <a:r>
              <a:rPr lang="es-ES" sz="1200" dirty="0" err="1"/>
              <a:t>finantzatzeatiempo</a:t>
            </a:r>
            <a:r>
              <a:rPr lang="es-ES" sz="1200" dirty="0"/>
              <a:t> </a:t>
            </a:r>
            <a:r>
              <a:rPr lang="es-ES" sz="1200" dirty="0" smtClean="0"/>
              <a:t>limitado.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/>
              <a:t>Ez da </a:t>
            </a:r>
            <a:r>
              <a:rPr lang="es-ES" sz="1200" dirty="0" err="1"/>
              <a:t>aztertu</a:t>
            </a:r>
            <a:r>
              <a:rPr lang="es-ES" sz="1200" dirty="0"/>
              <a:t> </a:t>
            </a:r>
            <a:r>
              <a:rPr lang="es-ES" sz="1200" dirty="0" err="1"/>
              <a:t>orobat</a:t>
            </a:r>
            <a:r>
              <a:rPr lang="es-ES" sz="1200" dirty="0"/>
              <a:t> </a:t>
            </a:r>
            <a:r>
              <a:rPr lang="es-ES" sz="1200" dirty="0" err="1"/>
              <a:t>obesitaterako</a:t>
            </a:r>
            <a:r>
              <a:rPr lang="es-ES" sz="1200" dirty="0"/>
              <a:t> </a:t>
            </a:r>
            <a:r>
              <a:rPr lang="es-ES" sz="1200" dirty="0" err="1"/>
              <a:t>farmakoak</a:t>
            </a:r>
            <a:r>
              <a:rPr lang="es-ES" sz="1200" dirty="0"/>
              <a:t> </a:t>
            </a:r>
            <a:r>
              <a:rPr lang="es-ES" sz="1200" dirty="0" err="1"/>
              <a:t>modu</a:t>
            </a:r>
            <a:r>
              <a:rPr lang="es-ES" sz="1200" dirty="0"/>
              <a:t> </a:t>
            </a:r>
            <a:r>
              <a:rPr lang="es-ES" sz="1200" dirty="0" err="1"/>
              <a:t>ez-jarraituan</a:t>
            </a:r>
            <a:r>
              <a:rPr lang="es-ES" sz="1200" dirty="0"/>
              <a:t> </a:t>
            </a:r>
            <a:r>
              <a:rPr lang="es-ES" sz="1200" dirty="0" err="1"/>
              <a:t>erabiltzeko</a:t>
            </a:r>
            <a:r>
              <a:rPr lang="es-ES" sz="1200" dirty="0"/>
              <a:t> </a:t>
            </a:r>
            <a:r>
              <a:rPr lang="es-ES" sz="1200" dirty="0" err="1"/>
              <a:t>aukera</a:t>
            </a:r>
            <a:r>
              <a:rPr lang="es-ES" sz="1200" dirty="0"/>
              <a:t> ("</a:t>
            </a:r>
            <a:r>
              <a:rPr lang="es-ES" sz="1200" dirty="0" err="1"/>
              <a:t>opor</a:t>
            </a:r>
            <a:r>
              <a:rPr lang="es-ES" sz="1200" dirty="0"/>
              <a:t> </a:t>
            </a:r>
            <a:r>
              <a:rPr lang="es-ES" sz="1200" dirty="0" err="1"/>
              <a:t>terapeutikoak</a:t>
            </a:r>
            <a:r>
              <a:rPr lang="es-ES" sz="1200" dirty="0"/>
              <a:t>"), </a:t>
            </a:r>
            <a:r>
              <a:rPr lang="es-ES" sz="1200" dirty="0" err="1"/>
              <a:t>epe</a:t>
            </a:r>
            <a:r>
              <a:rPr lang="es-ES" sz="1200" dirty="0"/>
              <a:t> </a:t>
            </a:r>
            <a:r>
              <a:rPr lang="es-ES" sz="1200" dirty="0" err="1"/>
              <a:t>luzean</a:t>
            </a:r>
            <a:r>
              <a:rPr lang="es-ES" sz="1200" dirty="0"/>
              <a:t> </a:t>
            </a:r>
            <a:r>
              <a:rPr lang="es-ES" sz="1200" dirty="0" err="1"/>
              <a:t>etengabe</a:t>
            </a:r>
            <a:r>
              <a:rPr lang="es-ES" sz="1200" dirty="0"/>
              <a:t> </a:t>
            </a:r>
            <a:r>
              <a:rPr lang="es-ES" sz="1200" dirty="0" err="1"/>
              <a:t>erabili</a:t>
            </a:r>
            <a:r>
              <a:rPr lang="es-ES" sz="1200" dirty="0"/>
              <a:t> </a:t>
            </a:r>
            <a:r>
              <a:rPr lang="es-ES" sz="1200" dirty="0" err="1" smtClean="0"/>
              <a:t>beharrean</a:t>
            </a:r>
            <a:r>
              <a:rPr lang="es-ES" sz="1200" dirty="0" smtClean="0"/>
              <a:t>.</a:t>
            </a:r>
            <a:endParaRPr lang="es-ES" sz="12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1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Obesitaterako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farmakoak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: </a:t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Orlistata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 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(</a:t>
            </a:r>
            <a:r>
              <a:rPr lang="es-ES" sz="1600" b="1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Ikusi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5. taula)</a:t>
            </a: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588867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Lipasa </a:t>
            </a:r>
            <a:r>
              <a:rPr lang="es-ES" sz="1600" dirty="0" err="1"/>
              <a:t>pankreatikoen</a:t>
            </a:r>
            <a:r>
              <a:rPr lang="es-ES" sz="1600" dirty="0"/>
              <a:t> eta </a:t>
            </a:r>
            <a:r>
              <a:rPr lang="es-ES" sz="1600" dirty="0" err="1"/>
              <a:t>gastrikoen</a:t>
            </a:r>
            <a:r>
              <a:rPr lang="es-ES" sz="1600" dirty="0"/>
              <a:t> </a:t>
            </a:r>
            <a:r>
              <a:rPr lang="es-ES" sz="1600" dirty="0" err="1"/>
              <a:t>inhibitzaile</a:t>
            </a:r>
            <a:r>
              <a:rPr lang="es-ES" sz="1600" dirty="0"/>
              <a:t> </a:t>
            </a:r>
            <a:r>
              <a:rPr lang="es-ES" sz="1600" dirty="0" err="1"/>
              <a:t>bat</a:t>
            </a:r>
            <a:r>
              <a:rPr lang="es-ES" sz="1600" dirty="0"/>
              <a:t> da, eta, </a:t>
            </a:r>
            <a:r>
              <a:rPr lang="es-ES" sz="1600" dirty="0" err="1"/>
              <a:t>beraz</a:t>
            </a:r>
            <a:r>
              <a:rPr lang="es-ES" sz="1600" dirty="0"/>
              <a:t>, </a:t>
            </a:r>
            <a:r>
              <a:rPr lang="es-ES" sz="1600" dirty="0" err="1"/>
              <a:t>gantzaren</a:t>
            </a:r>
            <a:r>
              <a:rPr lang="es-ES" sz="1600" dirty="0"/>
              <a:t> </a:t>
            </a:r>
            <a:r>
              <a:rPr lang="es-ES" sz="1600" dirty="0" err="1"/>
              <a:t>gorozki-iraizpena</a:t>
            </a:r>
            <a:r>
              <a:rPr lang="es-ES" sz="1600" dirty="0"/>
              <a:t> </a:t>
            </a:r>
            <a:r>
              <a:rPr lang="es-ES" sz="1600" dirty="0" err="1"/>
              <a:t>handitzen</a:t>
            </a:r>
            <a:r>
              <a:rPr lang="es-ES" sz="1600" dirty="0"/>
              <a:t> du </a:t>
            </a:r>
            <a:r>
              <a:rPr lang="es-ES" sz="1600" dirty="0" err="1"/>
              <a:t>dosi-mendeko</a:t>
            </a:r>
            <a:r>
              <a:rPr lang="es-ES" sz="1600" dirty="0"/>
              <a:t> eran, eta </a:t>
            </a:r>
            <a:r>
              <a:rPr lang="es-ES" sz="1600" dirty="0" err="1"/>
              <a:t>gantz</a:t>
            </a:r>
            <a:r>
              <a:rPr lang="es-ES" sz="1600" dirty="0"/>
              <a:t> </a:t>
            </a:r>
            <a:r>
              <a:rPr lang="es-ES" sz="1600" dirty="0" err="1"/>
              <a:t>gisa</a:t>
            </a:r>
            <a:r>
              <a:rPr lang="es-ES" sz="1600" dirty="0"/>
              <a:t> </a:t>
            </a:r>
            <a:r>
              <a:rPr lang="es-ES" sz="1600" dirty="0" err="1"/>
              <a:t>hartutako</a:t>
            </a:r>
            <a:r>
              <a:rPr lang="es-ES" sz="1600" dirty="0"/>
              <a:t> </a:t>
            </a:r>
            <a:r>
              <a:rPr lang="es-ES" sz="1600" dirty="0" err="1"/>
              <a:t>kalorien</a:t>
            </a:r>
            <a:r>
              <a:rPr lang="es-ES" sz="1600" dirty="0"/>
              <a:t> % 25-% 30 </a:t>
            </a:r>
            <a:r>
              <a:rPr lang="es-ES" sz="1600" dirty="0" err="1"/>
              <a:t>xurgatzea</a:t>
            </a:r>
            <a:r>
              <a:rPr lang="es-ES" sz="1600" dirty="0"/>
              <a:t> </a:t>
            </a:r>
            <a:r>
              <a:rPr lang="es-ES" sz="1600" dirty="0" err="1"/>
              <a:t>inhibitzen</a:t>
            </a:r>
            <a:r>
              <a:rPr lang="es-ES" sz="1600" dirty="0"/>
              <a:t> </a:t>
            </a:r>
            <a:r>
              <a:rPr lang="es-ES" sz="1600" dirty="0" smtClean="0"/>
              <a:t>du. </a:t>
            </a:r>
            <a:r>
              <a:rPr lang="es-ES" sz="1600" dirty="0"/>
              <a:t>Ez du </a:t>
            </a:r>
            <a:r>
              <a:rPr lang="es-ES" sz="1600" dirty="0" err="1"/>
              <a:t>apetitua</a:t>
            </a:r>
            <a:r>
              <a:rPr lang="es-ES" sz="1600" dirty="0"/>
              <a:t> </a:t>
            </a:r>
            <a:r>
              <a:rPr lang="es-ES" sz="1600" dirty="0" err="1" smtClean="0"/>
              <a:t>desagerrarazten</a:t>
            </a:r>
            <a:r>
              <a:rPr lang="es-ES" sz="1600" dirty="0" smtClean="0"/>
              <a:t>. </a:t>
            </a:r>
            <a:endParaRPr lang="es-ES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Eraginkortasun</a:t>
            </a:r>
            <a:r>
              <a:rPr lang="es-ES" sz="1600" dirty="0"/>
              <a:t> </a:t>
            </a:r>
            <a:r>
              <a:rPr lang="es-ES" sz="1600" dirty="0" err="1"/>
              <a:t>txikia</a:t>
            </a:r>
            <a:r>
              <a:rPr lang="es-ES" sz="1600" dirty="0"/>
              <a:t> du, eta </a:t>
            </a:r>
            <a:r>
              <a:rPr lang="es-ES" sz="1600" dirty="0" err="1"/>
              <a:t>kontrako</a:t>
            </a:r>
            <a:r>
              <a:rPr lang="es-ES" sz="1600" dirty="0"/>
              <a:t> </a:t>
            </a:r>
            <a:r>
              <a:rPr lang="es-ES" sz="1600" dirty="0" err="1"/>
              <a:t>efektu</a:t>
            </a:r>
            <a:r>
              <a:rPr lang="es-ES" sz="1600" dirty="0"/>
              <a:t> </a:t>
            </a:r>
            <a:r>
              <a:rPr lang="es-ES" sz="1600" dirty="0" err="1"/>
              <a:t>gastrointestinalen</a:t>
            </a:r>
            <a:r>
              <a:rPr lang="es-ES" sz="1600" dirty="0"/>
              <a:t> </a:t>
            </a:r>
            <a:r>
              <a:rPr lang="es-ES" sz="1600" dirty="0" err="1"/>
              <a:t>intzidentzia</a:t>
            </a:r>
            <a:r>
              <a:rPr lang="es-ES" sz="1600" dirty="0"/>
              <a:t> </a:t>
            </a:r>
            <a:r>
              <a:rPr lang="es-ES" sz="1600" dirty="0" err="1"/>
              <a:t>handia</a:t>
            </a:r>
            <a:r>
              <a:rPr lang="es-ES" sz="1600" dirty="0"/>
              <a:t> (% 15-% 30) eta </a:t>
            </a:r>
            <a:r>
              <a:rPr lang="es-ES" sz="1600" dirty="0" err="1"/>
              <a:t>ondorio</a:t>
            </a:r>
            <a:r>
              <a:rPr lang="es-ES" sz="1600" dirty="0"/>
              <a:t> </a:t>
            </a:r>
            <a:r>
              <a:rPr lang="es-ES" sz="1600" dirty="0" err="1"/>
              <a:t>kaltegarriengatiko</a:t>
            </a:r>
            <a:r>
              <a:rPr lang="es-ES" sz="1600" dirty="0"/>
              <a:t> </a:t>
            </a:r>
            <a:r>
              <a:rPr lang="es-ES" sz="1600" dirty="0" err="1"/>
              <a:t>etena</a:t>
            </a:r>
            <a:r>
              <a:rPr lang="es-ES" sz="1600" dirty="0"/>
              <a:t>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Ondorio</a:t>
            </a:r>
            <a:r>
              <a:rPr lang="es-ES" sz="1600" dirty="0"/>
              <a:t> </a:t>
            </a:r>
            <a:r>
              <a:rPr lang="es-ES" sz="1600" dirty="0" err="1"/>
              <a:t>onuragarriak</a:t>
            </a:r>
            <a:r>
              <a:rPr lang="es-ES" sz="1600" dirty="0"/>
              <a:t> </a:t>
            </a:r>
            <a:r>
              <a:rPr lang="es-ES" sz="1600" dirty="0" err="1"/>
              <a:t>ditu</a:t>
            </a:r>
            <a:r>
              <a:rPr lang="es-ES" sz="1600" dirty="0"/>
              <a:t> </a:t>
            </a:r>
            <a:r>
              <a:rPr lang="es-ES" sz="1600" dirty="0" err="1"/>
              <a:t>gluzemian</a:t>
            </a:r>
            <a:r>
              <a:rPr lang="es-ES" sz="1600" dirty="0"/>
              <a:t>, </a:t>
            </a:r>
            <a:r>
              <a:rPr lang="es-ES" sz="1600" dirty="0" err="1"/>
              <a:t>lipidoetan</a:t>
            </a:r>
            <a:r>
              <a:rPr lang="es-ES" sz="1600" dirty="0"/>
              <a:t> eta arteria-</a:t>
            </a:r>
            <a:r>
              <a:rPr lang="es-ES" sz="1600" dirty="0" err="1"/>
              <a:t>presioan</a:t>
            </a:r>
            <a:r>
              <a:rPr lang="es-ES" sz="1600" dirty="0"/>
              <a:t>. 4 </a:t>
            </a:r>
            <a:r>
              <a:rPr lang="es-ES" sz="1600" dirty="0" err="1"/>
              <a:t>urtera</a:t>
            </a:r>
            <a:r>
              <a:rPr lang="es-ES" sz="1600" dirty="0"/>
              <a:t> </a:t>
            </a:r>
            <a:r>
              <a:rPr lang="es-ES" sz="1600" dirty="0" err="1"/>
              <a:t>arteko</a:t>
            </a:r>
            <a:r>
              <a:rPr lang="es-ES" sz="1600" dirty="0"/>
              <a:t> </a:t>
            </a:r>
            <a:r>
              <a:rPr lang="es-ES" sz="1600" dirty="0" err="1"/>
              <a:t>segurtasun-azterlanak</a:t>
            </a:r>
            <a:r>
              <a:rPr lang="es-ES" sz="1600" dirty="0"/>
              <a:t> </a:t>
            </a:r>
            <a:r>
              <a:rPr lang="es-ES" sz="1600" dirty="0" err="1" smtClean="0"/>
              <a:t>ditu</a:t>
            </a:r>
            <a:r>
              <a:rPr lang="es-ES" sz="1600" dirty="0" smtClean="0"/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/>
              <a:t>Terapeutikan duen tokia: ez da lehen lerroko farmakotzat </a:t>
            </a:r>
            <a:r>
              <a:rPr lang="de-DE" sz="1600" dirty="0" smtClean="0"/>
              <a:t>hartzen. </a:t>
            </a: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5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Obesitaterako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farmakoak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: </a:t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Naltrexona-Bupropiona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(</a:t>
            </a:r>
            <a:r>
              <a:rPr lang="es-ES" sz="1600" b="1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Ikus</a:t>
            </a:r>
            <a:r>
              <a:rPr lang="es-ES" sz="1600" b="1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5. taula)</a:t>
            </a: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588867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/>
              <a:t>Opioidearen antagonista baten (naltrexona) eta dopamina/noradrenalinaren (bupropiona) birkaptazio baten arteko asoziazioa da, apetitua kentzen </a:t>
            </a:r>
            <a:r>
              <a:rPr lang="de-DE" sz="1600" dirty="0" smtClean="0"/>
              <a:t>duena. </a:t>
            </a:r>
            <a:r>
              <a:rPr lang="de-DE" sz="1600" dirty="0"/>
              <a:t>2015etik baimenduta dagoen arren, Espainian ez da merkaturatu. </a:t>
            </a:r>
            <a:endParaRPr lang="de-DE" sz="16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/>
              <a:t>Eraginkortasun apala du, eta beste farmako batzuek baino uzte-tasa handiagoa eta kontraindikazio gehiago </a:t>
            </a:r>
            <a:r>
              <a:rPr lang="de-DE" sz="1600" dirty="0" smtClean="0"/>
              <a:t>ditu.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/>
              <a:t>Terapeutikan duen tokia: segurtasun kardiobaskularrari buruzko ziurgabetasuna dela eta, ez da lehen mailako farmakotzat hartzen. Egile batzuen arabera, obesitatea duten erretzaileengan erabil liteke, baldin bi gaitzetarako tratamendu farmakologikoa egitea nahi </a:t>
            </a:r>
            <a:r>
              <a:rPr lang="de-DE" sz="1600" dirty="0" smtClean="0"/>
              <a:t>badute.</a:t>
            </a: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2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Obesitaterako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farmakoak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: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arGLP-1: </a:t>
            </a: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liraglutida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y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semaglutida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(</a:t>
            </a:r>
            <a:r>
              <a:rPr lang="es-ES" sz="1600" b="1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Ikusi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5</a:t>
            </a: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.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taula)</a:t>
            </a: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588867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/>
              <a:t>A</a:t>
            </a:r>
            <a:r>
              <a:rPr lang="de-DE" sz="1600" dirty="0" smtClean="0"/>
              <a:t>petitua </a:t>
            </a:r>
            <a:r>
              <a:rPr lang="de-DE" sz="1600" dirty="0"/>
              <a:t>ezabatzen dute eta hustuketa gastrikoa geldotzen dute. </a:t>
            </a:r>
            <a:endParaRPr lang="de-DE" sz="16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 smtClean="0"/>
              <a:t>Liraglutidaren </a:t>
            </a:r>
            <a:r>
              <a:rPr lang="de-DE" sz="1600" dirty="0"/>
              <a:t>(</a:t>
            </a:r>
            <a:r>
              <a:rPr lang="de-DE" sz="1600" dirty="0" smtClean="0"/>
              <a:t>Saxenda® </a:t>
            </a:r>
            <a:r>
              <a:rPr lang="de-DE" sz="1600" dirty="0"/>
              <a:t>3 mg/egun) eta semaglutidaren (</a:t>
            </a:r>
            <a:r>
              <a:rPr lang="de-DE" sz="1600" dirty="0" smtClean="0"/>
              <a:t>Wegovy® </a:t>
            </a:r>
            <a:r>
              <a:rPr lang="de-DE" sz="1600" dirty="0"/>
              <a:t>2,4 mg/aste) obesitatean baimendutako aurkezpenek diabeteserako merkaturatutako dosiak baino handiagoak dituzte. Helduen eta 12-18 urteko nerabeen obesitaterako indikazioa onartuta dago. </a:t>
            </a:r>
            <a:r>
              <a:rPr lang="de-DE" sz="1400" dirty="0" smtClean="0"/>
              <a:t>DM2rako </a:t>
            </a:r>
            <a:r>
              <a:rPr lang="de-DE" sz="1400" dirty="0"/>
              <a:t>onartutako aurkezpenak (</a:t>
            </a:r>
            <a:r>
              <a:rPr lang="de-DE" sz="1400" dirty="0" smtClean="0"/>
              <a:t>Vyctoza® </a:t>
            </a:r>
            <a:r>
              <a:rPr lang="de-DE" sz="1400" dirty="0"/>
              <a:t>eta </a:t>
            </a:r>
            <a:r>
              <a:rPr lang="de-DE" sz="1400" dirty="0" smtClean="0"/>
              <a:t>Ozempic®) </a:t>
            </a:r>
            <a:r>
              <a:rPr lang="de-DE" sz="1400" dirty="0"/>
              <a:t>DM2ko terapia gehigarri gisa GMI &gt; 30 kg/m2  bisatuaren bidez finantzatzen dira, eta ez dute onartutako indikaziorik obesitate ez-diabetikoak dituzten pazienteentzat (ikusi 4. taula</a:t>
            </a:r>
            <a:r>
              <a:rPr lang="de-DE" sz="1400" dirty="0" smtClean="0"/>
              <a:t>).</a:t>
            </a:r>
            <a:r>
              <a:rPr lang="es-ES" sz="1400" dirty="0" smtClean="0"/>
              <a:t> </a:t>
            </a:r>
            <a:endParaRPr lang="es-ES" sz="14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 smtClean="0"/>
              <a:t>Egindako </a:t>
            </a:r>
            <a:r>
              <a:rPr lang="de-DE" sz="1600" dirty="0"/>
              <a:t>SKAetan, diabetikoak ez diren parte-hartzaileen profila nagusiki gaztea da, gehienbat emakumeak (% 74-% 81), 35 kg/m2-tik gorako batez besteko GMIarekin eta morbilitaterik gabe (obesitateari lotutakoa baino harago); adineko pertsonak gutxi ordezkatuta daude. SKA gehienak plazeboarekin alderatuta egiten dira, eta esku hartzeak barnean hartzen ditu bai dieta bai ariketa fisikoa, tratamendu- eta </a:t>
            </a:r>
            <a:r>
              <a:rPr lang="de-DE" sz="1600" dirty="0" smtClean="0"/>
              <a:t>kontrol-taldeetan. </a:t>
            </a:r>
            <a:endParaRPr lang="es-ES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 smtClean="0"/>
              <a:t>Obesitatean </a:t>
            </a:r>
            <a:r>
              <a:rPr lang="de-DE" sz="1600" dirty="0"/>
              <a:t>erabilitako dosietan behatutako ondorio kaltegarrien profilak antz handia du DM2ren tratamenduan ikusitakoarekin, baina: </a:t>
            </a:r>
            <a:endParaRPr lang="es-ES" sz="1600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de-DE" sz="1200" dirty="0" smtClean="0"/>
              <a:t>Urdail-hesteetako </a:t>
            </a:r>
            <a:r>
              <a:rPr lang="de-DE" sz="1200" dirty="0"/>
              <a:t>ondorio kaltegarriak maizago gertatzen dira dosi </a:t>
            </a:r>
            <a:r>
              <a:rPr lang="de-DE" sz="1200" dirty="0" smtClean="0"/>
              <a:t>handiekin.</a:t>
            </a:r>
            <a:r>
              <a:rPr lang="es-ES" sz="1200" dirty="0" smtClean="0"/>
              <a:t> </a:t>
            </a:r>
            <a:endParaRPr lang="es-ES" sz="1200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de-DE" sz="1200" dirty="0" smtClean="0"/>
              <a:t>Erabiltzen </a:t>
            </a:r>
            <a:r>
              <a:rPr lang="de-DE" sz="1200" dirty="0"/>
              <a:t>diren dosi handienak lotuta daude behazuneko eta besikulako gaixotasunak izateko arrisku </a:t>
            </a:r>
            <a:r>
              <a:rPr lang="de-DE" sz="1200" dirty="0" smtClean="0"/>
              <a:t>handiagoarekin.</a:t>
            </a:r>
            <a:endParaRPr lang="es-ES" sz="1200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de-DE" sz="1200" dirty="0" smtClean="0"/>
              <a:t>Konparazio-datuak </a:t>
            </a:r>
            <a:r>
              <a:rPr lang="de-DE" sz="1200" dirty="0"/>
              <a:t>ez dira nahikoak ohikoak ez diren gertaera garrantzitsuen maiztasuna ebaluatzeko, hala nola pankreatitisa, gertaera kardiobaskularrak edo </a:t>
            </a:r>
            <a:r>
              <a:rPr lang="de-DE" sz="1200" dirty="0" smtClean="0"/>
              <a:t>neoplasiak.</a:t>
            </a:r>
            <a:endParaRPr lang="es-ES" sz="1200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de-DE" sz="1200" dirty="0" smtClean="0"/>
              <a:t>Gaur </a:t>
            </a:r>
            <a:r>
              <a:rPr lang="de-DE" sz="1200" dirty="0"/>
              <a:t>egun, obesitatean erabiltzen diren arGLP-1ekin ideiagintza suizida eta autolesio-pentsamenduak eragiteko arriskua aztertzen ari da </a:t>
            </a:r>
            <a:r>
              <a:rPr lang="de-DE" sz="1200" dirty="0" smtClean="0"/>
              <a:t>EMA.</a:t>
            </a:r>
            <a:endParaRPr lang="es-ES" sz="12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Obesitaterako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farmakoak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: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Liraglutida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LP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3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mg/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eguneko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</a:rPr>
              <a:t>(</a:t>
            </a:r>
            <a:r>
              <a:rPr lang="es-ES" sz="1600" b="1" dirty="0" err="1" smtClean="0">
                <a:solidFill>
                  <a:srgbClr val="4E9EBA"/>
                </a:solidFill>
                <a:latin typeface="Arial Black" pitchFamily="34" charset="0"/>
              </a:rPr>
              <a:t>Ikusi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</a:rPr>
              <a:t> 5. taula)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588867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 smtClean="0"/>
              <a:t>Pisuaren </a:t>
            </a:r>
            <a:r>
              <a:rPr lang="de-DE" sz="1600" dirty="0"/>
              <a:t>gaineko eragina: pisu-galera moderatua erakutsi du 56 asteko SKAetan; txikiagoa gizonengan eta diabetesa dutenengan. Efektu handiena 40. astean gertatzen da, eta aste horretatik aurrera, efektua egonkortu egiten da. Tratamendua etetea pisua handitzearekin lotzen da. </a:t>
            </a:r>
            <a:endParaRPr lang="es-ES" sz="16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 smtClean="0"/>
              <a:t>Onura </a:t>
            </a:r>
            <a:r>
              <a:rPr lang="de-DE" sz="1600" dirty="0"/>
              <a:t>kliniko apala du prediabetesetik diabetesera aurrera egiteko arriskua </a:t>
            </a:r>
            <a:r>
              <a:rPr lang="de-DE" sz="1600" dirty="0" smtClean="0"/>
              <a:t>murrizteko, </a:t>
            </a:r>
            <a:r>
              <a:rPr lang="de-DE" sz="1600" dirty="0"/>
              <a:t>bai eta hobekuntza arinak ere arteria-presioan eta parametro lipidikoetan. </a:t>
            </a:r>
            <a:endParaRPr lang="de-DE" sz="16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 smtClean="0"/>
              <a:t>Terapeutikan</a:t>
            </a:r>
            <a:r>
              <a:rPr lang="es-ES" sz="1600" dirty="0" smtClean="0"/>
              <a:t> </a:t>
            </a:r>
            <a:r>
              <a:rPr lang="es-ES" sz="1600" dirty="0" err="1" smtClean="0"/>
              <a:t>duen</a:t>
            </a:r>
            <a:r>
              <a:rPr lang="es-ES" sz="1600" dirty="0" smtClean="0"/>
              <a:t> </a:t>
            </a:r>
            <a:r>
              <a:rPr lang="es-ES" sz="1600" dirty="0" err="1" smtClean="0"/>
              <a:t>tokia</a:t>
            </a:r>
            <a:r>
              <a:rPr lang="es-ES" sz="1600" dirty="0" smtClean="0"/>
              <a:t>: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de-DE" sz="1200" dirty="0" smtClean="0"/>
              <a:t>NICEren </a:t>
            </a:r>
            <a:r>
              <a:rPr lang="de-DE" sz="1200" dirty="0"/>
              <a:t>aburuz, aukera bat da GMI ≥ 35 kg/m2 duten pertsonentzat, baldin eta horrez gainera prediabetesa eta arrisku kardiobaskular handia badituzte (hipertentsioa eta dislipemia eta halako arrisku-faktoreetan oinarrituta), eta errezetatzen bada obesitatearen diziplinarteko zerbitzu espezializatu baten </a:t>
            </a:r>
            <a:r>
              <a:rPr lang="de-DE" sz="1200" dirty="0" smtClean="0"/>
              <a:t>testuinguruan. </a:t>
            </a:r>
            <a:endParaRPr lang="es-ES" sz="1200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 smtClean="0"/>
              <a:t>Kanadan</a:t>
            </a:r>
            <a:r>
              <a:rPr lang="es-ES" sz="1200" dirty="0"/>
              <a:t>, GMI ≥ 35 kg/m2 </a:t>
            </a:r>
            <a:r>
              <a:rPr lang="es-ES" sz="1200" dirty="0" err="1"/>
              <a:t>indizerako</a:t>
            </a:r>
            <a:r>
              <a:rPr lang="es-ES" sz="1200" dirty="0"/>
              <a:t> eta prediabetes </a:t>
            </a:r>
            <a:r>
              <a:rPr lang="es-ES" sz="1200" dirty="0" err="1"/>
              <a:t>kasuetarako</a:t>
            </a:r>
            <a:r>
              <a:rPr lang="es-ES" sz="1200" dirty="0"/>
              <a:t> </a:t>
            </a:r>
            <a:r>
              <a:rPr lang="es-ES" sz="1200" dirty="0" err="1"/>
              <a:t>finantzatzea</a:t>
            </a:r>
            <a:r>
              <a:rPr lang="es-ES" sz="1200" dirty="0"/>
              <a:t> </a:t>
            </a:r>
            <a:r>
              <a:rPr lang="es-ES" sz="1200" dirty="0" err="1"/>
              <a:t>proposatu</a:t>
            </a:r>
            <a:r>
              <a:rPr lang="es-ES" sz="1200" dirty="0"/>
              <a:t> zen, </a:t>
            </a:r>
            <a:r>
              <a:rPr lang="es-ES" sz="1200" dirty="0" err="1"/>
              <a:t>baina</a:t>
            </a:r>
            <a:r>
              <a:rPr lang="es-ES" sz="1200" dirty="0"/>
              <a:t> </a:t>
            </a:r>
            <a:r>
              <a:rPr lang="es-ES" sz="1200" dirty="0" err="1"/>
              <a:t>ez</a:t>
            </a:r>
            <a:r>
              <a:rPr lang="es-ES" sz="1200" dirty="0"/>
              <a:t> zen </a:t>
            </a:r>
            <a:r>
              <a:rPr lang="es-ES" sz="1200" dirty="0" err="1" smtClean="0"/>
              <a:t>onartu</a:t>
            </a:r>
            <a:r>
              <a:rPr lang="es-ES" sz="1200" dirty="0" smtClean="0"/>
              <a:t>.</a:t>
            </a:r>
            <a:endParaRPr lang="es-ES" sz="12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Obesitaterako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farmakoak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: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Semaglutida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LP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2,4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mg/astean 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</a:rPr>
              <a:t>(</a:t>
            </a:r>
            <a:r>
              <a:rPr lang="es-ES" sz="1600" b="1" dirty="0" err="1" smtClean="0">
                <a:solidFill>
                  <a:srgbClr val="4E9EBA"/>
                </a:solidFill>
                <a:latin typeface="Arial Black" pitchFamily="34" charset="0"/>
              </a:rPr>
              <a:t>Ikusi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</a:rPr>
              <a:t> 5. taula)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336350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 smtClean="0"/>
              <a:t>Pisuaren</a:t>
            </a:r>
            <a:r>
              <a:rPr lang="es-ES" sz="1400" dirty="0" smtClean="0"/>
              <a:t> </a:t>
            </a:r>
            <a:r>
              <a:rPr lang="es-ES" sz="1400" dirty="0" err="1" smtClean="0"/>
              <a:t>gaineko</a:t>
            </a:r>
            <a:r>
              <a:rPr lang="es-ES" sz="1400" dirty="0" smtClean="0"/>
              <a:t> </a:t>
            </a:r>
            <a:r>
              <a:rPr lang="es-ES" sz="1400" dirty="0" err="1" smtClean="0"/>
              <a:t>eragina</a:t>
            </a:r>
            <a:r>
              <a:rPr lang="es-ES" sz="1400" dirty="0" smtClean="0"/>
              <a:t>: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100" dirty="0" err="1" smtClean="0"/>
              <a:t>Klinikoki</a:t>
            </a:r>
            <a:r>
              <a:rPr lang="es-ES" sz="1100" dirty="0" smtClean="0"/>
              <a:t> </a:t>
            </a:r>
            <a:r>
              <a:rPr lang="es-ES" sz="1100" dirty="0" err="1" smtClean="0"/>
              <a:t>esanguratsua</a:t>
            </a:r>
            <a:r>
              <a:rPr lang="es-ES" sz="1100" dirty="0" smtClean="0"/>
              <a:t>. </a:t>
            </a:r>
            <a:r>
              <a:rPr lang="es-ES" sz="1100" dirty="0" err="1" smtClean="0"/>
              <a:t>Eragin</a:t>
            </a:r>
            <a:r>
              <a:rPr lang="es-ES" sz="1100" dirty="0" smtClean="0"/>
              <a:t> </a:t>
            </a:r>
            <a:r>
              <a:rPr lang="es-ES" sz="1100" dirty="0" err="1" smtClean="0"/>
              <a:t>txikiagoa</a:t>
            </a:r>
            <a:r>
              <a:rPr lang="es-ES" sz="1100" dirty="0" smtClean="0"/>
              <a:t> </a:t>
            </a:r>
            <a:r>
              <a:rPr lang="es-ES" sz="1100" dirty="0" err="1" smtClean="0"/>
              <a:t>diabetikoengan</a:t>
            </a:r>
            <a:r>
              <a:rPr lang="es-ES" sz="1100" dirty="0" smtClean="0"/>
              <a:t> (</a:t>
            </a:r>
            <a:r>
              <a:rPr lang="es-ES" sz="1100" dirty="0" err="1" smtClean="0"/>
              <a:t>gutxi</a:t>
            </a:r>
            <a:r>
              <a:rPr lang="es-ES" sz="1100" dirty="0" smtClean="0"/>
              <a:t> </a:t>
            </a:r>
            <a:r>
              <a:rPr lang="es-ES" sz="1100" dirty="0" err="1" smtClean="0"/>
              <a:t>gorabehera</a:t>
            </a:r>
            <a:r>
              <a:rPr lang="es-ES" sz="1100" dirty="0" smtClean="0"/>
              <a:t> </a:t>
            </a:r>
            <a:r>
              <a:rPr lang="es-ES" sz="1100" dirty="0" err="1" smtClean="0"/>
              <a:t>erdia</a:t>
            </a:r>
            <a:r>
              <a:rPr lang="es-ES" sz="1100" dirty="0" smtClean="0"/>
              <a:t>), </a:t>
            </a:r>
            <a:r>
              <a:rPr lang="es-ES" sz="1100" dirty="0" err="1" smtClean="0"/>
              <a:t>gizonengan</a:t>
            </a:r>
            <a:r>
              <a:rPr lang="es-ES" sz="1100" dirty="0" smtClean="0"/>
              <a:t> </a:t>
            </a:r>
            <a:r>
              <a:rPr lang="es-ES" sz="1100" dirty="0"/>
              <a:t>eta </a:t>
            </a:r>
            <a:r>
              <a:rPr lang="es-ES" sz="1100" dirty="0" err="1"/>
              <a:t>pisu</a:t>
            </a:r>
            <a:r>
              <a:rPr lang="es-ES" sz="1100" dirty="0"/>
              <a:t> basal </a:t>
            </a:r>
            <a:r>
              <a:rPr lang="es-ES" sz="1100" dirty="0" err="1"/>
              <a:t>handiena</a:t>
            </a:r>
            <a:r>
              <a:rPr lang="es-ES" sz="1100" dirty="0"/>
              <a:t> </a:t>
            </a:r>
            <a:r>
              <a:rPr lang="es-ES" sz="1100" dirty="0" err="1"/>
              <a:t>dutenengan</a:t>
            </a:r>
            <a:r>
              <a:rPr lang="es-ES" sz="1100" dirty="0"/>
              <a:t> (&gt; 115 kg).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100" dirty="0" err="1" smtClean="0"/>
              <a:t>SKAk</a:t>
            </a:r>
            <a:r>
              <a:rPr lang="es-ES" sz="1100" dirty="0" smtClean="0"/>
              <a:t> </a:t>
            </a:r>
            <a:r>
              <a:rPr lang="es-ES" sz="1100" dirty="0" err="1"/>
              <a:t>diabetesa</a:t>
            </a:r>
            <a:r>
              <a:rPr lang="es-ES" sz="1100" dirty="0"/>
              <a:t> </a:t>
            </a:r>
            <a:r>
              <a:rPr lang="es-ES" sz="1100" dirty="0" err="1"/>
              <a:t>ez</a:t>
            </a:r>
            <a:r>
              <a:rPr lang="es-ES" sz="1100" dirty="0"/>
              <a:t> </a:t>
            </a:r>
            <a:r>
              <a:rPr lang="es-ES" sz="1100" dirty="0" err="1"/>
              <a:t>duten</a:t>
            </a:r>
            <a:r>
              <a:rPr lang="es-ES" sz="1100" dirty="0"/>
              <a:t> </a:t>
            </a:r>
            <a:r>
              <a:rPr lang="es-ES" sz="1100" dirty="0" err="1"/>
              <a:t>biztanleen</a:t>
            </a:r>
            <a:r>
              <a:rPr lang="es-ES" sz="1100" dirty="0"/>
              <a:t> </a:t>
            </a:r>
            <a:r>
              <a:rPr lang="es-ES" sz="1100" dirty="0" err="1" smtClean="0"/>
              <a:t>artean</a:t>
            </a:r>
            <a:r>
              <a:rPr lang="es-ES" sz="1100" dirty="0" smtClean="0"/>
              <a:t>: </a:t>
            </a:r>
            <a:r>
              <a:rPr lang="es-ES" sz="1100" dirty="0" err="1" smtClean="0"/>
              <a:t>gehienbat</a:t>
            </a:r>
            <a:r>
              <a:rPr lang="es-ES" sz="1100" dirty="0" smtClean="0"/>
              <a:t> </a:t>
            </a:r>
            <a:r>
              <a:rPr lang="es-ES" sz="1100" dirty="0" err="1" smtClean="0"/>
              <a:t>emakumeak</a:t>
            </a:r>
            <a:r>
              <a:rPr lang="es-ES" sz="1100" dirty="0" smtClean="0"/>
              <a:t> </a:t>
            </a:r>
            <a:r>
              <a:rPr lang="es-ES" sz="1100" dirty="0"/>
              <a:t>(% 71,6), 46 </a:t>
            </a:r>
            <a:r>
              <a:rPr lang="es-ES" sz="1100" dirty="0" err="1"/>
              <a:t>urteko</a:t>
            </a:r>
            <a:r>
              <a:rPr lang="es-ES" sz="1100" dirty="0"/>
              <a:t> </a:t>
            </a:r>
            <a:r>
              <a:rPr lang="es-ES" sz="1100" dirty="0" err="1"/>
              <a:t>batez</a:t>
            </a:r>
            <a:r>
              <a:rPr lang="es-ES" sz="1100" dirty="0"/>
              <a:t> </a:t>
            </a:r>
            <a:r>
              <a:rPr lang="es-ES" sz="1100" dirty="0" err="1"/>
              <a:t>besteko</a:t>
            </a:r>
            <a:r>
              <a:rPr lang="es-ES" sz="1100" dirty="0"/>
              <a:t> </a:t>
            </a:r>
            <a:r>
              <a:rPr lang="es-ES" sz="1100" dirty="0" err="1" smtClean="0"/>
              <a:t>adinarekin</a:t>
            </a:r>
            <a:r>
              <a:rPr lang="es-ES" sz="1100" dirty="0" smtClean="0"/>
              <a:t>, 35,9-38 </a:t>
            </a:r>
            <a:r>
              <a:rPr lang="es-ES" sz="1100" dirty="0"/>
              <a:t>kg/m2-ko </a:t>
            </a:r>
            <a:r>
              <a:rPr lang="es-ES" sz="1100" dirty="0" err="1"/>
              <a:t>GMIarekin</a:t>
            </a:r>
            <a:r>
              <a:rPr lang="es-ES" sz="1100" dirty="0"/>
              <a:t>, non 65 </a:t>
            </a:r>
            <a:r>
              <a:rPr lang="es-ES" sz="1100" dirty="0" err="1"/>
              <a:t>urtetik</a:t>
            </a:r>
            <a:r>
              <a:rPr lang="es-ES" sz="1100" dirty="0"/>
              <a:t> </a:t>
            </a:r>
            <a:r>
              <a:rPr lang="es-ES" sz="1100" dirty="0" err="1"/>
              <a:t>beherakoak</a:t>
            </a:r>
            <a:r>
              <a:rPr lang="es-ES" sz="1100" dirty="0"/>
              <a:t> </a:t>
            </a:r>
            <a:r>
              <a:rPr lang="es-ES" sz="1100" dirty="0" err="1"/>
              <a:t>baitira</a:t>
            </a:r>
            <a:r>
              <a:rPr lang="es-ES" sz="1100" dirty="0"/>
              <a:t> % </a:t>
            </a:r>
            <a:r>
              <a:rPr lang="es-ES" sz="1100" dirty="0" smtClean="0"/>
              <a:t>90.</a:t>
            </a:r>
            <a:endParaRPr lang="es-ES" sz="1100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100" dirty="0" err="1" smtClean="0"/>
              <a:t>Pisu</a:t>
            </a:r>
            <a:r>
              <a:rPr lang="es-ES" sz="1100" dirty="0" smtClean="0"/>
              <a:t>-galera </a:t>
            </a:r>
            <a:r>
              <a:rPr lang="es-ES" sz="1100" dirty="0"/>
              <a:t>≥ % 15 </a:t>
            </a:r>
            <a:r>
              <a:rPr lang="es-ES" sz="1100" dirty="0" err="1"/>
              <a:t>duten</a:t>
            </a:r>
            <a:r>
              <a:rPr lang="es-ES" sz="1100" dirty="0"/>
              <a:t> </a:t>
            </a:r>
            <a:r>
              <a:rPr lang="es-ES" sz="1100" dirty="0" err="1"/>
              <a:t>erantzuleen</a:t>
            </a:r>
            <a:r>
              <a:rPr lang="es-ES" sz="1100" dirty="0"/>
              <a:t> </a:t>
            </a:r>
            <a:r>
              <a:rPr lang="es-ES" sz="1100" dirty="0" err="1"/>
              <a:t>ehunekoa</a:t>
            </a:r>
            <a:r>
              <a:rPr lang="es-ES" sz="1100" dirty="0"/>
              <a:t>: % </a:t>
            </a:r>
            <a:r>
              <a:rPr lang="es-ES" sz="1100" dirty="0" smtClean="0"/>
              <a:t>50.</a:t>
            </a:r>
            <a:endParaRPr lang="es-ES" sz="1100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100" dirty="0" err="1" smtClean="0"/>
              <a:t>Efektu</a:t>
            </a:r>
            <a:r>
              <a:rPr lang="es-ES" sz="1100" dirty="0" smtClean="0"/>
              <a:t> </a:t>
            </a:r>
            <a:r>
              <a:rPr lang="es-ES" sz="1100" dirty="0" err="1"/>
              <a:t>maximoa</a:t>
            </a:r>
            <a:r>
              <a:rPr lang="es-ES" sz="1100" dirty="0"/>
              <a:t> 60-68 </a:t>
            </a:r>
            <a:r>
              <a:rPr lang="es-ES" sz="1100" dirty="0" err="1"/>
              <a:t>asteren</a:t>
            </a:r>
            <a:r>
              <a:rPr lang="es-ES" sz="1100" dirty="0"/>
              <a:t> </a:t>
            </a:r>
            <a:r>
              <a:rPr lang="es-ES" sz="1100" dirty="0" err="1" smtClean="0"/>
              <a:t>buruan</a:t>
            </a:r>
            <a:r>
              <a:rPr lang="es-ES" sz="1100" dirty="0" smtClean="0"/>
              <a:t>; </a:t>
            </a:r>
            <a:r>
              <a:rPr lang="es-ES" sz="1100" dirty="0"/>
              <a:t>une </a:t>
            </a:r>
            <a:r>
              <a:rPr lang="es-ES" sz="1100" dirty="0" err="1"/>
              <a:t>horretatik</a:t>
            </a:r>
            <a:r>
              <a:rPr lang="es-ES" sz="1100" dirty="0"/>
              <a:t> </a:t>
            </a:r>
            <a:r>
              <a:rPr lang="es-ES" sz="1100" dirty="0" err="1"/>
              <a:t>aurrera</a:t>
            </a:r>
            <a:r>
              <a:rPr lang="es-ES" sz="1100" dirty="0"/>
              <a:t>, </a:t>
            </a:r>
            <a:r>
              <a:rPr lang="es-ES" sz="1100" dirty="0" err="1"/>
              <a:t>pisua</a:t>
            </a:r>
            <a:r>
              <a:rPr lang="es-ES" sz="1100" dirty="0"/>
              <a:t> </a:t>
            </a:r>
            <a:r>
              <a:rPr lang="es-ES" sz="1100" dirty="0" err="1"/>
              <a:t>egonkortu</a:t>
            </a:r>
            <a:r>
              <a:rPr lang="es-ES" sz="1100" dirty="0"/>
              <a:t> </a:t>
            </a:r>
            <a:r>
              <a:rPr lang="es-ES" sz="1100" dirty="0" err="1"/>
              <a:t>egiten</a:t>
            </a:r>
            <a:r>
              <a:rPr lang="es-ES" sz="1100" dirty="0"/>
              <a:t> da. </a:t>
            </a:r>
            <a:r>
              <a:rPr lang="es-ES" sz="1100" dirty="0" err="1"/>
              <a:t>Farmakoa</a:t>
            </a:r>
            <a:r>
              <a:rPr lang="es-ES" sz="1100" dirty="0"/>
              <a:t> </a:t>
            </a:r>
            <a:r>
              <a:rPr lang="es-ES" sz="1100" dirty="0" err="1"/>
              <a:t>kendu</a:t>
            </a:r>
            <a:r>
              <a:rPr lang="es-ES" sz="1100" dirty="0"/>
              <a:t> eta </a:t>
            </a:r>
            <a:r>
              <a:rPr lang="es-ES" sz="1100" dirty="0" err="1"/>
              <a:t>urtebetera</a:t>
            </a:r>
            <a:r>
              <a:rPr lang="es-ES" sz="1100" dirty="0"/>
              <a:t>, </a:t>
            </a:r>
            <a:r>
              <a:rPr lang="es-ES" sz="1100" dirty="0" err="1"/>
              <a:t>pazienteek</a:t>
            </a:r>
            <a:r>
              <a:rPr lang="es-ES" sz="1100" dirty="0"/>
              <a:t> </a:t>
            </a:r>
            <a:r>
              <a:rPr lang="es-ES" sz="1100" dirty="0" err="1"/>
              <a:t>aurretiko</a:t>
            </a:r>
            <a:r>
              <a:rPr lang="es-ES" sz="1100" dirty="0"/>
              <a:t> </a:t>
            </a:r>
            <a:r>
              <a:rPr lang="es-ES" sz="1100" dirty="0" err="1"/>
              <a:t>pisu-galeraren</a:t>
            </a:r>
            <a:r>
              <a:rPr lang="es-ES" sz="1100" dirty="0"/>
              <a:t> </a:t>
            </a:r>
            <a:r>
              <a:rPr lang="es-ES" sz="1100" dirty="0" err="1"/>
              <a:t>bi</a:t>
            </a:r>
            <a:r>
              <a:rPr lang="es-ES" sz="1100" dirty="0"/>
              <a:t> </a:t>
            </a:r>
            <a:r>
              <a:rPr lang="es-ES" sz="1100" dirty="0" err="1"/>
              <a:t>heren</a:t>
            </a:r>
            <a:r>
              <a:rPr lang="es-ES" sz="1100" dirty="0"/>
              <a:t> </a:t>
            </a:r>
            <a:r>
              <a:rPr lang="es-ES" sz="1100" dirty="0" err="1" smtClean="0"/>
              <a:t>berreskuratu</a:t>
            </a:r>
            <a:r>
              <a:rPr lang="es-ES" sz="1100" dirty="0" smtClean="0"/>
              <a:t> </a:t>
            </a:r>
            <a:r>
              <a:rPr lang="es-ES" sz="1100" dirty="0" err="1" smtClean="0"/>
              <a:t>zituzten</a:t>
            </a:r>
            <a:r>
              <a:rPr lang="es-ES" sz="1100" dirty="0" smtClean="0"/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400" dirty="0" err="1" smtClean="0"/>
              <a:t>Semaglutida</a:t>
            </a:r>
            <a:r>
              <a:rPr lang="es-ES" sz="1400" dirty="0" smtClean="0"/>
              <a:t> </a:t>
            </a:r>
            <a:r>
              <a:rPr lang="es-ES" sz="1400" dirty="0"/>
              <a:t>LP 2,4 mg/astean </a:t>
            </a:r>
            <a:r>
              <a:rPr lang="es-ES" sz="1400" dirty="0" err="1"/>
              <a:t>liraglutida</a:t>
            </a:r>
            <a:r>
              <a:rPr lang="es-ES" sz="1400" dirty="0"/>
              <a:t> LP 3 mg/</a:t>
            </a:r>
            <a:r>
              <a:rPr lang="es-ES" sz="1400" dirty="0" err="1"/>
              <a:t>egunean</a:t>
            </a:r>
            <a:r>
              <a:rPr lang="es-ES" sz="1400" dirty="0"/>
              <a:t> </a:t>
            </a:r>
            <a:r>
              <a:rPr lang="es-ES" sz="1400" dirty="0" err="1"/>
              <a:t>baino</a:t>
            </a:r>
            <a:r>
              <a:rPr lang="es-ES" sz="1400" dirty="0"/>
              <a:t> </a:t>
            </a:r>
            <a:r>
              <a:rPr lang="es-ES" sz="1400" dirty="0" err="1"/>
              <a:t>eraginkorragoa</a:t>
            </a:r>
            <a:r>
              <a:rPr lang="es-ES" sz="1400" dirty="0"/>
              <a:t> izan zen </a:t>
            </a:r>
            <a:r>
              <a:rPr lang="es-ES" sz="1400" dirty="0" err="1"/>
              <a:t>pisua</a:t>
            </a:r>
            <a:r>
              <a:rPr lang="es-ES" sz="1400" dirty="0"/>
              <a:t> </a:t>
            </a:r>
            <a:r>
              <a:rPr lang="es-ES" sz="1400" dirty="0" err="1" smtClean="0"/>
              <a:t>galtzean</a:t>
            </a:r>
            <a:r>
              <a:rPr lang="es-ES" sz="1400" dirty="0" smtClean="0"/>
              <a:t>, </a:t>
            </a:r>
            <a:r>
              <a:rPr lang="es-ES" sz="1400" dirty="0" err="1"/>
              <a:t>bai</a:t>
            </a:r>
            <a:r>
              <a:rPr lang="es-ES" sz="1400" dirty="0"/>
              <a:t> eta </a:t>
            </a:r>
            <a:r>
              <a:rPr lang="es-ES" sz="1400" dirty="0" err="1"/>
              <a:t>prediabetesaren</a:t>
            </a:r>
            <a:r>
              <a:rPr lang="es-ES" sz="1400" dirty="0"/>
              <a:t> </a:t>
            </a:r>
            <a:r>
              <a:rPr lang="es-ES" sz="1400" dirty="0" err="1"/>
              <a:t>normogluzemiaranzko</a:t>
            </a:r>
            <a:r>
              <a:rPr lang="es-ES" sz="1400" dirty="0"/>
              <a:t> </a:t>
            </a:r>
            <a:r>
              <a:rPr lang="es-ES" sz="1400" dirty="0" err="1"/>
              <a:t>eboluzioan</a:t>
            </a:r>
            <a:r>
              <a:rPr lang="es-ES" sz="1400" dirty="0"/>
              <a:t> </a:t>
            </a:r>
            <a:r>
              <a:rPr lang="es-ES" sz="1400" dirty="0" smtClean="0"/>
              <a:t>ere, </a:t>
            </a:r>
            <a:r>
              <a:rPr lang="es-ES" sz="1400" dirty="0"/>
              <a:t>eta </a:t>
            </a:r>
            <a:r>
              <a:rPr lang="es-ES" sz="1400" dirty="0" err="1"/>
              <a:t>kontrako</a:t>
            </a:r>
            <a:r>
              <a:rPr lang="es-ES" sz="1400" dirty="0"/>
              <a:t> </a:t>
            </a:r>
            <a:r>
              <a:rPr lang="es-ES" sz="1400" dirty="0" err="1"/>
              <a:t>efektu</a:t>
            </a:r>
            <a:r>
              <a:rPr lang="es-ES" sz="1400" dirty="0"/>
              <a:t> </a:t>
            </a:r>
            <a:r>
              <a:rPr lang="es-ES" sz="1400" dirty="0" err="1"/>
              <a:t>gehiago</a:t>
            </a:r>
            <a:r>
              <a:rPr lang="es-ES" sz="1400" dirty="0"/>
              <a:t> izan </a:t>
            </a:r>
            <a:r>
              <a:rPr lang="es-ES" sz="1400" dirty="0" err="1" smtClean="0"/>
              <a:t>zituen</a:t>
            </a:r>
            <a:r>
              <a:rPr lang="es-ES" sz="1400" dirty="0" smtClean="0"/>
              <a:t>. </a:t>
            </a:r>
            <a:endParaRPr lang="es-ES" sz="14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400" dirty="0" err="1" smtClean="0"/>
              <a:t>Kontrako</a:t>
            </a:r>
            <a:r>
              <a:rPr lang="es-ES" sz="1400" dirty="0" smtClean="0"/>
              <a:t> </a:t>
            </a:r>
            <a:r>
              <a:rPr lang="es-ES" sz="1400" dirty="0" err="1"/>
              <a:t>efektu</a:t>
            </a:r>
            <a:r>
              <a:rPr lang="es-ES" sz="1400" dirty="0"/>
              <a:t> </a:t>
            </a:r>
            <a:r>
              <a:rPr lang="es-ES" sz="1400" dirty="0" err="1"/>
              <a:t>berriak</a:t>
            </a:r>
            <a:r>
              <a:rPr lang="es-ES" sz="1400" dirty="0"/>
              <a:t> </a:t>
            </a:r>
            <a:r>
              <a:rPr lang="es-ES" sz="1400" dirty="0" err="1"/>
              <a:t>identifikatu</a:t>
            </a:r>
            <a:r>
              <a:rPr lang="es-ES" sz="1400" dirty="0"/>
              <a:t> </a:t>
            </a:r>
            <a:r>
              <a:rPr lang="es-ES" sz="1400" dirty="0" err="1"/>
              <a:t>dira</a:t>
            </a:r>
            <a:r>
              <a:rPr lang="es-ES" sz="1400" dirty="0"/>
              <a:t>: </a:t>
            </a:r>
            <a:r>
              <a:rPr lang="es-ES" sz="1400" dirty="0" err="1"/>
              <a:t>ilea</a:t>
            </a:r>
            <a:r>
              <a:rPr lang="es-ES" sz="1400" dirty="0"/>
              <a:t> </a:t>
            </a:r>
            <a:r>
              <a:rPr lang="es-ES" sz="1400" dirty="0" err="1"/>
              <a:t>galtzea</a:t>
            </a:r>
            <a:r>
              <a:rPr lang="es-ES" sz="1400" dirty="0"/>
              <a:t>, </a:t>
            </a:r>
            <a:r>
              <a:rPr lang="es-ES" sz="1400" dirty="0" err="1"/>
              <a:t>zorabioa</a:t>
            </a:r>
            <a:r>
              <a:rPr lang="es-ES" sz="1400" dirty="0"/>
              <a:t>, </a:t>
            </a:r>
            <a:r>
              <a:rPr lang="es-ES" sz="1400" dirty="0" err="1"/>
              <a:t>buruko</a:t>
            </a:r>
            <a:r>
              <a:rPr lang="es-ES" sz="1400" dirty="0"/>
              <a:t> mina, </a:t>
            </a:r>
            <a:r>
              <a:rPr lang="es-ES" sz="1400" dirty="0" err="1"/>
              <a:t>hipotentsio</a:t>
            </a:r>
            <a:r>
              <a:rPr lang="es-ES" sz="1400" dirty="0"/>
              <a:t> </a:t>
            </a:r>
            <a:r>
              <a:rPr lang="es-ES" sz="1400" dirty="0" err="1"/>
              <a:t>ortostatikoa</a:t>
            </a:r>
            <a:r>
              <a:rPr lang="es-ES" sz="1400" dirty="0"/>
              <a:t> eta </a:t>
            </a:r>
            <a:r>
              <a:rPr lang="es-ES" sz="1400" dirty="0" err="1"/>
              <a:t>hipogluzemia</a:t>
            </a:r>
            <a:r>
              <a:rPr lang="es-ES" sz="1400" dirty="0"/>
              <a:t> </a:t>
            </a:r>
            <a:r>
              <a:rPr lang="es-ES" sz="1400" dirty="0" err="1"/>
              <a:t>sulfonilureekin</a:t>
            </a:r>
            <a:r>
              <a:rPr lang="es-ES" sz="1400" dirty="0"/>
              <a:t> </a:t>
            </a:r>
            <a:r>
              <a:rPr lang="es-ES" sz="1400" dirty="0" err="1"/>
              <a:t>tratatu</a:t>
            </a:r>
            <a:r>
              <a:rPr lang="es-ES" sz="1400" dirty="0"/>
              <a:t> </a:t>
            </a:r>
            <a:r>
              <a:rPr lang="es-ES" sz="1400" dirty="0" err="1"/>
              <a:t>gabeko</a:t>
            </a:r>
            <a:r>
              <a:rPr lang="es-ES" sz="1400" dirty="0"/>
              <a:t> DM2 </a:t>
            </a:r>
            <a:r>
              <a:rPr lang="es-ES" sz="1400" dirty="0" err="1"/>
              <a:t>duten</a:t>
            </a:r>
            <a:r>
              <a:rPr lang="es-ES" sz="1400" dirty="0"/>
              <a:t> </a:t>
            </a:r>
            <a:r>
              <a:rPr lang="es-ES" sz="1400" dirty="0" err="1" smtClean="0"/>
              <a:t>pazienteengan</a:t>
            </a:r>
            <a:r>
              <a:rPr lang="es-ES" sz="1400" dirty="0" smtClean="0"/>
              <a:t>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100" dirty="0" err="1" smtClean="0"/>
              <a:t>Erretinopatia</a:t>
            </a:r>
            <a:r>
              <a:rPr lang="es-ES" sz="1100" dirty="0" smtClean="0"/>
              <a:t> </a:t>
            </a:r>
            <a:r>
              <a:rPr lang="es-ES" sz="1100" dirty="0" err="1" smtClean="0"/>
              <a:t>diabetikoa</a:t>
            </a:r>
            <a:r>
              <a:rPr lang="es-ES" sz="1100" dirty="0" smtClean="0"/>
              <a:t> </a:t>
            </a:r>
            <a:r>
              <a:rPr lang="es-ES" sz="1100" dirty="0" err="1" smtClean="0"/>
              <a:t>arrisku</a:t>
            </a:r>
            <a:r>
              <a:rPr lang="es-ES" sz="1100" dirty="0" smtClean="0"/>
              <a:t> </a:t>
            </a:r>
            <a:r>
              <a:rPr lang="es-ES" sz="1100" dirty="0" err="1" smtClean="0"/>
              <a:t>garrantzitsutzat</a:t>
            </a:r>
            <a:r>
              <a:rPr lang="es-ES" sz="1100" dirty="0" smtClean="0"/>
              <a:t> </a:t>
            </a:r>
            <a:r>
              <a:rPr lang="es-ES" sz="1100" dirty="0" err="1" smtClean="0"/>
              <a:t>identifikatu</a:t>
            </a:r>
            <a:r>
              <a:rPr lang="es-ES" sz="1100" dirty="0" smtClean="0"/>
              <a:t> da DM2 </a:t>
            </a:r>
            <a:r>
              <a:rPr lang="es-ES" sz="1100" dirty="0" err="1" smtClean="0"/>
              <a:t>duten</a:t>
            </a:r>
            <a:r>
              <a:rPr lang="es-ES" sz="1100" dirty="0" smtClean="0"/>
              <a:t> </a:t>
            </a:r>
            <a:r>
              <a:rPr lang="es-ES" sz="1100" dirty="0" err="1" smtClean="0"/>
              <a:t>pazienteengan</a:t>
            </a:r>
            <a:r>
              <a:rPr lang="es-ES" sz="1100" dirty="0" smtClean="0"/>
              <a:t>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100" dirty="0" smtClean="0"/>
              <a:t>En </a:t>
            </a:r>
            <a:r>
              <a:rPr lang="es-ES" sz="1100" dirty="0"/>
              <a:t>los estudios post autorización se han descrito casos de pancreatitis aguda y necrotizante, reacciones de hipersensibilidad y </a:t>
            </a:r>
            <a:r>
              <a:rPr lang="es-ES" sz="1100" dirty="0" smtClean="0"/>
              <a:t>hepatitis. </a:t>
            </a:r>
            <a:r>
              <a:rPr lang="es-ES" sz="1100" dirty="0" err="1"/>
              <a:t>Baimen</a:t>
            </a:r>
            <a:r>
              <a:rPr lang="es-ES" sz="1100" dirty="0"/>
              <a:t> </a:t>
            </a:r>
            <a:r>
              <a:rPr lang="es-ES" sz="1100" dirty="0" err="1"/>
              <a:t>osteko</a:t>
            </a:r>
            <a:r>
              <a:rPr lang="es-ES" sz="1100" dirty="0"/>
              <a:t> </a:t>
            </a:r>
            <a:r>
              <a:rPr lang="es-ES" sz="1100" dirty="0" err="1"/>
              <a:t>azterlanetan</a:t>
            </a:r>
            <a:r>
              <a:rPr lang="es-ES" sz="1100" dirty="0"/>
              <a:t>, </a:t>
            </a:r>
            <a:r>
              <a:rPr lang="es-ES" sz="1100" dirty="0" err="1"/>
              <a:t>pankreatitis</a:t>
            </a:r>
            <a:r>
              <a:rPr lang="es-ES" sz="1100" dirty="0"/>
              <a:t> </a:t>
            </a:r>
            <a:r>
              <a:rPr lang="es-ES" sz="1100" dirty="0" err="1"/>
              <a:t>akutuaren</a:t>
            </a:r>
            <a:r>
              <a:rPr lang="es-ES" sz="1100" dirty="0"/>
              <a:t> eta </a:t>
            </a:r>
            <a:r>
              <a:rPr lang="es-ES" sz="1100" dirty="0" err="1"/>
              <a:t>nekrosatzailearen</a:t>
            </a:r>
            <a:r>
              <a:rPr lang="es-ES" sz="1100" dirty="0"/>
              <a:t> </a:t>
            </a:r>
            <a:r>
              <a:rPr lang="es-ES" sz="1100" dirty="0" err="1"/>
              <a:t>kasuak</a:t>
            </a:r>
            <a:r>
              <a:rPr lang="es-ES" sz="1100" dirty="0"/>
              <a:t> </a:t>
            </a:r>
            <a:r>
              <a:rPr lang="es-ES" sz="1100" dirty="0" err="1"/>
              <a:t>deskribatu</a:t>
            </a:r>
            <a:r>
              <a:rPr lang="es-ES" sz="1100" dirty="0"/>
              <a:t> </a:t>
            </a:r>
            <a:r>
              <a:rPr lang="es-ES" sz="1100" dirty="0" err="1"/>
              <a:t>dira</a:t>
            </a:r>
            <a:r>
              <a:rPr lang="es-ES" sz="1100" dirty="0"/>
              <a:t>, </a:t>
            </a:r>
            <a:r>
              <a:rPr lang="es-ES" sz="1100" dirty="0" err="1"/>
              <a:t>bai</a:t>
            </a:r>
            <a:r>
              <a:rPr lang="es-ES" sz="1100" dirty="0"/>
              <a:t> eta </a:t>
            </a:r>
            <a:r>
              <a:rPr lang="es-ES" sz="1100" dirty="0" err="1"/>
              <a:t>hipersentikortasun-erreakzioak</a:t>
            </a:r>
            <a:r>
              <a:rPr lang="es-ES" sz="1100" dirty="0"/>
              <a:t> eta </a:t>
            </a:r>
            <a:r>
              <a:rPr lang="es-ES" sz="1100" dirty="0" err="1"/>
              <a:t>hepatitisa</a:t>
            </a:r>
            <a:r>
              <a:rPr lang="es-ES" sz="1100" dirty="0"/>
              <a:t> ere.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400" dirty="0" smtClean="0"/>
              <a:t>DM2 </a:t>
            </a:r>
            <a:r>
              <a:rPr lang="es-ES" sz="1400" dirty="0" err="1"/>
              <a:t>duten</a:t>
            </a:r>
            <a:r>
              <a:rPr lang="es-ES" sz="1400" dirty="0"/>
              <a:t> eta </a:t>
            </a:r>
            <a:r>
              <a:rPr lang="es-ES" sz="1400" dirty="0" err="1"/>
              <a:t>semaglutida-dosi</a:t>
            </a:r>
            <a:r>
              <a:rPr lang="es-ES" sz="1400" dirty="0"/>
              <a:t> </a:t>
            </a:r>
            <a:r>
              <a:rPr lang="es-ES" sz="1400" dirty="0" err="1"/>
              <a:t>txikiagoekin</a:t>
            </a:r>
            <a:r>
              <a:rPr lang="es-ES" sz="1400" dirty="0"/>
              <a:t> </a:t>
            </a:r>
            <a:r>
              <a:rPr lang="es-ES" sz="1400" dirty="0" err="1"/>
              <a:t>tratatutako</a:t>
            </a:r>
            <a:r>
              <a:rPr lang="es-ES" sz="1400" dirty="0"/>
              <a:t> </a:t>
            </a:r>
            <a:r>
              <a:rPr lang="es-ES" sz="1400" dirty="0" err="1"/>
              <a:t>pazienteetan</a:t>
            </a:r>
            <a:r>
              <a:rPr lang="es-ES" sz="1400" dirty="0"/>
              <a:t> </a:t>
            </a:r>
            <a:r>
              <a:rPr lang="es-ES" sz="1400" dirty="0" err="1"/>
              <a:t>azterketek</a:t>
            </a:r>
            <a:r>
              <a:rPr lang="es-ES" sz="1400" dirty="0"/>
              <a:t> </a:t>
            </a:r>
            <a:r>
              <a:rPr lang="es-ES" sz="1400" dirty="0" err="1"/>
              <a:t>onura</a:t>
            </a:r>
            <a:r>
              <a:rPr lang="es-ES" sz="1400" dirty="0"/>
              <a:t> </a:t>
            </a:r>
            <a:r>
              <a:rPr lang="es-ES" sz="1400" dirty="0" err="1"/>
              <a:t>kardiobaskularrak</a:t>
            </a:r>
            <a:r>
              <a:rPr lang="es-ES" sz="1400" dirty="0"/>
              <a:t> </a:t>
            </a:r>
            <a:r>
              <a:rPr lang="es-ES" sz="1400" dirty="0" err="1"/>
              <a:t>iradokitzen</a:t>
            </a:r>
            <a:r>
              <a:rPr lang="es-ES" sz="1400" dirty="0"/>
              <a:t> </a:t>
            </a:r>
            <a:r>
              <a:rPr lang="es-ES" sz="1400" dirty="0" err="1"/>
              <a:t>badituzte</a:t>
            </a:r>
            <a:r>
              <a:rPr lang="es-ES" sz="1400" dirty="0"/>
              <a:t> ere, </a:t>
            </a:r>
            <a:r>
              <a:rPr lang="es-ES" sz="1400" dirty="0" err="1"/>
              <a:t>oraindik</a:t>
            </a:r>
            <a:r>
              <a:rPr lang="es-ES" sz="1400" dirty="0"/>
              <a:t> </a:t>
            </a:r>
            <a:r>
              <a:rPr lang="es-ES" sz="1400" dirty="0" err="1"/>
              <a:t>ez</a:t>
            </a:r>
            <a:r>
              <a:rPr lang="es-ES" sz="1400" dirty="0"/>
              <a:t> </a:t>
            </a:r>
            <a:r>
              <a:rPr lang="es-ES" sz="1400" dirty="0" err="1"/>
              <a:t>dira</a:t>
            </a:r>
            <a:r>
              <a:rPr lang="es-ES" sz="1400" dirty="0"/>
              <a:t> </a:t>
            </a:r>
            <a:r>
              <a:rPr lang="es-ES" sz="1400" dirty="0" err="1"/>
              <a:t>argitaratu</a:t>
            </a:r>
            <a:r>
              <a:rPr lang="es-ES" sz="1400" dirty="0"/>
              <a:t> </a:t>
            </a:r>
            <a:r>
              <a:rPr lang="es-ES" sz="1400" dirty="0" err="1"/>
              <a:t>semaglutida</a:t>
            </a:r>
            <a:r>
              <a:rPr lang="es-ES" sz="1400" dirty="0"/>
              <a:t> LP 2,4 mg-</a:t>
            </a:r>
            <a:r>
              <a:rPr lang="es-ES" sz="1400" dirty="0" err="1"/>
              <a:t>ren</a:t>
            </a:r>
            <a:r>
              <a:rPr lang="es-ES" sz="1400" dirty="0"/>
              <a:t> </a:t>
            </a:r>
            <a:r>
              <a:rPr lang="es-ES" sz="1400" dirty="0" err="1"/>
              <a:t>datuak</a:t>
            </a:r>
            <a:r>
              <a:rPr lang="es-ES" sz="1400" dirty="0"/>
              <a:t> </a:t>
            </a:r>
            <a:r>
              <a:rPr lang="es-ES" sz="1400" dirty="0" err="1"/>
              <a:t>gertakari</a:t>
            </a:r>
            <a:r>
              <a:rPr lang="es-ES" sz="1400" dirty="0"/>
              <a:t> </a:t>
            </a:r>
            <a:r>
              <a:rPr lang="es-ES" sz="1400" dirty="0" err="1"/>
              <a:t>kardiobaskularrei</a:t>
            </a:r>
            <a:r>
              <a:rPr lang="es-ES" sz="1400" dirty="0"/>
              <a:t> </a:t>
            </a:r>
            <a:r>
              <a:rPr lang="es-ES" sz="1400" dirty="0" err="1"/>
              <a:t>dagokienez</a:t>
            </a:r>
            <a:r>
              <a:rPr lang="es-ES" sz="1400" dirty="0"/>
              <a:t>. SKA </a:t>
            </a:r>
            <a:r>
              <a:rPr lang="es-ES" sz="1400" dirty="0" err="1"/>
              <a:t>espezifiko</a:t>
            </a:r>
            <a:r>
              <a:rPr lang="es-ES" sz="1400" dirty="0"/>
              <a:t> </a:t>
            </a:r>
            <a:r>
              <a:rPr lang="es-ES" sz="1400" dirty="0" err="1"/>
              <a:t>bat</a:t>
            </a:r>
            <a:r>
              <a:rPr lang="es-ES" sz="1400" dirty="0"/>
              <a:t> </a:t>
            </a:r>
            <a:r>
              <a:rPr lang="es-ES" sz="1400" dirty="0" err="1"/>
              <a:t>dago</a:t>
            </a:r>
            <a:r>
              <a:rPr lang="es-ES" sz="1400" dirty="0"/>
              <a:t> </a:t>
            </a:r>
            <a:r>
              <a:rPr lang="es-ES" sz="1400" dirty="0" err="1" smtClean="0"/>
              <a:t>martxan</a:t>
            </a:r>
            <a:r>
              <a:rPr lang="es-ES" sz="1400" dirty="0"/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 smtClean="0"/>
              <a:t>Terapeutikan</a:t>
            </a:r>
            <a:r>
              <a:rPr lang="es-ES" sz="1400" dirty="0" smtClean="0"/>
              <a:t> </a:t>
            </a:r>
            <a:r>
              <a:rPr lang="es-ES" sz="1400" dirty="0" err="1" smtClean="0"/>
              <a:t>duen</a:t>
            </a:r>
            <a:r>
              <a:rPr lang="es-ES" sz="1400" dirty="0" smtClean="0"/>
              <a:t> </a:t>
            </a:r>
            <a:r>
              <a:rPr lang="es-ES" sz="1400" dirty="0" err="1" smtClean="0"/>
              <a:t>tokia</a:t>
            </a:r>
            <a:r>
              <a:rPr lang="es-ES" sz="1400" dirty="0" smtClean="0"/>
              <a:t>: </a:t>
            </a:r>
            <a:endParaRPr lang="es-ES" sz="1400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100" dirty="0" smtClean="0"/>
              <a:t>NICE: </a:t>
            </a:r>
            <a:r>
              <a:rPr lang="es-ES" sz="1100" dirty="0" err="1"/>
              <a:t>tratamendu-aukera</a:t>
            </a:r>
            <a:r>
              <a:rPr lang="es-ES" sz="1100" dirty="0"/>
              <a:t> </a:t>
            </a:r>
            <a:r>
              <a:rPr lang="es-ES" sz="1100" dirty="0" err="1"/>
              <a:t>bat</a:t>
            </a:r>
            <a:r>
              <a:rPr lang="es-ES" sz="1100" dirty="0"/>
              <a:t> da,  </a:t>
            </a:r>
            <a:r>
              <a:rPr lang="es-ES" sz="1100" dirty="0" err="1"/>
              <a:t>ez</a:t>
            </a:r>
            <a:r>
              <a:rPr lang="es-ES" sz="1100" dirty="0"/>
              <a:t> </a:t>
            </a:r>
            <a:r>
              <a:rPr lang="es-ES" sz="1100" dirty="0" err="1"/>
              <a:t>dena</a:t>
            </a:r>
            <a:r>
              <a:rPr lang="es-ES" sz="1100" dirty="0"/>
              <a:t> 2 </a:t>
            </a:r>
            <a:r>
              <a:rPr lang="es-ES" sz="1100" dirty="0" err="1"/>
              <a:t>urtetik</a:t>
            </a:r>
            <a:r>
              <a:rPr lang="es-ES" sz="1100" dirty="0"/>
              <a:t> </a:t>
            </a:r>
            <a:r>
              <a:rPr lang="es-ES" sz="1100" dirty="0" err="1"/>
              <a:t>gora</a:t>
            </a:r>
            <a:r>
              <a:rPr lang="es-ES" sz="1100" dirty="0"/>
              <a:t> </a:t>
            </a:r>
            <a:r>
              <a:rPr lang="es-ES" sz="1100" dirty="0" err="1"/>
              <a:t>luzatu</a:t>
            </a:r>
            <a:r>
              <a:rPr lang="es-ES" sz="1100" dirty="0"/>
              <a:t> </a:t>
            </a:r>
            <a:r>
              <a:rPr lang="es-ES" sz="1100" dirty="0" err="1"/>
              <a:t>behar</a:t>
            </a:r>
            <a:r>
              <a:rPr lang="es-ES" sz="1100" dirty="0"/>
              <a:t>, eta </a:t>
            </a:r>
            <a:r>
              <a:rPr lang="es-ES" sz="1100" dirty="0" err="1"/>
              <a:t>beti</a:t>
            </a:r>
            <a:r>
              <a:rPr lang="es-ES" sz="1100" dirty="0"/>
              <a:t> ere </a:t>
            </a:r>
            <a:r>
              <a:rPr lang="es-ES" sz="1100" dirty="0" err="1"/>
              <a:t>obesitatea</a:t>
            </a:r>
            <a:r>
              <a:rPr lang="es-ES" sz="1100" dirty="0"/>
              <a:t> </a:t>
            </a:r>
            <a:r>
              <a:rPr lang="es-ES" sz="1100" dirty="0" err="1"/>
              <a:t>tratatzeko</a:t>
            </a:r>
            <a:r>
              <a:rPr lang="es-ES" sz="1100" dirty="0"/>
              <a:t> </a:t>
            </a:r>
            <a:r>
              <a:rPr lang="es-ES" sz="1100" dirty="0" err="1"/>
              <a:t>zerbitzu</a:t>
            </a:r>
            <a:r>
              <a:rPr lang="es-ES" sz="1100" dirty="0"/>
              <a:t> </a:t>
            </a:r>
            <a:r>
              <a:rPr lang="es-ES" sz="1100" dirty="0" err="1"/>
              <a:t>espezializatuen</a:t>
            </a:r>
            <a:r>
              <a:rPr lang="es-ES" sz="1100" dirty="0"/>
              <a:t> </a:t>
            </a:r>
            <a:r>
              <a:rPr lang="es-ES" sz="1100" dirty="0" err="1"/>
              <a:t>testuinguruan</a:t>
            </a:r>
            <a:r>
              <a:rPr lang="es-ES" sz="1100" dirty="0"/>
              <a:t> </a:t>
            </a:r>
            <a:r>
              <a:rPr lang="es-ES" sz="1100" dirty="0" err="1"/>
              <a:t>erabilita</a:t>
            </a:r>
            <a:r>
              <a:rPr lang="es-ES" sz="1100" dirty="0"/>
              <a:t>, </a:t>
            </a:r>
            <a:r>
              <a:rPr lang="es-ES" sz="1100" dirty="0" err="1"/>
              <a:t>obesitatearekin</a:t>
            </a:r>
            <a:r>
              <a:rPr lang="es-ES" sz="1100" dirty="0"/>
              <a:t> </a:t>
            </a:r>
            <a:r>
              <a:rPr lang="es-ES" sz="1100" dirty="0" err="1"/>
              <a:t>lotutako</a:t>
            </a:r>
            <a:r>
              <a:rPr lang="es-ES" sz="1100" dirty="0"/>
              <a:t> </a:t>
            </a:r>
            <a:r>
              <a:rPr lang="es-ES" sz="1100" dirty="0" err="1"/>
              <a:t>komorbilitatea</a:t>
            </a:r>
            <a:r>
              <a:rPr lang="es-ES" sz="1100" dirty="0"/>
              <a:t> </a:t>
            </a:r>
            <a:r>
              <a:rPr lang="es-ES" sz="1100" dirty="0" err="1"/>
              <a:t>duten</a:t>
            </a:r>
            <a:r>
              <a:rPr lang="es-ES" sz="1100" dirty="0"/>
              <a:t> eta 35 kg/m2 </a:t>
            </a:r>
            <a:r>
              <a:rPr lang="es-ES" sz="1100" dirty="0" err="1"/>
              <a:t>edo</a:t>
            </a:r>
            <a:r>
              <a:rPr lang="es-ES" sz="1100" dirty="0"/>
              <a:t> 30-34,9 kg/m2-ko GMI </a:t>
            </a:r>
            <a:r>
              <a:rPr lang="es-ES" sz="1100" dirty="0" err="1"/>
              <a:t>bat</a:t>
            </a:r>
            <a:r>
              <a:rPr lang="es-ES" sz="1100" dirty="0"/>
              <a:t> </a:t>
            </a:r>
            <a:r>
              <a:rPr lang="es-ES" sz="1100" dirty="0" err="1"/>
              <a:t>duten</a:t>
            </a:r>
            <a:r>
              <a:rPr lang="es-ES" sz="1100" dirty="0"/>
              <a:t> </a:t>
            </a:r>
            <a:r>
              <a:rPr lang="es-ES" sz="1100" dirty="0" err="1"/>
              <a:t>helduetan</a:t>
            </a:r>
            <a:r>
              <a:rPr lang="es-ES" sz="1100" dirty="0"/>
              <a:t>, </a:t>
            </a:r>
            <a:r>
              <a:rPr lang="es-ES" sz="1100" dirty="0" err="1"/>
              <a:t>zerbitzu</a:t>
            </a:r>
            <a:r>
              <a:rPr lang="es-ES" sz="1100" dirty="0"/>
              <a:t> </a:t>
            </a:r>
            <a:r>
              <a:rPr lang="es-ES" sz="1100" dirty="0" err="1"/>
              <a:t>espezializatuetara</a:t>
            </a:r>
            <a:r>
              <a:rPr lang="es-ES" sz="1100" dirty="0"/>
              <a:t> </a:t>
            </a:r>
            <a:r>
              <a:rPr lang="es-ES" sz="1100" dirty="0" err="1"/>
              <a:t>bideratzeko</a:t>
            </a:r>
            <a:r>
              <a:rPr lang="es-ES" sz="1100" dirty="0"/>
              <a:t> </a:t>
            </a:r>
            <a:r>
              <a:rPr lang="es-ES" sz="1100" dirty="0" err="1"/>
              <a:t>irizpideak</a:t>
            </a:r>
            <a:r>
              <a:rPr lang="es-ES" sz="1100" dirty="0"/>
              <a:t> </a:t>
            </a:r>
            <a:r>
              <a:rPr lang="es-ES" sz="1100" dirty="0" err="1"/>
              <a:t>betetzen</a:t>
            </a:r>
            <a:r>
              <a:rPr lang="es-ES" sz="1100" dirty="0"/>
              <a:t> </a:t>
            </a:r>
            <a:r>
              <a:rPr lang="es-ES" sz="1100" dirty="0" err="1"/>
              <a:t>badituzte</a:t>
            </a:r>
            <a:r>
              <a:rPr lang="es-ES" sz="1100" dirty="0"/>
              <a:t>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s-ES" sz="1100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100" dirty="0" err="1" smtClean="0"/>
              <a:t>Kanadan</a:t>
            </a:r>
            <a:r>
              <a:rPr lang="es-ES" sz="1100" dirty="0" smtClean="0"/>
              <a:t> </a:t>
            </a:r>
            <a:r>
              <a:rPr lang="es-ES" sz="1100" dirty="0" err="1"/>
              <a:t>ez</a:t>
            </a:r>
            <a:r>
              <a:rPr lang="es-ES" sz="1100" dirty="0"/>
              <a:t> da </a:t>
            </a:r>
            <a:r>
              <a:rPr lang="es-ES" sz="1100" dirty="0" err="1"/>
              <a:t>haren</a:t>
            </a:r>
            <a:r>
              <a:rPr lang="es-ES" sz="1100" dirty="0"/>
              <a:t> </a:t>
            </a:r>
            <a:r>
              <a:rPr lang="es-ES" sz="1100" dirty="0" err="1"/>
              <a:t>finantzaketa</a:t>
            </a:r>
            <a:r>
              <a:rPr lang="es-ES" sz="1100" dirty="0"/>
              <a:t> </a:t>
            </a:r>
            <a:r>
              <a:rPr lang="es-ES" sz="1100" dirty="0" err="1"/>
              <a:t>onartu</a:t>
            </a:r>
            <a:r>
              <a:rPr lang="es-ES" sz="1100" dirty="0"/>
              <a:t>,  </a:t>
            </a:r>
            <a:r>
              <a:rPr lang="es-ES" sz="1100" dirty="0" err="1"/>
              <a:t>ez</a:t>
            </a:r>
            <a:r>
              <a:rPr lang="es-ES" sz="1100" dirty="0"/>
              <a:t> </a:t>
            </a:r>
            <a:r>
              <a:rPr lang="es-ES" sz="1100" dirty="0" err="1"/>
              <a:t>dagoelako</a:t>
            </a:r>
            <a:r>
              <a:rPr lang="es-ES" sz="1100" dirty="0"/>
              <a:t> </a:t>
            </a:r>
            <a:r>
              <a:rPr lang="es-ES" sz="1100" dirty="0" err="1"/>
              <a:t>ebidentziarik</a:t>
            </a:r>
            <a:r>
              <a:rPr lang="es-ES" sz="1100" dirty="0"/>
              <a:t> </a:t>
            </a:r>
            <a:r>
              <a:rPr lang="es-ES" sz="1100" dirty="0" err="1"/>
              <a:t>farmakoak</a:t>
            </a:r>
            <a:r>
              <a:rPr lang="es-ES" sz="1100" dirty="0"/>
              <a:t> </a:t>
            </a:r>
            <a:r>
              <a:rPr lang="es-ES" sz="1100" dirty="0" err="1"/>
              <a:t>eragindako</a:t>
            </a:r>
            <a:r>
              <a:rPr lang="es-ES" sz="1100" dirty="0"/>
              <a:t> </a:t>
            </a:r>
            <a:r>
              <a:rPr lang="es-ES" sz="1100" dirty="0" err="1"/>
              <a:t>pisuaren</a:t>
            </a:r>
            <a:r>
              <a:rPr lang="es-ES" sz="1100" dirty="0"/>
              <a:t> </a:t>
            </a:r>
            <a:r>
              <a:rPr lang="es-ES" sz="1100" dirty="0" err="1"/>
              <a:t>murrizketak</a:t>
            </a:r>
            <a:r>
              <a:rPr lang="es-ES" sz="1100" dirty="0"/>
              <a:t> </a:t>
            </a:r>
            <a:r>
              <a:rPr lang="es-ES" sz="1100" dirty="0" err="1"/>
              <a:t>pisu-galerarekin</a:t>
            </a:r>
            <a:r>
              <a:rPr lang="es-ES" sz="1100" dirty="0"/>
              <a:t> </a:t>
            </a:r>
            <a:r>
              <a:rPr lang="es-ES" sz="1100" dirty="0" err="1"/>
              <a:t>lotutako</a:t>
            </a:r>
            <a:r>
              <a:rPr lang="es-ES" sz="1100" dirty="0"/>
              <a:t> </a:t>
            </a:r>
            <a:r>
              <a:rPr lang="es-ES" sz="1100" dirty="0" err="1"/>
              <a:t>komorbilitateak</a:t>
            </a:r>
            <a:r>
              <a:rPr lang="es-ES" sz="1100" dirty="0"/>
              <a:t> </a:t>
            </a:r>
            <a:r>
              <a:rPr lang="es-ES" sz="1100" dirty="0" err="1"/>
              <a:t>hobetzen</a:t>
            </a:r>
            <a:r>
              <a:rPr lang="es-ES" sz="1100" dirty="0"/>
              <a:t> </a:t>
            </a:r>
            <a:r>
              <a:rPr lang="es-ES" sz="1100" dirty="0" err="1" smtClean="0"/>
              <a:t>dituenik</a:t>
            </a:r>
            <a:r>
              <a:rPr lang="es-ES" sz="1100" dirty="0" smtClean="0"/>
              <a:t>.</a:t>
            </a:r>
            <a:endParaRPr lang="es-ES" sz="11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2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Obesitaterako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farmakoak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: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Ahotiko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semaglutida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50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mg/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egunean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588867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dirty="0" err="1" smtClean="0"/>
              <a:t>Gaur</a:t>
            </a:r>
            <a:r>
              <a:rPr lang="es-ES" sz="1800" dirty="0" smtClean="0"/>
              <a:t> </a:t>
            </a:r>
            <a:r>
              <a:rPr lang="es-ES" sz="1800" dirty="0" err="1" smtClean="0"/>
              <a:t>gaurkoz</a:t>
            </a:r>
            <a:r>
              <a:rPr lang="es-ES" sz="1800" dirty="0" smtClean="0"/>
              <a:t>, </a:t>
            </a:r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dago</a:t>
            </a:r>
            <a:r>
              <a:rPr lang="es-ES" sz="1800" dirty="0"/>
              <a:t> </a:t>
            </a:r>
            <a:r>
              <a:rPr lang="es-ES" sz="1800" dirty="0" err="1"/>
              <a:t>baimenduta</a:t>
            </a:r>
            <a:r>
              <a:rPr lang="es-ES" sz="1800" dirty="0"/>
              <a:t> </a:t>
            </a:r>
            <a:r>
              <a:rPr lang="es-ES" sz="1800" dirty="0" err="1" smtClean="0"/>
              <a:t>obesitaterako</a:t>
            </a:r>
            <a:r>
              <a:rPr lang="es-ES" sz="1800" dirty="0" smtClean="0"/>
              <a:t>.</a:t>
            </a:r>
            <a:endParaRPr lang="es-ES" sz="18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dirty="0"/>
              <a:t>SKA OASIS-1en </a:t>
            </a:r>
            <a:r>
              <a:rPr lang="es-ES" sz="1800" dirty="0" err="1" smtClean="0"/>
              <a:t>arabera</a:t>
            </a:r>
            <a:r>
              <a:rPr lang="es-ES" sz="1800" dirty="0" smtClean="0"/>
              <a:t> (667 </a:t>
            </a:r>
            <a:r>
              <a:rPr lang="es-ES" sz="1800" dirty="0" err="1"/>
              <a:t>heldu</a:t>
            </a:r>
            <a:r>
              <a:rPr lang="es-ES" sz="1800" dirty="0"/>
              <a:t> </a:t>
            </a:r>
            <a:r>
              <a:rPr lang="es-ES" sz="1800" dirty="0" smtClean="0"/>
              <a:t>obeso </a:t>
            </a:r>
            <a:r>
              <a:rPr lang="es-ES" sz="1800" dirty="0" err="1"/>
              <a:t>edo</a:t>
            </a:r>
            <a:r>
              <a:rPr lang="es-ES" sz="1800" dirty="0"/>
              <a:t> </a:t>
            </a:r>
            <a:r>
              <a:rPr lang="es-ES" sz="1800" dirty="0" err="1"/>
              <a:t>gehiegizko</a:t>
            </a:r>
            <a:r>
              <a:rPr lang="es-ES" sz="1800" dirty="0"/>
              <a:t> </a:t>
            </a:r>
            <a:r>
              <a:rPr lang="es-ES" sz="1800" dirty="0" err="1"/>
              <a:t>pisua</a:t>
            </a:r>
            <a:r>
              <a:rPr lang="es-ES" sz="1800" dirty="0"/>
              <a:t> </a:t>
            </a:r>
            <a:r>
              <a:rPr lang="es-ES" sz="1800" dirty="0" err="1" smtClean="0"/>
              <a:t>dutenak</a:t>
            </a:r>
            <a:r>
              <a:rPr lang="es-ES" sz="1800" dirty="0" smtClean="0"/>
              <a:t>, eta </a:t>
            </a:r>
            <a:r>
              <a:rPr lang="es-ES" sz="1800" dirty="0" err="1"/>
              <a:t>gutxienez</a:t>
            </a:r>
            <a:r>
              <a:rPr lang="es-ES" sz="1800" dirty="0"/>
              <a:t> </a:t>
            </a:r>
            <a:r>
              <a:rPr lang="es-ES" sz="1800" dirty="0" err="1"/>
              <a:t>komorbilitate</a:t>
            </a:r>
            <a:r>
              <a:rPr lang="es-ES" sz="1800" dirty="0"/>
              <a:t> </a:t>
            </a:r>
            <a:r>
              <a:rPr lang="es-ES" sz="1800" dirty="0" err="1" smtClean="0"/>
              <a:t>batekin</a:t>
            </a:r>
            <a:r>
              <a:rPr lang="es-ES" sz="1800" dirty="0" smtClean="0"/>
              <a:t>, </a:t>
            </a:r>
            <a:r>
              <a:rPr lang="es-ES" sz="1800" dirty="0" err="1" smtClean="0"/>
              <a:t>diabetesik</a:t>
            </a:r>
            <a:r>
              <a:rPr lang="es-ES" sz="1800" dirty="0" smtClean="0"/>
              <a:t> </a:t>
            </a:r>
            <a:r>
              <a:rPr lang="es-ES" sz="1800" dirty="0" err="1" smtClean="0"/>
              <a:t>gabe</a:t>
            </a:r>
            <a:r>
              <a:rPr lang="es-ES" sz="1800" dirty="0" smtClean="0"/>
              <a:t>, 68 </a:t>
            </a:r>
            <a:r>
              <a:rPr lang="es-ES" sz="1800" dirty="0" err="1" smtClean="0"/>
              <a:t>aste</a:t>
            </a:r>
            <a:r>
              <a:rPr lang="es-ES" sz="1800" dirty="0" smtClean="0"/>
              <a:t>)</a:t>
            </a:r>
            <a:r>
              <a:rPr lang="es-ES" sz="1400" dirty="0" smtClean="0"/>
              <a:t>: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200" dirty="0" smtClean="0"/>
              <a:t>% </a:t>
            </a:r>
            <a:r>
              <a:rPr lang="es-ES" sz="1200" dirty="0"/>
              <a:t>15,1 </a:t>
            </a:r>
            <a:r>
              <a:rPr lang="es-ES" sz="1200" dirty="0" err="1"/>
              <a:t>murriztu</a:t>
            </a:r>
            <a:r>
              <a:rPr lang="es-ES" sz="1200" dirty="0"/>
              <a:t> </a:t>
            </a:r>
            <a:r>
              <a:rPr lang="es-ES" sz="1200" dirty="0" err="1"/>
              <a:t>zuen</a:t>
            </a:r>
            <a:r>
              <a:rPr lang="es-ES" sz="1200" dirty="0"/>
              <a:t> </a:t>
            </a:r>
            <a:r>
              <a:rPr lang="es-ES" sz="1200" dirty="0" err="1"/>
              <a:t>pisua</a:t>
            </a:r>
            <a:r>
              <a:rPr lang="es-ES" sz="1200" dirty="0"/>
              <a:t>, </a:t>
            </a:r>
            <a:r>
              <a:rPr lang="es-ES" sz="1200" dirty="0" err="1"/>
              <a:t>plazebo</a:t>
            </a:r>
            <a:r>
              <a:rPr lang="es-ES" sz="1200" dirty="0"/>
              <a:t>- </a:t>
            </a:r>
            <a:r>
              <a:rPr lang="es-ES" sz="1200" dirty="0" err="1"/>
              <a:t>taldearen</a:t>
            </a:r>
            <a:r>
              <a:rPr lang="es-ES" sz="1200" dirty="0"/>
              <a:t> % 2,4ren </a:t>
            </a:r>
            <a:r>
              <a:rPr lang="es-ES" sz="1200" dirty="0" err="1"/>
              <a:t>aldean</a:t>
            </a:r>
            <a:r>
              <a:rPr lang="es-ES" sz="1200" dirty="0"/>
              <a:t>. </a:t>
            </a:r>
            <a:endParaRPr lang="es-ES" sz="1200" dirty="0" smtClean="0"/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200" dirty="0" err="1" smtClean="0"/>
              <a:t>Pisu</a:t>
            </a:r>
            <a:r>
              <a:rPr lang="es-ES" sz="1200" dirty="0" smtClean="0"/>
              <a:t>-galera </a:t>
            </a:r>
            <a:r>
              <a:rPr lang="es-ES" sz="1200" dirty="0"/>
              <a:t>≥ % 5 izan </a:t>
            </a:r>
            <a:r>
              <a:rPr lang="es-ES" sz="1200" dirty="0" err="1"/>
              <a:t>zuten</a:t>
            </a:r>
            <a:r>
              <a:rPr lang="es-ES" sz="1200" dirty="0"/>
              <a:t> </a:t>
            </a:r>
            <a:r>
              <a:rPr lang="es-ES" sz="1200" dirty="0" err="1"/>
              <a:t>erantzuleen</a:t>
            </a:r>
            <a:r>
              <a:rPr lang="es-ES" sz="1200" dirty="0"/>
              <a:t> </a:t>
            </a:r>
            <a:r>
              <a:rPr lang="es-ES" sz="1200" dirty="0" err="1"/>
              <a:t>ehunekoa</a:t>
            </a:r>
            <a:r>
              <a:rPr lang="es-ES" sz="1200" dirty="0"/>
              <a:t> % 85 izan zen, </a:t>
            </a:r>
            <a:r>
              <a:rPr lang="es-ES" sz="1200" dirty="0" err="1"/>
              <a:t>plazebodunen</a:t>
            </a:r>
            <a:r>
              <a:rPr lang="es-ES" sz="1200" dirty="0"/>
              <a:t> % 26aren </a:t>
            </a:r>
            <a:r>
              <a:rPr lang="es-ES" sz="1200" dirty="0" err="1" smtClean="0"/>
              <a:t>aldean</a:t>
            </a:r>
            <a:r>
              <a:rPr lang="es-ES" sz="1200" dirty="0" smtClean="0"/>
              <a:t>.</a:t>
            </a:r>
            <a:endParaRPr lang="es-ES" sz="1200" dirty="0"/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200" dirty="0" err="1" smtClean="0"/>
              <a:t>Erabilitako</a:t>
            </a:r>
            <a:r>
              <a:rPr lang="es-ES" sz="1200" dirty="0" smtClean="0"/>
              <a:t> </a:t>
            </a:r>
            <a:r>
              <a:rPr lang="es-ES" sz="1200" dirty="0" err="1" smtClean="0"/>
              <a:t>dosia</a:t>
            </a:r>
            <a:r>
              <a:rPr lang="es-ES" sz="1200" dirty="0" smtClean="0"/>
              <a:t> (50 mg/</a:t>
            </a:r>
            <a:r>
              <a:rPr lang="es-ES" sz="1200" dirty="0" err="1" smtClean="0"/>
              <a:t>egunean</a:t>
            </a:r>
            <a:r>
              <a:rPr lang="es-ES" sz="1200" dirty="0" smtClean="0"/>
              <a:t>) DM2n </a:t>
            </a:r>
            <a:r>
              <a:rPr lang="es-ES" sz="1200" dirty="0" err="1" smtClean="0"/>
              <a:t>erabilitakoa</a:t>
            </a:r>
            <a:r>
              <a:rPr lang="es-ES" sz="1200" dirty="0" smtClean="0"/>
              <a:t> (14mg/</a:t>
            </a:r>
            <a:r>
              <a:rPr lang="es-ES" sz="1200" dirty="0" err="1" smtClean="0"/>
              <a:t>egunean</a:t>
            </a:r>
            <a:r>
              <a:rPr lang="es-ES" sz="1200" dirty="0" smtClean="0"/>
              <a:t>) </a:t>
            </a:r>
            <a:r>
              <a:rPr lang="es-ES" sz="1200" dirty="0" err="1" smtClean="0"/>
              <a:t>baino</a:t>
            </a:r>
            <a:r>
              <a:rPr lang="es-ES" sz="1200" dirty="0" smtClean="0"/>
              <a:t> </a:t>
            </a:r>
            <a:r>
              <a:rPr lang="es-ES" sz="1200" dirty="0" err="1" smtClean="0"/>
              <a:t>handiagoa</a:t>
            </a:r>
            <a:r>
              <a:rPr lang="es-ES" sz="1200" dirty="0" smtClean="0"/>
              <a:t> da.</a:t>
            </a:r>
            <a:endParaRPr lang="es-ES" sz="12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dirty="0" err="1" smtClean="0"/>
              <a:t>Eraginkortasunari</a:t>
            </a:r>
            <a:r>
              <a:rPr lang="es-ES" sz="1800" dirty="0" smtClean="0"/>
              <a:t> </a:t>
            </a:r>
            <a:r>
              <a:rPr lang="es-ES" sz="1800" dirty="0"/>
              <a:t>eta </a:t>
            </a:r>
            <a:r>
              <a:rPr lang="es-ES" sz="1800" dirty="0" err="1"/>
              <a:t>segurtasunari</a:t>
            </a:r>
            <a:r>
              <a:rPr lang="es-ES" sz="1800" dirty="0"/>
              <a:t> </a:t>
            </a:r>
            <a:r>
              <a:rPr lang="es-ES" sz="1800" dirty="0" err="1"/>
              <a:t>buruzko</a:t>
            </a:r>
            <a:r>
              <a:rPr lang="es-ES" sz="1800" dirty="0"/>
              <a:t> </a:t>
            </a:r>
            <a:r>
              <a:rPr lang="es-ES" sz="1800" dirty="0" err="1"/>
              <a:t>datu</a:t>
            </a:r>
            <a:r>
              <a:rPr lang="es-ES" sz="1800" dirty="0"/>
              <a:t> </a:t>
            </a:r>
            <a:r>
              <a:rPr lang="es-ES" sz="1800" dirty="0" err="1"/>
              <a:t>gehiago</a:t>
            </a:r>
            <a:r>
              <a:rPr lang="es-ES" sz="1800" dirty="0"/>
              <a:t> </a:t>
            </a:r>
            <a:r>
              <a:rPr lang="es-ES" sz="1800" dirty="0" err="1"/>
              <a:t>behar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r>
              <a:rPr lang="es-ES" sz="1800" dirty="0"/>
              <a:t> </a:t>
            </a:r>
            <a:r>
              <a:rPr lang="es-ES" sz="1800" dirty="0" err="1"/>
              <a:t>terapeutikan</a:t>
            </a:r>
            <a:r>
              <a:rPr lang="es-ES" sz="1800" dirty="0"/>
              <a:t> </a:t>
            </a:r>
            <a:r>
              <a:rPr lang="es-ES" sz="1800" dirty="0" err="1"/>
              <a:t>duten</a:t>
            </a:r>
            <a:r>
              <a:rPr lang="es-ES" sz="1800" dirty="0"/>
              <a:t> </a:t>
            </a:r>
            <a:r>
              <a:rPr lang="es-ES" sz="1800" dirty="0" err="1"/>
              <a:t>lekua</a:t>
            </a:r>
            <a:r>
              <a:rPr lang="es-ES" sz="1800" dirty="0"/>
              <a:t> </a:t>
            </a:r>
            <a:r>
              <a:rPr lang="es-ES" sz="1800" dirty="0" err="1"/>
              <a:t>ezartzeko</a:t>
            </a:r>
            <a:r>
              <a:rPr lang="es-ES" sz="1800" dirty="0"/>
              <a:t>. 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1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Obesitaterako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farmakoak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: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Tirzepatida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LP astean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behin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</a:rPr>
              <a:t>(</a:t>
            </a:r>
            <a:r>
              <a:rPr lang="es-ES" sz="1600" b="1" dirty="0" err="1" smtClean="0">
                <a:solidFill>
                  <a:srgbClr val="4E9EBA"/>
                </a:solidFill>
                <a:latin typeface="Arial Black" pitchFamily="34" charset="0"/>
              </a:rPr>
              <a:t>Ikusi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</a:rPr>
              <a:t> 5. taula)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1600" b="1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345466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dirty="0" err="1" smtClean="0"/>
              <a:t>Tirzepatida</a:t>
            </a:r>
            <a:r>
              <a:rPr lang="es-ES" sz="1800" dirty="0" smtClean="0"/>
              <a:t> </a:t>
            </a:r>
            <a:r>
              <a:rPr lang="es-ES" sz="1800" dirty="0" err="1"/>
              <a:t>farmako</a:t>
            </a:r>
            <a:r>
              <a:rPr lang="es-ES" sz="1800" dirty="0"/>
              <a:t> agonista dual </a:t>
            </a:r>
            <a:r>
              <a:rPr lang="es-ES" sz="1800" dirty="0" err="1"/>
              <a:t>berria</a:t>
            </a:r>
            <a:r>
              <a:rPr lang="es-ES" sz="1800" dirty="0"/>
              <a:t>, GLP-1 eta GIP </a:t>
            </a:r>
            <a:r>
              <a:rPr lang="es-ES" sz="1800" dirty="0" err="1"/>
              <a:t>hargailuena</a:t>
            </a:r>
            <a:r>
              <a:rPr lang="es-ES" sz="1800" dirty="0"/>
              <a:t> </a:t>
            </a:r>
            <a:r>
              <a:rPr lang="es-ES" sz="1400" dirty="0" smtClean="0"/>
              <a:t>(</a:t>
            </a:r>
            <a:r>
              <a:rPr lang="es-ES" sz="1400" dirty="0" err="1"/>
              <a:t>polipeptido</a:t>
            </a:r>
            <a:r>
              <a:rPr lang="es-ES" sz="1400" dirty="0"/>
              <a:t> </a:t>
            </a:r>
            <a:r>
              <a:rPr lang="es-ES" sz="1400" dirty="0" err="1"/>
              <a:t>intsulinotropikoa</a:t>
            </a:r>
            <a:r>
              <a:rPr lang="es-ES" sz="1400" dirty="0"/>
              <a:t>, </a:t>
            </a:r>
            <a:r>
              <a:rPr lang="es-ES" sz="1400" dirty="0" err="1"/>
              <a:t>glukosaren</a:t>
            </a:r>
            <a:r>
              <a:rPr lang="es-ES" sz="1400" dirty="0"/>
              <a:t> </a:t>
            </a:r>
            <a:r>
              <a:rPr lang="es-ES" sz="1400" dirty="0" err="1"/>
              <a:t>mendekoa</a:t>
            </a:r>
            <a:r>
              <a:rPr lang="es-ES" sz="1400" dirty="0"/>
              <a:t>).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dirty="0" err="1" smtClean="0"/>
              <a:t>Oraingoz</a:t>
            </a:r>
            <a:r>
              <a:rPr lang="es-ES" sz="1800" dirty="0"/>
              <a:t>, DM2n </a:t>
            </a:r>
            <a:r>
              <a:rPr lang="es-ES" sz="1800" dirty="0" err="1"/>
              <a:t>baino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</a:t>
            </a:r>
            <a:r>
              <a:rPr lang="es-ES" sz="1800" dirty="0" err="1"/>
              <a:t>dute</a:t>
            </a:r>
            <a:r>
              <a:rPr lang="es-ES" sz="1800" dirty="0"/>
              <a:t> </a:t>
            </a:r>
            <a:r>
              <a:rPr lang="es-ES" sz="1800" dirty="0" err="1"/>
              <a:t>onartzen</a:t>
            </a:r>
            <a:r>
              <a:rPr lang="es-ES" sz="1800" dirty="0"/>
              <a:t> </a:t>
            </a:r>
            <a:r>
              <a:rPr lang="es-ES" sz="1800" dirty="0" err="1"/>
              <a:t>FDAk</a:t>
            </a:r>
            <a:r>
              <a:rPr lang="es-ES" sz="1800" dirty="0"/>
              <a:t> eta </a:t>
            </a:r>
            <a:r>
              <a:rPr lang="es-ES" sz="1800" dirty="0" err="1"/>
              <a:t>EMAk</a:t>
            </a:r>
            <a:r>
              <a:rPr lang="es-ES" sz="1800" dirty="0" smtClean="0"/>
              <a:t>. </a:t>
            </a:r>
            <a:r>
              <a:rPr lang="es-ES" sz="1800" dirty="0" err="1" smtClean="0"/>
              <a:t>Espainian</a:t>
            </a:r>
            <a:r>
              <a:rPr lang="es-ES" sz="1800" dirty="0" smtClean="0"/>
              <a:t> </a:t>
            </a:r>
            <a:r>
              <a:rPr lang="es-ES" sz="1800" dirty="0" err="1"/>
              <a:t>oraindik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da </a:t>
            </a:r>
            <a:r>
              <a:rPr lang="es-ES" sz="1800" dirty="0" err="1"/>
              <a:t>merkaturatu</a:t>
            </a:r>
            <a:r>
              <a:rPr lang="es-ES" sz="1800" dirty="0" smtClean="0"/>
              <a:t>. </a:t>
            </a:r>
            <a:r>
              <a:rPr lang="es-ES" sz="1800" dirty="0"/>
              <a:t>LP </a:t>
            </a:r>
            <a:r>
              <a:rPr lang="es-ES" sz="1800" dirty="0" err="1"/>
              <a:t>bidez</a:t>
            </a:r>
            <a:r>
              <a:rPr lang="es-ES" sz="1800" dirty="0"/>
              <a:t> </a:t>
            </a:r>
            <a:r>
              <a:rPr lang="es-ES" sz="1800" dirty="0" err="1"/>
              <a:t>ematen</a:t>
            </a:r>
            <a:r>
              <a:rPr lang="es-ES" sz="1800" dirty="0"/>
              <a:t> da, astean </a:t>
            </a:r>
            <a:r>
              <a:rPr lang="es-ES" sz="1800" dirty="0" err="1" smtClean="0"/>
              <a:t>behin</a:t>
            </a:r>
            <a:r>
              <a:rPr lang="es-ES" sz="1800" dirty="0" smtClean="0"/>
              <a:t>.</a:t>
            </a:r>
            <a:endParaRPr lang="es-ES" sz="1800" dirty="0"/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1800" b="1" u="sng" dirty="0" err="1" smtClean="0"/>
              <a:t>Tirzepatidaren</a:t>
            </a:r>
            <a:r>
              <a:rPr lang="es-ES" sz="1800" b="1" u="sng" dirty="0" smtClean="0"/>
              <a:t> </a:t>
            </a:r>
            <a:r>
              <a:rPr lang="es-ES" sz="1800" b="1" u="sng" dirty="0" err="1"/>
              <a:t>eraginkortasuna</a:t>
            </a:r>
            <a:r>
              <a:rPr lang="es-ES" sz="1800" b="1" u="sng" dirty="0"/>
              <a:t> eta </a:t>
            </a:r>
            <a:r>
              <a:rPr lang="es-ES" sz="1800" b="1" u="sng" dirty="0" err="1"/>
              <a:t>segurtasuna</a:t>
            </a:r>
            <a:r>
              <a:rPr lang="es-ES" sz="1800" b="1" u="sng" dirty="0"/>
              <a:t> DM2 </a:t>
            </a:r>
            <a:r>
              <a:rPr lang="es-ES" sz="1800" b="1" u="sng" dirty="0" err="1"/>
              <a:t>duten</a:t>
            </a:r>
            <a:r>
              <a:rPr lang="es-ES" sz="1800" b="1" u="sng" dirty="0"/>
              <a:t> </a:t>
            </a:r>
            <a:r>
              <a:rPr lang="es-ES" sz="1800" b="1" u="sng" dirty="0" err="1"/>
              <a:t>pazienteen</a:t>
            </a:r>
            <a:r>
              <a:rPr lang="es-ES" sz="1800" b="1" u="sng" dirty="0"/>
              <a:t> </a:t>
            </a:r>
            <a:r>
              <a:rPr lang="es-ES" sz="1800" b="1" u="sng" dirty="0" err="1"/>
              <a:t>kontrol</a:t>
            </a:r>
            <a:r>
              <a:rPr lang="es-ES" sz="1800" b="1" u="sng" dirty="0"/>
              <a:t> </a:t>
            </a:r>
            <a:r>
              <a:rPr lang="es-ES" sz="1800" b="1" u="sng" dirty="0" err="1"/>
              <a:t>gluzemikoan</a:t>
            </a:r>
            <a:r>
              <a:rPr lang="es-ES" sz="1800" b="1" u="sng" dirty="0"/>
              <a:t>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400" dirty="0" smtClean="0"/>
              <a:t>SKA </a:t>
            </a:r>
            <a:r>
              <a:rPr lang="es-ES" sz="1400" dirty="0"/>
              <a:t>SURPASS </a:t>
            </a:r>
            <a:r>
              <a:rPr lang="es-ES" sz="1400" dirty="0" smtClean="0"/>
              <a:t>1-5ek </a:t>
            </a:r>
            <a:r>
              <a:rPr lang="es-ES" sz="1400" dirty="0" err="1" smtClean="0"/>
              <a:t>ebaluatu</a:t>
            </a:r>
            <a:r>
              <a:rPr lang="es-ES" sz="1400" dirty="0" smtClean="0"/>
              <a:t> </a:t>
            </a:r>
            <a:r>
              <a:rPr lang="es-ES" sz="1400" dirty="0" err="1" smtClean="0"/>
              <a:t>dute</a:t>
            </a:r>
            <a:r>
              <a:rPr lang="es-ES" sz="1400" dirty="0" smtClean="0"/>
              <a:t> (</a:t>
            </a:r>
            <a:r>
              <a:rPr lang="es-ES" sz="1400" dirty="0"/>
              <a:t>40-52 </a:t>
            </a:r>
            <a:r>
              <a:rPr lang="es-ES" sz="1400" dirty="0" err="1" smtClean="0"/>
              <a:t>asteko</a:t>
            </a:r>
            <a:r>
              <a:rPr lang="es-ES" sz="1400" dirty="0" smtClean="0"/>
              <a:t> </a:t>
            </a:r>
            <a:r>
              <a:rPr lang="es-ES" sz="1400" dirty="0" err="1" smtClean="0"/>
              <a:t>iraupena</a:t>
            </a:r>
            <a:r>
              <a:rPr lang="es-ES" sz="1400" dirty="0" smtClean="0"/>
              <a:t>). 5 </a:t>
            </a:r>
            <a:r>
              <a:rPr lang="es-ES" sz="1400" dirty="0"/>
              <a:t>mg, 10 mg eta 15 mg-</a:t>
            </a:r>
            <a:r>
              <a:rPr lang="es-ES" sz="1400" dirty="0" err="1"/>
              <a:t>ko</a:t>
            </a:r>
            <a:r>
              <a:rPr lang="es-ES" sz="1400" dirty="0"/>
              <a:t> </a:t>
            </a:r>
            <a:r>
              <a:rPr lang="es-ES" sz="1400" dirty="0" err="1"/>
              <a:t>tirzepatidak</a:t>
            </a:r>
            <a:r>
              <a:rPr lang="es-ES" sz="1400" dirty="0"/>
              <a:t> </a:t>
            </a:r>
            <a:r>
              <a:rPr lang="es-ES" sz="1400" dirty="0" err="1"/>
              <a:t>ondorio</a:t>
            </a:r>
            <a:r>
              <a:rPr lang="es-ES" sz="1400" dirty="0"/>
              <a:t> </a:t>
            </a:r>
            <a:r>
              <a:rPr lang="es-ES" sz="1400" dirty="0" err="1"/>
              <a:t>sendoak</a:t>
            </a:r>
            <a:r>
              <a:rPr lang="es-ES" sz="1400" dirty="0"/>
              <a:t> eta </a:t>
            </a:r>
            <a:r>
              <a:rPr lang="es-ES" sz="1400" dirty="0" err="1"/>
              <a:t>klinikoki</a:t>
            </a:r>
            <a:r>
              <a:rPr lang="es-ES" sz="1400" dirty="0"/>
              <a:t> </a:t>
            </a:r>
            <a:r>
              <a:rPr lang="es-ES" sz="1400" dirty="0" err="1"/>
              <a:t>garrantzitsuak</a:t>
            </a:r>
            <a:r>
              <a:rPr lang="es-ES" sz="1400" dirty="0"/>
              <a:t> </a:t>
            </a:r>
            <a:r>
              <a:rPr lang="es-ES" sz="1400" dirty="0" err="1"/>
              <a:t>erakutsi</a:t>
            </a:r>
            <a:r>
              <a:rPr lang="es-ES" sz="1400" dirty="0"/>
              <a:t> </a:t>
            </a:r>
            <a:r>
              <a:rPr lang="es-ES" sz="1400" dirty="0" err="1"/>
              <a:t>ditu</a:t>
            </a:r>
            <a:r>
              <a:rPr lang="es-ES" sz="1400" dirty="0"/>
              <a:t> HbA1c-ren </a:t>
            </a:r>
            <a:r>
              <a:rPr lang="es-ES" sz="1400" dirty="0" err="1"/>
              <a:t>murrizketan</a:t>
            </a:r>
            <a:r>
              <a:rPr lang="es-ES" sz="1400" dirty="0"/>
              <a:t>, </a:t>
            </a:r>
            <a:r>
              <a:rPr lang="es-ES" sz="1400" dirty="0" err="1"/>
              <a:t>plazeboaren</a:t>
            </a:r>
            <a:r>
              <a:rPr lang="es-ES" sz="1400" dirty="0"/>
              <a:t> </a:t>
            </a:r>
            <a:r>
              <a:rPr lang="es-ES" sz="1400" dirty="0" err="1"/>
              <a:t>aldean</a:t>
            </a:r>
            <a:r>
              <a:rPr lang="es-ES" sz="1400" dirty="0"/>
              <a:t>, </a:t>
            </a:r>
            <a:r>
              <a:rPr lang="es-ES" sz="1400" dirty="0" err="1"/>
              <a:t>mendeko</a:t>
            </a:r>
            <a:r>
              <a:rPr lang="es-ES" sz="1400" dirty="0"/>
              <a:t> </a:t>
            </a:r>
            <a:r>
              <a:rPr lang="es-ES" sz="1400" dirty="0" err="1"/>
              <a:t>dosiaren</a:t>
            </a:r>
            <a:r>
              <a:rPr lang="es-ES" sz="1400" dirty="0"/>
              <a:t> </a:t>
            </a:r>
            <a:r>
              <a:rPr lang="es-ES" sz="1400" dirty="0" err="1"/>
              <a:t>efektu</a:t>
            </a:r>
            <a:r>
              <a:rPr lang="es-ES" sz="1400" dirty="0"/>
              <a:t> </a:t>
            </a:r>
            <a:r>
              <a:rPr lang="es-ES" sz="1400" dirty="0" err="1"/>
              <a:t>nabarmenik</a:t>
            </a:r>
            <a:r>
              <a:rPr lang="es-ES" sz="1400" dirty="0"/>
              <a:t> </a:t>
            </a:r>
            <a:r>
              <a:rPr lang="es-ES" sz="1400" dirty="0" err="1"/>
              <a:t>gabe</a:t>
            </a:r>
            <a:r>
              <a:rPr lang="es-ES" sz="1400" dirty="0"/>
              <a:t>, eta </a:t>
            </a:r>
            <a:r>
              <a:rPr lang="es-ES" sz="1400" dirty="0" err="1"/>
              <a:t>intsulina</a:t>
            </a:r>
            <a:r>
              <a:rPr lang="es-ES" sz="1400" dirty="0"/>
              <a:t> eta 1 mg-</a:t>
            </a:r>
            <a:r>
              <a:rPr lang="es-ES" sz="1400" dirty="0" err="1"/>
              <a:t>ko</a:t>
            </a:r>
            <a:r>
              <a:rPr lang="es-ES" sz="1400" dirty="0"/>
              <a:t> </a:t>
            </a:r>
            <a:r>
              <a:rPr lang="es-ES" sz="1400" dirty="0" err="1"/>
              <a:t>semaglutida</a:t>
            </a:r>
            <a:r>
              <a:rPr lang="es-ES" sz="1400" dirty="0"/>
              <a:t> </a:t>
            </a:r>
            <a:r>
              <a:rPr lang="es-ES" sz="1400" dirty="0" err="1"/>
              <a:t>baino</a:t>
            </a:r>
            <a:r>
              <a:rPr lang="es-ES" sz="1400" dirty="0"/>
              <a:t> </a:t>
            </a:r>
            <a:r>
              <a:rPr lang="es-ES" sz="1400" dirty="0" err="1"/>
              <a:t>handiagoa</a:t>
            </a:r>
            <a:r>
              <a:rPr lang="es-ES" sz="1400" dirty="0"/>
              <a:t> ere izan da (</a:t>
            </a:r>
            <a:r>
              <a:rPr lang="es-ES" sz="1400" dirty="0" err="1"/>
              <a:t>dosi</a:t>
            </a:r>
            <a:r>
              <a:rPr lang="es-ES" sz="1400" dirty="0"/>
              <a:t> </a:t>
            </a:r>
            <a:r>
              <a:rPr lang="es-ES" sz="1400" dirty="0" err="1"/>
              <a:t>ez</a:t>
            </a:r>
            <a:r>
              <a:rPr lang="es-ES" sz="1400" dirty="0"/>
              <a:t> </a:t>
            </a:r>
            <a:r>
              <a:rPr lang="es-ES" sz="1400" dirty="0" err="1"/>
              <a:t>ekipotenteak</a:t>
            </a:r>
            <a:r>
              <a:rPr lang="es-ES" sz="1400" dirty="0"/>
              <a:t>). </a:t>
            </a:r>
            <a:r>
              <a:rPr lang="es-ES" sz="1400" dirty="0" err="1"/>
              <a:t>Ondorio</a:t>
            </a:r>
            <a:r>
              <a:rPr lang="es-ES" sz="1400" dirty="0"/>
              <a:t> </a:t>
            </a:r>
            <a:r>
              <a:rPr lang="es-ES" sz="1400" dirty="0" err="1"/>
              <a:t>esanguratsuak</a:t>
            </a:r>
            <a:r>
              <a:rPr lang="es-ES" sz="1400" dirty="0"/>
              <a:t> </a:t>
            </a:r>
            <a:r>
              <a:rPr lang="es-ES" sz="1400" dirty="0" err="1"/>
              <a:t>ikusi</a:t>
            </a:r>
            <a:r>
              <a:rPr lang="es-ES" sz="1400" dirty="0"/>
              <a:t> </a:t>
            </a:r>
            <a:r>
              <a:rPr lang="es-ES" sz="1400" dirty="0" err="1"/>
              <a:t>ziren</a:t>
            </a:r>
            <a:r>
              <a:rPr lang="es-ES" sz="1400" dirty="0"/>
              <a:t> </a:t>
            </a:r>
            <a:r>
              <a:rPr lang="es-ES" sz="1400" dirty="0" err="1"/>
              <a:t>halaber</a:t>
            </a:r>
            <a:r>
              <a:rPr lang="es-ES" sz="1400" dirty="0"/>
              <a:t>, </a:t>
            </a:r>
            <a:r>
              <a:rPr lang="es-ES" sz="1400" dirty="0" err="1"/>
              <a:t>dosiaren</a:t>
            </a:r>
            <a:r>
              <a:rPr lang="es-ES" sz="1400" dirty="0"/>
              <a:t> </a:t>
            </a:r>
            <a:r>
              <a:rPr lang="es-ES" sz="1400" dirty="0" err="1"/>
              <a:t>araberakoak</a:t>
            </a:r>
            <a:r>
              <a:rPr lang="es-ES" sz="1400" dirty="0"/>
              <a:t>, </a:t>
            </a:r>
            <a:r>
              <a:rPr lang="es-ES" sz="1400" dirty="0" err="1"/>
              <a:t>pisuaren</a:t>
            </a:r>
            <a:r>
              <a:rPr lang="es-ES" sz="1400" dirty="0"/>
              <a:t> </a:t>
            </a:r>
            <a:r>
              <a:rPr lang="es-ES" sz="1400" dirty="0" err="1" smtClean="0"/>
              <a:t>murrizketan</a:t>
            </a:r>
            <a:r>
              <a:rPr lang="es-ES" sz="1400" dirty="0" smtClean="0"/>
              <a:t>.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400" dirty="0" smtClean="0"/>
              <a:t> </a:t>
            </a:r>
            <a:r>
              <a:rPr lang="es-ES" sz="1400" dirty="0" err="1"/>
              <a:t>K</a:t>
            </a:r>
            <a:r>
              <a:rPr lang="es-ES" sz="1400" dirty="0" err="1" smtClean="0"/>
              <a:t>ontrako</a:t>
            </a:r>
            <a:r>
              <a:rPr lang="es-ES" sz="1400" dirty="0" smtClean="0"/>
              <a:t> </a:t>
            </a:r>
            <a:r>
              <a:rPr lang="es-ES" sz="1400" dirty="0" err="1"/>
              <a:t>efektuen</a:t>
            </a:r>
            <a:r>
              <a:rPr lang="es-ES" sz="1400" dirty="0"/>
              <a:t> </a:t>
            </a:r>
            <a:r>
              <a:rPr lang="es-ES" sz="1400" dirty="0" err="1"/>
              <a:t>profila</a:t>
            </a:r>
            <a:r>
              <a:rPr lang="es-ES" sz="1400" dirty="0"/>
              <a:t> ar-GLP-1en </a:t>
            </a:r>
            <a:r>
              <a:rPr lang="es-ES" sz="1400" dirty="0" err="1"/>
              <a:t>profilaren</a:t>
            </a:r>
            <a:r>
              <a:rPr lang="es-ES" sz="1400" dirty="0"/>
              <a:t> oso </a:t>
            </a:r>
            <a:r>
              <a:rPr lang="es-ES" sz="1400" dirty="0" err="1"/>
              <a:t>antzekoa</a:t>
            </a:r>
            <a:r>
              <a:rPr lang="es-ES" sz="1400" dirty="0"/>
              <a:t> </a:t>
            </a:r>
            <a:r>
              <a:rPr lang="es-ES" sz="1400" dirty="0" smtClean="0"/>
              <a:t>da: </a:t>
            </a:r>
            <a:endParaRPr lang="es-ES" sz="1400" dirty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050" dirty="0" err="1" smtClean="0"/>
              <a:t>Urdail-hesteetako</a:t>
            </a:r>
            <a:r>
              <a:rPr lang="es-ES" sz="1050" dirty="0" smtClean="0"/>
              <a:t> </a:t>
            </a:r>
            <a:r>
              <a:rPr lang="es-ES" sz="1050" dirty="0" err="1"/>
              <a:t>efektuen</a:t>
            </a:r>
            <a:r>
              <a:rPr lang="es-ES" sz="1050" dirty="0"/>
              <a:t> </a:t>
            </a:r>
            <a:r>
              <a:rPr lang="es-ES" sz="1050" dirty="0" err="1" smtClean="0"/>
              <a:t>maiztasuna</a:t>
            </a:r>
            <a:r>
              <a:rPr lang="es-ES" sz="1050" dirty="0" smtClean="0"/>
              <a:t> </a:t>
            </a:r>
            <a:r>
              <a:rPr lang="es-ES" sz="1050" dirty="0" err="1"/>
              <a:t>altua</a:t>
            </a:r>
            <a:r>
              <a:rPr lang="es-ES" sz="1050" dirty="0"/>
              <a:t> eta </a:t>
            </a:r>
            <a:r>
              <a:rPr lang="es-ES" sz="1050" dirty="0" err="1" smtClean="0"/>
              <a:t>dosi-mendekoa</a:t>
            </a:r>
            <a:r>
              <a:rPr lang="es-ES" sz="1050" dirty="0" smtClean="0"/>
              <a:t> da.</a:t>
            </a:r>
            <a:endParaRPr lang="es-ES" sz="1050" dirty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050" dirty="0" smtClean="0"/>
              <a:t>Amilasa </a:t>
            </a:r>
            <a:r>
              <a:rPr lang="es-ES" sz="1050" dirty="0"/>
              <a:t>eta lipasa </a:t>
            </a:r>
            <a:r>
              <a:rPr lang="es-ES" sz="1050" dirty="0" err="1"/>
              <a:t>handitzen</a:t>
            </a:r>
            <a:r>
              <a:rPr lang="es-ES" sz="1050" dirty="0"/>
              <a:t> </a:t>
            </a:r>
            <a:r>
              <a:rPr lang="es-ES" sz="1050" dirty="0" err="1"/>
              <a:t>ditu</a:t>
            </a:r>
            <a:r>
              <a:rPr lang="es-ES" sz="1050" dirty="0"/>
              <a:t>, </a:t>
            </a:r>
            <a:r>
              <a:rPr lang="es-ES" sz="1050" dirty="0" err="1"/>
              <a:t>hipogluzemia</a:t>
            </a:r>
            <a:r>
              <a:rPr lang="es-ES" sz="1050" dirty="0"/>
              <a:t> </a:t>
            </a:r>
            <a:r>
              <a:rPr lang="es-ES" sz="1050" dirty="0" err="1"/>
              <a:t>eragiten</a:t>
            </a:r>
            <a:r>
              <a:rPr lang="es-ES" sz="1050" dirty="0"/>
              <a:t> du </a:t>
            </a:r>
            <a:r>
              <a:rPr lang="es-ES" sz="1050" dirty="0" err="1"/>
              <a:t>sekretagogoekin</a:t>
            </a:r>
            <a:r>
              <a:rPr lang="es-ES" sz="1050" dirty="0"/>
              <a:t> </a:t>
            </a:r>
            <a:r>
              <a:rPr lang="es-ES" sz="1050" dirty="0" err="1"/>
              <a:t>tratatutako</a:t>
            </a:r>
            <a:r>
              <a:rPr lang="es-ES" sz="1050" dirty="0"/>
              <a:t> </a:t>
            </a:r>
            <a:r>
              <a:rPr lang="es-ES" sz="1050" dirty="0" err="1"/>
              <a:t>paziente</a:t>
            </a:r>
            <a:r>
              <a:rPr lang="es-ES" sz="1050" dirty="0"/>
              <a:t> </a:t>
            </a:r>
            <a:r>
              <a:rPr lang="es-ES" sz="1050" dirty="0" err="1"/>
              <a:t>diabetikoetan</a:t>
            </a:r>
            <a:r>
              <a:rPr lang="es-ES" sz="1050" dirty="0"/>
              <a:t>, </a:t>
            </a:r>
            <a:r>
              <a:rPr lang="es-ES" sz="1050" dirty="0" err="1"/>
              <a:t>bihotz-maiztasuna</a:t>
            </a:r>
            <a:r>
              <a:rPr lang="es-ES" sz="1050" dirty="0"/>
              <a:t> </a:t>
            </a:r>
            <a:r>
              <a:rPr lang="es-ES" sz="1050" dirty="0" err="1"/>
              <a:t>handitzen</a:t>
            </a:r>
            <a:r>
              <a:rPr lang="es-ES" sz="1050" dirty="0"/>
              <a:t> du eta </a:t>
            </a:r>
            <a:r>
              <a:rPr lang="es-ES" sz="1050" dirty="0" err="1"/>
              <a:t>kolelitiasi-kasu</a:t>
            </a:r>
            <a:r>
              <a:rPr lang="es-ES" sz="1050" dirty="0"/>
              <a:t> </a:t>
            </a:r>
            <a:r>
              <a:rPr lang="es-ES" sz="1050" dirty="0" err="1"/>
              <a:t>gehiago</a:t>
            </a:r>
            <a:r>
              <a:rPr lang="es-ES" sz="1050" dirty="0"/>
              <a:t> ere </a:t>
            </a:r>
            <a:r>
              <a:rPr lang="es-ES" sz="1050" dirty="0" err="1"/>
              <a:t>bai</a:t>
            </a:r>
            <a:r>
              <a:rPr lang="es-ES" sz="1050" dirty="0"/>
              <a:t> (</a:t>
            </a:r>
            <a:r>
              <a:rPr lang="es-ES" sz="1050" dirty="0" err="1"/>
              <a:t>plazeboarekin</a:t>
            </a:r>
            <a:r>
              <a:rPr lang="es-ES" sz="1050" dirty="0"/>
              <a:t> </a:t>
            </a:r>
            <a:r>
              <a:rPr lang="es-ES" sz="1050" dirty="0" err="1"/>
              <a:t>alderatuta</a:t>
            </a:r>
            <a:r>
              <a:rPr lang="es-ES" sz="1050" dirty="0"/>
              <a:t>). </a:t>
            </a:r>
            <a:r>
              <a:rPr lang="es-ES" sz="1050" dirty="0" err="1"/>
              <a:t>Kaltzitonina</a:t>
            </a:r>
            <a:r>
              <a:rPr lang="es-ES" sz="1050" dirty="0"/>
              <a:t> </a:t>
            </a:r>
            <a:r>
              <a:rPr lang="es-ES" sz="1050" dirty="0" err="1"/>
              <a:t>serikoa</a:t>
            </a:r>
            <a:r>
              <a:rPr lang="es-ES" sz="1050" dirty="0"/>
              <a:t> </a:t>
            </a:r>
            <a:r>
              <a:rPr lang="es-ES" sz="1050" dirty="0" err="1"/>
              <a:t>handitzen</a:t>
            </a:r>
            <a:r>
              <a:rPr lang="es-ES" sz="1050" dirty="0"/>
              <a:t> du (</a:t>
            </a:r>
            <a:r>
              <a:rPr lang="es-ES" sz="1050" dirty="0" err="1"/>
              <a:t>efektu</a:t>
            </a:r>
            <a:r>
              <a:rPr lang="es-ES" sz="1050" dirty="0"/>
              <a:t> </a:t>
            </a:r>
            <a:r>
              <a:rPr lang="es-ES" sz="1050" dirty="0" err="1"/>
              <a:t>hori</a:t>
            </a:r>
            <a:r>
              <a:rPr lang="es-ES" sz="1050" dirty="0"/>
              <a:t> </a:t>
            </a:r>
            <a:r>
              <a:rPr lang="es-ES" sz="1050" dirty="0" err="1"/>
              <a:t>ez</a:t>
            </a:r>
            <a:r>
              <a:rPr lang="es-ES" sz="1050" dirty="0"/>
              <a:t> da </a:t>
            </a:r>
            <a:r>
              <a:rPr lang="es-ES" sz="1050" dirty="0" err="1"/>
              <a:t>ikusten</a:t>
            </a:r>
            <a:r>
              <a:rPr lang="es-ES" sz="1050" dirty="0"/>
              <a:t> arGLP-1etan) eta </a:t>
            </a:r>
            <a:r>
              <a:rPr lang="es-ES" sz="1050" dirty="0" err="1"/>
              <a:t>ez</a:t>
            </a:r>
            <a:r>
              <a:rPr lang="es-ES" sz="1050" dirty="0"/>
              <a:t> </a:t>
            </a:r>
            <a:r>
              <a:rPr lang="es-ES" sz="1050" dirty="0" err="1"/>
              <a:t>dakigu</a:t>
            </a:r>
            <a:r>
              <a:rPr lang="es-ES" sz="1050" dirty="0"/>
              <a:t> </a:t>
            </a:r>
            <a:r>
              <a:rPr lang="es-ES" sz="1050" dirty="0" err="1"/>
              <a:t>tiroideko</a:t>
            </a:r>
            <a:r>
              <a:rPr lang="es-ES" sz="1050" dirty="0"/>
              <a:t> C </a:t>
            </a:r>
            <a:r>
              <a:rPr lang="es-ES" sz="1050" dirty="0" err="1"/>
              <a:t>zelulen</a:t>
            </a:r>
            <a:r>
              <a:rPr lang="es-ES" sz="1050" dirty="0"/>
              <a:t> </a:t>
            </a:r>
            <a:r>
              <a:rPr lang="es-ES" sz="1050" dirty="0" err="1"/>
              <a:t>hiperplasiarekin</a:t>
            </a:r>
            <a:r>
              <a:rPr lang="es-ES" sz="1050" dirty="0"/>
              <a:t> </a:t>
            </a:r>
            <a:r>
              <a:rPr lang="es-ES" sz="1050" dirty="0" err="1"/>
              <a:t>lotzen</a:t>
            </a:r>
            <a:r>
              <a:rPr lang="es-ES" sz="1050" dirty="0"/>
              <a:t> den. </a:t>
            </a:r>
            <a:endParaRPr lang="es-ES" sz="1050" dirty="0" smtClean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050" dirty="0" smtClean="0"/>
              <a:t>Ez </a:t>
            </a:r>
            <a:r>
              <a:rPr lang="es-ES" sz="1050" dirty="0" err="1"/>
              <a:t>dago</a:t>
            </a:r>
            <a:r>
              <a:rPr lang="es-ES" sz="1050" dirty="0"/>
              <a:t> </a:t>
            </a:r>
            <a:r>
              <a:rPr lang="es-ES" sz="1050" dirty="0" err="1"/>
              <a:t>daturik</a:t>
            </a:r>
            <a:r>
              <a:rPr lang="es-ES" sz="1050" dirty="0"/>
              <a:t> </a:t>
            </a:r>
            <a:r>
              <a:rPr lang="es-ES" sz="1050" dirty="0" err="1"/>
              <a:t>erretinopatia</a:t>
            </a:r>
            <a:r>
              <a:rPr lang="es-ES" sz="1050" dirty="0"/>
              <a:t> </a:t>
            </a:r>
            <a:r>
              <a:rPr lang="es-ES" sz="1050" dirty="0" err="1"/>
              <a:t>proliferatiboa</a:t>
            </a:r>
            <a:r>
              <a:rPr lang="es-ES" sz="1050" dirty="0"/>
              <a:t> </a:t>
            </a:r>
            <a:r>
              <a:rPr lang="es-ES" sz="1050" dirty="0" err="1"/>
              <a:t>duten</a:t>
            </a:r>
            <a:r>
              <a:rPr lang="es-ES" sz="1050" dirty="0"/>
              <a:t> </a:t>
            </a:r>
            <a:r>
              <a:rPr lang="es-ES" sz="1050" dirty="0" err="1"/>
              <a:t>pazienteen</a:t>
            </a:r>
            <a:r>
              <a:rPr lang="es-ES" sz="1050" dirty="0"/>
              <a:t> </a:t>
            </a:r>
            <a:r>
              <a:rPr lang="es-ES" sz="1050" dirty="0" err="1"/>
              <a:t>kasuan</a:t>
            </a:r>
            <a:r>
              <a:rPr lang="es-ES" sz="1050" dirty="0"/>
              <a:t>. </a:t>
            </a:r>
            <a:endParaRPr lang="es-ES" sz="1050" dirty="0" smtClean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050" dirty="0" err="1" smtClean="0"/>
              <a:t>Haren</a:t>
            </a:r>
            <a:r>
              <a:rPr lang="es-ES" sz="1050" dirty="0" smtClean="0"/>
              <a:t> </a:t>
            </a:r>
            <a:r>
              <a:rPr lang="es-ES" sz="1050" dirty="0" err="1"/>
              <a:t>efektu</a:t>
            </a:r>
            <a:r>
              <a:rPr lang="es-ES" sz="1050" dirty="0"/>
              <a:t> </a:t>
            </a:r>
            <a:r>
              <a:rPr lang="es-ES" sz="1050" dirty="0" err="1"/>
              <a:t>kardiobaskularrak</a:t>
            </a:r>
            <a:r>
              <a:rPr lang="es-ES" sz="1050" dirty="0"/>
              <a:t> SKA </a:t>
            </a:r>
            <a:r>
              <a:rPr lang="es-ES" sz="1050" dirty="0" err="1"/>
              <a:t>espezifiko</a:t>
            </a:r>
            <a:r>
              <a:rPr lang="es-ES" sz="1050" dirty="0"/>
              <a:t> batean </a:t>
            </a:r>
            <a:r>
              <a:rPr lang="es-ES" sz="1050" dirty="0" err="1"/>
              <a:t>ebaluatzen</a:t>
            </a:r>
            <a:r>
              <a:rPr lang="es-ES" sz="1050" dirty="0"/>
              <a:t> </a:t>
            </a:r>
            <a:r>
              <a:rPr lang="es-ES" sz="1050" dirty="0" err="1"/>
              <a:t>ari</a:t>
            </a:r>
            <a:r>
              <a:rPr lang="es-ES" sz="1050" dirty="0"/>
              <a:t> </a:t>
            </a:r>
            <a:r>
              <a:rPr lang="es-ES" sz="1050" dirty="0" err="1"/>
              <a:t>dira</a:t>
            </a:r>
            <a:r>
              <a:rPr lang="es-ES" sz="1050" dirty="0"/>
              <a:t>, </a:t>
            </a:r>
            <a:r>
              <a:rPr lang="es-ES" sz="1050" dirty="0" err="1"/>
              <a:t>zeinak</a:t>
            </a:r>
            <a:r>
              <a:rPr lang="es-ES" sz="1050" dirty="0"/>
              <a:t> </a:t>
            </a:r>
            <a:r>
              <a:rPr lang="es-ES" sz="1050" dirty="0" err="1"/>
              <a:t>dulaglutida</a:t>
            </a:r>
            <a:r>
              <a:rPr lang="es-ES" sz="1050" dirty="0"/>
              <a:t> </a:t>
            </a:r>
            <a:r>
              <a:rPr lang="es-ES" sz="1050" dirty="0" err="1"/>
              <a:t>baitu</a:t>
            </a:r>
            <a:r>
              <a:rPr lang="es-ES" sz="1050" dirty="0"/>
              <a:t> </a:t>
            </a:r>
            <a:r>
              <a:rPr lang="es-ES" sz="1050" dirty="0" err="1"/>
              <a:t>konparatzaile</a:t>
            </a:r>
            <a:r>
              <a:rPr lang="es-ES" sz="1050" dirty="0"/>
              <a:t> </a:t>
            </a:r>
            <a:r>
              <a:rPr lang="es-ES" sz="1050" dirty="0" err="1"/>
              <a:t>gisa</a:t>
            </a:r>
            <a:r>
              <a:rPr lang="es-ES" sz="1050" dirty="0"/>
              <a:t>. 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endParaRPr lang="es-ES" sz="1050" dirty="0" smtClean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endParaRPr lang="es-ES" sz="105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13945" y="1353732"/>
            <a:ext cx="9251779" cy="4371950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endParaRPr lang="es-ES" sz="1800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 smtClean="0">
                <a:solidFill>
                  <a:schemeClr val="bg1"/>
                </a:solidFill>
              </a:rPr>
              <a:t>SARRERA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ES" sz="1500" dirty="0" err="1" smtClean="0">
                <a:solidFill>
                  <a:schemeClr val="bg1"/>
                </a:solidFill>
              </a:rPr>
              <a:t>Sailkapena</a:t>
            </a:r>
            <a:endParaRPr lang="es-ES" sz="1500" dirty="0">
              <a:solidFill>
                <a:schemeClr val="bg1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ES" sz="1500" dirty="0" err="1" smtClean="0">
                <a:solidFill>
                  <a:schemeClr val="bg1"/>
                </a:solidFill>
              </a:rPr>
              <a:t>Osasunean</a:t>
            </a:r>
            <a:r>
              <a:rPr lang="es-ES" sz="1500" dirty="0" smtClean="0">
                <a:solidFill>
                  <a:schemeClr val="bg1"/>
                </a:solidFill>
              </a:rPr>
              <a:t> </a:t>
            </a:r>
            <a:r>
              <a:rPr lang="es-ES" sz="1500" dirty="0" err="1" smtClean="0">
                <a:solidFill>
                  <a:schemeClr val="bg1"/>
                </a:solidFill>
              </a:rPr>
              <a:t>duen</a:t>
            </a:r>
            <a:r>
              <a:rPr lang="es-ES" sz="1500" dirty="0" smtClean="0">
                <a:solidFill>
                  <a:schemeClr val="bg1"/>
                </a:solidFill>
              </a:rPr>
              <a:t> </a:t>
            </a:r>
            <a:r>
              <a:rPr lang="es-ES" sz="1500" dirty="0" err="1" smtClean="0">
                <a:solidFill>
                  <a:schemeClr val="bg1"/>
                </a:solidFill>
              </a:rPr>
              <a:t>inpaktua</a:t>
            </a:r>
            <a:endParaRPr lang="es-ES" sz="1500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u-ES" sz="1800" dirty="0">
                <a:solidFill>
                  <a:schemeClr val="bg1"/>
                </a:solidFill>
              </a:rPr>
              <a:t>OBESITATEAREN PREBENTZIOA: BIZTANLERIAREN ARABERAKO IKUSPEGIAREN BEHARRA</a:t>
            </a:r>
            <a:endParaRPr lang="es-ES" sz="18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 smtClean="0">
                <a:solidFill>
                  <a:schemeClr val="bg1"/>
                </a:solidFill>
              </a:rPr>
              <a:t>NEURRI EZ-FARMAKOLOGIKOAK </a:t>
            </a:r>
            <a:endParaRPr lang="es-ES" sz="1800"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bg1"/>
                </a:solidFill>
              </a:rPr>
              <a:t>OBESITATEAREN TRATAMENDU FARMAKOLOGIKOA</a:t>
            </a:r>
            <a:endParaRPr lang="es-ES" sz="1800" dirty="0">
              <a:solidFill>
                <a:schemeClr val="bg1"/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bg1"/>
                </a:solidFill>
              </a:rPr>
              <a:t>Obesitaterako farmakoak erabiltzeko printzipio orokorrak</a:t>
            </a:r>
            <a:endParaRPr lang="es-ES" sz="1400" dirty="0">
              <a:solidFill>
                <a:schemeClr val="bg1"/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bg1"/>
                </a:solidFill>
              </a:rPr>
              <a:t>Eraginkortasuna eta segurtasuna: terapeutikan behar duen lekua</a:t>
            </a:r>
            <a:endParaRPr lang="es-ES" sz="1400" dirty="0">
              <a:solidFill>
                <a:schemeClr val="bg1"/>
              </a:solidFill>
            </a:endParaRPr>
          </a:p>
          <a:p>
            <a:pPr marL="914400" lvl="2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pt-BR" sz="1200" dirty="0" smtClean="0">
                <a:solidFill>
                  <a:schemeClr val="bg1"/>
                </a:solidFill>
              </a:rPr>
              <a:t>- </a:t>
            </a:r>
            <a:r>
              <a:rPr lang="pt-BR" sz="1200" dirty="0" err="1" smtClean="0">
                <a:solidFill>
                  <a:schemeClr val="bg1"/>
                </a:solidFill>
              </a:rPr>
              <a:t>Orlistata</a:t>
            </a:r>
            <a:endParaRPr lang="pt-BR" sz="1200" dirty="0">
              <a:solidFill>
                <a:schemeClr val="bg1"/>
              </a:solidFill>
            </a:endParaRPr>
          </a:p>
          <a:p>
            <a:pPr marL="914400" lvl="2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pt-BR" sz="1200" dirty="0" smtClean="0">
                <a:solidFill>
                  <a:schemeClr val="bg1"/>
                </a:solidFill>
              </a:rPr>
              <a:t>- </a:t>
            </a:r>
            <a:r>
              <a:rPr lang="pt-BR" sz="1200" dirty="0" err="1" smtClean="0">
                <a:solidFill>
                  <a:schemeClr val="bg1"/>
                </a:solidFill>
              </a:rPr>
              <a:t>Naltrexona-bupropiona</a:t>
            </a:r>
            <a:endParaRPr lang="pt-BR" sz="1200" dirty="0">
              <a:solidFill>
                <a:schemeClr val="bg1"/>
              </a:solidFill>
            </a:endParaRPr>
          </a:p>
          <a:p>
            <a:pPr marL="914400" lvl="2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pt-BR" sz="1200" dirty="0" smtClean="0">
                <a:solidFill>
                  <a:schemeClr val="bg1"/>
                </a:solidFill>
              </a:rPr>
              <a:t>- arGLP-1</a:t>
            </a:r>
            <a:r>
              <a:rPr lang="pt-BR" sz="1200" dirty="0">
                <a:solidFill>
                  <a:schemeClr val="bg1"/>
                </a:solidFill>
              </a:rPr>
              <a:t>: </a:t>
            </a:r>
            <a:r>
              <a:rPr lang="pt-BR" sz="1200" dirty="0" err="1">
                <a:solidFill>
                  <a:schemeClr val="bg1"/>
                </a:solidFill>
              </a:rPr>
              <a:t>liraglutida</a:t>
            </a:r>
            <a:r>
              <a:rPr lang="pt-BR" sz="1200" dirty="0">
                <a:solidFill>
                  <a:schemeClr val="bg1"/>
                </a:solidFill>
              </a:rPr>
              <a:t> y </a:t>
            </a:r>
            <a:r>
              <a:rPr lang="pt-BR" sz="1200" dirty="0" err="1">
                <a:solidFill>
                  <a:schemeClr val="bg1"/>
                </a:solidFill>
              </a:rPr>
              <a:t>semaglutida</a:t>
            </a:r>
            <a:endParaRPr lang="pt-BR" sz="1200" dirty="0">
              <a:solidFill>
                <a:schemeClr val="bg1"/>
              </a:solidFill>
            </a:endParaRPr>
          </a:p>
          <a:p>
            <a:pPr marL="914400" lvl="2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pt-BR" sz="1200" dirty="0" smtClean="0">
                <a:solidFill>
                  <a:schemeClr val="bg1"/>
                </a:solidFill>
              </a:rPr>
              <a:t>- </a:t>
            </a:r>
            <a:r>
              <a:rPr lang="pt-BR" sz="1200" dirty="0" err="1" smtClean="0">
                <a:solidFill>
                  <a:schemeClr val="bg1"/>
                </a:solidFill>
              </a:rPr>
              <a:t>Tirzepatida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endParaRPr lang="pt-BR" sz="1200" dirty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chemeClr val="bg1"/>
                </a:solidFill>
              </a:rPr>
              <a:t>FUNTSEZKO IDEIAK</a:t>
            </a:r>
            <a:endParaRPr lang="es-ES" sz="1800" dirty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7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Obesitaterako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farmakoak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: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Tirzepatida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LP astean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behin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</a:rPr>
              <a:t>(</a:t>
            </a:r>
            <a:r>
              <a:rPr lang="es-ES" sz="1600" b="1" dirty="0" err="1" smtClean="0">
                <a:solidFill>
                  <a:srgbClr val="4E9EBA"/>
                </a:solidFill>
                <a:latin typeface="Arial Black" pitchFamily="34" charset="0"/>
              </a:rPr>
              <a:t>Ikusi</a:t>
            </a:r>
            <a:r>
              <a:rPr lang="es-ES" sz="1600" b="1" dirty="0" smtClean="0">
                <a:solidFill>
                  <a:srgbClr val="4E9EBA"/>
                </a:solidFill>
                <a:latin typeface="Arial Black" pitchFamily="34" charset="0"/>
              </a:rPr>
              <a:t> 5. taula)</a:t>
            </a:r>
            <a:r>
              <a:rPr lang="es-ES" sz="1600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1600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1800" b="1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1800" b="1" dirty="0">
                <a:solidFill>
                  <a:srgbClr val="4E9EBA"/>
                </a:solidFill>
                <a:latin typeface="Arial Black" pitchFamily="34" charset="0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189860"/>
            <a:ext cx="11161486" cy="5468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1800" b="1" u="sng" dirty="0" err="1" smtClean="0"/>
              <a:t>Tirzepatidaren</a:t>
            </a:r>
            <a:r>
              <a:rPr lang="es-ES" sz="1800" b="1" u="sng" dirty="0" smtClean="0"/>
              <a:t> </a:t>
            </a:r>
            <a:r>
              <a:rPr lang="es-ES" sz="1800" b="1" u="sng" dirty="0" err="1"/>
              <a:t>eraginkortasuna</a:t>
            </a:r>
            <a:r>
              <a:rPr lang="es-ES" sz="1800" b="1" u="sng" dirty="0"/>
              <a:t> eta </a:t>
            </a:r>
            <a:r>
              <a:rPr lang="es-ES" sz="1800" b="1" u="sng" dirty="0" err="1"/>
              <a:t>segurtasuna</a:t>
            </a:r>
            <a:r>
              <a:rPr lang="es-ES" sz="1800" b="1" u="sng" dirty="0"/>
              <a:t> </a:t>
            </a:r>
            <a:r>
              <a:rPr lang="es-ES" sz="1800" b="1" u="sng" dirty="0" err="1" smtClean="0"/>
              <a:t>obesitatean</a:t>
            </a:r>
            <a:endParaRPr lang="es-ES" sz="1800" b="1" u="sng" dirty="0"/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2000" dirty="0" smtClean="0"/>
              <a:t>SURMOUNT </a:t>
            </a:r>
            <a:r>
              <a:rPr lang="es-ES" sz="2000" dirty="0" err="1"/>
              <a:t>garapen</a:t>
            </a:r>
            <a:r>
              <a:rPr lang="es-ES" sz="2000" dirty="0"/>
              <a:t> </a:t>
            </a:r>
            <a:r>
              <a:rPr lang="es-ES" sz="2000" dirty="0" err="1"/>
              <a:t>klinikoko</a:t>
            </a:r>
            <a:r>
              <a:rPr lang="es-ES" sz="2000" dirty="0"/>
              <a:t> programaren </a:t>
            </a:r>
            <a:r>
              <a:rPr lang="es-ES" sz="2000" dirty="0" err="1"/>
              <a:t>bidez</a:t>
            </a:r>
            <a:r>
              <a:rPr lang="es-ES" sz="2000" dirty="0"/>
              <a:t> </a:t>
            </a:r>
            <a:r>
              <a:rPr lang="es-ES" sz="2000" dirty="0" err="1"/>
              <a:t>ebaluatzen</a:t>
            </a:r>
            <a:r>
              <a:rPr lang="es-ES" sz="2000" dirty="0"/>
              <a:t> </a:t>
            </a:r>
            <a:r>
              <a:rPr lang="es-ES" sz="2000" dirty="0" err="1"/>
              <a:t>ari</a:t>
            </a:r>
            <a:r>
              <a:rPr lang="es-ES" sz="2000" dirty="0"/>
              <a:t> da.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2000" dirty="0" smtClean="0"/>
              <a:t>SURMOUNT-1 SKA: 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 smtClean="0"/>
              <a:t>Helburua</a:t>
            </a:r>
            <a:r>
              <a:rPr lang="es-ES" sz="1200" dirty="0" smtClean="0"/>
              <a:t>: </a:t>
            </a:r>
            <a:r>
              <a:rPr lang="es-ES" sz="1200" dirty="0" err="1" smtClean="0"/>
              <a:t>tirzepatidaren</a:t>
            </a:r>
            <a:r>
              <a:rPr lang="es-ES" sz="1200" dirty="0" smtClean="0"/>
              <a:t> </a:t>
            </a:r>
            <a:r>
              <a:rPr lang="es-ES" sz="1200" dirty="0" err="1"/>
              <a:t>eraginkortasuna</a:t>
            </a:r>
            <a:r>
              <a:rPr lang="es-ES" sz="1200" dirty="0"/>
              <a:t> eta </a:t>
            </a:r>
            <a:r>
              <a:rPr lang="es-ES" sz="1200" dirty="0" err="1"/>
              <a:t>segurtasuna</a:t>
            </a:r>
            <a:r>
              <a:rPr lang="es-ES" sz="1200" dirty="0"/>
              <a:t> </a:t>
            </a:r>
            <a:r>
              <a:rPr lang="es-ES" sz="1200" dirty="0" err="1"/>
              <a:t>ebaluatzea</a:t>
            </a:r>
            <a:r>
              <a:rPr lang="es-ES" sz="1200" dirty="0"/>
              <a:t>, </a:t>
            </a:r>
            <a:r>
              <a:rPr lang="es-ES" sz="1200" dirty="0" err="1"/>
              <a:t>plazeboaren</a:t>
            </a:r>
            <a:r>
              <a:rPr lang="es-ES" sz="1200" dirty="0"/>
              <a:t> </a:t>
            </a:r>
            <a:r>
              <a:rPr lang="es-ES" sz="1200" dirty="0" err="1"/>
              <a:t>aldean</a:t>
            </a:r>
            <a:r>
              <a:rPr lang="es-ES" sz="1200" dirty="0"/>
              <a:t>, </a:t>
            </a:r>
            <a:r>
              <a:rPr lang="es-ES" sz="1200" dirty="0" err="1"/>
              <a:t>pisua</a:t>
            </a:r>
            <a:r>
              <a:rPr lang="es-ES" sz="1200" dirty="0"/>
              <a:t> </a:t>
            </a:r>
            <a:r>
              <a:rPr lang="es-ES" sz="1200" dirty="0" err="1"/>
              <a:t>murrizteko</a:t>
            </a:r>
            <a:r>
              <a:rPr lang="es-ES" sz="1200" dirty="0"/>
              <a:t> </a:t>
            </a:r>
            <a:r>
              <a:rPr lang="es-ES" sz="1200" dirty="0" err="1"/>
              <a:t>prozeduretan</a:t>
            </a:r>
            <a:r>
              <a:rPr lang="es-ES" sz="1200" dirty="0"/>
              <a:t>, DM2 </a:t>
            </a:r>
            <a:r>
              <a:rPr lang="es-ES" sz="1200" dirty="0" err="1"/>
              <a:t>ez</a:t>
            </a:r>
            <a:r>
              <a:rPr lang="es-ES" sz="1200" dirty="0"/>
              <a:t> </a:t>
            </a:r>
            <a:r>
              <a:rPr lang="es-ES" sz="1200" dirty="0" err="1"/>
              <a:t>duten</a:t>
            </a:r>
            <a:r>
              <a:rPr lang="es-ES" sz="1200" dirty="0"/>
              <a:t> eta </a:t>
            </a:r>
            <a:r>
              <a:rPr lang="es-ES" sz="1200" dirty="0" err="1"/>
              <a:t>gehiegizko</a:t>
            </a:r>
            <a:r>
              <a:rPr lang="es-ES" sz="1200" dirty="0"/>
              <a:t> </a:t>
            </a:r>
            <a:r>
              <a:rPr lang="es-ES" sz="1200" dirty="0" err="1"/>
              <a:t>pisua</a:t>
            </a:r>
            <a:r>
              <a:rPr lang="es-ES" sz="1200" dirty="0"/>
              <a:t> </a:t>
            </a:r>
            <a:r>
              <a:rPr lang="es-ES" sz="1200" dirty="0" err="1"/>
              <a:t>edo</a:t>
            </a:r>
            <a:r>
              <a:rPr lang="es-ES" sz="1200" dirty="0"/>
              <a:t> </a:t>
            </a:r>
            <a:r>
              <a:rPr lang="es-ES" sz="1200" dirty="0" err="1"/>
              <a:t>obesitatea</a:t>
            </a:r>
            <a:r>
              <a:rPr lang="es-ES" sz="1200" dirty="0"/>
              <a:t> </a:t>
            </a:r>
            <a:r>
              <a:rPr lang="es-ES" sz="1200" dirty="0" err="1"/>
              <a:t>duten</a:t>
            </a:r>
            <a:r>
              <a:rPr lang="es-ES" sz="1200" dirty="0"/>
              <a:t> </a:t>
            </a:r>
            <a:r>
              <a:rPr lang="es-ES" sz="1200" dirty="0" err="1"/>
              <a:t>pazienteengan</a:t>
            </a:r>
            <a:r>
              <a:rPr lang="es-ES" sz="1200" dirty="0"/>
              <a:t>. </a:t>
            </a:r>
            <a:r>
              <a:rPr lang="es-ES" sz="1200" dirty="0" err="1"/>
              <a:t>Emaitzek</a:t>
            </a:r>
            <a:r>
              <a:rPr lang="es-ES" sz="1200" dirty="0"/>
              <a:t>, 72 </a:t>
            </a:r>
            <a:r>
              <a:rPr lang="es-ES" sz="1200" dirty="0" err="1" smtClean="0"/>
              <a:t>astez</a:t>
            </a:r>
            <a:r>
              <a:rPr lang="es-ES" sz="1200" dirty="0" smtClean="0"/>
              <a:t>.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 smtClean="0"/>
              <a:t>Orain</a:t>
            </a:r>
            <a:r>
              <a:rPr lang="es-ES" sz="1200" dirty="0" smtClean="0"/>
              <a:t> </a:t>
            </a:r>
            <a:r>
              <a:rPr lang="es-ES" sz="1200" dirty="0"/>
              <a:t>arte </a:t>
            </a:r>
            <a:r>
              <a:rPr lang="es-ES" sz="1200" dirty="0" err="1"/>
              <a:t>beste</a:t>
            </a:r>
            <a:r>
              <a:rPr lang="es-ES" sz="1200" dirty="0"/>
              <a:t> </a:t>
            </a:r>
            <a:r>
              <a:rPr lang="es-ES" sz="1200" dirty="0" err="1"/>
              <a:t>farmako</a:t>
            </a:r>
            <a:r>
              <a:rPr lang="es-ES" sz="1200" dirty="0"/>
              <a:t> </a:t>
            </a:r>
            <a:r>
              <a:rPr lang="es-ES" sz="1200" dirty="0" err="1"/>
              <a:t>batzuekin</a:t>
            </a:r>
            <a:r>
              <a:rPr lang="es-ES" sz="1200" dirty="0"/>
              <a:t> </a:t>
            </a:r>
            <a:r>
              <a:rPr lang="es-ES" sz="1200" dirty="0" err="1"/>
              <a:t>ikusitakoa</a:t>
            </a:r>
            <a:r>
              <a:rPr lang="es-ES" sz="1200" dirty="0"/>
              <a:t> </a:t>
            </a:r>
            <a:r>
              <a:rPr lang="es-ES" sz="1200" dirty="0" err="1"/>
              <a:t>baino</a:t>
            </a:r>
            <a:r>
              <a:rPr lang="es-ES" sz="1200" dirty="0"/>
              <a:t> </a:t>
            </a:r>
            <a:r>
              <a:rPr lang="es-ES" sz="1200" dirty="0" err="1"/>
              <a:t>pisu</a:t>
            </a:r>
            <a:r>
              <a:rPr lang="es-ES" sz="1200" dirty="0"/>
              <a:t>-galera </a:t>
            </a:r>
            <a:r>
              <a:rPr lang="es-ES" sz="1200" dirty="0" err="1"/>
              <a:t>handiagoa</a:t>
            </a:r>
            <a:r>
              <a:rPr lang="es-ES" sz="1200" dirty="0"/>
              <a:t> </a:t>
            </a:r>
            <a:r>
              <a:rPr lang="es-ES" sz="1200" dirty="0" err="1"/>
              <a:t>erakutsi</a:t>
            </a:r>
            <a:r>
              <a:rPr lang="es-ES" sz="1200" dirty="0"/>
              <a:t> </a:t>
            </a:r>
            <a:r>
              <a:rPr lang="es-ES" sz="1200" dirty="0" err="1"/>
              <a:t>zuten</a:t>
            </a:r>
            <a:r>
              <a:rPr lang="es-ES" sz="1200" dirty="0"/>
              <a:t>, </a:t>
            </a:r>
            <a:r>
              <a:rPr lang="es-ES" sz="1200" dirty="0" err="1"/>
              <a:t>dosiaren</a:t>
            </a:r>
            <a:r>
              <a:rPr lang="es-ES" sz="1200" dirty="0"/>
              <a:t> </a:t>
            </a:r>
            <a:r>
              <a:rPr lang="es-ES" sz="1200" dirty="0" err="1" smtClean="0"/>
              <a:t>araberakoa</a:t>
            </a:r>
            <a:r>
              <a:rPr lang="es-ES" sz="1200" dirty="0" smtClean="0"/>
              <a:t>. </a:t>
            </a:r>
            <a:r>
              <a:rPr lang="es-ES" sz="1200" dirty="0" err="1" smtClean="0"/>
              <a:t>Erantzuleen</a:t>
            </a:r>
            <a:r>
              <a:rPr lang="es-ES" sz="1200" dirty="0" smtClean="0"/>
              <a:t> </a:t>
            </a:r>
            <a:r>
              <a:rPr lang="es-ES" sz="1200" dirty="0"/>
              <a:t>% 50ek eta % 57k </a:t>
            </a:r>
            <a:r>
              <a:rPr lang="es-ES" sz="1200" dirty="0" err="1"/>
              <a:t>pisu</a:t>
            </a:r>
            <a:r>
              <a:rPr lang="es-ES" sz="1200" dirty="0"/>
              <a:t>-galera ≥ % 20 izan </a:t>
            </a:r>
            <a:r>
              <a:rPr lang="es-ES" sz="1200" dirty="0" err="1"/>
              <a:t>zuten</a:t>
            </a:r>
            <a:r>
              <a:rPr lang="es-ES" sz="1200" dirty="0"/>
              <a:t>, </a:t>
            </a:r>
            <a:r>
              <a:rPr lang="es-ES" sz="1200" dirty="0" err="1"/>
              <a:t>tirzepatida</a:t>
            </a:r>
            <a:r>
              <a:rPr lang="es-ES" sz="1200" dirty="0"/>
              <a:t> 10 mg eta 15 mg-</a:t>
            </a:r>
            <a:r>
              <a:rPr lang="es-ES" sz="1200" dirty="0" err="1"/>
              <a:t>rekin</a:t>
            </a:r>
            <a:r>
              <a:rPr lang="es-ES" sz="1200" dirty="0"/>
              <a:t>, </a:t>
            </a:r>
            <a:r>
              <a:rPr lang="es-ES" sz="1200" dirty="0" err="1"/>
              <a:t>hurrenez</a:t>
            </a:r>
            <a:r>
              <a:rPr lang="es-ES" sz="1200" dirty="0"/>
              <a:t> </a:t>
            </a:r>
            <a:r>
              <a:rPr lang="es-ES" sz="1200" dirty="0" err="1"/>
              <a:t>hurren</a:t>
            </a:r>
            <a:r>
              <a:rPr lang="es-ES" sz="1200" dirty="0"/>
              <a:t>, </a:t>
            </a:r>
            <a:r>
              <a:rPr lang="es-ES" sz="1200" dirty="0" err="1"/>
              <a:t>plazeboen</a:t>
            </a:r>
            <a:r>
              <a:rPr lang="es-ES" sz="1200" dirty="0"/>
              <a:t> % 3aren </a:t>
            </a:r>
            <a:r>
              <a:rPr lang="es-ES" sz="1200" dirty="0" err="1"/>
              <a:t>aldean</a:t>
            </a:r>
            <a:r>
              <a:rPr lang="es-ES" sz="1200" dirty="0"/>
              <a:t>. </a:t>
            </a:r>
            <a:endParaRPr lang="es-ES" sz="1200" dirty="0" smtClean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smtClean="0"/>
              <a:t>5 </a:t>
            </a:r>
            <a:r>
              <a:rPr lang="es-ES" sz="1200" dirty="0"/>
              <a:t>mg-</a:t>
            </a:r>
            <a:r>
              <a:rPr lang="es-ES" sz="1200" dirty="0" err="1"/>
              <a:t>ko</a:t>
            </a:r>
            <a:r>
              <a:rPr lang="es-ES" sz="1200" dirty="0"/>
              <a:t> </a:t>
            </a:r>
            <a:r>
              <a:rPr lang="es-ES" sz="1200" dirty="0" err="1"/>
              <a:t>dosiarekin</a:t>
            </a:r>
            <a:r>
              <a:rPr lang="es-ES" sz="1200" dirty="0"/>
              <a:t>: </a:t>
            </a:r>
            <a:r>
              <a:rPr lang="es-ES" sz="1200" dirty="0" err="1"/>
              <a:t>lautada-efektua</a:t>
            </a:r>
            <a:r>
              <a:rPr lang="es-ES" sz="1200" dirty="0"/>
              <a:t> </a:t>
            </a:r>
            <a:r>
              <a:rPr lang="es-ES" sz="1200" dirty="0" err="1"/>
              <a:t>ikusi</a:t>
            </a:r>
            <a:r>
              <a:rPr lang="es-ES" sz="1200" dirty="0"/>
              <a:t> zen 60. </a:t>
            </a:r>
            <a:r>
              <a:rPr lang="es-ES" sz="1200" dirty="0" err="1"/>
              <a:t>aste</a:t>
            </a:r>
            <a:r>
              <a:rPr lang="es-ES" sz="1200" dirty="0"/>
              <a:t> </a:t>
            </a:r>
            <a:r>
              <a:rPr lang="es-ES" sz="1200" dirty="0" err="1"/>
              <a:t>inguruan</a:t>
            </a:r>
            <a:r>
              <a:rPr lang="es-ES" sz="1200" dirty="0"/>
              <a:t>; 10 mg-</a:t>
            </a:r>
            <a:r>
              <a:rPr lang="es-ES" sz="1200" dirty="0" err="1"/>
              <a:t>ko</a:t>
            </a:r>
            <a:r>
              <a:rPr lang="es-ES" sz="1200" dirty="0"/>
              <a:t> eta 15 mg-</a:t>
            </a:r>
            <a:r>
              <a:rPr lang="es-ES" sz="1200" dirty="0" err="1"/>
              <a:t>ko</a:t>
            </a:r>
            <a:r>
              <a:rPr lang="es-ES" sz="1200" dirty="0"/>
              <a:t> </a:t>
            </a:r>
            <a:r>
              <a:rPr lang="es-ES" sz="1200" dirty="0" err="1"/>
              <a:t>dosiekin</a:t>
            </a:r>
            <a:r>
              <a:rPr lang="es-ES" sz="1200" dirty="0"/>
              <a:t>: </a:t>
            </a:r>
            <a:r>
              <a:rPr lang="es-ES" sz="1200" dirty="0" err="1"/>
              <a:t>lautadatik</a:t>
            </a:r>
            <a:r>
              <a:rPr lang="es-ES" sz="1200" dirty="0"/>
              <a:t> </a:t>
            </a:r>
            <a:r>
              <a:rPr lang="es-ES" sz="1200" dirty="0" err="1"/>
              <a:t>gertuko</a:t>
            </a:r>
            <a:r>
              <a:rPr lang="es-ES" sz="1200" dirty="0"/>
              <a:t> </a:t>
            </a:r>
            <a:r>
              <a:rPr lang="es-ES" sz="1200" dirty="0" err="1"/>
              <a:t>efektua</a:t>
            </a:r>
            <a:r>
              <a:rPr lang="es-ES" sz="1200" dirty="0"/>
              <a:t> </a:t>
            </a:r>
            <a:r>
              <a:rPr lang="es-ES" sz="1200" dirty="0" err="1"/>
              <a:t>lortu</a:t>
            </a:r>
            <a:r>
              <a:rPr lang="es-ES" sz="1200" dirty="0"/>
              <a:t> zen 72. </a:t>
            </a:r>
            <a:r>
              <a:rPr lang="es-ES" sz="1200" dirty="0" err="1"/>
              <a:t>aste</a:t>
            </a:r>
            <a:r>
              <a:rPr lang="es-ES" sz="1200" dirty="0"/>
              <a:t> </a:t>
            </a:r>
            <a:r>
              <a:rPr lang="es-ES" sz="1200" dirty="0" err="1"/>
              <a:t>aldera</a:t>
            </a:r>
            <a:r>
              <a:rPr lang="es-ES" sz="1200" dirty="0"/>
              <a:t>. </a:t>
            </a:r>
            <a:endParaRPr lang="es-ES" sz="1200" dirty="0" smtClean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 smtClean="0"/>
              <a:t>Hobekuntza</a:t>
            </a:r>
            <a:r>
              <a:rPr lang="es-ES" sz="1200" dirty="0" smtClean="0"/>
              <a:t> </a:t>
            </a:r>
            <a:r>
              <a:rPr lang="es-ES" sz="1200" dirty="0" err="1"/>
              <a:t>kardiometabolikoak</a:t>
            </a:r>
            <a:r>
              <a:rPr lang="es-ES" sz="1200" dirty="0"/>
              <a:t> (arteria-</a:t>
            </a:r>
            <a:r>
              <a:rPr lang="es-ES" sz="1200" dirty="0" err="1"/>
              <a:t>presioa</a:t>
            </a:r>
            <a:r>
              <a:rPr lang="es-ES" sz="1200" dirty="0"/>
              <a:t>, LDL </a:t>
            </a:r>
            <a:r>
              <a:rPr lang="es-ES" sz="1200" dirty="0" err="1"/>
              <a:t>ez</a:t>
            </a:r>
            <a:r>
              <a:rPr lang="es-ES" sz="1200" dirty="0"/>
              <a:t> den </a:t>
            </a:r>
            <a:r>
              <a:rPr lang="es-ES" sz="1200" dirty="0" err="1"/>
              <a:t>kolesterola</a:t>
            </a:r>
            <a:r>
              <a:rPr lang="es-ES" sz="1200" dirty="0"/>
              <a:t>, </a:t>
            </a:r>
            <a:r>
              <a:rPr lang="es-ES" sz="1200" dirty="0" err="1"/>
              <a:t>etab</a:t>
            </a:r>
            <a:r>
              <a:rPr lang="es-ES" sz="1200" dirty="0"/>
              <a:t>.). </a:t>
            </a:r>
            <a:r>
              <a:rPr lang="es-ES" sz="1200" dirty="0" err="1"/>
              <a:t>Prediabetesa</a:t>
            </a:r>
            <a:r>
              <a:rPr lang="es-ES" sz="1200" dirty="0"/>
              <a:t> </a:t>
            </a:r>
            <a:r>
              <a:rPr lang="es-ES" sz="1200" dirty="0" err="1"/>
              <a:t>duten</a:t>
            </a:r>
            <a:r>
              <a:rPr lang="es-ES" sz="1200" dirty="0"/>
              <a:t> </a:t>
            </a:r>
            <a:r>
              <a:rPr lang="es-ES" sz="1200" dirty="0" err="1"/>
              <a:t>pertsonengan</a:t>
            </a:r>
            <a:r>
              <a:rPr lang="es-ES" sz="1200" dirty="0"/>
              <a:t>, </a:t>
            </a:r>
            <a:r>
              <a:rPr lang="es-ES" sz="1200" dirty="0" err="1"/>
              <a:t>normogluzemiarako</a:t>
            </a:r>
            <a:r>
              <a:rPr lang="es-ES" sz="1200" dirty="0"/>
              <a:t> </a:t>
            </a:r>
            <a:r>
              <a:rPr lang="es-ES" sz="1200" dirty="0" err="1"/>
              <a:t>bihurketa</a:t>
            </a:r>
            <a:r>
              <a:rPr lang="es-ES" sz="1200" dirty="0"/>
              <a:t> % 95ekoa izan zen </a:t>
            </a:r>
            <a:r>
              <a:rPr lang="es-ES" sz="1200" dirty="0" err="1"/>
              <a:t>tirzepatidarentzat</a:t>
            </a:r>
            <a:r>
              <a:rPr lang="es-ES" sz="1200" dirty="0"/>
              <a:t>, eta % 62koa </a:t>
            </a:r>
            <a:r>
              <a:rPr lang="es-ES" sz="1200" dirty="0" err="1"/>
              <a:t>plazeboarentzat</a:t>
            </a:r>
            <a:r>
              <a:rPr lang="es-ES" sz="1200" dirty="0"/>
              <a:t>; </a:t>
            </a:r>
            <a:r>
              <a:rPr lang="es-ES" sz="1200" dirty="0" err="1"/>
              <a:t>paziente</a:t>
            </a:r>
            <a:r>
              <a:rPr lang="es-ES" sz="1200" dirty="0"/>
              <a:t> </a:t>
            </a:r>
            <a:r>
              <a:rPr lang="es-ES" sz="1200" dirty="0" err="1"/>
              <a:t>horietan</a:t>
            </a:r>
            <a:r>
              <a:rPr lang="es-ES" sz="1200" dirty="0"/>
              <a:t>, 2 </a:t>
            </a:r>
            <a:r>
              <a:rPr lang="es-ES" sz="1200" dirty="0" err="1"/>
              <a:t>urteren</a:t>
            </a:r>
            <a:r>
              <a:rPr lang="es-ES" sz="1200" dirty="0"/>
              <a:t> </a:t>
            </a:r>
            <a:r>
              <a:rPr lang="es-ES" sz="1200" dirty="0" err="1"/>
              <a:t>buruan</a:t>
            </a:r>
            <a:r>
              <a:rPr lang="es-ES" sz="1200" dirty="0"/>
              <a:t> </a:t>
            </a:r>
            <a:r>
              <a:rPr lang="es-ES" sz="1200" dirty="0" err="1"/>
              <a:t>eragina</a:t>
            </a:r>
            <a:r>
              <a:rPr lang="es-ES" sz="1200" dirty="0"/>
              <a:t> </a:t>
            </a:r>
            <a:r>
              <a:rPr lang="es-ES" sz="1200" dirty="0" err="1"/>
              <a:t>ebaluatzea</a:t>
            </a:r>
            <a:r>
              <a:rPr lang="es-ES" sz="1200" dirty="0"/>
              <a:t> </a:t>
            </a:r>
            <a:r>
              <a:rPr lang="es-ES" sz="1200" dirty="0" err="1"/>
              <a:t>aurreikusita</a:t>
            </a:r>
            <a:r>
              <a:rPr lang="es-ES" sz="1200" dirty="0"/>
              <a:t> </a:t>
            </a:r>
            <a:r>
              <a:rPr lang="es-ES" sz="1200" dirty="0" err="1"/>
              <a:t>dago</a:t>
            </a:r>
            <a:r>
              <a:rPr lang="es-ES" sz="1200" dirty="0"/>
              <a:t>. </a:t>
            </a:r>
            <a:endParaRPr lang="es-ES" sz="1200" dirty="0" smtClean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 smtClean="0"/>
              <a:t>Ikerketan</a:t>
            </a:r>
            <a:r>
              <a:rPr lang="es-ES" sz="1200" dirty="0" smtClean="0"/>
              <a:t> </a:t>
            </a:r>
            <a:r>
              <a:rPr lang="es-ES" sz="1200" dirty="0"/>
              <a:t>parte </a:t>
            </a:r>
            <a:r>
              <a:rPr lang="es-ES" sz="1200" dirty="0" err="1"/>
              <a:t>hartu</a:t>
            </a:r>
            <a:r>
              <a:rPr lang="es-ES" sz="1200" dirty="0"/>
              <a:t> </a:t>
            </a:r>
            <a:r>
              <a:rPr lang="es-ES" sz="1200" dirty="0" err="1"/>
              <a:t>zuten</a:t>
            </a:r>
            <a:r>
              <a:rPr lang="es-ES" sz="1200" dirty="0"/>
              <a:t> </a:t>
            </a:r>
            <a:r>
              <a:rPr lang="es-ES" sz="1200" dirty="0" err="1"/>
              <a:t>gehienak</a:t>
            </a:r>
            <a:r>
              <a:rPr lang="es-ES" sz="1200" dirty="0"/>
              <a:t> </a:t>
            </a:r>
            <a:r>
              <a:rPr lang="es-ES" sz="1200" dirty="0" err="1"/>
              <a:t>gazteak</a:t>
            </a:r>
            <a:r>
              <a:rPr lang="es-ES" sz="1200" dirty="0"/>
              <a:t> </a:t>
            </a:r>
            <a:r>
              <a:rPr lang="es-ES" sz="1200" dirty="0" err="1"/>
              <a:t>ziren</a:t>
            </a:r>
            <a:r>
              <a:rPr lang="es-ES" sz="1200" dirty="0"/>
              <a:t> (45 </a:t>
            </a:r>
            <a:r>
              <a:rPr lang="es-ES" sz="1200" dirty="0" err="1"/>
              <a:t>urteko</a:t>
            </a:r>
            <a:r>
              <a:rPr lang="es-ES" sz="1200" dirty="0"/>
              <a:t> </a:t>
            </a:r>
            <a:r>
              <a:rPr lang="es-ES" sz="1200" dirty="0" err="1"/>
              <a:t>batez</a:t>
            </a:r>
            <a:r>
              <a:rPr lang="es-ES" sz="1200" dirty="0"/>
              <a:t> </a:t>
            </a:r>
            <a:r>
              <a:rPr lang="es-ES" sz="1200" dirty="0" err="1"/>
              <a:t>bestekoa</a:t>
            </a:r>
            <a:r>
              <a:rPr lang="es-ES" sz="1200" dirty="0"/>
              <a:t>), </a:t>
            </a:r>
            <a:r>
              <a:rPr lang="es-ES" sz="1200" dirty="0" err="1"/>
              <a:t>emakumeak</a:t>
            </a:r>
            <a:r>
              <a:rPr lang="es-ES" sz="1200" dirty="0"/>
              <a:t> (% 67,5) eta 38 kg/m2-ko </a:t>
            </a:r>
            <a:r>
              <a:rPr lang="es-ES" sz="1200" dirty="0" err="1"/>
              <a:t>batez</a:t>
            </a:r>
            <a:r>
              <a:rPr lang="es-ES" sz="1200" dirty="0"/>
              <a:t> </a:t>
            </a:r>
            <a:r>
              <a:rPr lang="es-ES" sz="1200" dirty="0" err="1"/>
              <a:t>besteko</a:t>
            </a:r>
            <a:r>
              <a:rPr lang="es-ES" sz="1200" dirty="0"/>
              <a:t> GMI </a:t>
            </a:r>
            <a:r>
              <a:rPr lang="es-ES" sz="1200" dirty="0" err="1"/>
              <a:t>zuten</a:t>
            </a:r>
            <a:r>
              <a:rPr lang="es-ES" sz="1200" dirty="0" smtClean="0"/>
              <a:t>.</a:t>
            </a:r>
            <a:endParaRPr lang="es-ES" sz="1200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2000" dirty="0" smtClean="0"/>
              <a:t>SURMOUNT-2 SKA: 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 smtClean="0"/>
              <a:t>Helburua</a:t>
            </a:r>
            <a:r>
              <a:rPr lang="es-ES" sz="1200" dirty="0"/>
              <a:t>: 10 mg eta 15 mg-</a:t>
            </a:r>
            <a:r>
              <a:rPr lang="es-ES" sz="1200" dirty="0" err="1"/>
              <a:t>ko</a:t>
            </a:r>
            <a:r>
              <a:rPr lang="es-ES" sz="1200" dirty="0"/>
              <a:t> </a:t>
            </a:r>
            <a:r>
              <a:rPr lang="es-ES" sz="1200" dirty="0" err="1"/>
              <a:t>tirzepatidaren</a:t>
            </a:r>
            <a:r>
              <a:rPr lang="es-ES" sz="1200" dirty="0"/>
              <a:t> </a:t>
            </a:r>
            <a:r>
              <a:rPr lang="es-ES" sz="1200" dirty="0" err="1"/>
              <a:t>eraginkortasuna</a:t>
            </a:r>
            <a:r>
              <a:rPr lang="es-ES" sz="1200" dirty="0"/>
              <a:t> eta </a:t>
            </a:r>
            <a:r>
              <a:rPr lang="es-ES" sz="1200" dirty="0" err="1"/>
              <a:t>segurtasuna</a:t>
            </a:r>
            <a:r>
              <a:rPr lang="es-ES" sz="1200" dirty="0"/>
              <a:t> </a:t>
            </a:r>
            <a:r>
              <a:rPr lang="es-ES" sz="1200" dirty="0" err="1"/>
              <a:t>ebaluatzea</a:t>
            </a:r>
            <a:r>
              <a:rPr lang="es-ES" sz="1200" dirty="0"/>
              <a:t>, </a:t>
            </a:r>
            <a:r>
              <a:rPr lang="es-ES" sz="1200" dirty="0" err="1"/>
              <a:t>plazeboarekin</a:t>
            </a:r>
            <a:r>
              <a:rPr lang="es-ES" sz="1200" dirty="0"/>
              <a:t> </a:t>
            </a:r>
            <a:r>
              <a:rPr lang="es-ES" sz="1200" dirty="0" err="1"/>
              <a:t>alderatuta</a:t>
            </a:r>
            <a:r>
              <a:rPr lang="es-ES" sz="1200" dirty="0"/>
              <a:t>,  DM2 eta </a:t>
            </a:r>
            <a:r>
              <a:rPr lang="es-ES" sz="1200" dirty="0" err="1"/>
              <a:t>gehiegizko</a:t>
            </a:r>
            <a:r>
              <a:rPr lang="es-ES" sz="1200" dirty="0"/>
              <a:t> </a:t>
            </a:r>
            <a:r>
              <a:rPr lang="es-ES" sz="1200" dirty="0" err="1"/>
              <a:t>pisua</a:t>
            </a:r>
            <a:r>
              <a:rPr lang="es-ES" sz="1200" dirty="0"/>
              <a:t> eta </a:t>
            </a:r>
            <a:r>
              <a:rPr lang="es-ES" sz="1200" dirty="0" err="1"/>
              <a:t>obesitatea</a:t>
            </a:r>
            <a:r>
              <a:rPr lang="es-ES" sz="1200" dirty="0"/>
              <a:t> </a:t>
            </a:r>
            <a:r>
              <a:rPr lang="es-ES" sz="1200" dirty="0" err="1"/>
              <a:t>duten</a:t>
            </a:r>
            <a:r>
              <a:rPr lang="es-ES" sz="1200" dirty="0"/>
              <a:t> </a:t>
            </a:r>
            <a:r>
              <a:rPr lang="es-ES" sz="1200" dirty="0" err="1"/>
              <a:t>pazienteen</a:t>
            </a:r>
            <a:r>
              <a:rPr lang="es-ES" sz="1200" dirty="0"/>
              <a:t> </a:t>
            </a:r>
            <a:r>
              <a:rPr lang="es-ES" sz="1200" dirty="0" err="1" smtClean="0"/>
              <a:t>kasuan</a:t>
            </a:r>
            <a:r>
              <a:rPr lang="es-ES" sz="1200" dirty="0" smtClean="0"/>
              <a:t>, 72 </a:t>
            </a:r>
            <a:r>
              <a:rPr lang="es-ES" sz="1200" dirty="0" err="1" smtClean="0"/>
              <a:t>astez</a:t>
            </a:r>
            <a:r>
              <a:rPr lang="es-ES" sz="1200" dirty="0" smtClean="0"/>
              <a:t>. 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 smtClean="0"/>
              <a:t>Saiakuntzak</a:t>
            </a:r>
            <a:r>
              <a:rPr lang="es-ES" sz="1200" dirty="0" smtClean="0"/>
              <a:t> </a:t>
            </a:r>
            <a:r>
              <a:rPr lang="es-ES" sz="1200" dirty="0" err="1"/>
              <a:t>pisu</a:t>
            </a:r>
            <a:r>
              <a:rPr lang="es-ES" sz="1200" dirty="0"/>
              <a:t>-galera </a:t>
            </a:r>
            <a:r>
              <a:rPr lang="es-ES" sz="1200" dirty="0" err="1"/>
              <a:t>klinikoki</a:t>
            </a:r>
            <a:r>
              <a:rPr lang="es-ES" sz="1200" dirty="0"/>
              <a:t> </a:t>
            </a:r>
            <a:r>
              <a:rPr lang="es-ES" sz="1200" dirty="0" err="1"/>
              <a:t>esanguratsua</a:t>
            </a:r>
            <a:r>
              <a:rPr lang="es-ES" sz="1200" dirty="0"/>
              <a:t> </a:t>
            </a:r>
            <a:r>
              <a:rPr lang="es-ES" sz="1200" dirty="0" err="1"/>
              <a:t>erakutsi</a:t>
            </a:r>
            <a:r>
              <a:rPr lang="es-ES" sz="1200" dirty="0"/>
              <a:t> </a:t>
            </a:r>
            <a:r>
              <a:rPr lang="es-ES" sz="1200" dirty="0" err="1"/>
              <a:t>zuen</a:t>
            </a:r>
            <a:r>
              <a:rPr lang="es-ES" sz="1200" dirty="0"/>
              <a:t>, </a:t>
            </a:r>
            <a:r>
              <a:rPr lang="es-ES" sz="1200" dirty="0" err="1"/>
              <a:t>nahiz</a:t>
            </a:r>
            <a:r>
              <a:rPr lang="es-ES" sz="1200" dirty="0"/>
              <a:t> eta </a:t>
            </a:r>
            <a:r>
              <a:rPr lang="es-ES" sz="1200" dirty="0" err="1"/>
              <a:t>populazio</a:t>
            </a:r>
            <a:r>
              <a:rPr lang="es-ES" sz="1200" dirty="0"/>
              <a:t> </a:t>
            </a:r>
            <a:r>
              <a:rPr lang="es-ES" sz="1200" dirty="0" err="1"/>
              <a:t>ez-diabetikoan</a:t>
            </a:r>
            <a:r>
              <a:rPr lang="es-ES" sz="1200" dirty="0"/>
              <a:t> </a:t>
            </a:r>
            <a:r>
              <a:rPr lang="es-ES" sz="1200" dirty="0" err="1"/>
              <a:t>ikusitakoa</a:t>
            </a:r>
            <a:r>
              <a:rPr lang="es-ES" sz="1200" dirty="0"/>
              <a:t> </a:t>
            </a:r>
            <a:r>
              <a:rPr lang="es-ES" sz="1200" dirty="0" err="1"/>
              <a:t>baino</a:t>
            </a:r>
            <a:r>
              <a:rPr lang="es-ES" sz="1200" dirty="0"/>
              <a:t> </a:t>
            </a:r>
            <a:r>
              <a:rPr lang="es-ES" sz="1200" dirty="0" err="1"/>
              <a:t>txikiagoa</a:t>
            </a:r>
            <a:r>
              <a:rPr lang="es-ES" sz="1200" dirty="0"/>
              <a:t> izan (5. taula). </a:t>
            </a:r>
            <a:endParaRPr lang="es-ES" sz="1200" dirty="0" smtClean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 smtClean="0"/>
              <a:t>Lautada-efektua</a:t>
            </a:r>
            <a:r>
              <a:rPr lang="es-ES" sz="1200" dirty="0" smtClean="0"/>
              <a:t> </a:t>
            </a:r>
            <a:r>
              <a:rPr lang="es-ES" sz="1200" dirty="0" err="1"/>
              <a:t>lortu</a:t>
            </a:r>
            <a:r>
              <a:rPr lang="es-ES" sz="1200" dirty="0"/>
              <a:t> zen 60-72 </a:t>
            </a:r>
            <a:r>
              <a:rPr lang="es-ES" sz="1200" dirty="0" err="1"/>
              <a:t>asteren</a:t>
            </a:r>
            <a:r>
              <a:rPr lang="es-ES" sz="1200" dirty="0"/>
              <a:t> </a:t>
            </a:r>
            <a:r>
              <a:rPr lang="es-ES" sz="1200" dirty="0" err="1"/>
              <a:t>buruan</a:t>
            </a:r>
            <a:r>
              <a:rPr lang="es-ES" sz="1200" dirty="0"/>
              <a:t>, </a:t>
            </a:r>
            <a:r>
              <a:rPr lang="es-ES" sz="1200" dirty="0" err="1"/>
              <a:t>bi</a:t>
            </a:r>
            <a:r>
              <a:rPr lang="es-ES" sz="1200" dirty="0"/>
              <a:t> </a:t>
            </a:r>
            <a:r>
              <a:rPr lang="es-ES" sz="1200" dirty="0" err="1" smtClean="0"/>
              <a:t>dosiekin</a:t>
            </a:r>
            <a:r>
              <a:rPr lang="es-ES" sz="1200" dirty="0" smtClean="0"/>
              <a:t>.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 smtClean="0"/>
              <a:t>Plazeboarekin</a:t>
            </a:r>
            <a:r>
              <a:rPr lang="es-ES" sz="1200" dirty="0" smtClean="0"/>
              <a:t> </a:t>
            </a:r>
            <a:r>
              <a:rPr lang="es-ES" sz="1200" dirty="0" err="1"/>
              <a:t>zuzendutako</a:t>
            </a:r>
            <a:r>
              <a:rPr lang="es-ES" sz="1200" dirty="0"/>
              <a:t> HbA1c-ren </a:t>
            </a:r>
            <a:r>
              <a:rPr lang="es-ES" sz="1200" dirty="0" err="1"/>
              <a:t>murrizketa</a:t>
            </a:r>
            <a:r>
              <a:rPr lang="es-ES" sz="1200" dirty="0"/>
              <a:t> 1,5 % izan zen, eta </a:t>
            </a:r>
            <a:r>
              <a:rPr lang="es-ES" sz="1200" dirty="0" err="1"/>
              <a:t>beste</a:t>
            </a:r>
            <a:r>
              <a:rPr lang="es-ES" sz="1200" dirty="0"/>
              <a:t> </a:t>
            </a:r>
            <a:r>
              <a:rPr lang="es-ES" sz="1200" dirty="0" err="1"/>
              <a:t>aldagai</a:t>
            </a:r>
            <a:r>
              <a:rPr lang="es-ES" sz="1200" dirty="0"/>
              <a:t> </a:t>
            </a:r>
            <a:r>
              <a:rPr lang="es-ES" sz="1200" dirty="0" err="1"/>
              <a:t>kardiometaboliko</a:t>
            </a:r>
            <a:r>
              <a:rPr lang="es-ES" sz="1200" dirty="0"/>
              <a:t> </a:t>
            </a:r>
            <a:r>
              <a:rPr lang="es-ES" sz="1200" dirty="0" err="1"/>
              <a:t>batzuetan</a:t>
            </a:r>
            <a:r>
              <a:rPr lang="es-ES" sz="1200" dirty="0"/>
              <a:t> ere </a:t>
            </a:r>
            <a:r>
              <a:rPr lang="es-ES" sz="1200" dirty="0" err="1"/>
              <a:t>hobekuntzak</a:t>
            </a:r>
            <a:r>
              <a:rPr lang="es-ES" sz="1200" dirty="0"/>
              <a:t> </a:t>
            </a:r>
            <a:r>
              <a:rPr lang="es-ES" sz="1200" dirty="0" err="1"/>
              <a:t>ikusi</a:t>
            </a:r>
            <a:r>
              <a:rPr lang="es-ES" sz="1200" dirty="0"/>
              <a:t> </a:t>
            </a:r>
            <a:r>
              <a:rPr lang="es-ES" sz="1200" dirty="0" err="1"/>
              <a:t>ziren</a:t>
            </a:r>
            <a:r>
              <a:rPr lang="es-ES" sz="1200" dirty="0"/>
              <a:t>. </a:t>
            </a:r>
            <a:endParaRPr lang="es-ES" sz="1200" dirty="0" smtClean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200" dirty="0" err="1" smtClean="0"/>
              <a:t>Azterlanean</a:t>
            </a:r>
            <a:r>
              <a:rPr lang="es-ES" sz="1200" dirty="0" smtClean="0"/>
              <a:t> </a:t>
            </a:r>
            <a:r>
              <a:rPr lang="es-ES" sz="1200" dirty="0" err="1"/>
              <a:t>bildutako</a:t>
            </a:r>
            <a:r>
              <a:rPr lang="es-ES" sz="1200" dirty="0"/>
              <a:t> </a:t>
            </a:r>
            <a:r>
              <a:rPr lang="es-ES" sz="1200" dirty="0" err="1"/>
              <a:t>pertsonek</a:t>
            </a:r>
            <a:r>
              <a:rPr lang="es-ES" sz="1200" dirty="0"/>
              <a:t> 54 </a:t>
            </a:r>
            <a:r>
              <a:rPr lang="es-ES" sz="1200" dirty="0" err="1"/>
              <a:t>urte</a:t>
            </a:r>
            <a:r>
              <a:rPr lang="es-ES" sz="1200" dirty="0"/>
              <a:t> </a:t>
            </a:r>
            <a:r>
              <a:rPr lang="es-ES" sz="1200" dirty="0" err="1"/>
              <a:t>zituzten</a:t>
            </a:r>
            <a:r>
              <a:rPr lang="es-ES" sz="1200" dirty="0"/>
              <a:t> </a:t>
            </a:r>
            <a:r>
              <a:rPr lang="es-ES" sz="1200" dirty="0" err="1"/>
              <a:t>batez</a:t>
            </a:r>
            <a:r>
              <a:rPr lang="es-ES" sz="1200" dirty="0"/>
              <a:t> </a:t>
            </a:r>
            <a:r>
              <a:rPr lang="es-ES" sz="1200" dirty="0" err="1"/>
              <a:t>beste</a:t>
            </a:r>
            <a:r>
              <a:rPr lang="es-ES" sz="1200" dirty="0"/>
              <a:t> (% 18k ≥ 65 </a:t>
            </a:r>
            <a:r>
              <a:rPr lang="es-ES" sz="1200" dirty="0" err="1"/>
              <a:t>urte</a:t>
            </a:r>
            <a:r>
              <a:rPr lang="es-ES" sz="1200" dirty="0"/>
              <a:t>); </a:t>
            </a:r>
            <a:r>
              <a:rPr lang="es-ES" sz="1200" dirty="0" err="1"/>
              <a:t>gizonen</a:t>
            </a:r>
            <a:r>
              <a:rPr lang="es-ES" sz="1200" dirty="0"/>
              <a:t> eta </a:t>
            </a:r>
            <a:r>
              <a:rPr lang="es-ES" sz="1200" dirty="0" err="1"/>
              <a:t>emakumeen</a:t>
            </a:r>
            <a:r>
              <a:rPr lang="es-ES" sz="1200" dirty="0"/>
              <a:t> </a:t>
            </a:r>
            <a:r>
              <a:rPr lang="es-ES" sz="1200" dirty="0" err="1"/>
              <a:t>antzeko</a:t>
            </a:r>
            <a:r>
              <a:rPr lang="es-ES" sz="1200" dirty="0"/>
              <a:t> </a:t>
            </a:r>
            <a:r>
              <a:rPr lang="es-ES" sz="1200" dirty="0" err="1"/>
              <a:t>proportzioa</a:t>
            </a:r>
            <a:r>
              <a:rPr lang="es-ES" sz="1200" dirty="0"/>
              <a:t> </a:t>
            </a:r>
            <a:r>
              <a:rPr lang="es-ES" sz="1200" dirty="0" err="1"/>
              <a:t>berdintsua</a:t>
            </a:r>
            <a:r>
              <a:rPr lang="es-ES" sz="1200" dirty="0"/>
              <a:t> zen; 36 kg/m2-ko GMI eta 8 %-</a:t>
            </a:r>
            <a:r>
              <a:rPr lang="es-ES" sz="1200" dirty="0" err="1"/>
              <a:t>ko</a:t>
            </a:r>
            <a:r>
              <a:rPr lang="es-ES" sz="1200" dirty="0"/>
              <a:t> HbA1c; </a:t>
            </a:r>
            <a:r>
              <a:rPr lang="es-ES" sz="1200" dirty="0" err="1"/>
              <a:t>batez</a:t>
            </a:r>
            <a:r>
              <a:rPr lang="es-ES" sz="1200" dirty="0"/>
              <a:t> ere </a:t>
            </a:r>
            <a:r>
              <a:rPr lang="es-ES" sz="1200" dirty="0" err="1"/>
              <a:t>metforminaren</a:t>
            </a:r>
            <a:r>
              <a:rPr lang="es-ES" sz="1200" dirty="0"/>
              <a:t> </a:t>
            </a:r>
            <a:r>
              <a:rPr lang="es-ES" sz="1200" dirty="0" err="1"/>
              <a:t>tratamendua</a:t>
            </a:r>
            <a:r>
              <a:rPr lang="es-ES" sz="1200" dirty="0"/>
              <a:t> jaso </a:t>
            </a:r>
            <a:r>
              <a:rPr lang="es-ES" sz="1200" dirty="0" err="1"/>
              <a:t>zuten</a:t>
            </a:r>
            <a:r>
              <a:rPr lang="es-ES" sz="1200" dirty="0"/>
              <a:t>, eta </a:t>
            </a:r>
            <a:r>
              <a:rPr lang="es-ES" sz="1200" dirty="0" err="1"/>
              <a:t>neurri</a:t>
            </a:r>
            <a:r>
              <a:rPr lang="es-ES" sz="1200" dirty="0"/>
              <a:t> </a:t>
            </a:r>
            <a:r>
              <a:rPr lang="es-ES" sz="1200" dirty="0" err="1"/>
              <a:t>txikiagoan</a:t>
            </a:r>
            <a:r>
              <a:rPr lang="es-ES" sz="1200" dirty="0"/>
              <a:t> </a:t>
            </a:r>
            <a:r>
              <a:rPr lang="es-ES" sz="1200" dirty="0" err="1"/>
              <a:t>beste</a:t>
            </a:r>
            <a:r>
              <a:rPr lang="es-ES" sz="1200" dirty="0"/>
              <a:t> </a:t>
            </a:r>
            <a:r>
              <a:rPr lang="es-ES" sz="1200" dirty="0" err="1"/>
              <a:t>ahoko</a:t>
            </a:r>
            <a:r>
              <a:rPr lang="es-ES" sz="1200" dirty="0"/>
              <a:t> </a:t>
            </a:r>
            <a:r>
              <a:rPr lang="es-ES" sz="1200" dirty="0" err="1"/>
              <a:t>antidiabetiko</a:t>
            </a:r>
            <a:r>
              <a:rPr lang="es-ES" sz="1200" dirty="0"/>
              <a:t> </a:t>
            </a:r>
            <a:r>
              <a:rPr lang="es-ES" sz="1200" dirty="0" err="1"/>
              <a:t>batzuk</a:t>
            </a:r>
            <a:r>
              <a:rPr lang="es-ES" sz="1200" dirty="0"/>
              <a:t>; % 10ek </a:t>
            </a:r>
            <a:r>
              <a:rPr lang="es-ES" sz="1200" dirty="0" err="1"/>
              <a:t>bakarrik</a:t>
            </a:r>
            <a:r>
              <a:rPr lang="es-ES" sz="1200" dirty="0"/>
              <a:t> </a:t>
            </a:r>
            <a:r>
              <a:rPr lang="es-ES" sz="1200" dirty="0" err="1"/>
              <a:t>zuen</a:t>
            </a:r>
            <a:r>
              <a:rPr lang="es-ES" sz="1200" dirty="0"/>
              <a:t> </a:t>
            </a:r>
            <a:r>
              <a:rPr lang="es-ES" sz="1200" dirty="0" err="1"/>
              <a:t>gaixotasun</a:t>
            </a:r>
            <a:r>
              <a:rPr lang="es-ES" sz="1200" dirty="0"/>
              <a:t> </a:t>
            </a:r>
            <a:r>
              <a:rPr lang="es-ES" sz="1200" dirty="0" err="1"/>
              <a:t>kardiobaskularra</a:t>
            </a:r>
            <a:r>
              <a:rPr lang="es-ES" sz="1200" dirty="0"/>
              <a:t>. </a:t>
            </a:r>
            <a:endParaRPr lang="es-ES" sz="1000" dirty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endParaRPr lang="es-ES" sz="1200" dirty="0" smtClean="0"/>
          </a:p>
          <a:p>
            <a:pPr marL="914400" lvl="2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ES" sz="12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7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9" y="503652"/>
            <a:ext cx="9740206" cy="593628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Obesitaterako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farmakoak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: 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Tirzepatida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LP astean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behin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1800" b="1" dirty="0" smtClean="0">
                <a:solidFill>
                  <a:srgbClr val="4E9EBA"/>
                </a:solidFill>
                <a:latin typeface="Arial Black" pitchFamily="34" charset="0"/>
              </a:rPr>
              <a:t>(</a:t>
            </a:r>
            <a:r>
              <a:rPr lang="es-ES" sz="1800" b="1" dirty="0" err="1" smtClean="0">
                <a:solidFill>
                  <a:srgbClr val="4E9EBA"/>
                </a:solidFill>
                <a:latin typeface="Arial Black" pitchFamily="34" charset="0"/>
              </a:rPr>
              <a:t>Ikusi</a:t>
            </a:r>
            <a:r>
              <a:rPr lang="es-ES" sz="1800" b="1" dirty="0" smtClean="0">
                <a:solidFill>
                  <a:srgbClr val="4E9EBA"/>
                </a:solidFill>
                <a:latin typeface="Arial Black" pitchFamily="34" charset="0"/>
              </a:rPr>
              <a:t> 5. taula)</a:t>
            </a:r>
            <a:r>
              <a:rPr lang="es-ES" sz="3600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3600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1800" b="1" dirty="0">
                <a:solidFill>
                  <a:srgbClr val="4E9EBA"/>
                </a:solidFill>
                <a:latin typeface="Arial Black" pitchFamily="34" charset="0"/>
              </a:rPr>
              <a:t/>
            </a:r>
            <a:br>
              <a:rPr lang="es-ES" sz="1800" b="1" dirty="0">
                <a:solidFill>
                  <a:srgbClr val="4E9EBA"/>
                </a:solidFill>
                <a:latin typeface="Arial Black" pitchFamily="34" charset="0"/>
              </a:rPr>
            </a:b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189860"/>
            <a:ext cx="11161486" cy="5468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1800" b="1" u="sng" dirty="0" err="1" smtClean="0"/>
              <a:t>Tirzepatidaren</a:t>
            </a:r>
            <a:r>
              <a:rPr lang="es-ES" sz="1800" b="1" u="sng" dirty="0" smtClean="0"/>
              <a:t> </a:t>
            </a:r>
            <a:r>
              <a:rPr lang="es-ES" sz="1800" b="1" u="sng" dirty="0" err="1"/>
              <a:t>eraginkortasuna</a:t>
            </a:r>
            <a:r>
              <a:rPr lang="es-ES" sz="1800" b="1" u="sng" dirty="0"/>
              <a:t> eta </a:t>
            </a:r>
            <a:r>
              <a:rPr lang="es-ES" sz="1800" b="1" u="sng" dirty="0" err="1"/>
              <a:t>segurtasuna</a:t>
            </a:r>
            <a:r>
              <a:rPr lang="es-ES" sz="1800" b="1" u="sng" dirty="0"/>
              <a:t> </a:t>
            </a:r>
            <a:r>
              <a:rPr lang="es-ES" sz="1800" b="1" u="sng" dirty="0" err="1" smtClean="0"/>
              <a:t>obesitatean</a:t>
            </a:r>
            <a:endParaRPr lang="es-ES" sz="1800" b="1" u="sng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dirty="0" err="1" smtClean="0"/>
              <a:t>Laburpena</a:t>
            </a:r>
            <a:r>
              <a:rPr lang="es-ES" dirty="0" smtClean="0"/>
              <a:t>: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 smtClean="0"/>
              <a:t>Ondorio</a:t>
            </a:r>
            <a:r>
              <a:rPr lang="es-ES" sz="1400" dirty="0" smtClean="0"/>
              <a:t> </a:t>
            </a:r>
            <a:r>
              <a:rPr lang="es-ES" sz="1400" dirty="0" err="1"/>
              <a:t>onuragarriak</a:t>
            </a:r>
            <a:r>
              <a:rPr lang="es-ES" sz="1400" dirty="0"/>
              <a:t> </a:t>
            </a:r>
            <a:r>
              <a:rPr lang="es-ES" sz="1400" dirty="0" err="1"/>
              <a:t>erakutsi</a:t>
            </a:r>
            <a:r>
              <a:rPr lang="es-ES" sz="1400" dirty="0"/>
              <a:t> </a:t>
            </a:r>
            <a:r>
              <a:rPr lang="es-ES" sz="1400" dirty="0" err="1"/>
              <a:t>ditu</a:t>
            </a:r>
            <a:r>
              <a:rPr lang="es-ES" sz="1400" dirty="0"/>
              <a:t>, </a:t>
            </a:r>
            <a:r>
              <a:rPr lang="es-ES" sz="1400" dirty="0" err="1"/>
              <a:t>bai</a:t>
            </a:r>
            <a:r>
              <a:rPr lang="es-ES" sz="1400" dirty="0"/>
              <a:t> DM2 </a:t>
            </a:r>
            <a:r>
              <a:rPr lang="es-ES" sz="1400" dirty="0" err="1"/>
              <a:t>duten</a:t>
            </a:r>
            <a:r>
              <a:rPr lang="es-ES" sz="1400" dirty="0"/>
              <a:t> </a:t>
            </a:r>
            <a:r>
              <a:rPr lang="es-ES" sz="1400" dirty="0" err="1"/>
              <a:t>pazienteen</a:t>
            </a:r>
            <a:r>
              <a:rPr lang="es-ES" sz="1400" dirty="0"/>
              <a:t> </a:t>
            </a:r>
            <a:r>
              <a:rPr lang="es-ES" sz="1400" dirty="0" err="1"/>
              <a:t>kontrol</a:t>
            </a:r>
            <a:r>
              <a:rPr lang="es-ES" sz="1400" dirty="0"/>
              <a:t> </a:t>
            </a:r>
            <a:r>
              <a:rPr lang="es-ES" sz="1400" dirty="0" err="1"/>
              <a:t>gluzemikoan</a:t>
            </a:r>
            <a:r>
              <a:rPr lang="es-ES" sz="1400" dirty="0"/>
              <a:t>, </a:t>
            </a:r>
            <a:r>
              <a:rPr lang="es-ES" sz="1400" dirty="0" err="1"/>
              <a:t>bai</a:t>
            </a:r>
            <a:r>
              <a:rPr lang="es-ES" sz="1400" dirty="0"/>
              <a:t> </a:t>
            </a:r>
            <a:r>
              <a:rPr lang="es-ES" sz="1400" dirty="0" err="1"/>
              <a:t>diabetesa</a:t>
            </a:r>
            <a:r>
              <a:rPr lang="es-ES" sz="1400" dirty="0"/>
              <a:t> </a:t>
            </a:r>
            <a:r>
              <a:rPr lang="es-ES" sz="1400" dirty="0" err="1"/>
              <a:t>duten</a:t>
            </a:r>
            <a:r>
              <a:rPr lang="es-ES" sz="1400" dirty="0"/>
              <a:t> eta </a:t>
            </a:r>
            <a:r>
              <a:rPr lang="es-ES" sz="1400" dirty="0" err="1"/>
              <a:t>ez</a:t>
            </a:r>
            <a:r>
              <a:rPr lang="es-ES" sz="1400" dirty="0"/>
              <a:t> </a:t>
            </a:r>
            <a:r>
              <a:rPr lang="es-ES" sz="1400" dirty="0" err="1"/>
              <a:t>duten</a:t>
            </a:r>
            <a:r>
              <a:rPr lang="es-ES" sz="1400" dirty="0"/>
              <a:t> </a:t>
            </a:r>
            <a:r>
              <a:rPr lang="es-ES" sz="1400" dirty="0" err="1"/>
              <a:t>pazienteen</a:t>
            </a:r>
            <a:r>
              <a:rPr lang="es-ES" sz="1400" dirty="0"/>
              <a:t> </a:t>
            </a:r>
            <a:r>
              <a:rPr lang="es-ES" sz="1400" dirty="0" err="1"/>
              <a:t>obesitatean</a:t>
            </a:r>
            <a:r>
              <a:rPr lang="es-ES" sz="1400" dirty="0"/>
              <a:t> </a:t>
            </a:r>
            <a:r>
              <a:rPr lang="es-ES" sz="1400" dirty="0" smtClean="0"/>
              <a:t>ere.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/>
              <a:t>P</a:t>
            </a:r>
            <a:r>
              <a:rPr lang="es-ES" sz="1400" dirty="0" err="1" smtClean="0"/>
              <a:t>isuaren</a:t>
            </a:r>
            <a:r>
              <a:rPr lang="es-ES" sz="1400" dirty="0" smtClean="0"/>
              <a:t> </a:t>
            </a:r>
            <a:r>
              <a:rPr lang="es-ES" sz="1400" dirty="0" err="1"/>
              <a:t>murrizketa</a:t>
            </a:r>
            <a:r>
              <a:rPr lang="es-ES" sz="1400" dirty="0"/>
              <a:t> </a:t>
            </a:r>
            <a:r>
              <a:rPr lang="es-ES" sz="1400" dirty="0" err="1"/>
              <a:t>obesitaterako</a:t>
            </a:r>
            <a:r>
              <a:rPr lang="es-ES" sz="1400" dirty="0"/>
              <a:t> </a:t>
            </a:r>
            <a:r>
              <a:rPr lang="es-ES" sz="1400" dirty="0" err="1"/>
              <a:t>onartutako</a:t>
            </a:r>
            <a:r>
              <a:rPr lang="es-ES" sz="1400" dirty="0"/>
              <a:t> </a:t>
            </a:r>
            <a:r>
              <a:rPr lang="es-ES" sz="1400" dirty="0" err="1"/>
              <a:t>beste</a:t>
            </a:r>
            <a:r>
              <a:rPr lang="es-ES" sz="1400" dirty="0"/>
              <a:t> </a:t>
            </a:r>
            <a:r>
              <a:rPr lang="es-ES" sz="1400" dirty="0" err="1"/>
              <a:t>farmako</a:t>
            </a:r>
            <a:r>
              <a:rPr lang="es-ES" sz="1400" dirty="0"/>
              <a:t> </a:t>
            </a:r>
            <a:r>
              <a:rPr lang="es-ES" sz="1400" dirty="0" err="1"/>
              <a:t>batzuena</a:t>
            </a:r>
            <a:r>
              <a:rPr lang="es-ES" sz="1400" dirty="0"/>
              <a:t> </a:t>
            </a:r>
            <a:r>
              <a:rPr lang="es-ES" sz="1400" dirty="0" err="1"/>
              <a:t>baino</a:t>
            </a:r>
            <a:r>
              <a:rPr lang="es-ES" sz="1400" dirty="0"/>
              <a:t> </a:t>
            </a:r>
            <a:r>
              <a:rPr lang="es-ES" sz="1400" dirty="0" err="1"/>
              <a:t>handiagoa</a:t>
            </a:r>
            <a:r>
              <a:rPr lang="es-ES" sz="1400" dirty="0"/>
              <a:t> izan </a:t>
            </a:r>
            <a:r>
              <a:rPr lang="es-ES" sz="1400" dirty="0" err="1" smtClean="0"/>
              <a:t>daiteke</a:t>
            </a:r>
            <a:r>
              <a:rPr lang="es-ES" sz="1400" dirty="0" smtClean="0"/>
              <a:t>. 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 smtClean="0"/>
              <a:t>Galdera</a:t>
            </a:r>
            <a:r>
              <a:rPr lang="es-ES" sz="1400" dirty="0" smtClean="0"/>
              <a:t> </a:t>
            </a:r>
            <a:r>
              <a:rPr lang="es-ES" sz="1400" dirty="0" err="1"/>
              <a:t>garrantzitsu</a:t>
            </a:r>
            <a:r>
              <a:rPr lang="es-ES" sz="1400" dirty="0"/>
              <a:t> </a:t>
            </a:r>
            <a:r>
              <a:rPr lang="es-ES" sz="1400" dirty="0" err="1"/>
              <a:t>batzuk</a:t>
            </a:r>
            <a:r>
              <a:rPr lang="es-ES" sz="1400" dirty="0"/>
              <a:t> </a:t>
            </a:r>
            <a:r>
              <a:rPr lang="es-ES" sz="1400" dirty="0" err="1"/>
              <a:t>erantzunik</a:t>
            </a:r>
            <a:r>
              <a:rPr lang="es-ES" sz="1400" dirty="0"/>
              <a:t> </a:t>
            </a:r>
            <a:r>
              <a:rPr lang="es-ES" sz="1400" dirty="0" err="1"/>
              <a:t>gabe</a:t>
            </a:r>
            <a:r>
              <a:rPr lang="es-ES" sz="1400" dirty="0"/>
              <a:t> </a:t>
            </a:r>
            <a:r>
              <a:rPr lang="es-ES" sz="1400" dirty="0" err="1" smtClean="0"/>
              <a:t>daude</a:t>
            </a:r>
            <a:r>
              <a:rPr lang="es-ES" sz="1400" dirty="0" smtClean="0"/>
              <a:t>:</a:t>
            </a:r>
          </a:p>
          <a:p>
            <a:pPr lvl="3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 smtClean="0"/>
              <a:t>Ondorio</a:t>
            </a:r>
            <a:r>
              <a:rPr lang="es-ES" sz="1400" dirty="0" smtClean="0"/>
              <a:t> </a:t>
            </a:r>
            <a:r>
              <a:rPr lang="es-ES" sz="1400" dirty="0" err="1"/>
              <a:t>kardiobaskularrak</a:t>
            </a:r>
            <a:r>
              <a:rPr lang="es-ES" sz="1400" dirty="0"/>
              <a:t> </a:t>
            </a:r>
            <a:r>
              <a:rPr lang="es-ES" sz="1400" dirty="0" err="1"/>
              <a:t>oraindik</a:t>
            </a:r>
            <a:r>
              <a:rPr lang="es-ES" sz="1400" dirty="0"/>
              <a:t> </a:t>
            </a:r>
            <a:r>
              <a:rPr lang="es-ES" sz="1400" dirty="0" err="1"/>
              <a:t>ezezagunak</a:t>
            </a:r>
            <a:r>
              <a:rPr lang="es-ES" sz="1400" dirty="0"/>
              <a:t> </a:t>
            </a:r>
            <a:r>
              <a:rPr lang="es-ES" sz="1400" dirty="0" err="1" smtClean="0"/>
              <a:t>dira</a:t>
            </a:r>
            <a:r>
              <a:rPr lang="es-ES" sz="1400" dirty="0" smtClean="0"/>
              <a:t>.</a:t>
            </a:r>
            <a:endParaRPr lang="es-ES" sz="1400" dirty="0"/>
          </a:p>
          <a:p>
            <a:pPr lvl="3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 smtClean="0"/>
              <a:t>Azterketen</a:t>
            </a:r>
            <a:r>
              <a:rPr lang="es-ES" sz="1400" dirty="0" smtClean="0"/>
              <a:t> </a:t>
            </a:r>
            <a:r>
              <a:rPr lang="es-ES" sz="1400" dirty="0" err="1"/>
              <a:t>iraupena</a:t>
            </a:r>
            <a:r>
              <a:rPr lang="es-ES" sz="1400" dirty="0"/>
              <a:t> </a:t>
            </a:r>
            <a:r>
              <a:rPr lang="es-ES" sz="1400" dirty="0" err="1"/>
              <a:t>laburra</a:t>
            </a:r>
            <a:r>
              <a:rPr lang="es-ES" sz="1400" dirty="0"/>
              <a:t> da, </a:t>
            </a:r>
            <a:r>
              <a:rPr lang="es-ES" sz="1400" dirty="0" err="1"/>
              <a:t>aztertutako</a:t>
            </a:r>
            <a:r>
              <a:rPr lang="es-ES" sz="1400" dirty="0"/>
              <a:t> </a:t>
            </a:r>
            <a:r>
              <a:rPr lang="es-ES" sz="1400" dirty="0" err="1"/>
              <a:t>pazienteak</a:t>
            </a:r>
            <a:r>
              <a:rPr lang="es-ES" sz="1400" dirty="0"/>
              <a:t> </a:t>
            </a:r>
            <a:r>
              <a:rPr lang="es-ES" sz="1400" dirty="0" err="1"/>
              <a:t>nahiko</a:t>
            </a:r>
            <a:r>
              <a:rPr lang="es-ES" sz="1400" dirty="0"/>
              <a:t> </a:t>
            </a:r>
            <a:r>
              <a:rPr lang="es-ES" sz="1400" dirty="0" err="1"/>
              <a:t>gazteak</a:t>
            </a:r>
            <a:r>
              <a:rPr lang="es-ES" sz="1400" dirty="0"/>
              <a:t> </a:t>
            </a:r>
            <a:r>
              <a:rPr lang="es-ES" sz="1400" dirty="0" err="1"/>
              <a:t>dira</a:t>
            </a:r>
            <a:r>
              <a:rPr lang="es-ES" sz="1400" dirty="0"/>
              <a:t>, eta </a:t>
            </a:r>
            <a:r>
              <a:rPr lang="es-ES" sz="1400" dirty="0" err="1"/>
              <a:t>adinekoak</a:t>
            </a:r>
            <a:r>
              <a:rPr lang="es-ES" sz="1400" dirty="0"/>
              <a:t> eta </a:t>
            </a:r>
            <a:r>
              <a:rPr lang="es-ES" sz="1400" dirty="0" err="1"/>
              <a:t>gaixotasun</a:t>
            </a:r>
            <a:r>
              <a:rPr lang="es-ES" sz="1400" dirty="0"/>
              <a:t> </a:t>
            </a:r>
            <a:r>
              <a:rPr lang="es-ES" sz="1400" dirty="0" err="1" smtClean="0"/>
              <a:t>kardiobaskularrak</a:t>
            </a:r>
            <a:r>
              <a:rPr lang="es-ES" sz="1400" dirty="0" smtClean="0"/>
              <a:t>. </a:t>
            </a:r>
            <a:r>
              <a:rPr lang="es-ES" sz="1400" dirty="0" err="1"/>
              <a:t>dituztenak</a:t>
            </a:r>
            <a:r>
              <a:rPr lang="es-ES" sz="1400" dirty="0"/>
              <a:t> </a:t>
            </a:r>
            <a:r>
              <a:rPr lang="es-ES" sz="1400" dirty="0" err="1"/>
              <a:t>gutxi</a:t>
            </a:r>
            <a:r>
              <a:rPr lang="es-ES" sz="1400" dirty="0"/>
              <a:t> </a:t>
            </a:r>
            <a:r>
              <a:rPr lang="es-ES" sz="1400" dirty="0" err="1"/>
              <a:t>ordezkatuta</a:t>
            </a:r>
            <a:r>
              <a:rPr lang="es-ES" sz="1400" dirty="0"/>
              <a:t> </a:t>
            </a:r>
            <a:r>
              <a:rPr lang="es-ES" sz="1400" dirty="0" err="1"/>
              <a:t>daude</a:t>
            </a:r>
            <a:r>
              <a:rPr lang="es-ES" sz="1400" dirty="0"/>
              <a:t>. </a:t>
            </a:r>
            <a:endParaRPr lang="es-ES" sz="1400" dirty="0" smtClean="0"/>
          </a:p>
          <a:p>
            <a:pPr lvl="3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 smtClean="0"/>
              <a:t>Epe</a:t>
            </a:r>
            <a:r>
              <a:rPr lang="es-ES" sz="1400" dirty="0" smtClean="0"/>
              <a:t> </a:t>
            </a:r>
            <a:r>
              <a:rPr lang="es-ES" sz="1400" dirty="0" err="1"/>
              <a:t>luzeko</a:t>
            </a:r>
            <a:r>
              <a:rPr lang="es-ES" sz="1400" dirty="0"/>
              <a:t> </a:t>
            </a:r>
            <a:r>
              <a:rPr lang="es-ES" sz="1400" dirty="0" err="1"/>
              <a:t>segurtasuna</a:t>
            </a:r>
            <a:r>
              <a:rPr lang="es-ES" sz="1400" dirty="0"/>
              <a:t> ere </a:t>
            </a:r>
            <a:r>
              <a:rPr lang="es-ES" sz="1400" dirty="0" err="1"/>
              <a:t>ez</a:t>
            </a:r>
            <a:r>
              <a:rPr lang="es-ES" sz="1400" dirty="0"/>
              <a:t> da </a:t>
            </a:r>
            <a:r>
              <a:rPr lang="es-ES" sz="1400" dirty="0" err="1" smtClean="0"/>
              <a:t>ezagutzen</a:t>
            </a:r>
            <a:r>
              <a:rPr lang="es-ES" sz="1400" dirty="0" smtClean="0"/>
              <a:t>.</a:t>
            </a:r>
          </a:p>
          <a:p>
            <a:pPr lvl="3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smtClean="0"/>
              <a:t>SKA </a:t>
            </a:r>
            <a:r>
              <a:rPr lang="es-ES" sz="1400" dirty="0" err="1"/>
              <a:t>konparagarriak</a:t>
            </a:r>
            <a:r>
              <a:rPr lang="es-ES" sz="1400" dirty="0"/>
              <a:t> </a:t>
            </a:r>
            <a:r>
              <a:rPr lang="es-ES" sz="1400" dirty="0" err="1"/>
              <a:t>behar</a:t>
            </a:r>
            <a:r>
              <a:rPr lang="es-ES" sz="1400" dirty="0"/>
              <a:t> </a:t>
            </a:r>
            <a:r>
              <a:rPr lang="es-ES" sz="1400" dirty="0" err="1"/>
              <a:t>dira</a:t>
            </a:r>
            <a:r>
              <a:rPr lang="es-ES" sz="1400" dirty="0"/>
              <a:t>, arGLP-1ekin, </a:t>
            </a:r>
            <a:r>
              <a:rPr lang="es-ES" sz="1400" dirty="0" err="1"/>
              <a:t>konparagarriak</a:t>
            </a:r>
            <a:r>
              <a:rPr lang="es-ES" sz="1400" dirty="0"/>
              <a:t> </a:t>
            </a:r>
            <a:r>
              <a:rPr lang="es-ES" sz="1400" dirty="0" err="1"/>
              <a:t>diren</a:t>
            </a:r>
            <a:r>
              <a:rPr lang="es-ES" sz="1400" dirty="0"/>
              <a:t> </a:t>
            </a:r>
            <a:r>
              <a:rPr lang="es-ES" sz="1400" dirty="0" err="1"/>
              <a:t>dosietan</a:t>
            </a:r>
            <a:r>
              <a:rPr lang="es-ES" sz="1400" dirty="0"/>
              <a:t>.</a:t>
            </a:r>
            <a:endParaRPr lang="es-ES" sz="1400" dirty="0" smtClean="0"/>
          </a:p>
          <a:p>
            <a:pPr lvl="3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 smtClean="0"/>
              <a:t>Datu</a:t>
            </a:r>
            <a:r>
              <a:rPr lang="es-ES" sz="1400" dirty="0" smtClean="0"/>
              <a:t> </a:t>
            </a:r>
            <a:r>
              <a:rPr lang="es-ES" sz="1400" dirty="0" err="1"/>
              <a:t>gehiago</a:t>
            </a:r>
            <a:r>
              <a:rPr lang="es-ES" sz="1400" dirty="0"/>
              <a:t> </a:t>
            </a:r>
            <a:r>
              <a:rPr lang="es-ES" sz="1400" dirty="0" err="1"/>
              <a:t>behar</a:t>
            </a:r>
            <a:r>
              <a:rPr lang="es-ES" sz="1400" dirty="0"/>
              <a:t> </a:t>
            </a:r>
            <a:r>
              <a:rPr lang="es-ES" sz="1400" dirty="0" err="1"/>
              <a:t>dira</a:t>
            </a:r>
            <a:r>
              <a:rPr lang="es-ES" sz="1400" dirty="0"/>
              <a:t> </a:t>
            </a:r>
            <a:r>
              <a:rPr lang="es-ES" sz="1400" dirty="0" err="1"/>
              <a:t>tratamendua</a:t>
            </a:r>
            <a:r>
              <a:rPr lang="es-ES" sz="1400" dirty="0"/>
              <a:t> </a:t>
            </a:r>
            <a:r>
              <a:rPr lang="es-ES" sz="1400" dirty="0" err="1"/>
              <a:t>amaitzean</a:t>
            </a:r>
            <a:r>
              <a:rPr lang="es-ES" sz="1400" dirty="0"/>
              <a:t> </a:t>
            </a:r>
            <a:r>
              <a:rPr lang="es-ES" sz="1400" dirty="0" err="1"/>
              <a:t>eraginkortasuna</a:t>
            </a:r>
            <a:r>
              <a:rPr lang="es-ES" sz="1400" dirty="0"/>
              <a:t> </a:t>
            </a:r>
            <a:r>
              <a:rPr lang="es-ES" sz="1400" dirty="0" err="1"/>
              <a:t>galtzeari</a:t>
            </a:r>
            <a:r>
              <a:rPr lang="es-ES" sz="1400" dirty="0"/>
              <a:t> </a:t>
            </a:r>
            <a:r>
              <a:rPr lang="es-ES" sz="1400" dirty="0" err="1"/>
              <a:t>buruz</a:t>
            </a:r>
            <a:r>
              <a:rPr lang="es-ES" sz="1400" dirty="0"/>
              <a:t> eta </a:t>
            </a:r>
            <a:r>
              <a:rPr lang="es-ES" sz="1400" dirty="0" err="1"/>
              <a:t>haren</a:t>
            </a:r>
            <a:r>
              <a:rPr lang="es-ES" sz="1400" dirty="0"/>
              <a:t> </a:t>
            </a:r>
            <a:r>
              <a:rPr lang="es-ES" sz="1400" dirty="0" err="1"/>
              <a:t>iraupen</a:t>
            </a:r>
            <a:r>
              <a:rPr lang="es-ES" sz="1400" dirty="0"/>
              <a:t> </a:t>
            </a:r>
            <a:r>
              <a:rPr lang="es-ES" sz="1400" dirty="0" err="1"/>
              <a:t>optimoari</a:t>
            </a:r>
            <a:r>
              <a:rPr lang="es-ES" sz="1400" dirty="0"/>
              <a:t> </a:t>
            </a:r>
            <a:r>
              <a:rPr lang="es-ES" sz="1400" dirty="0" err="1" smtClean="0"/>
              <a:t>buruz</a:t>
            </a:r>
            <a:r>
              <a:rPr lang="es-ES" sz="1400" dirty="0" smtClean="0"/>
              <a:t>.</a:t>
            </a:r>
            <a:endParaRPr lang="es-ES" sz="1400" dirty="0"/>
          </a:p>
          <a:p>
            <a:pPr marL="457200" lvl="1" indent="0" algn="just">
              <a:lnSpc>
                <a:spcPct val="110000"/>
              </a:lnSpc>
              <a:spcBef>
                <a:spcPts val="1200"/>
              </a:spcBef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9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36" y="233174"/>
            <a:ext cx="10938164" cy="63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06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008" y="714894"/>
            <a:ext cx="10922774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29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1193" y="1316333"/>
            <a:ext cx="9710833" cy="5345724"/>
          </a:xfrm>
          <a:noFill/>
        </p:spPr>
        <p:txBody>
          <a:bodyPr>
            <a:noAutofit/>
          </a:bodyPr>
          <a:lstStyle/>
          <a:p>
            <a:r>
              <a:rPr lang="es-ES" sz="1600" dirty="0" err="1" smtClean="0"/>
              <a:t>Egungo</a:t>
            </a:r>
            <a:r>
              <a:rPr lang="es-ES" sz="1600" dirty="0" smtClean="0"/>
              <a:t> </a:t>
            </a:r>
            <a:r>
              <a:rPr lang="es-ES" sz="1600" dirty="0" err="1"/>
              <a:t>inguru</a:t>
            </a:r>
            <a:r>
              <a:rPr lang="es-ES" sz="1600" dirty="0"/>
              <a:t> </a:t>
            </a:r>
            <a:r>
              <a:rPr lang="es-ES" sz="1600" dirty="0" err="1"/>
              <a:t>obesogenikoan</a:t>
            </a:r>
            <a:r>
              <a:rPr lang="es-ES" sz="1600" dirty="0"/>
              <a:t>, </a:t>
            </a:r>
            <a:r>
              <a:rPr lang="es-ES" sz="1600" dirty="0" err="1"/>
              <a:t>obesitatearen</a:t>
            </a:r>
            <a:r>
              <a:rPr lang="es-ES" sz="1600" dirty="0"/>
              <a:t> </a:t>
            </a:r>
            <a:r>
              <a:rPr lang="es-ES" sz="1600" dirty="0" err="1"/>
              <a:t>prebentzioak</a:t>
            </a:r>
            <a:r>
              <a:rPr lang="es-ES" sz="1600" dirty="0"/>
              <a:t> </a:t>
            </a:r>
            <a:r>
              <a:rPr lang="es-ES" sz="1600" dirty="0" err="1"/>
              <a:t>populazio</a:t>
            </a:r>
            <a:r>
              <a:rPr lang="es-ES" sz="1600" dirty="0"/>
              <a:t>- eta </a:t>
            </a:r>
            <a:r>
              <a:rPr lang="es-ES" sz="1600" dirty="0" err="1"/>
              <a:t>gizarte-ikuspegi</a:t>
            </a:r>
            <a:r>
              <a:rPr lang="es-ES" sz="1600" dirty="0"/>
              <a:t> </a:t>
            </a:r>
            <a:r>
              <a:rPr lang="es-ES" sz="1600" dirty="0" err="1"/>
              <a:t>bat</a:t>
            </a:r>
            <a:r>
              <a:rPr lang="es-ES" sz="1600" dirty="0"/>
              <a:t> </a:t>
            </a:r>
            <a:r>
              <a:rPr lang="es-ES" sz="1600" dirty="0" err="1"/>
              <a:t>eskatzen</a:t>
            </a:r>
            <a:r>
              <a:rPr lang="es-ES" sz="1600" dirty="0"/>
              <a:t> du; </a:t>
            </a:r>
            <a:r>
              <a:rPr lang="es-ES" sz="1600" dirty="0" err="1"/>
              <a:t>abiatu</a:t>
            </a:r>
            <a:r>
              <a:rPr lang="es-ES" sz="1600" dirty="0"/>
              <a:t> </a:t>
            </a:r>
            <a:r>
              <a:rPr lang="es-ES" sz="1600" dirty="0" err="1"/>
              <a:t>beharreko</a:t>
            </a:r>
            <a:r>
              <a:rPr lang="es-ES" sz="1600" dirty="0"/>
              <a:t> </a:t>
            </a:r>
            <a:r>
              <a:rPr lang="es-ES" sz="1600" dirty="0" err="1"/>
              <a:t>politiketan</a:t>
            </a:r>
            <a:r>
              <a:rPr lang="es-ES" sz="1600" dirty="0"/>
              <a:t>, </a:t>
            </a:r>
            <a:r>
              <a:rPr lang="es-ES" sz="1600" dirty="0" err="1"/>
              <a:t>elikagai</a:t>
            </a:r>
            <a:r>
              <a:rPr lang="es-ES" sz="1600" dirty="0"/>
              <a:t> </a:t>
            </a:r>
            <a:r>
              <a:rPr lang="es-ES" sz="1600" dirty="0" err="1"/>
              <a:t>osasungarrien</a:t>
            </a:r>
            <a:r>
              <a:rPr lang="es-ES" sz="1600" dirty="0"/>
              <a:t> </a:t>
            </a:r>
            <a:r>
              <a:rPr lang="es-ES" sz="1600" dirty="0" err="1"/>
              <a:t>eskuragarritasuna</a:t>
            </a:r>
            <a:r>
              <a:rPr lang="es-ES" sz="1600" dirty="0"/>
              <a:t> </a:t>
            </a:r>
            <a:r>
              <a:rPr lang="es-ES" sz="1600" dirty="0" err="1"/>
              <a:t>erraztu</a:t>
            </a:r>
            <a:r>
              <a:rPr lang="es-ES" sz="1600" dirty="0"/>
              <a:t> eta </a:t>
            </a:r>
            <a:r>
              <a:rPr lang="es-ES" sz="1600" dirty="0" err="1"/>
              <a:t>ariketa</a:t>
            </a:r>
            <a:r>
              <a:rPr lang="es-ES" sz="1600" dirty="0"/>
              <a:t> </a:t>
            </a:r>
            <a:r>
              <a:rPr lang="es-ES" sz="1600" dirty="0" err="1"/>
              <a:t>fisikoa</a:t>
            </a:r>
            <a:r>
              <a:rPr lang="es-ES" sz="1600" dirty="0"/>
              <a:t> </a:t>
            </a:r>
            <a:r>
              <a:rPr lang="es-ES" sz="1600" dirty="0" err="1"/>
              <a:t>bultzatu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da. </a:t>
            </a:r>
          </a:p>
          <a:p>
            <a:r>
              <a:rPr lang="es-ES" sz="1600" dirty="0" err="1" smtClean="0"/>
              <a:t>Obesitatearen</a:t>
            </a:r>
            <a:r>
              <a:rPr lang="es-ES" sz="1600" dirty="0" smtClean="0"/>
              <a:t> </a:t>
            </a:r>
            <a:r>
              <a:rPr lang="es-ES" sz="1600" dirty="0" err="1"/>
              <a:t>prebentzioa</a:t>
            </a:r>
            <a:r>
              <a:rPr lang="es-ES" sz="1600" dirty="0"/>
              <a:t> </a:t>
            </a:r>
            <a:r>
              <a:rPr lang="es-ES" sz="1600" dirty="0" err="1"/>
              <a:t>kritikoa</a:t>
            </a:r>
            <a:r>
              <a:rPr lang="es-ES" sz="1600" dirty="0"/>
              <a:t> da </a:t>
            </a:r>
            <a:r>
              <a:rPr lang="es-ES" sz="1600" dirty="0" err="1"/>
              <a:t>haurtzaroan</a:t>
            </a:r>
            <a:r>
              <a:rPr lang="es-ES" sz="1600" dirty="0"/>
              <a:t> eta </a:t>
            </a:r>
            <a:r>
              <a:rPr lang="es-ES" sz="1600" dirty="0" err="1"/>
              <a:t>nerabezaroan</a:t>
            </a:r>
            <a:r>
              <a:rPr lang="es-ES" sz="1600" dirty="0" smtClean="0"/>
              <a:t>.</a:t>
            </a:r>
            <a:endParaRPr lang="es-ES" sz="1600" dirty="0"/>
          </a:p>
          <a:p>
            <a:r>
              <a:rPr lang="es-ES" sz="1600" dirty="0" err="1" smtClean="0"/>
              <a:t>Obesitatearen</a:t>
            </a:r>
            <a:r>
              <a:rPr lang="es-ES" sz="1600" dirty="0" smtClean="0"/>
              <a:t> </a:t>
            </a:r>
            <a:r>
              <a:rPr lang="es-ES" sz="1600" dirty="0" err="1"/>
              <a:t>hasierako</a:t>
            </a:r>
            <a:r>
              <a:rPr lang="es-ES" sz="1600" dirty="0"/>
              <a:t> </a:t>
            </a:r>
            <a:r>
              <a:rPr lang="es-ES" sz="1600" dirty="0" err="1"/>
              <a:t>tratamendua</a:t>
            </a:r>
            <a:r>
              <a:rPr lang="es-ES" sz="1600" dirty="0"/>
              <a:t> </a:t>
            </a:r>
            <a:r>
              <a:rPr lang="es-ES" sz="1600" dirty="0" err="1"/>
              <a:t>bizimoduaren</a:t>
            </a:r>
            <a:r>
              <a:rPr lang="es-ES" sz="1600" dirty="0"/>
              <a:t> </a:t>
            </a:r>
            <a:r>
              <a:rPr lang="es-ES" sz="1600" dirty="0" err="1"/>
              <a:t>aldaketak</a:t>
            </a:r>
            <a:r>
              <a:rPr lang="es-ES" sz="1600" dirty="0"/>
              <a:t> </a:t>
            </a:r>
            <a:r>
              <a:rPr lang="es-ES" sz="1600" dirty="0" err="1"/>
              <a:t>eragiteko</a:t>
            </a:r>
            <a:r>
              <a:rPr lang="es-ES" sz="1600" dirty="0"/>
              <a:t> </a:t>
            </a:r>
            <a:r>
              <a:rPr lang="es-ES" sz="1600" dirty="0" err="1"/>
              <a:t>esku-hartzeetan</a:t>
            </a:r>
            <a:r>
              <a:rPr lang="es-ES" sz="1600" dirty="0"/>
              <a:t> </a:t>
            </a:r>
            <a:r>
              <a:rPr lang="es-ES" sz="1600" dirty="0" err="1"/>
              <a:t>datza</a:t>
            </a:r>
            <a:r>
              <a:rPr lang="es-ES" sz="1600" dirty="0"/>
              <a:t>: dieta </a:t>
            </a:r>
            <a:r>
              <a:rPr lang="es-ES" sz="1600" dirty="0" err="1"/>
              <a:t>osasungarria</a:t>
            </a:r>
            <a:r>
              <a:rPr lang="es-ES" sz="1600" dirty="0"/>
              <a:t>, </a:t>
            </a:r>
            <a:r>
              <a:rPr lang="es-ES" sz="1600" dirty="0" err="1"/>
              <a:t>kaloria-murrizketarekin</a:t>
            </a:r>
            <a:r>
              <a:rPr lang="es-ES" sz="1600" dirty="0"/>
              <a:t> batera, </a:t>
            </a:r>
            <a:r>
              <a:rPr lang="es-ES" sz="1600" dirty="0" err="1"/>
              <a:t>jarduera</a:t>
            </a:r>
            <a:r>
              <a:rPr lang="es-ES" sz="1600" dirty="0"/>
              <a:t> </a:t>
            </a:r>
            <a:r>
              <a:rPr lang="es-ES" sz="1600" dirty="0" err="1"/>
              <a:t>fisikoa</a:t>
            </a:r>
            <a:r>
              <a:rPr lang="es-ES" sz="1600" dirty="0"/>
              <a:t> </a:t>
            </a:r>
            <a:r>
              <a:rPr lang="es-ES" sz="1600" dirty="0" err="1"/>
              <a:t>areagotzea</a:t>
            </a:r>
            <a:r>
              <a:rPr lang="es-ES" sz="1600" dirty="0"/>
              <a:t> eta </a:t>
            </a:r>
            <a:r>
              <a:rPr lang="es-ES" sz="1600" dirty="0" err="1"/>
              <a:t>portaera</a:t>
            </a:r>
            <a:r>
              <a:rPr lang="es-ES" sz="1600" dirty="0"/>
              <a:t> </a:t>
            </a:r>
            <a:r>
              <a:rPr lang="es-ES" sz="1600" dirty="0" err="1"/>
              <a:t>aldatzea</a:t>
            </a:r>
            <a:r>
              <a:rPr lang="es-ES" sz="1600" dirty="0"/>
              <a:t>.</a:t>
            </a:r>
          </a:p>
          <a:p>
            <a:r>
              <a:rPr lang="es-ES" sz="1600" dirty="0" err="1"/>
              <a:t>Tratamendu</a:t>
            </a:r>
            <a:r>
              <a:rPr lang="es-ES" sz="1600" dirty="0"/>
              <a:t> </a:t>
            </a:r>
            <a:r>
              <a:rPr lang="es-ES" sz="1600" dirty="0" err="1"/>
              <a:t>farmakologikoa</a:t>
            </a:r>
            <a:r>
              <a:rPr lang="es-ES" sz="1600" dirty="0"/>
              <a:t> </a:t>
            </a:r>
            <a:r>
              <a:rPr lang="es-ES" sz="1600" dirty="0" err="1"/>
              <a:t>gorde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da </a:t>
            </a:r>
            <a:r>
              <a:rPr lang="es-ES" sz="1600" dirty="0" err="1"/>
              <a:t>bakarrik</a:t>
            </a:r>
            <a:r>
              <a:rPr lang="es-ES" sz="1600" dirty="0"/>
              <a:t> </a:t>
            </a:r>
            <a:r>
              <a:rPr lang="es-ES" sz="1600" dirty="0" err="1"/>
              <a:t>obesitatea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gehiegizko</a:t>
            </a:r>
            <a:r>
              <a:rPr lang="es-ES" sz="1600" dirty="0"/>
              <a:t> </a:t>
            </a:r>
            <a:r>
              <a:rPr lang="es-ES" sz="1600" dirty="0" err="1"/>
              <a:t>pisua</a:t>
            </a:r>
            <a:r>
              <a:rPr lang="es-ES" sz="1600" dirty="0"/>
              <a:t> eta </a:t>
            </a:r>
            <a:r>
              <a:rPr lang="es-ES" sz="1600" dirty="0" err="1"/>
              <a:t>pisuarekin</a:t>
            </a:r>
            <a:r>
              <a:rPr lang="es-ES" sz="1600" dirty="0"/>
              <a:t> </a:t>
            </a:r>
            <a:r>
              <a:rPr lang="es-ES" sz="1600" dirty="0" err="1"/>
              <a:t>lotutako</a:t>
            </a:r>
            <a:r>
              <a:rPr lang="es-ES" sz="1600" dirty="0"/>
              <a:t> </a:t>
            </a:r>
            <a:r>
              <a:rPr lang="es-ES" sz="1600" dirty="0" err="1"/>
              <a:t>komorbilitatea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pertsonentzat</a:t>
            </a:r>
            <a:r>
              <a:rPr lang="es-ES" sz="1600" dirty="0"/>
              <a:t>, </a:t>
            </a:r>
            <a:r>
              <a:rPr lang="es-ES" sz="1600" dirty="0" err="1"/>
              <a:t>baldin</a:t>
            </a:r>
            <a:r>
              <a:rPr lang="es-ES" sz="1600" dirty="0"/>
              <a:t> eta </a:t>
            </a:r>
            <a:r>
              <a:rPr lang="es-ES" sz="1600" dirty="0" err="1"/>
              <a:t>bizi-estiloen</a:t>
            </a:r>
            <a:r>
              <a:rPr lang="es-ES" sz="1600" dirty="0"/>
              <a:t> </a:t>
            </a:r>
            <a:r>
              <a:rPr lang="es-ES" sz="1600" dirty="0" err="1"/>
              <a:t>gaineko</a:t>
            </a:r>
            <a:r>
              <a:rPr lang="es-ES" sz="1600" dirty="0"/>
              <a:t> </a:t>
            </a:r>
            <a:r>
              <a:rPr lang="es-ES" sz="1600" dirty="0" err="1"/>
              <a:t>esku-hartzearekin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bada</a:t>
            </a:r>
            <a:r>
              <a:rPr lang="es-ES" sz="1600" dirty="0"/>
              <a:t> </a:t>
            </a:r>
            <a:r>
              <a:rPr lang="es-ES" sz="1600" dirty="0" err="1"/>
              <a:t>lortu</a:t>
            </a:r>
            <a:r>
              <a:rPr lang="es-ES" sz="1600" dirty="0"/>
              <a:t> % 5eko </a:t>
            </a:r>
            <a:r>
              <a:rPr lang="es-ES" sz="1600" dirty="0" err="1"/>
              <a:t>pisu</a:t>
            </a:r>
            <a:r>
              <a:rPr lang="es-ES" sz="1600" dirty="0"/>
              <a:t>-galera </a:t>
            </a:r>
            <a:r>
              <a:rPr lang="es-ES" sz="1600" dirty="0" err="1"/>
              <a:t>gutxienez</a:t>
            </a:r>
            <a:r>
              <a:rPr lang="es-ES" sz="1600" dirty="0"/>
              <a:t>. </a:t>
            </a:r>
            <a:r>
              <a:rPr lang="es-ES" sz="1600" dirty="0" err="1"/>
              <a:t>Farmakoak</a:t>
            </a:r>
            <a:r>
              <a:rPr lang="es-ES" sz="1600" dirty="0"/>
              <a:t> </a:t>
            </a:r>
            <a:r>
              <a:rPr lang="es-ES" sz="1600" dirty="0" err="1"/>
              <a:t>eraginkorrak</a:t>
            </a:r>
            <a:r>
              <a:rPr lang="es-ES" sz="1600" dirty="0"/>
              <a:t> izan </a:t>
            </a:r>
            <a:r>
              <a:rPr lang="es-ES" sz="1600" dirty="0" err="1"/>
              <a:t>daitezen</a:t>
            </a:r>
            <a:r>
              <a:rPr lang="es-ES" sz="1600" dirty="0"/>
              <a:t>, </a:t>
            </a:r>
            <a:r>
              <a:rPr lang="es-ES" sz="1600" dirty="0" err="1"/>
              <a:t>nahitaezkoa</a:t>
            </a:r>
            <a:r>
              <a:rPr lang="es-ES" sz="1600" dirty="0"/>
              <a:t> da </a:t>
            </a:r>
            <a:r>
              <a:rPr lang="es-ES" sz="1600" dirty="0" err="1"/>
              <a:t>beti</a:t>
            </a:r>
            <a:r>
              <a:rPr lang="es-ES" sz="1600" dirty="0"/>
              <a:t> </a:t>
            </a:r>
            <a:r>
              <a:rPr lang="es-ES" sz="1600" dirty="0" err="1"/>
              <a:t>bizi-estiloa</a:t>
            </a:r>
            <a:r>
              <a:rPr lang="es-ES" sz="1600" dirty="0"/>
              <a:t> ere </a:t>
            </a:r>
            <a:r>
              <a:rPr lang="es-ES" sz="1600" dirty="0" err="1"/>
              <a:t>aldatzea</a:t>
            </a:r>
            <a:r>
              <a:rPr lang="es-ES" sz="1600" dirty="0"/>
              <a:t>.</a:t>
            </a:r>
          </a:p>
          <a:p>
            <a:r>
              <a:rPr lang="es-ES" sz="1600" dirty="0" err="1" smtClean="0"/>
              <a:t>Farmakoek</a:t>
            </a:r>
            <a:r>
              <a:rPr lang="es-ES" sz="1600" dirty="0" smtClean="0"/>
              <a:t> </a:t>
            </a:r>
            <a:r>
              <a:rPr lang="es-ES" sz="1600" dirty="0" err="1"/>
              <a:t>pisua</a:t>
            </a:r>
            <a:r>
              <a:rPr lang="es-ES" sz="1600" dirty="0"/>
              <a:t> </a:t>
            </a:r>
            <a:r>
              <a:rPr lang="es-ES" sz="1600" dirty="0" err="1"/>
              <a:t>murrizteko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eragina</a:t>
            </a:r>
            <a:r>
              <a:rPr lang="es-ES" sz="1600" dirty="0"/>
              <a:t> </a:t>
            </a:r>
            <a:r>
              <a:rPr lang="es-ES" sz="1600" dirty="0" err="1"/>
              <a:t>txikiagoa</a:t>
            </a:r>
            <a:r>
              <a:rPr lang="es-ES" sz="1600" dirty="0"/>
              <a:t> da </a:t>
            </a:r>
            <a:r>
              <a:rPr lang="es-ES" sz="1600" dirty="0" err="1"/>
              <a:t>diabetikoengan</a:t>
            </a:r>
            <a:r>
              <a:rPr lang="es-ES" sz="1600" dirty="0"/>
              <a:t>. </a:t>
            </a:r>
            <a:endParaRPr lang="es-ES" sz="1600" dirty="0" smtClean="0"/>
          </a:p>
          <a:p>
            <a:r>
              <a:rPr lang="es-ES" sz="1600" dirty="0" err="1" smtClean="0"/>
              <a:t>Tratamendu</a:t>
            </a:r>
            <a:r>
              <a:rPr lang="es-ES" sz="1600" dirty="0" smtClean="0"/>
              <a:t> </a:t>
            </a:r>
            <a:r>
              <a:rPr lang="es-ES" sz="1600" dirty="0" err="1"/>
              <a:t>farmakologikoa</a:t>
            </a:r>
            <a:r>
              <a:rPr lang="es-ES" sz="1600" dirty="0"/>
              <a:t> </a:t>
            </a:r>
            <a:r>
              <a:rPr lang="es-ES" sz="1600" dirty="0" err="1"/>
              <a:t>etetean</a:t>
            </a:r>
            <a:r>
              <a:rPr lang="es-ES" sz="1600" dirty="0"/>
              <a:t>, </a:t>
            </a:r>
            <a:r>
              <a:rPr lang="es-ES" sz="1600" dirty="0" err="1"/>
              <a:t>pisua</a:t>
            </a:r>
            <a:r>
              <a:rPr lang="es-ES" sz="1600" dirty="0"/>
              <a:t> </a:t>
            </a:r>
            <a:r>
              <a:rPr lang="es-ES" sz="1600" dirty="0" err="1"/>
              <a:t>azkar</a:t>
            </a:r>
            <a:r>
              <a:rPr lang="es-ES" sz="1600" dirty="0"/>
              <a:t> </a:t>
            </a:r>
            <a:r>
              <a:rPr lang="es-ES" sz="1600" dirty="0" err="1"/>
              <a:t>berreskuratzen</a:t>
            </a:r>
            <a:r>
              <a:rPr lang="es-ES" sz="1600" dirty="0"/>
              <a:t> dela </a:t>
            </a:r>
            <a:r>
              <a:rPr lang="es-ES" sz="1600" dirty="0" err="1"/>
              <a:t>ikusten</a:t>
            </a:r>
            <a:r>
              <a:rPr lang="es-ES" sz="1600" dirty="0"/>
              <a:t> da, eta </a:t>
            </a:r>
            <a:r>
              <a:rPr lang="es-ES" sz="1600" dirty="0" err="1"/>
              <a:t>horrek</a:t>
            </a:r>
            <a:r>
              <a:rPr lang="es-ES" sz="1600" dirty="0"/>
              <a:t> </a:t>
            </a:r>
            <a:r>
              <a:rPr lang="es-ES" sz="1600" dirty="0" err="1"/>
              <a:t>pentsarazten</a:t>
            </a:r>
            <a:r>
              <a:rPr lang="es-ES" sz="1600" dirty="0"/>
              <a:t> du </a:t>
            </a:r>
            <a:r>
              <a:rPr lang="es-ES" sz="1600" dirty="0" err="1"/>
              <a:t>epe</a:t>
            </a:r>
            <a:r>
              <a:rPr lang="es-ES" sz="1600" dirty="0"/>
              <a:t> </a:t>
            </a:r>
            <a:r>
              <a:rPr lang="es-ES" sz="1600" dirty="0" err="1"/>
              <a:t>luzerako</a:t>
            </a:r>
            <a:r>
              <a:rPr lang="es-ES" sz="1600" dirty="0"/>
              <a:t> </a:t>
            </a:r>
            <a:r>
              <a:rPr lang="es-ES" sz="1600" dirty="0" err="1"/>
              <a:t>tratamenduak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</a:t>
            </a:r>
            <a:r>
              <a:rPr lang="es-ES" sz="1600" dirty="0" err="1"/>
              <a:t>direla</a:t>
            </a:r>
            <a:r>
              <a:rPr lang="es-ES" sz="1600" dirty="0"/>
              <a:t>. Hala ere, </a:t>
            </a:r>
            <a:r>
              <a:rPr lang="es-ES" sz="1600" dirty="0" err="1"/>
              <a:t>saiakuntza</a:t>
            </a:r>
            <a:r>
              <a:rPr lang="es-ES" sz="1600" dirty="0"/>
              <a:t> </a:t>
            </a:r>
            <a:r>
              <a:rPr lang="es-ES" sz="1600" dirty="0" err="1"/>
              <a:t>klinikoek</a:t>
            </a:r>
            <a:r>
              <a:rPr lang="es-ES" sz="1600" dirty="0"/>
              <a:t> </a:t>
            </a:r>
            <a:r>
              <a:rPr lang="es-ES" sz="1600" dirty="0" err="1"/>
              <a:t>iraupen</a:t>
            </a:r>
            <a:r>
              <a:rPr lang="es-ES" sz="1600" dirty="0"/>
              <a:t> </a:t>
            </a:r>
            <a:r>
              <a:rPr lang="es-ES" sz="1600" dirty="0" err="1"/>
              <a:t>mugatua</a:t>
            </a:r>
            <a:r>
              <a:rPr lang="es-ES" sz="1600" dirty="0"/>
              <a:t> </a:t>
            </a:r>
            <a:r>
              <a:rPr lang="es-ES" sz="1600" dirty="0" err="1"/>
              <a:t>dutenez</a:t>
            </a:r>
            <a:r>
              <a:rPr lang="es-ES" sz="1600" dirty="0"/>
              <a:t>, </a:t>
            </a:r>
            <a:r>
              <a:rPr lang="es-ES" sz="1600" dirty="0" err="1"/>
              <a:t>epe</a:t>
            </a:r>
            <a:r>
              <a:rPr lang="es-ES" sz="1600" dirty="0"/>
              <a:t> </a:t>
            </a:r>
            <a:r>
              <a:rPr lang="es-ES" sz="1600" dirty="0" err="1"/>
              <a:t>luzerako</a:t>
            </a:r>
            <a:r>
              <a:rPr lang="es-ES" sz="1600" dirty="0"/>
              <a:t> </a:t>
            </a:r>
            <a:r>
              <a:rPr lang="es-ES" sz="1600" dirty="0" err="1"/>
              <a:t>segurtasun-datuak</a:t>
            </a:r>
            <a:r>
              <a:rPr lang="es-ES" sz="1600" dirty="0"/>
              <a:t> falta </a:t>
            </a:r>
            <a:r>
              <a:rPr lang="es-ES" sz="1600" dirty="0" err="1"/>
              <a:t>dira</a:t>
            </a:r>
            <a:r>
              <a:rPr lang="es-ES" sz="1600" dirty="0"/>
              <a:t>. </a:t>
            </a:r>
            <a:endParaRPr lang="es-ES" sz="1600" dirty="0" smtClean="0"/>
          </a:p>
          <a:p>
            <a:r>
              <a:rPr lang="es-ES" sz="1600" dirty="0" err="1"/>
              <a:t>Oraingoz</a:t>
            </a:r>
            <a:r>
              <a:rPr lang="es-ES" sz="1600" dirty="0"/>
              <a:t>, </a:t>
            </a:r>
            <a:r>
              <a:rPr lang="es-ES" sz="1600" dirty="0" err="1"/>
              <a:t>ez</a:t>
            </a:r>
            <a:r>
              <a:rPr lang="es-ES" sz="1600" dirty="0"/>
              <a:t> da </a:t>
            </a:r>
            <a:r>
              <a:rPr lang="es-ES" sz="1600" dirty="0" err="1"/>
              <a:t>argitaratu</a:t>
            </a:r>
            <a:r>
              <a:rPr lang="es-ES" sz="1600" dirty="0"/>
              <a:t> </a:t>
            </a:r>
            <a:r>
              <a:rPr lang="es-ES" sz="1600" dirty="0" err="1"/>
              <a:t>daturik</a:t>
            </a:r>
            <a:r>
              <a:rPr lang="es-ES" sz="1600" dirty="0"/>
              <a:t> </a:t>
            </a:r>
            <a:r>
              <a:rPr lang="es-ES" sz="1600" dirty="0" err="1"/>
              <a:t>obesitaterako</a:t>
            </a:r>
            <a:r>
              <a:rPr lang="es-ES" sz="1600" dirty="0"/>
              <a:t> </a:t>
            </a:r>
            <a:r>
              <a:rPr lang="es-ES" sz="1600" dirty="0" err="1"/>
              <a:t>baimendutako</a:t>
            </a:r>
            <a:r>
              <a:rPr lang="es-ES" sz="1600" dirty="0"/>
              <a:t> </a:t>
            </a:r>
            <a:r>
              <a:rPr lang="es-ES" sz="1600" dirty="0" err="1"/>
              <a:t>farmakoek</a:t>
            </a:r>
            <a:r>
              <a:rPr lang="es-ES" sz="1600" dirty="0"/>
              <a:t> </a:t>
            </a:r>
            <a:r>
              <a:rPr lang="es-ES" sz="1600" dirty="0" err="1"/>
              <a:t>gertaera</a:t>
            </a:r>
            <a:r>
              <a:rPr lang="es-ES" sz="1600" dirty="0"/>
              <a:t> </a:t>
            </a:r>
            <a:r>
              <a:rPr lang="es-ES" sz="1600" dirty="0" err="1"/>
              <a:t>kardiobaskularren</a:t>
            </a:r>
            <a:r>
              <a:rPr lang="es-ES" sz="1600" dirty="0"/>
              <a:t> </a:t>
            </a:r>
            <a:r>
              <a:rPr lang="es-ES" sz="1600" dirty="0" err="1"/>
              <a:t>inguruan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eragina</a:t>
            </a:r>
            <a:r>
              <a:rPr lang="es-ES" sz="1600" dirty="0"/>
              <a:t> </a:t>
            </a:r>
            <a:r>
              <a:rPr lang="es-ES" sz="1600" dirty="0" err="1"/>
              <a:t>erakusten</a:t>
            </a:r>
            <a:r>
              <a:rPr lang="es-ES" sz="1600" dirty="0"/>
              <a:t> </a:t>
            </a:r>
            <a:r>
              <a:rPr lang="es-ES" sz="1600" dirty="0" err="1"/>
              <a:t>duenik</a:t>
            </a:r>
            <a:r>
              <a:rPr lang="es-ES" sz="1600" dirty="0"/>
              <a:t>.</a:t>
            </a:r>
          </a:p>
          <a:p>
            <a:r>
              <a:rPr lang="es-ES" sz="1600" dirty="0" err="1" smtClean="0"/>
              <a:t>Liraglutida</a:t>
            </a:r>
            <a:r>
              <a:rPr lang="es-ES" sz="1600" dirty="0"/>
              <a:t>, </a:t>
            </a:r>
            <a:r>
              <a:rPr lang="es-ES" sz="1600" dirty="0" err="1"/>
              <a:t>semaglutida</a:t>
            </a:r>
            <a:r>
              <a:rPr lang="es-ES" sz="1600" dirty="0"/>
              <a:t>, </a:t>
            </a:r>
            <a:r>
              <a:rPr lang="es-ES" sz="1600" dirty="0" err="1"/>
              <a:t>tirzepatida</a:t>
            </a:r>
            <a:r>
              <a:rPr lang="es-ES" sz="1600" dirty="0"/>
              <a:t> eta </a:t>
            </a:r>
            <a:r>
              <a:rPr lang="es-ES" sz="1600" dirty="0" err="1"/>
              <a:t>halako</a:t>
            </a:r>
            <a:r>
              <a:rPr lang="es-ES" sz="1600" dirty="0"/>
              <a:t> </a:t>
            </a:r>
            <a:r>
              <a:rPr lang="es-ES" sz="1600" dirty="0" err="1"/>
              <a:t>farmakoak</a:t>
            </a:r>
            <a:r>
              <a:rPr lang="es-ES" sz="1600" dirty="0"/>
              <a:t> (</a:t>
            </a:r>
            <a:r>
              <a:rPr lang="es-ES" sz="1600" dirty="0" err="1"/>
              <a:t>azken</a:t>
            </a:r>
            <a:r>
              <a:rPr lang="es-ES" sz="1600" dirty="0"/>
              <a:t> </a:t>
            </a:r>
            <a:r>
              <a:rPr lang="es-ES" sz="1600" dirty="0" err="1"/>
              <a:t>hori</a:t>
            </a:r>
            <a:r>
              <a:rPr lang="es-ES" sz="1600" dirty="0"/>
              <a:t> </a:t>
            </a:r>
            <a:r>
              <a:rPr lang="es-ES" sz="1600" dirty="0" err="1"/>
              <a:t>oraindik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da </a:t>
            </a:r>
            <a:r>
              <a:rPr lang="es-ES" sz="1600" dirty="0" err="1"/>
              <a:t>baimendu</a:t>
            </a:r>
            <a:r>
              <a:rPr lang="es-ES" sz="1600" dirty="0"/>
              <a:t> </a:t>
            </a:r>
            <a:r>
              <a:rPr lang="es-ES" sz="1600" dirty="0" err="1"/>
              <a:t>diabetesik</a:t>
            </a:r>
            <a:r>
              <a:rPr lang="es-ES" sz="1600" dirty="0"/>
              <a:t> </a:t>
            </a:r>
            <a:r>
              <a:rPr lang="es-ES" sz="1600" dirty="0" err="1"/>
              <a:t>gabeko</a:t>
            </a:r>
            <a:r>
              <a:rPr lang="es-ES" sz="1600" dirty="0"/>
              <a:t> </a:t>
            </a:r>
            <a:r>
              <a:rPr lang="es-ES" sz="1600" dirty="0" err="1"/>
              <a:t>obesitatean</a:t>
            </a:r>
            <a:r>
              <a:rPr lang="es-ES" sz="1600" dirty="0"/>
              <a:t>) </a:t>
            </a:r>
            <a:r>
              <a:rPr lang="es-ES" sz="1600" dirty="0" err="1"/>
              <a:t>pisua</a:t>
            </a:r>
            <a:r>
              <a:rPr lang="es-ES" sz="1600" dirty="0"/>
              <a:t> </a:t>
            </a:r>
            <a:r>
              <a:rPr lang="es-ES" sz="1600" dirty="0" err="1"/>
              <a:t>galdu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pertsonentzat</a:t>
            </a:r>
            <a:r>
              <a:rPr lang="es-ES" sz="1600" dirty="0"/>
              <a:t> </a:t>
            </a:r>
            <a:r>
              <a:rPr lang="es-ES" sz="1600" dirty="0" err="1"/>
              <a:t>aurrerapena</a:t>
            </a:r>
            <a:r>
              <a:rPr lang="es-ES" sz="1600" dirty="0"/>
              <a:t> izan </a:t>
            </a:r>
            <a:r>
              <a:rPr lang="es-ES" sz="1600" dirty="0" err="1"/>
              <a:t>daitezkeen</a:t>
            </a:r>
            <a:r>
              <a:rPr lang="es-ES" sz="1600" dirty="0"/>
              <a:t> </a:t>
            </a:r>
            <a:r>
              <a:rPr lang="es-ES" sz="1600" dirty="0" err="1"/>
              <a:t>arren</a:t>
            </a:r>
            <a:r>
              <a:rPr lang="es-ES" sz="1600" dirty="0"/>
              <a:t>,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dituzte</a:t>
            </a:r>
            <a:r>
              <a:rPr lang="es-ES" sz="1600" dirty="0"/>
              <a:t> </a:t>
            </a:r>
            <a:r>
              <a:rPr lang="es-ES" sz="1600" dirty="0" err="1"/>
              <a:t>ordezkatzen</a:t>
            </a:r>
            <a:r>
              <a:rPr lang="es-ES" sz="1600" dirty="0"/>
              <a:t> </a:t>
            </a:r>
            <a:r>
              <a:rPr lang="es-ES" sz="1600" dirty="0" err="1"/>
              <a:t>obesitatea</a:t>
            </a:r>
            <a:r>
              <a:rPr lang="es-ES" sz="1600" dirty="0"/>
              <a:t> eta </a:t>
            </a:r>
            <a:r>
              <a:rPr lang="es-ES" sz="1600" dirty="0" err="1"/>
              <a:t>horri</a:t>
            </a:r>
            <a:r>
              <a:rPr lang="es-ES" sz="1600" dirty="0"/>
              <a:t> </a:t>
            </a:r>
            <a:r>
              <a:rPr lang="es-ES" sz="1600" dirty="0" err="1"/>
              <a:t>lotutako</a:t>
            </a:r>
            <a:r>
              <a:rPr lang="es-ES" sz="1600" dirty="0"/>
              <a:t> </a:t>
            </a:r>
            <a:r>
              <a:rPr lang="es-ES" sz="1600" dirty="0" err="1"/>
              <a:t>gaixotasunak</a:t>
            </a:r>
            <a:r>
              <a:rPr lang="es-ES" sz="1600" dirty="0"/>
              <a:t> </a:t>
            </a:r>
            <a:r>
              <a:rPr lang="es-ES" sz="1600" dirty="0" err="1"/>
              <a:t>prebenitzeko</a:t>
            </a:r>
            <a:r>
              <a:rPr lang="es-ES" sz="1600" dirty="0"/>
              <a:t> </a:t>
            </a:r>
            <a:r>
              <a:rPr lang="es-ES" sz="1600" dirty="0" err="1"/>
              <a:t>beharrezkoak</a:t>
            </a:r>
            <a:r>
              <a:rPr lang="es-ES" sz="1600" dirty="0"/>
              <a:t> </a:t>
            </a:r>
            <a:r>
              <a:rPr lang="es-ES" sz="1600" dirty="0" err="1"/>
              <a:t>diren</a:t>
            </a:r>
            <a:r>
              <a:rPr lang="es-ES" sz="1600" dirty="0"/>
              <a:t> </a:t>
            </a:r>
            <a:r>
              <a:rPr lang="es-ES" sz="1600" dirty="0" err="1"/>
              <a:t>irismen</a:t>
            </a:r>
            <a:r>
              <a:rPr lang="es-ES" sz="1600" dirty="0"/>
              <a:t> </a:t>
            </a:r>
            <a:r>
              <a:rPr lang="es-ES" sz="1600" dirty="0" err="1"/>
              <a:t>handiagoko</a:t>
            </a:r>
            <a:r>
              <a:rPr lang="es-ES" sz="1600" dirty="0"/>
              <a:t> </a:t>
            </a:r>
            <a:r>
              <a:rPr lang="es-ES" sz="1600" dirty="0" err="1"/>
              <a:t>politikak</a:t>
            </a:r>
            <a:r>
              <a:rPr lang="es-ES" sz="1600" dirty="0"/>
              <a:t>. </a:t>
            </a:r>
            <a:r>
              <a:rPr lang="es-ES" sz="1600" dirty="0" err="1"/>
              <a:t>Zalantza</a:t>
            </a:r>
            <a:r>
              <a:rPr lang="es-ES" sz="1600" dirty="0"/>
              <a:t> </a:t>
            </a:r>
            <a:r>
              <a:rPr lang="es-ES" sz="1600" dirty="0" err="1"/>
              <a:t>dago</a:t>
            </a:r>
            <a:r>
              <a:rPr lang="es-ES" sz="1600" dirty="0"/>
              <a:t> </a:t>
            </a:r>
            <a:r>
              <a:rPr lang="es-ES" sz="1600" dirty="0" err="1"/>
              <a:t>farmako</a:t>
            </a:r>
            <a:r>
              <a:rPr lang="es-ES" sz="1600" dirty="0"/>
              <a:t> </a:t>
            </a:r>
            <a:r>
              <a:rPr lang="es-ES" sz="1600" dirty="0" err="1"/>
              <a:t>horiek</a:t>
            </a:r>
            <a:r>
              <a:rPr lang="es-ES" sz="1600" dirty="0"/>
              <a:t> </a:t>
            </a:r>
            <a:r>
              <a:rPr lang="es-ES" sz="1600" dirty="0" err="1"/>
              <a:t>biztanleriaren</a:t>
            </a:r>
            <a:r>
              <a:rPr lang="es-ES" sz="1600" dirty="0"/>
              <a:t> </a:t>
            </a:r>
            <a:r>
              <a:rPr lang="es-ES" sz="1600" dirty="0" err="1"/>
              <a:t>sektore</a:t>
            </a:r>
            <a:r>
              <a:rPr lang="es-ES" sz="1600" dirty="0"/>
              <a:t> </a:t>
            </a:r>
            <a:r>
              <a:rPr lang="es-ES" sz="1600" dirty="0" err="1"/>
              <a:t>zabaletan</a:t>
            </a:r>
            <a:r>
              <a:rPr lang="es-ES" sz="1600" dirty="0"/>
              <a:t> eta </a:t>
            </a:r>
            <a:r>
              <a:rPr lang="es-ES" sz="1600" dirty="0" err="1"/>
              <a:t>epe</a:t>
            </a:r>
            <a:r>
              <a:rPr lang="es-ES" sz="1600" dirty="0"/>
              <a:t> </a:t>
            </a:r>
            <a:r>
              <a:rPr lang="es-ES" sz="1600" dirty="0" err="1"/>
              <a:t>luzean</a:t>
            </a:r>
            <a:r>
              <a:rPr lang="es-ES" sz="1600" dirty="0"/>
              <a:t> </a:t>
            </a:r>
            <a:r>
              <a:rPr lang="es-ES" sz="1600" dirty="0" err="1"/>
              <a:t>erabiltzearen</a:t>
            </a:r>
            <a:r>
              <a:rPr lang="es-ES" sz="1600" dirty="0"/>
              <a:t> </a:t>
            </a:r>
            <a:r>
              <a:rPr lang="es-ES" sz="1600" dirty="0" err="1"/>
              <a:t>segurtasunari</a:t>
            </a:r>
            <a:r>
              <a:rPr lang="es-ES" sz="1600" dirty="0"/>
              <a:t> </a:t>
            </a:r>
            <a:r>
              <a:rPr lang="es-ES" sz="1600" dirty="0" err="1"/>
              <a:t>dagokionez</a:t>
            </a:r>
            <a:r>
              <a:rPr lang="es-ES" sz="1600" dirty="0"/>
              <a:t>.</a:t>
            </a:r>
          </a:p>
          <a:p>
            <a:endParaRPr lang="es-ES" sz="1600" dirty="0" smtClean="0"/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pPr marL="0" indent="0">
              <a:buNone/>
            </a:pPr>
            <a:r>
              <a:rPr lang="es-ES" dirty="0"/>
              <a:t>	</a:t>
            </a:r>
            <a:endParaRPr lang="es-ES" sz="1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6879" y="503652"/>
            <a:ext cx="9740206" cy="593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Funtsezko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ideiak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366575" cy="14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06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05892" y="3257527"/>
            <a:ext cx="5417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 smtClean="0">
                <a:solidFill>
                  <a:srgbClr val="4E9EBA"/>
                </a:solidFill>
                <a:latin typeface="Arial Black" pitchFamily="34" charset="0"/>
                <a:hlinkClick r:id="rId2"/>
              </a:rPr>
              <a:t>31 </a:t>
            </a:r>
            <a:r>
              <a:rPr lang="es-ES_tradnl" sz="3200" dirty="0" err="1" smtClean="0">
                <a:solidFill>
                  <a:srgbClr val="4E9EBA"/>
                </a:solidFill>
                <a:latin typeface="Arial Black" pitchFamily="34" charset="0"/>
                <a:hlinkClick r:id="rId2"/>
              </a:rPr>
              <a:t>Liburukia</a:t>
            </a:r>
            <a:r>
              <a:rPr lang="es-ES_tradnl" sz="3200" dirty="0" smtClean="0">
                <a:solidFill>
                  <a:srgbClr val="4E9EBA"/>
                </a:solidFill>
                <a:latin typeface="Arial Black" pitchFamily="34" charset="0"/>
                <a:hlinkClick r:id="rId2"/>
              </a:rPr>
              <a:t>, 5 Zb 2023</a:t>
            </a:r>
            <a:endParaRPr lang="es-ES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2430087" y="861400"/>
            <a:ext cx="728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4000" b="1" dirty="0" err="1" smtClean="0">
                <a:solidFill>
                  <a:srgbClr val="4BACC6"/>
                </a:solidFill>
                <a:latin typeface="Arial Black" pitchFamily="34" charset="0"/>
              </a:rPr>
              <a:t>Bibliografia</a:t>
            </a:r>
            <a:r>
              <a:rPr lang="es-ES" sz="4000" b="1" dirty="0" smtClean="0">
                <a:solidFill>
                  <a:srgbClr val="4BACC6"/>
                </a:solidFill>
                <a:latin typeface="Arial Black" pitchFamily="34" charset="0"/>
              </a:rPr>
              <a:t> eta </a:t>
            </a:r>
            <a:r>
              <a:rPr lang="es-ES" sz="4000" b="1" dirty="0" err="1" smtClean="0">
                <a:solidFill>
                  <a:srgbClr val="4BACC6"/>
                </a:solidFill>
                <a:latin typeface="Arial Black" pitchFamily="34" charset="0"/>
              </a:rPr>
              <a:t>informazio</a:t>
            </a:r>
            <a:r>
              <a:rPr lang="es-ES" sz="4000" b="1" dirty="0" smtClean="0">
                <a:solidFill>
                  <a:srgbClr val="4BACC6"/>
                </a:solidFill>
                <a:latin typeface="Arial Black" pitchFamily="34" charset="0"/>
              </a:rPr>
              <a:t> </a:t>
            </a:r>
            <a:r>
              <a:rPr lang="es-ES" sz="4000" b="1" dirty="0" err="1" smtClean="0">
                <a:solidFill>
                  <a:srgbClr val="4BACC6"/>
                </a:solidFill>
                <a:latin typeface="Arial Black" pitchFamily="34" charset="0"/>
              </a:rPr>
              <a:t>gehiagorako</a:t>
            </a:r>
            <a:r>
              <a:rPr lang="es-ES" sz="4000" b="1" dirty="0" smtClean="0">
                <a:solidFill>
                  <a:srgbClr val="4BACC6"/>
                </a:solidFill>
                <a:latin typeface="Arial Black" pitchFamily="34" charset="0"/>
              </a:rPr>
              <a:t>…</a:t>
            </a:r>
            <a:endParaRPr lang="es-ES" sz="4000" b="1" dirty="0">
              <a:solidFill>
                <a:srgbClr val="4BACC6"/>
              </a:solidFill>
              <a:latin typeface="Arial Black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71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SARRERA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314363"/>
            <a:ext cx="11161486" cy="35070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600" dirty="0"/>
              <a:t>OMEren arabera, obesitatea gaixotasun kroniko konplexu multifaktoriala da, gehiegizko adipositatea ezaugarri duena, zeinak osasunerako arriskua baitakar, kasu gehienetan ingurune obesogenikoen, faktore psikosozialen eta genetikoen ondorioz</a:t>
            </a:r>
            <a:r>
              <a:rPr lang="it-IT" sz="1600" dirty="0" smtClean="0"/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600" dirty="0"/>
              <a:t>Mundu mailan epidemia-dimentsioak ditu, eragin handia sortuz gaixotze-tasan eta hilkortasun-tasan.</a:t>
            </a:r>
            <a:endParaRPr lang="es-ES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600" dirty="0"/>
              <a:t>Obesitatearen prebalentzia</a:t>
            </a:r>
            <a:r>
              <a:rPr lang="es-ES" sz="1600" dirty="0"/>
              <a:t>:  </a:t>
            </a:r>
            <a:r>
              <a:rPr lang="it-IT" sz="1600" dirty="0"/>
              <a:t>Euskadin</a:t>
            </a:r>
            <a:r>
              <a:rPr lang="es-ES" sz="1600" dirty="0"/>
              <a:t>, </a:t>
            </a:r>
            <a:r>
              <a:rPr lang="it-IT" sz="1600" dirty="0"/>
              <a:t>% 13,5ekoa 18 urtetik gorako pertsonen kasuan eta % 11,1ekoa 2 eta 17 urte bitarteko biztanleriari dagokionean.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600" dirty="0" smtClean="0"/>
              <a:t>Obesitatearen </a:t>
            </a:r>
            <a:r>
              <a:rPr lang="it-IT" sz="1600" dirty="0"/>
              <a:t>prebentzioa kritikoa da haurtzaroan eta </a:t>
            </a:r>
            <a:r>
              <a:rPr lang="it-IT" sz="1600" dirty="0" smtClean="0"/>
              <a:t>nerabezaroan.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600" dirty="0"/>
              <a:t>Obesitatearen prebalentzia handiagoa da maila sozioekonomiko </a:t>
            </a:r>
            <a:r>
              <a:rPr lang="it-IT" sz="1600" dirty="0" smtClean="0"/>
              <a:t>apalagoetan.</a:t>
            </a:r>
            <a:endParaRPr lang="it-IT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600" dirty="0"/>
              <a:t>2023ko Obesitatearen Munduko Atlasa-ren aurreikuspenen arabera, obesitatearen prebalentzia % 37 izango da Espainian 2035ean, eta haurrena % 2,5 igoko da urtero 2020-2035 </a:t>
            </a:r>
            <a:r>
              <a:rPr lang="it-IT" sz="1600" dirty="0" smtClean="0"/>
              <a:t>aldian.</a:t>
            </a:r>
            <a:endParaRPr lang="es-ES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SAILKAPENA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314364"/>
            <a:ext cx="11161486" cy="1786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600" dirty="0"/>
              <a:t>P</a:t>
            </a:r>
            <a:r>
              <a:rPr lang="it-IT" sz="1600" dirty="0" smtClean="0"/>
              <a:t>aziente </a:t>
            </a:r>
            <a:r>
              <a:rPr lang="it-IT" sz="1600" dirty="0"/>
              <a:t>bakoitzaren arriskuaren ebaluazioak aldagai hauek hartzen ditu barnean: gorputz-masaren indizea (GMI), sabelaldeko obesitatearen presentzia, arrisku kardiobaskularreko faktoreak (AKBF) eta beste komorbilitate batzuk (loaren apnea, gibel koipetsu ez-alkoholikoa) </a:t>
            </a:r>
            <a:endParaRPr lang="it-IT" sz="16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600" dirty="0"/>
              <a:t>GMIa ez da adipositate zentralaren zuzeneko neurria, eta, beraz, komenigarria da perimetro abdominalaren neurketarekin </a:t>
            </a:r>
            <a:r>
              <a:rPr lang="it-IT" sz="1600" dirty="0" smtClean="0"/>
              <a:t>konbinatzea, </a:t>
            </a:r>
            <a:r>
              <a:rPr lang="it-IT" sz="1600" dirty="0"/>
              <a:t>arrisku-iragarle independentea baita. Obesitate zentrala honela definitzen da: ≥ 102 cm-ko perimetro abdominala gizonezkoetan, eta ≥ 88 cm-koa </a:t>
            </a:r>
            <a:r>
              <a:rPr lang="it-IT" sz="1600" dirty="0" smtClean="0"/>
              <a:t>emakumeetan.</a:t>
            </a: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701" y="3100647"/>
            <a:ext cx="5627716" cy="30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OSASUNEAN DUEN INPAKTUA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314363"/>
            <a:ext cx="11161486" cy="46375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600" dirty="0"/>
              <a:t>Obesitatearen ondorio kaltegarriak dira: heriotza-tasa handitzea, 2 motako diabetes mellitusa (DM2), FRCVa handitzea (hipertentsioa, hiperlipemia), gertakari kardiobaskularrak eta konplikazio </a:t>
            </a:r>
            <a:r>
              <a:rPr lang="it-IT" sz="1600" dirty="0" smtClean="0"/>
              <a:t>muskulu-eskeletikoak. </a:t>
            </a:r>
            <a:r>
              <a:rPr lang="it-IT" sz="1600" dirty="0"/>
              <a:t>Areagotzen du, halaber, behazun-harrien arriskua, gibeleko esteatosiarena, loaren apnearena, errefluxu gastroesofagikoarena, artrosiarena eta minbiziarena.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600" dirty="0" smtClean="0"/>
              <a:t>Obesitatea gutxienez 13 minbizi motaren kausa da (besteak beste, bularrekoa, kolon eta ondestekoa, giltzurrunetakoa, gibelekoa, </a:t>
            </a:r>
            <a:r>
              <a:rPr lang="it-IT" sz="1600" dirty="0"/>
              <a:t>obulutegikoa, mieloma anizkoitzekoa edo meningiomakoa). Aurreikusten da hurrengo hamarkadetan obesitateak tabakoaren tokia har dezakeela Europako zenbait eskualdetan, prebenitu daitekeen minbiziaren arrisku-faktore nagusi gisa.</a:t>
            </a:r>
            <a:endParaRPr lang="es-ES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600" dirty="0"/>
              <a:t>Obesitateari lotutako estigma soziala </a:t>
            </a:r>
            <a:r>
              <a:rPr lang="it-IT" sz="1600" dirty="0" smtClean="0"/>
              <a:t>eta osasun mentalaren gaineko ondorio kaltegarriak ere kontuan hartu behar dira. </a:t>
            </a:r>
            <a:endParaRPr lang="es-ES" sz="16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600" dirty="0"/>
              <a:t>Bestalde, gehiegizko pisuari eta obesitateari aurre egiteak hainbat onura dakarzkio osasunari, arrisku-faktoreei (hipertentsioa, dislipemia), eta DM2ri eta gertakari kardiobaskularren murrizketari dagokienez. Beste onura batzuk dira gernu-inkontinentzia hobetzea, loaldiko apnea hobetzea, eta baita depresioa, bizi-kalitatea, gaitasun funtzionala eta mugikortasuna hobetzea ere. E</a:t>
            </a:r>
            <a:r>
              <a:rPr lang="it-IT" sz="1600" dirty="0" smtClean="0"/>
              <a:t>bidentziak </a:t>
            </a:r>
            <a:r>
              <a:rPr lang="it-IT" sz="1600" dirty="0"/>
              <a:t>hilkortasunaren murrizketa ere iradokitzen </a:t>
            </a:r>
            <a:r>
              <a:rPr lang="it-IT" sz="1600" dirty="0" smtClean="0"/>
              <a:t>du.</a:t>
            </a:r>
            <a:endParaRPr lang="es-ES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600" b="1" dirty="0" smtClean="0">
                <a:solidFill>
                  <a:srgbClr val="4E9EBA"/>
                </a:solidFill>
              </a:rPr>
              <a:t>INFAC buletin honen helburua:</a:t>
            </a:r>
            <a:r>
              <a:rPr lang="it-IT" sz="1600" dirty="0" smtClean="0"/>
              <a:t> helduen obesitaterako farmakoak berrikustea: eraginkortasuna, segurtasuna, indikazioak, baimendutako farmakoen alderdi praktikoak (merkaturatuak ala ez) eta terapeutikan duten lekua ezartzea.</a:t>
            </a:r>
            <a:endParaRPr lang="es-ES" sz="1600" dirty="0" smtClean="0"/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endParaRPr lang="es-ES" sz="1600" b="1" dirty="0" smtClean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4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4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OBESITATEAREN PREBENTZIOA: BIZTANLERIAREN ARABERAKO IKUSPEGIAREN BEHARRA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21634" y="1169526"/>
            <a:ext cx="10472719" cy="49320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/>
              <a:t>Obesitatea gertatzen da koipe eta azukre ugari duten elikagai osasungaitzen kontsumoarekin lotutako desoreka energetikoa dagoenean, jarduera fisikorik ezaz lagunduta. </a:t>
            </a:r>
            <a:endParaRPr lang="de-DE" sz="16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/>
              <a:t>Obesitatearen garapenean eragina duten faktore asko daude, hala nola aurrejoera genetikoa, bizi-estiloak eta gizarte-determinatzaileak. Hala ere, dagoen prebalentzia handia eta goranzko joera testuinguru obesogenikoarekiko esposizio jarraituak azaltzen </a:t>
            </a:r>
            <a:r>
              <a:rPr lang="de-DE" sz="1600" dirty="0" smtClean="0"/>
              <a:t>ditu. </a:t>
            </a:r>
            <a:endParaRPr lang="es-ES" sz="1600" dirty="0"/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endParaRPr lang="es-ES" sz="16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/>
              <a:t>Profesional sanitario eta paziente askok uste dute obesitatea bizimodu desegokien emaitza dela, eta bizi-estilo horiek pertsonen borondatezko kontrolpean daudela. Ideia horrek obesitatea duten pertsonak estigmatiza ditzake, eta errezeloak sor ditzake eskuragarri dauden esku-hartzeak erabiltzean.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/>
              <a:t>O</a:t>
            </a:r>
            <a:r>
              <a:rPr lang="de-DE" sz="1600" dirty="0" smtClean="0"/>
              <a:t>besitatearen </a:t>
            </a:r>
            <a:r>
              <a:rPr lang="de-DE" sz="1600" dirty="0"/>
              <a:t>prebentzioak gizarte- eta populazio-ikuspegi bat eskatzen du, erantzukizun indibidualetik harago doana; alegia, elikagai osasungarri eskuragarrietarako irispidea hobetuko duten eta jarduera fisikoa sustatuko duten politika publikoak ezarriz.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/>
              <a:t>OMEk erreferentzia-esparru berri bat proposatzen du osasun-zerbitzuak emateko, obesitatearen prebentzioa eta maneiua barne hartuko dituena, unibertsala, irisgarria, eskuragarria eta jasangarria izango dena, eta barne hartuko dituena autozainketa, esku-hartze komunitarioa, lehen mailako arreta eta obesitatean espezializatutako zerbitzuak.</a:t>
            </a: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50" y="2657632"/>
            <a:ext cx="7473143" cy="6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NEURRI EZ-FARMAKOLOGIKOAK 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181359"/>
            <a:ext cx="11161486" cy="18097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de-DE" sz="1600" dirty="0"/>
              <a:t>Hasierako tratamendua bizi-estiloen gainean esku hartzean datza, elkarrekin konbinatuz kaloria gutxiago duen dieta osasungarria, jarduera fisikoa handitzea, eta portaera aldatzea. Esku-hartze horiekin % </a:t>
            </a:r>
            <a:r>
              <a:rPr lang="de-DE" sz="1600" dirty="0" smtClean="0"/>
              <a:t>5-% </a:t>
            </a:r>
            <a:r>
              <a:rPr lang="de-DE" sz="1600" dirty="0"/>
              <a:t>7ko pisu-galera lortu ohi da, eta hori osasuneko onurekin lotzen </a:t>
            </a:r>
            <a:r>
              <a:rPr lang="de-DE" sz="1600" dirty="0" smtClean="0"/>
              <a:t>da.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de-DE" sz="1200" dirty="0"/>
              <a:t>Pisua galtzeko orduan, jarduera fisikoa kaloria-murrizketa bezain eraginkorra ez bada ere, pisu-galerari eusteko iragarle ona da. 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de-DE" sz="1200" dirty="0"/>
              <a:t>Portaera aldaketak lagundu egiten du dietarekiko eta ariketa fisikoarekiko atxikimendua indartzen, bai eta epe luzeari begira aldaketei eusten ere. </a:t>
            </a:r>
            <a:endParaRPr lang="es-ES" sz="12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433" y="2792981"/>
            <a:ext cx="6233683" cy="339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OBESITATEAREN TRATAMENDU FARMAKOLOGIKOA</a:t>
            </a:r>
            <a:endParaRPr lang="es-ES" sz="32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314363"/>
            <a:ext cx="11161486" cy="42052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Historikoki</a:t>
            </a:r>
            <a:r>
              <a:rPr lang="es-ES" sz="1600" dirty="0"/>
              <a:t>, </a:t>
            </a:r>
            <a:r>
              <a:rPr lang="es-ES" sz="1600" dirty="0" err="1"/>
              <a:t>obesitaterako</a:t>
            </a:r>
            <a:r>
              <a:rPr lang="es-ES" sz="1600" dirty="0"/>
              <a:t> </a:t>
            </a:r>
            <a:r>
              <a:rPr lang="es-ES" sz="1600" dirty="0" err="1"/>
              <a:t>farmakoek</a:t>
            </a:r>
            <a:r>
              <a:rPr lang="es-ES" sz="1600" dirty="0"/>
              <a:t> </a:t>
            </a:r>
            <a:r>
              <a:rPr lang="es-ES" sz="1600" dirty="0" err="1"/>
              <a:t>eraginkortasun</a:t>
            </a:r>
            <a:r>
              <a:rPr lang="es-ES" sz="1600" dirty="0"/>
              <a:t> apala eta </a:t>
            </a:r>
            <a:r>
              <a:rPr lang="es-ES" sz="1600" dirty="0" err="1"/>
              <a:t>kontrako</a:t>
            </a:r>
            <a:r>
              <a:rPr lang="es-ES" sz="1600" dirty="0"/>
              <a:t> </a:t>
            </a:r>
            <a:r>
              <a:rPr lang="es-ES" sz="1600" dirty="0" err="1"/>
              <a:t>efektu</a:t>
            </a:r>
            <a:r>
              <a:rPr lang="es-ES" sz="1600" dirty="0"/>
              <a:t> </a:t>
            </a:r>
            <a:r>
              <a:rPr lang="es-ES" sz="1600" dirty="0" err="1"/>
              <a:t>garrantzitsuak</a:t>
            </a:r>
            <a:r>
              <a:rPr lang="es-ES" sz="1600" dirty="0"/>
              <a:t> izan </a:t>
            </a:r>
            <a:r>
              <a:rPr lang="es-ES" sz="1600" dirty="0" err="1"/>
              <a:t>dituzte</a:t>
            </a:r>
            <a:r>
              <a:rPr lang="es-ES" sz="1600" dirty="0"/>
              <a:t>. Horren </a:t>
            </a:r>
            <a:r>
              <a:rPr lang="es-ES" sz="1600" dirty="0" err="1"/>
              <a:t>ondorioz</a:t>
            </a:r>
            <a:r>
              <a:rPr lang="es-ES" sz="1600" dirty="0"/>
              <a:t>, </a:t>
            </a:r>
            <a:r>
              <a:rPr lang="es-ES" sz="1600" dirty="0" err="1"/>
              <a:t>horietako</a:t>
            </a:r>
            <a:r>
              <a:rPr lang="es-ES" sz="1600" dirty="0"/>
              <a:t> </a:t>
            </a:r>
            <a:r>
              <a:rPr lang="es-ES" sz="1600" dirty="0" err="1"/>
              <a:t>asko</a:t>
            </a:r>
            <a:r>
              <a:rPr lang="es-ES" sz="1600" dirty="0"/>
              <a:t> </a:t>
            </a:r>
            <a:r>
              <a:rPr lang="es-ES" sz="1600" dirty="0" err="1"/>
              <a:t>merkatutik</a:t>
            </a:r>
            <a:r>
              <a:rPr lang="es-ES" sz="1600" dirty="0"/>
              <a:t> </a:t>
            </a:r>
            <a:r>
              <a:rPr lang="es-ES" sz="1600" dirty="0" err="1"/>
              <a:t>kendu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 (</a:t>
            </a:r>
            <a:r>
              <a:rPr lang="es-ES" sz="1600" dirty="0" err="1"/>
              <a:t>errimonabanta</a:t>
            </a:r>
            <a:r>
              <a:rPr lang="es-ES" sz="1600" dirty="0"/>
              <a:t> 2009an, </a:t>
            </a:r>
            <a:r>
              <a:rPr lang="es-ES" sz="1600" dirty="0" err="1"/>
              <a:t>sibutramina</a:t>
            </a:r>
            <a:r>
              <a:rPr lang="es-ES" sz="1600" dirty="0"/>
              <a:t> 2010ean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lorkaserina</a:t>
            </a:r>
            <a:r>
              <a:rPr lang="es-ES" sz="1600" dirty="0"/>
              <a:t> </a:t>
            </a:r>
            <a:r>
              <a:rPr lang="es-ES" sz="1600" dirty="0" smtClean="0"/>
              <a:t>2020an); </a:t>
            </a:r>
            <a:r>
              <a:rPr lang="es-ES" sz="1600" dirty="0" err="1" smtClean="0"/>
              <a:t>fentermina</a:t>
            </a:r>
            <a:r>
              <a:rPr lang="es-ES" sz="1600" dirty="0" smtClean="0"/>
              <a:t>/</a:t>
            </a:r>
            <a:r>
              <a:rPr lang="es-ES" sz="1600" dirty="0" err="1" smtClean="0"/>
              <a:t>topiramatoa</a:t>
            </a:r>
            <a:r>
              <a:rPr lang="es-ES" sz="1600" dirty="0"/>
              <a:t> </a:t>
            </a:r>
            <a:r>
              <a:rPr lang="es-ES" sz="1600" dirty="0" err="1" smtClean="0"/>
              <a:t>bezalako</a:t>
            </a:r>
            <a:r>
              <a:rPr lang="es-ES" sz="1600" dirty="0" smtClean="0"/>
              <a:t> </a:t>
            </a:r>
            <a:r>
              <a:rPr lang="es-ES" sz="1600" dirty="0" err="1"/>
              <a:t>beste</a:t>
            </a:r>
            <a:r>
              <a:rPr lang="es-ES" sz="1600" dirty="0"/>
              <a:t> </a:t>
            </a:r>
            <a:r>
              <a:rPr lang="es-ES" sz="1600" dirty="0" err="1"/>
              <a:t>farmako</a:t>
            </a:r>
            <a:r>
              <a:rPr lang="es-ES" sz="1600" dirty="0"/>
              <a:t> </a:t>
            </a:r>
            <a:r>
              <a:rPr lang="es-ES" sz="1600" dirty="0" err="1"/>
              <a:t>batzuk</a:t>
            </a:r>
            <a:r>
              <a:rPr lang="es-ES" sz="1600" dirty="0"/>
              <a:t> </a:t>
            </a:r>
            <a:r>
              <a:rPr lang="es-ES" sz="1600" dirty="0" err="1"/>
              <a:t>baztertu</a:t>
            </a:r>
            <a:r>
              <a:rPr lang="es-ES" sz="1600" dirty="0"/>
              <a:t> </a:t>
            </a:r>
            <a:r>
              <a:rPr lang="es-ES" sz="1600" dirty="0" err="1"/>
              <a:t>egin</a:t>
            </a:r>
            <a:r>
              <a:rPr lang="es-ES" sz="1600" dirty="0"/>
              <a:t> </a:t>
            </a:r>
            <a:r>
              <a:rPr lang="es-ES" sz="1600" dirty="0" err="1"/>
              <a:t>ditu</a:t>
            </a:r>
            <a:r>
              <a:rPr lang="es-ES" sz="1600" dirty="0"/>
              <a:t> </a:t>
            </a:r>
            <a:r>
              <a:rPr lang="es-ES" sz="1600" dirty="0" err="1"/>
              <a:t>Medikamentuen</a:t>
            </a:r>
            <a:r>
              <a:rPr lang="es-ES" sz="1600" dirty="0"/>
              <a:t> </a:t>
            </a:r>
            <a:r>
              <a:rPr lang="es-ES" sz="1600" dirty="0" err="1"/>
              <a:t>Europako</a:t>
            </a:r>
            <a:r>
              <a:rPr lang="es-ES" sz="1600" dirty="0"/>
              <a:t> </a:t>
            </a:r>
            <a:r>
              <a:rPr lang="es-ES" sz="1600" dirty="0" err="1" smtClean="0"/>
              <a:t>Agentziak</a:t>
            </a:r>
            <a:r>
              <a:rPr lang="es-ES" sz="1600" dirty="0"/>
              <a:t>,</a:t>
            </a:r>
            <a:r>
              <a:rPr lang="es-ES" sz="1600" dirty="0" smtClean="0"/>
              <a:t> </a:t>
            </a:r>
            <a:r>
              <a:rPr lang="es-ES" sz="1600" dirty="0" err="1"/>
              <a:t>kontrako</a:t>
            </a:r>
            <a:r>
              <a:rPr lang="es-ES" sz="1600" dirty="0"/>
              <a:t> </a:t>
            </a:r>
            <a:r>
              <a:rPr lang="es-ES" sz="1600" dirty="0" err="1"/>
              <a:t>efektuak</a:t>
            </a:r>
            <a:r>
              <a:rPr lang="es-ES" sz="1600" dirty="0"/>
              <a:t> </a:t>
            </a:r>
            <a:r>
              <a:rPr lang="es-ES" sz="1600" dirty="0" err="1"/>
              <a:t>zituelako</a:t>
            </a:r>
            <a:r>
              <a:rPr lang="es-ES" sz="1600" dirty="0"/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Baimenduriko</a:t>
            </a:r>
            <a:r>
              <a:rPr lang="es-ES" sz="1600" dirty="0"/>
              <a:t> </a:t>
            </a:r>
            <a:r>
              <a:rPr lang="es-ES" sz="1600" dirty="0" err="1"/>
              <a:t>farmako</a:t>
            </a:r>
            <a:r>
              <a:rPr lang="es-ES" sz="1600" dirty="0"/>
              <a:t> </a:t>
            </a:r>
            <a:r>
              <a:rPr lang="es-ES" sz="1600" dirty="0" err="1"/>
              <a:t>berri</a:t>
            </a:r>
            <a:r>
              <a:rPr lang="es-ES" sz="1600" dirty="0"/>
              <a:t> </a:t>
            </a:r>
            <a:r>
              <a:rPr lang="es-ES" sz="1600" dirty="0" err="1"/>
              <a:t>batzuk</a:t>
            </a:r>
            <a:r>
              <a:rPr lang="es-ES" sz="1600" dirty="0"/>
              <a:t> (</a:t>
            </a:r>
            <a:r>
              <a:rPr lang="es-ES" sz="1600" dirty="0" err="1"/>
              <a:t>semaglutida</a:t>
            </a:r>
            <a:r>
              <a:rPr lang="es-ES" sz="1600" dirty="0"/>
              <a:t> eta </a:t>
            </a:r>
            <a:r>
              <a:rPr lang="es-ES" sz="1600" dirty="0" err="1"/>
              <a:t>tirzepatida</a:t>
            </a:r>
            <a:r>
              <a:rPr lang="es-ES" sz="1600" dirty="0"/>
              <a:t>, </a:t>
            </a:r>
            <a:r>
              <a:rPr lang="es-ES" sz="1600" dirty="0" err="1"/>
              <a:t>esate</a:t>
            </a:r>
            <a:r>
              <a:rPr lang="es-ES" sz="1600" dirty="0"/>
              <a:t> </a:t>
            </a:r>
            <a:r>
              <a:rPr lang="es-ES" sz="1600" dirty="0" err="1"/>
              <a:t>baterako</a:t>
            </a:r>
            <a:r>
              <a:rPr lang="es-ES" sz="1600" dirty="0"/>
              <a:t>) eta </a:t>
            </a:r>
            <a:r>
              <a:rPr lang="es-ES" sz="1600" dirty="0" err="1"/>
              <a:t>aztertzen</a:t>
            </a:r>
            <a:r>
              <a:rPr lang="es-ES" sz="1600" dirty="0"/>
              <a:t> </a:t>
            </a:r>
            <a:r>
              <a:rPr lang="es-ES" sz="1600" dirty="0" err="1"/>
              <a:t>ari</a:t>
            </a:r>
            <a:r>
              <a:rPr lang="es-ES" sz="1600" dirty="0"/>
              <a:t> </a:t>
            </a:r>
            <a:r>
              <a:rPr lang="es-ES" sz="1600" dirty="0" err="1"/>
              <a:t>diren</a:t>
            </a:r>
            <a:r>
              <a:rPr lang="es-ES" sz="1600" dirty="0"/>
              <a:t> </a:t>
            </a:r>
            <a:r>
              <a:rPr lang="es-ES" sz="1600" dirty="0" err="1"/>
              <a:t>beste</a:t>
            </a:r>
            <a:r>
              <a:rPr lang="es-ES" sz="1600" dirty="0"/>
              <a:t> </a:t>
            </a:r>
            <a:r>
              <a:rPr lang="es-ES" sz="1600" dirty="0" err="1"/>
              <a:t>molekula</a:t>
            </a:r>
            <a:r>
              <a:rPr lang="es-ES" sz="1600" dirty="0"/>
              <a:t> </a:t>
            </a:r>
            <a:r>
              <a:rPr lang="es-ES" sz="1600" dirty="0" err="1"/>
              <a:t>batzuk</a:t>
            </a:r>
            <a:r>
              <a:rPr lang="es-ES" sz="1600" dirty="0"/>
              <a:t>, </a:t>
            </a:r>
            <a:r>
              <a:rPr lang="es-ES" sz="1600" dirty="0" err="1"/>
              <a:t>pisua</a:t>
            </a:r>
            <a:r>
              <a:rPr lang="es-ES" sz="1600" dirty="0"/>
              <a:t> </a:t>
            </a:r>
            <a:r>
              <a:rPr lang="es-ES" sz="1600" dirty="0" err="1"/>
              <a:t>murrizteko</a:t>
            </a:r>
            <a:r>
              <a:rPr lang="es-ES" sz="1600" dirty="0"/>
              <a:t> </a:t>
            </a:r>
            <a:r>
              <a:rPr lang="es-ES" sz="1600" dirty="0" err="1"/>
              <a:t>potentzia</a:t>
            </a:r>
            <a:r>
              <a:rPr lang="es-ES" sz="1600" dirty="0"/>
              <a:t> </a:t>
            </a:r>
            <a:r>
              <a:rPr lang="es-ES" sz="1600" dirty="0" err="1" smtClean="0"/>
              <a:t>handiagoa</a:t>
            </a:r>
            <a:r>
              <a:rPr lang="es-ES" sz="1600" dirty="0" smtClean="0"/>
              <a:t> </a:t>
            </a:r>
            <a:r>
              <a:rPr lang="es-ES" sz="1600" dirty="0" err="1"/>
              <a:t>dutela</a:t>
            </a:r>
            <a:r>
              <a:rPr lang="es-ES" sz="1600" dirty="0"/>
              <a:t> eta </a:t>
            </a:r>
            <a:r>
              <a:rPr lang="es-ES" sz="1600" dirty="0" err="1"/>
              <a:t>eraginkorragoak</a:t>
            </a:r>
            <a:r>
              <a:rPr lang="es-ES" sz="1600" dirty="0"/>
              <a:t> </a:t>
            </a:r>
            <a:r>
              <a:rPr lang="es-ES" sz="1600" dirty="0" err="1"/>
              <a:t>direla</a:t>
            </a:r>
            <a:r>
              <a:rPr lang="es-ES" sz="1600" dirty="0"/>
              <a:t> </a:t>
            </a:r>
            <a:r>
              <a:rPr lang="es-ES" sz="1600" dirty="0" err="1"/>
              <a:t>dirudi</a:t>
            </a:r>
            <a:r>
              <a:rPr lang="es-ES" sz="1600" dirty="0"/>
              <a:t>, </a:t>
            </a:r>
            <a:r>
              <a:rPr lang="es-ES" sz="1600" dirty="0" err="1"/>
              <a:t>aurreko</a:t>
            </a:r>
            <a:r>
              <a:rPr lang="es-ES" sz="1600" dirty="0"/>
              <a:t> </a:t>
            </a:r>
            <a:r>
              <a:rPr lang="es-ES" sz="1600" dirty="0" err="1"/>
              <a:t>farmakoekin</a:t>
            </a:r>
            <a:r>
              <a:rPr lang="es-ES" sz="1600" dirty="0"/>
              <a:t> </a:t>
            </a:r>
            <a:r>
              <a:rPr lang="es-ES" sz="1600" dirty="0" err="1"/>
              <a:t>alderatuta</a:t>
            </a:r>
            <a:r>
              <a:rPr lang="es-ES" sz="1600" dirty="0"/>
              <a:t>. </a:t>
            </a:r>
            <a:endParaRPr lang="es-ES" sz="16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Izan ere, 2021ean </a:t>
            </a:r>
            <a:r>
              <a:rPr lang="es-ES" sz="1600" dirty="0" err="1"/>
              <a:t>AEBetan</a:t>
            </a:r>
            <a:r>
              <a:rPr lang="es-ES" sz="1600" dirty="0"/>
              <a:t> </a:t>
            </a:r>
            <a:r>
              <a:rPr lang="es-ES" sz="1600" dirty="0" err="1"/>
              <a:t>obesitatea</a:t>
            </a:r>
            <a:r>
              <a:rPr lang="es-ES" sz="1600" dirty="0"/>
              <a:t> </a:t>
            </a:r>
            <a:r>
              <a:rPr lang="es-ES" sz="1600" dirty="0" err="1"/>
              <a:t>tratatzeko</a:t>
            </a:r>
            <a:r>
              <a:rPr lang="es-ES" sz="1600" dirty="0"/>
              <a:t> </a:t>
            </a:r>
            <a:r>
              <a:rPr lang="es-ES" sz="1600" dirty="0" err="1"/>
              <a:t>semaglutida</a:t>
            </a:r>
            <a:r>
              <a:rPr lang="es-ES" sz="1600" dirty="0"/>
              <a:t> </a:t>
            </a:r>
            <a:r>
              <a:rPr lang="es-ES" sz="1600" dirty="0" err="1"/>
              <a:t>merkaturako</a:t>
            </a:r>
            <a:r>
              <a:rPr lang="es-ES" sz="1600" dirty="0"/>
              <a:t> </a:t>
            </a:r>
            <a:r>
              <a:rPr lang="es-ES" sz="1600" dirty="0" err="1"/>
              <a:t>zenetik</a:t>
            </a:r>
            <a:r>
              <a:rPr lang="es-ES" sz="1600" dirty="0"/>
              <a:t>, </a:t>
            </a:r>
            <a:r>
              <a:rPr lang="es-ES" sz="1600" dirty="0" err="1"/>
              <a:t>mundu</a:t>
            </a:r>
            <a:r>
              <a:rPr lang="es-ES" sz="1600" dirty="0"/>
              <a:t> </a:t>
            </a:r>
            <a:r>
              <a:rPr lang="es-ES" sz="1600" dirty="0" err="1"/>
              <a:t>guztian</a:t>
            </a:r>
            <a:r>
              <a:rPr lang="es-ES" sz="1600" dirty="0"/>
              <a:t> </a:t>
            </a:r>
            <a:r>
              <a:rPr lang="es-ES" sz="1600" dirty="0" err="1"/>
              <a:t>izandako</a:t>
            </a:r>
            <a:r>
              <a:rPr lang="es-ES" sz="1600" dirty="0"/>
              <a:t> </a:t>
            </a:r>
            <a:r>
              <a:rPr lang="es-ES" sz="1600" dirty="0" err="1"/>
              <a:t>eskaera</a:t>
            </a:r>
            <a:r>
              <a:rPr lang="es-ES" sz="1600" dirty="0"/>
              <a:t> </a:t>
            </a:r>
            <a:r>
              <a:rPr lang="es-ES" sz="1600" dirty="0" err="1"/>
              <a:t>handiaren</a:t>
            </a:r>
            <a:r>
              <a:rPr lang="es-ES" sz="1600" dirty="0"/>
              <a:t> </a:t>
            </a:r>
            <a:r>
              <a:rPr lang="es-ES" sz="1600" dirty="0" err="1"/>
              <a:t>ondorioz</a:t>
            </a:r>
            <a:r>
              <a:rPr lang="es-ES" sz="1600" dirty="0"/>
              <a:t> </a:t>
            </a:r>
            <a:r>
              <a:rPr lang="es-ES" sz="1600" dirty="0" smtClean="0"/>
              <a:t>arGLP-1 </a:t>
            </a:r>
            <a:r>
              <a:rPr lang="es-ES" sz="1600" dirty="0" err="1"/>
              <a:t>farmakoaren</a:t>
            </a:r>
            <a:r>
              <a:rPr lang="es-ES" sz="1600" dirty="0"/>
              <a:t> </a:t>
            </a:r>
            <a:r>
              <a:rPr lang="es-ES" sz="1600" dirty="0" err="1"/>
              <a:t>hornidura</a:t>
            </a:r>
            <a:r>
              <a:rPr lang="es-ES" sz="1600" dirty="0"/>
              <a:t>-falta </a:t>
            </a:r>
            <a:r>
              <a:rPr lang="es-ES" sz="1600" dirty="0" err="1"/>
              <a:t>handia</a:t>
            </a:r>
            <a:r>
              <a:rPr lang="es-ES" sz="1600" dirty="0"/>
              <a:t> izan da; </a:t>
            </a:r>
            <a:r>
              <a:rPr lang="es-ES" sz="1600" dirty="0" err="1"/>
              <a:t>halako</a:t>
            </a:r>
            <a:r>
              <a:rPr lang="es-ES" sz="1600" dirty="0"/>
              <a:t> </a:t>
            </a:r>
            <a:r>
              <a:rPr lang="es-ES" sz="1600" dirty="0" err="1"/>
              <a:t>neurrian</a:t>
            </a:r>
            <a:r>
              <a:rPr lang="es-ES" sz="1600" dirty="0"/>
              <a:t> non </a:t>
            </a:r>
            <a:r>
              <a:rPr lang="es-ES" sz="1600" u="sng" dirty="0">
                <a:solidFill>
                  <a:schemeClr val="accent1">
                    <a:lumMod val="75000"/>
                  </a:schemeClr>
                </a:solidFill>
              </a:rPr>
              <a:t>AEMPS </a:t>
            </a:r>
            <a:r>
              <a:rPr lang="es-ES" sz="1600" u="sng" dirty="0" err="1">
                <a:solidFill>
                  <a:schemeClr val="accent1">
                    <a:lumMod val="75000"/>
                  </a:schemeClr>
                </a:solidFill>
              </a:rPr>
              <a:t>agentziak</a:t>
            </a:r>
            <a:r>
              <a:rPr lang="es-ES" sz="16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u="sng" dirty="0" err="1">
                <a:solidFill>
                  <a:schemeClr val="accent1">
                    <a:lumMod val="75000"/>
                  </a:schemeClr>
                </a:solidFill>
              </a:rPr>
              <a:t>gomendioak</a:t>
            </a:r>
            <a:r>
              <a:rPr lang="es-ES" sz="16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 err="1"/>
              <a:t>eman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izan </a:t>
            </a:r>
            <a:r>
              <a:rPr lang="es-ES" sz="1600" dirty="0" err="1"/>
              <a:t>dituen</a:t>
            </a:r>
            <a:r>
              <a:rPr lang="es-ES" sz="1600" dirty="0"/>
              <a:t>, </a:t>
            </a:r>
            <a:r>
              <a:rPr lang="es-ES" sz="1600" dirty="0" err="1"/>
              <a:t>farmako</a:t>
            </a:r>
            <a:r>
              <a:rPr lang="es-ES" sz="1600" dirty="0"/>
              <a:t> </a:t>
            </a:r>
            <a:r>
              <a:rPr lang="es-ES" sz="1600" dirty="0" err="1"/>
              <a:t>horiek</a:t>
            </a:r>
            <a:r>
              <a:rPr lang="es-ES" sz="1600" dirty="0"/>
              <a:t> </a:t>
            </a:r>
            <a:r>
              <a:rPr lang="es-ES" sz="1600" dirty="0" err="1"/>
              <a:t>diabetesa</a:t>
            </a:r>
            <a:r>
              <a:rPr lang="es-ES" sz="1600" dirty="0"/>
              <a:t> </a:t>
            </a:r>
            <a:r>
              <a:rPr lang="es-ES" sz="1600" dirty="0" err="1"/>
              <a:t>tratatzeko</a:t>
            </a:r>
            <a:r>
              <a:rPr lang="es-ES" sz="1600" dirty="0"/>
              <a:t> </a:t>
            </a:r>
            <a:r>
              <a:rPr lang="es-ES" sz="1600" dirty="0" err="1"/>
              <a:t>baliatzen</a:t>
            </a:r>
            <a:r>
              <a:rPr lang="es-ES" sz="1600" dirty="0"/>
              <a:t> </a:t>
            </a:r>
            <a:r>
              <a:rPr lang="es-ES" sz="1600" dirty="0" err="1"/>
              <a:t>dituzten</a:t>
            </a:r>
            <a:r>
              <a:rPr lang="es-ES" sz="1600" dirty="0"/>
              <a:t> </a:t>
            </a:r>
            <a:r>
              <a:rPr lang="es-ES" sz="1600" dirty="0" err="1"/>
              <a:t>pazienteen</a:t>
            </a:r>
            <a:r>
              <a:rPr lang="es-ES" sz="1600" dirty="0"/>
              <a:t> </a:t>
            </a:r>
            <a:r>
              <a:rPr lang="es-ES" sz="1600" dirty="0" err="1"/>
              <a:t>gaineko</a:t>
            </a:r>
            <a:r>
              <a:rPr lang="es-ES" sz="1600" dirty="0"/>
              <a:t> </a:t>
            </a:r>
            <a:r>
              <a:rPr lang="es-ES" sz="1600" dirty="0" err="1"/>
              <a:t>inpaktua</a:t>
            </a:r>
            <a:r>
              <a:rPr lang="es-ES" sz="1600" dirty="0"/>
              <a:t> </a:t>
            </a:r>
            <a:r>
              <a:rPr lang="es-ES" sz="1600" dirty="0" err="1"/>
              <a:t>arintzeko</a:t>
            </a:r>
            <a:r>
              <a:rPr lang="es-ES" sz="1600" dirty="0"/>
              <a:t>; </a:t>
            </a:r>
            <a:r>
              <a:rPr lang="es-ES" sz="1600" dirty="0" err="1"/>
              <a:t>hornidura-faltak</a:t>
            </a:r>
            <a:r>
              <a:rPr lang="es-ES" sz="1600" dirty="0"/>
              <a:t> 2023. </a:t>
            </a:r>
            <a:r>
              <a:rPr lang="es-ES" sz="1600" dirty="0" err="1"/>
              <a:t>urte</a:t>
            </a:r>
            <a:r>
              <a:rPr lang="es-ES" sz="1600" dirty="0"/>
              <a:t> </a:t>
            </a:r>
            <a:r>
              <a:rPr lang="es-ES" sz="1600" dirty="0" err="1"/>
              <a:t>osoan</a:t>
            </a:r>
            <a:r>
              <a:rPr lang="es-ES" sz="1600" dirty="0"/>
              <a:t> </a:t>
            </a:r>
            <a:r>
              <a:rPr lang="es-ES" sz="1600" dirty="0" err="1"/>
              <a:t>zehar</a:t>
            </a:r>
            <a:r>
              <a:rPr lang="es-ES" sz="1600" dirty="0"/>
              <a:t> </a:t>
            </a:r>
            <a:r>
              <a:rPr lang="es-ES" sz="1600" dirty="0" err="1"/>
              <a:t>jarraitzea</a:t>
            </a:r>
            <a:r>
              <a:rPr lang="es-ES" sz="1600" dirty="0"/>
              <a:t> espero da. 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3200" dirty="0" err="1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Obesitaterako</a:t>
            </a:r>
            <a:r>
              <a:rPr lang="es-ES" sz="3200" dirty="0" smtClean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farmakoak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erabiltzeko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printzipio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orokorrak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66007" y="1314362"/>
            <a:ext cx="11329281" cy="45128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Tratamendu</a:t>
            </a:r>
            <a:r>
              <a:rPr lang="es-ES" sz="1600" dirty="0"/>
              <a:t> </a:t>
            </a:r>
            <a:r>
              <a:rPr lang="es-ES" sz="1600" dirty="0" err="1"/>
              <a:t>farmakologikoa</a:t>
            </a:r>
            <a:r>
              <a:rPr lang="es-ES" sz="1600" dirty="0"/>
              <a:t> </a:t>
            </a:r>
            <a:r>
              <a:rPr lang="es-ES" sz="1600" dirty="0" err="1"/>
              <a:t>hasteko</a:t>
            </a:r>
            <a:r>
              <a:rPr lang="es-ES" sz="1600" dirty="0"/>
              <a:t> </a:t>
            </a:r>
            <a:r>
              <a:rPr lang="es-ES" sz="1600" dirty="0" err="1"/>
              <a:t>erabakia</a:t>
            </a:r>
            <a:r>
              <a:rPr lang="es-ES" sz="1600" dirty="0"/>
              <a:t> </a:t>
            </a:r>
            <a:r>
              <a:rPr lang="es-ES" sz="1600" dirty="0" err="1"/>
              <a:t>indibidualizatua</a:t>
            </a:r>
            <a:r>
              <a:rPr lang="es-ES" sz="1600" dirty="0"/>
              <a:t> izan </a:t>
            </a:r>
            <a:r>
              <a:rPr lang="es-ES" sz="1600" dirty="0" err="1"/>
              <a:t>behar</a:t>
            </a:r>
            <a:r>
              <a:rPr lang="es-ES" sz="1600" dirty="0"/>
              <a:t> da, </a:t>
            </a:r>
            <a:r>
              <a:rPr lang="es-ES" sz="1600" dirty="0" err="1"/>
              <a:t>tratamendu-aukera</a:t>
            </a:r>
            <a:r>
              <a:rPr lang="es-ES" sz="1600" dirty="0"/>
              <a:t> </a:t>
            </a:r>
            <a:r>
              <a:rPr lang="es-ES" sz="1600" dirty="0" err="1"/>
              <a:t>desberdinek</a:t>
            </a:r>
            <a:r>
              <a:rPr lang="es-ES" sz="1600" dirty="0"/>
              <a:t> (hala </a:t>
            </a:r>
            <a:r>
              <a:rPr lang="es-ES" sz="1600" dirty="0" err="1"/>
              <a:t>nola</a:t>
            </a:r>
            <a:r>
              <a:rPr lang="es-ES" sz="1600" dirty="0"/>
              <a:t> </a:t>
            </a:r>
            <a:r>
              <a:rPr lang="es-ES" sz="1600" dirty="0" err="1"/>
              <a:t>bizi-estiloen</a:t>
            </a:r>
            <a:r>
              <a:rPr lang="es-ES" sz="1600" dirty="0"/>
              <a:t> </a:t>
            </a:r>
            <a:r>
              <a:rPr lang="es-ES" sz="1600" dirty="0" err="1"/>
              <a:t>aldaketa</a:t>
            </a:r>
            <a:r>
              <a:rPr lang="es-ES" sz="1600" dirty="0"/>
              <a:t>, </a:t>
            </a:r>
            <a:r>
              <a:rPr lang="es-ES" sz="1600" dirty="0" err="1"/>
              <a:t>farmakoak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kirurgia</a:t>
            </a:r>
            <a:r>
              <a:rPr lang="es-ES" sz="1600" dirty="0"/>
              <a:t> eta </a:t>
            </a:r>
            <a:r>
              <a:rPr lang="es-ES" sz="1600" dirty="0" err="1"/>
              <a:t>gailuak</a:t>
            </a:r>
            <a:r>
              <a:rPr lang="es-ES" sz="1600" dirty="0"/>
              <a:t>) izan </a:t>
            </a:r>
            <a:r>
              <a:rPr lang="es-ES" sz="1600" dirty="0" err="1"/>
              <a:t>ditzaketen</a:t>
            </a:r>
            <a:r>
              <a:rPr lang="es-ES" sz="1600" dirty="0"/>
              <a:t> </a:t>
            </a:r>
            <a:r>
              <a:rPr lang="es-ES" sz="1600" dirty="0" err="1"/>
              <a:t>onurak</a:t>
            </a:r>
            <a:r>
              <a:rPr lang="es-ES" sz="1600" dirty="0"/>
              <a:t> eta </a:t>
            </a:r>
            <a:r>
              <a:rPr lang="es-ES" sz="1600" dirty="0" err="1"/>
              <a:t>arriskuak</a:t>
            </a:r>
            <a:r>
              <a:rPr lang="es-ES" sz="1600" dirty="0"/>
              <a:t> </a:t>
            </a:r>
            <a:r>
              <a:rPr lang="es-ES" sz="1600" dirty="0" err="1"/>
              <a:t>kontu</a:t>
            </a:r>
            <a:r>
              <a:rPr lang="es-ES" sz="1600" dirty="0"/>
              <a:t> </a:t>
            </a:r>
            <a:r>
              <a:rPr lang="es-ES" sz="1600" dirty="0" err="1"/>
              <a:t>handiz</a:t>
            </a:r>
            <a:r>
              <a:rPr lang="es-ES" sz="1600" dirty="0"/>
              <a:t> </a:t>
            </a:r>
            <a:r>
              <a:rPr lang="es-ES" sz="1600" dirty="0" err="1"/>
              <a:t>baloratu</a:t>
            </a:r>
            <a:r>
              <a:rPr lang="es-ES" sz="1600" dirty="0"/>
              <a:t> </a:t>
            </a:r>
            <a:r>
              <a:rPr lang="es-ES" sz="1600" dirty="0" err="1"/>
              <a:t>ondoren</a:t>
            </a:r>
            <a:r>
              <a:rPr lang="es-ES" sz="1600" dirty="0"/>
              <a:t>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Hona</a:t>
            </a:r>
            <a:r>
              <a:rPr lang="es-ES" sz="1600" dirty="0"/>
              <a:t> </a:t>
            </a:r>
            <a:r>
              <a:rPr lang="es-ES" sz="1600" dirty="0" err="1"/>
              <a:t>hemen</a:t>
            </a:r>
            <a:r>
              <a:rPr lang="es-ES" sz="1600" dirty="0"/>
              <a:t> </a:t>
            </a:r>
            <a:r>
              <a:rPr lang="es-ES" sz="1600" dirty="0" err="1"/>
              <a:t>tratamendu</a:t>
            </a:r>
            <a:r>
              <a:rPr lang="es-ES" sz="1600" dirty="0"/>
              <a:t> </a:t>
            </a:r>
            <a:r>
              <a:rPr lang="es-ES" sz="1600" dirty="0" err="1"/>
              <a:t>farmakologikoa</a:t>
            </a:r>
            <a:r>
              <a:rPr lang="es-ES" sz="1600" dirty="0"/>
              <a:t> </a:t>
            </a:r>
            <a:r>
              <a:rPr lang="es-ES" sz="1600" dirty="0" err="1"/>
              <a:t>aplikatzeko</a:t>
            </a:r>
            <a:r>
              <a:rPr lang="es-ES" sz="1600" dirty="0"/>
              <a:t> </a:t>
            </a:r>
            <a:r>
              <a:rPr lang="es-ES" sz="1600" dirty="0" err="1"/>
              <a:t>nahitaezko</a:t>
            </a:r>
            <a:r>
              <a:rPr lang="es-ES" sz="1600" dirty="0"/>
              <a:t> </a:t>
            </a:r>
            <a:r>
              <a:rPr lang="es-ES" sz="1600" dirty="0" err="1"/>
              <a:t>baldintza</a:t>
            </a:r>
            <a:r>
              <a:rPr lang="es-ES" sz="1600" dirty="0"/>
              <a:t>: </a:t>
            </a:r>
            <a:r>
              <a:rPr lang="es-ES" sz="1600" dirty="0" err="1"/>
              <a:t>obesitatea</a:t>
            </a:r>
            <a:r>
              <a:rPr lang="es-ES" sz="1600" dirty="0"/>
              <a:t> (GMI ≥ 30 kg/m2)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gehiegizko</a:t>
            </a:r>
            <a:r>
              <a:rPr lang="es-ES" sz="1600" dirty="0"/>
              <a:t> </a:t>
            </a:r>
            <a:r>
              <a:rPr lang="es-ES" sz="1600" dirty="0" err="1"/>
              <a:t>pisua</a:t>
            </a:r>
            <a:r>
              <a:rPr lang="es-ES" sz="1600" dirty="0"/>
              <a:t> (GMI ≥ 27 kg/m2)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pertsonentzat</a:t>
            </a:r>
            <a:r>
              <a:rPr lang="es-ES" sz="1600" dirty="0"/>
              <a:t> eta </a:t>
            </a:r>
            <a:r>
              <a:rPr lang="es-ES" sz="1600" dirty="0" err="1"/>
              <a:t>pisuarekin</a:t>
            </a:r>
            <a:r>
              <a:rPr lang="es-ES" sz="1600" dirty="0"/>
              <a:t> </a:t>
            </a:r>
            <a:r>
              <a:rPr lang="es-ES" sz="1600" dirty="0" err="1"/>
              <a:t>lotutako</a:t>
            </a:r>
            <a:r>
              <a:rPr lang="es-ES" sz="1600" dirty="0"/>
              <a:t> </a:t>
            </a:r>
            <a:r>
              <a:rPr lang="es-ES" sz="1600" dirty="0" err="1"/>
              <a:t>komorbilitatea</a:t>
            </a:r>
            <a:r>
              <a:rPr lang="es-ES" sz="1600" dirty="0"/>
              <a:t> (</a:t>
            </a:r>
            <a:r>
              <a:rPr lang="es-ES" sz="1600" dirty="0" err="1"/>
              <a:t>hipertentsioa</a:t>
            </a:r>
            <a:r>
              <a:rPr lang="es-ES" sz="1600" dirty="0"/>
              <a:t>, </a:t>
            </a:r>
            <a:r>
              <a:rPr lang="es-ES" sz="1600" dirty="0" err="1"/>
              <a:t>dislipemia</a:t>
            </a:r>
            <a:r>
              <a:rPr lang="es-ES" sz="1600" dirty="0"/>
              <a:t>, </a:t>
            </a:r>
            <a:r>
              <a:rPr lang="es-ES" sz="1600" dirty="0" err="1"/>
              <a:t>gaixotasun</a:t>
            </a:r>
            <a:r>
              <a:rPr lang="es-ES" sz="1600" dirty="0"/>
              <a:t> </a:t>
            </a:r>
            <a:r>
              <a:rPr lang="es-ES" sz="1600" dirty="0" err="1"/>
              <a:t>kardiobaskularra</a:t>
            </a:r>
            <a:r>
              <a:rPr lang="es-ES" sz="1600" dirty="0"/>
              <a:t>, loaren </a:t>
            </a:r>
            <a:r>
              <a:rPr lang="es-ES" sz="1600" dirty="0" err="1"/>
              <a:t>buxadura</a:t>
            </a:r>
            <a:r>
              <a:rPr lang="es-ES" sz="1600" dirty="0"/>
              <a:t>-apnea, </a:t>
            </a:r>
            <a:r>
              <a:rPr lang="es-ES" sz="1600" dirty="0" err="1"/>
              <a:t>prediabetesa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DM2) </a:t>
            </a:r>
            <a:r>
              <a:rPr lang="es-ES" sz="1600" dirty="0" err="1"/>
              <a:t>dutenentzat</a:t>
            </a:r>
            <a:r>
              <a:rPr lang="es-ES" sz="1600" dirty="0"/>
              <a:t>, eta </a:t>
            </a:r>
            <a:r>
              <a:rPr lang="es-ES" sz="1600" dirty="0" err="1"/>
              <a:t>aurreko</a:t>
            </a:r>
            <a:r>
              <a:rPr lang="es-ES" sz="1600" dirty="0"/>
              <a:t> 3-6 </a:t>
            </a:r>
            <a:r>
              <a:rPr lang="es-ES" sz="1600" dirty="0" err="1"/>
              <a:t>hilabeteetan</a:t>
            </a:r>
            <a:r>
              <a:rPr lang="es-ES" sz="1600" dirty="0"/>
              <a:t> </a:t>
            </a:r>
            <a:r>
              <a:rPr lang="es-ES" sz="1600" dirty="0" err="1"/>
              <a:t>bizi-estiloak</a:t>
            </a:r>
            <a:r>
              <a:rPr lang="es-ES" sz="1600" dirty="0"/>
              <a:t> </a:t>
            </a:r>
            <a:r>
              <a:rPr lang="es-ES" sz="1600" dirty="0" err="1"/>
              <a:t>aldatzeko</a:t>
            </a:r>
            <a:r>
              <a:rPr lang="es-ES" sz="1600" dirty="0"/>
              <a:t> </a:t>
            </a:r>
            <a:r>
              <a:rPr lang="es-ES" sz="1600" dirty="0" err="1"/>
              <a:t>esku-hartze</a:t>
            </a:r>
            <a:r>
              <a:rPr lang="es-ES" sz="1600" dirty="0"/>
              <a:t> </a:t>
            </a:r>
            <a:r>
              <a:rPr lang="es-ES" sz="1600" dirty="0" err="1"/>
              <a:t>integralaren</a:t>
            </a:r>
            <a:r>
              <a:rPr lang="es-ES" sz="1600" dirty="0"/>
              <a:t> </a:t>
            </a:r>
            <a:r>
              <a:rPr lang="es-ES" sz="1600" dirty="0" err="1"/>
              <a:t>bidez</a:t>
            </a:r>
            <a:r>
              <a:rPr lang="es-ES" sz="1600" dirty="0"/>
              <a:t> % 5eko </a:t>
            </a:r>
            <a:r>
              <a:rPr lang="es-ES" sz="1600" dirty="0" err="1"/>
              <a:t>pisu</a:t>
            </a:r>
            <a:r>
              <a:rPr lang="es-ES" sz="1600" dirty="0"/>
              <a:t>-galera, </a:t>
            </a:r>
            <a:r>
              <a:rPr lang="es-ES" sz="1600" dirty="0" err="1"/>
              <a:t>gutxienez</a:t>
            </a:r>
            <a:r>
              <a:rPr lang="es-ES" sz="1600" dirty="0"/>
              <a:t>, </a:t>
            </a:r>
            <a:r>
              <a:rPr lang="es-ES" sz="1600" dirty="0" err="1"/>
              <a:t>lortu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izana</a:t>
            </a:r>
            <a:r>
              <a:rPr lang="es-ES" sz="1600" dirty="0" smtClean="0"/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Farmakoekin</a:t>
            </a:r>
            <a:r>
              <a:rPr lang="es-ES" sz="1600" dirty="0"/>
              <a:t> batera, </a:t>
            </a:r>
            <a:r>
              <a:rPr lang="es-ES" sz="1600" dirty="0" err="1"/>
              <a:t>ezinbestekoa</a:t>
            </a:r>
            <a:r>
              <a:rPr lang="es-ES" sz="1600" dirty="0"/>
              <a:t> da dieta </a:t>
            </a:r>
            <a:r>
              <a:rPr lang="es-ES" sz="1600" dirty="0" err="1"/>
              <a:t>osasungarria</a:t>
            </a:r>
            <a:r>
              <a:rPr lang="es-ES" sz="1600" dirty="0"/>
              <a:t> </a:t>
            </a:r>
            <a:r>
              <a:rPr lang="es-ES" sz="1600" dirty="0" err="1"/>
              <a:t>egitea</a:t>
            </a:r>
            <a:r>
              <a:rPr lang="es-ES" sz="1600" dirty="0"/>
              <a:t>, </a:t>
            </a:r>
            <a:r>
              <a:rPr lang="es-ES" sz="1600" dirty="0" err="1"/>
              <a:t>kaloriak</a:t>
            </a:r>
            <a:r>
              <a:rPr lang="es-ES" sz="1600" dirty="0"/>
              <a:t> </a:t>
            </a:r>
            <a:r>
              <a:rPr lang="es-ES" sz="1600" dirty="0" err="1"/>
              <a:t>murriztea</a:t>
            </a:r>
            <a:r>
              <a:rPr lang="es-ES" sz="1600" dirty="0"/>
              <a:t>, </a:t>
            </a:r>
            <a:r>
              <a:rPr lang="es-ES" sz="1600" dirty="0" err="1"/>
              <a:t>jarduera</a:t>
            </a:r>
            <a:r>
              <a:rPr lang="es-ES" sz="1600" dirty="0"/>
              <a:t> </a:t>
            </a:r>
            <a:r>
              <a:rPr lang="es-ES" sz="1600" dirty="0" err="1"/>
              <a:t>fisikoa</a:t>
            </a:r>
            <a:r>
              <a:rPr lang="es-ES" sz="1600" dirty="0"/>
              <a:t> </a:t>
            </a:r>
            <a:r>
              <a:rPr lang="es-ES" sz="1600" dirty="0" err="1"/>
              <a:t>handitzea</a:t>
            </a:r>
            <a:r>
              <a:rPr lang="es-ES" sz="1600" dirty="0"/>
              <a:t> eta </a:t>
            </a:r>
            <a:r>
              <a:rPr lang="es-ES" sz="1600" dirty="0" err="1"/>
              <a:t>portaerak</a:t>
            </a:r>
            <a:r>
              <a:rPr lang="es-ES" sz="1600" dirty="0"/>
              <a:t> </a:t>
            </a:r>
            <a:r>
              <a:rPr lang="es-ES" sz="1600" dirty="0" err="1"/>
              <a:t>aldatzea</a:t>
            </a:r>
            <a:r>
              <a:rPr lang="es-ES" sz="1600" dirty="0"/>
              <a:t>; </a:t>
            </a:r>
            <a:r>
              <a:rPr lang="es-ES" sz="1600" dirty="0" err="1"/>
              <a:t>horiek</a:t>
            </a:r>
            <a:r>
              <a:rPr lang="es-ES" sz="1600" dirty="0"/>
              <a:t> </a:t>
            </a:r>
            <a:r>
              <a:rPr lang="es-ES" sz="1600" dirty="0" err="1"/>
              <a:t>gabe</a:t>
            </a:r>
            <a:r>
              <a:rPr lang="es-ES" sz="1600" dirty="0"/>
              <a:t>, </a:t>
            </a:r>
            <a:r>
              <a:rPr lang="es-ES" sz="1600" dirty="0" err="1"/>
              <a:t>medikazio</a:t>
            </a:r>
            <a:r>
              <a:rPr lang="es-ES" sz="1600" dirty="0"/>
              <a:t> </a:t>
            </a:r>
            <a:r>
              <a:rPr lang="es-ES" sz="1600" dirty="0" err="1"/>
              <a:t>hutsa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da </a:t>
            </a:r>
            <a:r>
              <a:rPr lang="es-ES" sz="1600" dirty="0" err="1"/>
              <a:t>eraginkorra</a:t>
            </a:r>
            <a:r>
              <a:rPr lang="es-ES" sz="1600" dirty="0"/>
              <a:t>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Komorbilitatearen</a:t>
            </a:r>
            <a:r>
              <a:rPr lang="es-ES" sz="1600" dirty="0"/>
              <a:t> </a:t>
            </a:r>
            <a:r>
              <a:rPr lang="es-ES" sz="1600" dirty="0" err="1"/>
              <a:t>tratamendua</a:t>
            </a:r>
            <a:r>
              <a:rPr lang="es-ES" sz="1600" dirty="0"/>
              <a:t> </a:t>
            </a:r>
            <a:r>
              <a:rPr lang="es-ES" sz="1600" dirty="0" err="1"/>
              <a:t>beharrezkoa</a:t>
            </a:r>
            <a:r>
              <a:rPr lang="es-ES" sz="1600" dirty="0"/>
              <a:t> </a:t>
            </a:r>
            <a:r>
              <a:rPr lang="es-ES" sz="1600" dirty="0" err="1"/>
              <a:t>denean</a:t>
            </a:r>
            <a:r>
              <a:rPr lang="es-ES" sz="1600" dirty="0"/>
              <a:t>, </a:t>
            </a:r>
            <a:r>
              <a:rPr lang="es-ES" sz="1600" dirty="0" err="1"/>
              <a:t>komeni</a:t>
            </a:r>
            <a:r>
              <a:rPr lang="es-ES" sz="1600" dirty="0"/>
              <a:t> da </a:t>
            </a:r>
            <a:r>
              <a:rPr lang="es-ES" sz="1600" dirty="0" err="1"/>
              <a:t>pisua</a:t>
            </a:r>
            <a:r>
              <a:rPr lang="es-ES" sz="1600" dirty="0"/>
              <a:t> </a:t>
            </a:r>
            <a:r>
              <a:rPr lang="es-ES" sz="1600" dirty="0" err="1"/>
              <a:t>murrizten</a:t>
            </a:r>
            <a:r>
              <a:rPr lang="es-ES" sz="1600" dirty="0"/>
              <a:t> </a:t>
            </a:r>
            <a:r>
              <a:rPr lang="es-ES" sz="1600" dirty="0" err="1"/>
              <a:t>lagundu</a:t>
            </a:r>
            <a:r>
              <a:rPr lang="es-ES" sz="1600" dirty="0"/>
              <a:t> </a:t>
            </a:r>
            <a:r>
              <a:rPr lang="es-ES" sz="1600" dirty="0" err="1"/>
              <a:t>dezaketen</a:t>
            </a:r>
            <a:r>
              <a:rPr lang="es-ES" sz="1600" dirty="0"/>
              <a:t> </a:t>
            </a:r>
            <a:r>
              <a:rPr lang="es-ES" sz="1600" dirty="0" err="1"/>
              <a:t>farmakoak</a:t>
            </a:r>
            <a:r>
              <a:rPr lang="es-ES" sz="1600" dirty="0"/>
              <a:t> </a:t>
            </a:r>
            <a:r>
              <a:rPr lang="es-ES" sz="1600" dirty="0" err="1"/>
              <a:t>hautatzea</a:t>
            </a:r>
            <a:r>
              <a:rPr lang="es-ES" sz="1600" dirty="0"/>
              <a:t>, eta </a:t>
            </a:r>
            <a:r>
              <a:rPr lang="es-ES" sz="1600" dirty="0" err="1"/>
              <a:t>pisua</a:t>
            </a:r>
            <a:r>
              <a:rPr lang="es-ES" sz="1600" dirty="0"/>
              <a:t> </a:t>
            </a:r>
            <a:r>
              <a:rPr lang="es-ES" sz="1600" dirty="0" err="1"/>
              <a:t>handitzen</a:t>
            </a:r>
            <a:r>
              <a:rPr lang="es-ES" sz="1600" dirty="0"/>
              <a:t> </a:t>
            </a:r>
            <a:r>
              <a:rPr lang="es-ES" sz="1600" dirty="0" err="1"/>
              <a:t>dutenak</a:t>
            </a:r>
            <a:r>
              <a:rPr lang="es-ES" sz="1600" dirty="0"/>
              <a:t> </a:t>
            </a:r>
            <a:r>
              <a:rPr lang="es-ES" sz="1600" dirty="0" err="1"/>
              <a:t>baztertzen</a:t>
            </a:r>
            <a:r>
              <a:rPr lang="es-ES" sz="1600" dirty="0"/>
              <a:t> </a:t>
            </a:r>
            <a:r>
              <a:rPr lang="es-ES" sz="1600" dirty="0" err="1"/>
              <a:t>saiatzea</a:t>
            </a:r>
            <a:r>
              <a:rPr lang="es-ES" sz="1600" dirty="0"/>
              <a:t> (</a:t>
            </a:r>
            <a:r>
              <a:rPr lang="es-ES" sz="1600" dirty="0" err="1"/>
              <a:t>ikusi</a:t>
            </a:r>
            <a:r>
              <a:rPr lang="es-ES" sz="1600" dirty="0"/>
              <a:t> 3. taula). </a:t>
            </a:r>
            <a:endParaRPr lang="es-ES" sz="16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600" dirty="0"/>
              <a:t>Garrantzitsua da pazienteei zenbait gauza jakinaraztea: </a:t>
            </a:r>
            <a:endParaRPr lang="es-ES" sz="16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200" dirty="0"/>
              <a:t>	</a:t>
            </a:r>
            <a:r>
              <a:rPr lang="it-IT" sz="1200" dirty="0"/>
              <a:t>Banakako erantzuna oso aldakorra da</a:t>
            </a:r>
            <a:r>
              <a:rPr lang="es-ES" sz="1200" dirty="0"/>
              <a:t>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200" dirty="0"/>
              <a:t>	</a:t>
            </a:r>
            <a:r>
              <a:rPr lang="es-ES" sz="1200" dirty="0" err="1"/>
              <a:t>Pisua</a:t>
            </a:r>
            <a:r>
              <a:rPr lang="es-ES" sz="1200" dirty="0"/>
              <a:t> </a:t>
            </a:r>
            <a:r>
              <a:rPr lang="es-ES" sz="1200" dirty="0" err="1"/>
              <a:t>galtzeko</a:t>
            </a:r>
            <a:r>
              <a:rPr lang="es-ES" sz="1200" dirty="0"/>
              <a:t> </a:t>
            </a:r>
            <a:r>
              <a:rPr lang="es-ES" sz="1200" dirty="0" err="1"/>
              <a:t>helburuek</a:t>
            </a:r>
            <a:r>
              <a:rPr lang="es-ES" sz="1200" dirty="0"/>
              <a:t> </a:t>
            </a:r>
            <a:r>
              <a:rPr lang="es-ES" sz="1200" dirty="0" err="1"/>
              <a:t>errealistak</a:t>
            </a:r>
            <a:r>
              <a:rPr lang="es-ES" sz="1200" dirty="0"/>
              <a:t> izan </a:t>
            </a:r>
            <a:r>
              <a:rPr lang="es-ES" sz="1200" dirty="0" err="1"/>
              <a:t>behar</a:t>
            </a:r>
            <a:r>
              <a:rPr lang="es-ES" sz="1200" dirty="0"/>
              <a:t> </a:t>
            </a:r>
            <a:r>
              <a:rPr lang="es-ES" sz="1200" dirty="0" err="1"/>
              <a:t>dute</a:t>
            </a:r>
            <a:r>
              <a:rPr lang="es-ES" sz="1200" dirty="0"/>
              <a:t>. % 5etik % 10era </a:t>
            </a:r>
            <a:r>
              <a:rPr lang="es-ES" sz="1200" dirty="0" err="1"/>
              <a:t>bitarteko</a:t>
            </a:r>
            <a:r>
              <a:rPr lang="es-ES" sz="1200" dirty="0"/>
              <a:t> </a:t>
            </a:r>
            <a:r>
              <a:rPr lang="es-ES" sz="1200" dirty="0" err="1"/>
              <a:t>pisu</a:t>
            </a:r>
            <a:r>
              <a:rPr lang="es-ES" sz="1200" dirty="0"/>
              <a:t>-galera oso </a:t>
            </a:r>
            <a:r>
              <a:rPr lang="es-ES" sz="1200" dirty="0" err="1"/>
              <a:t>emaitza</a:t>
            </a:r>
            <a:r>
              <a:rPr lang="es-ES" sz="1200" dirty="0"/>
              <a:t> </a:t>
            </a:r>
            <a:r>
              <a:rPr lang="es-ES" sz="1200" dirty="0" err="1"/>
              <a:t>ona</a:t>
            </a:r>
            <a:r>
              <a:rPr lang="es-ES" sz="1200" dirty="0"/>
              <a:t> da, eta % 10etik </a:t>
            </a:r>
            <a:r>
              <a:rPr lang="es-ES" sz="1200" dirty="0" err="1"/>
              <a:t>gorako</a:t>
            </a:r>
            <a:r>
              <a:rPr lang="es-ES" sz="1200" dirty="0"/>
              <a:t> </a:t>
            </a:r>
            <a:r>
              <a:rPr lang="es-ES" sz="1200" dirty="0" err="1"/>
              <a:t>pisu</a:t>
            </a:r>
            <a:r>
              <a:rPr lang="es-ES" sz="1200" dirty="0"/>
              <a:t>-galera, </a:t>
            </a:r>
            <a:r>
              <a:rPr lang="es-ES" sz="1200" dirty="0" err="1"/>
              <a:t>bikaina</a:t>
            </a:r>
            <a:r>
              <a:rPr lang="es-ES" sz="1200" dirty="0"/>
              <a:t>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200" dirty="0"/>
              <a:t> 	</a:t>
            </a:r>
            <a:r>
              <a:rPr lang="es-ES" sz="1200" dirty="0" err="1"/>
              <a:t>Behin</a:t>
            </a:r>
            <a:r>
              <a:rPr lang="es-ES" sz="1200" dirty="0"/>
              <a:t> </a:t>
            </a:r>
            <a:r>
              <a:rPr lang="es-ES" sz="1200" dirty="0" err="1"/>
              <a:t>efektu</a:t>
            </a:r>
            <a:r>
              <a:rPr lang="es-ES" sz="1200" dirty="0"/>
              <a:t> </a:t>
            </a:r>
            <a:r>
              <a:rPr lang="es-ES" sz="1200" dirty="0" err="1"/>
              <a:t>terapeutiko</a:t>
            </a:r>
            <a:r>
              <a:rPr lang="es-ES" sz="1200" dirty="0"/>
              <a:t> </a:t>
            </a:r>
            <a:r>
              <a:rPr lang="es-ES" sz="1200" dirty="0" err="1"/>
              <a:t>maximoa</a:t>
            </a:r>
            <a:r>
              <a:rPr lang="es-ES" sz="1200" dirty="0"/>
              <a:t> </a:t>
            </a:r>
            <a:r>
              <a:rPr lang="es-ES" sz="1200" dirty="0" err="1"/>
              <a:t>lortu</a:t>
            </a:r>
            <a:r>
              <a:rPr lang="es-ES" sz="1200" dirty="0"/>
              <a:t> </a:t>
            </a:r>
            <a:r>
              <a:rPr lang="es-ES" sz="1200" dirty="0" err="1"/>
              <a:t>ondoren</a:t>
            </a:r>
            <a:r>
              <a:rPr lang="es-ES" sz="1200" dirty="0"/>
              <a:t>, </a:t>
            </a:r>
            <a:r>
              <a:rPr lang="es-ES" sz="1200" dirty="0" err="1"/>
              <a:t>lautada-aldia</a:t>
            </a:r>
            <a:r>
              <a:rPr lang="es-ES" sz="1200" dirty="0"/>
              <a:t> </a:t>
            </a:r>
            <a:r>
              <a:rPr lang="es-ES" sz="1200" dirty="0" err="1"/>
              <a:t>izaten</a:t>
            </a:r>
            <a:r>
              <a:rPr lang="es-ES" sz="1200" dirty="0"/>
              <a:t> da, eta </a:t>
            </a:r>
            <a:r>
              <a:rPr lang="es-ES" sz="1200" dirty="0" err="1"/>
              <a:t>pisu</a:t>
            </a:r>
            <a:r>
              <a:rPr lang="es-ES" sz="1200" dirty="0"/>
              <a:t>-galera </a:t>
            </a:r>
            <a:r>
              <a:rPr lang="es-ES" sz="1200" dirty="0" err="1"/>
              <a:t>gelditu</a:t>
            </a:r>
            <a:r>
              <a:rPr lang="es-ES" sz="1200" dirty="0"/>
              <a:t> </a:t>
            </a:r>
            <a:r>
              <a:rPr lang="es-ES" sz="1200" dirty="0" err="1"/>
              <a:t>egiten</a:t>
            </a:r>
            <a:r>
              <a:rPr lang="es-ES" sz="1200" dirty="0"/>
              <a:t> da: estrategia </a:t>
            </a:r>
            <a:r>
              <a:rPr lang="es-ES" sz="1200" dirty="0" err="1"/>
              <a:t>gehigarriak</a:t>
            </a:r>
            <a:r>
              <a:rPr lang="es-ES" sz="1200" dirty="0"/>
              <a:t> </a:t>
            </a:r>
            <a:r>
              <a:rPr lang="es-ES" sz="1200" dirty="0" err="1"/>
              <a:t>behar</a:t>
            </a:r>
            <a:r>
              <a:rPr lang="es-ES" sz="1200" dirty="0"/>
              <a:t> </a:t>
            </a:r>
            <a:r>
              <a:rPr lang="es-ES" sz="1200" dirty="0" err="1"/>
              <a:t>dira</a:t>
            </a:r>
            <a:r>
              <a:rPr lang="es-ES" sz="1200" dirty="0"/>
              <a:t> </a:t>
            </a:r>
            <a:r>
              <a:rPr lang="es-ES" sz="1200" dirty="0" err="1"/>
              <a:t>pisu</a:t>
            </a:r>
            <a:r>
              <a:rPr lang="es-ES" sz="1200" dirty="0"/>
              <a:t> </a:t>
            </a:r>
            <a:r>
              <a:rPr lang="es-ES" sz="1200" dirty="0" err="1"/>
              <a:t>gehiago</a:t>
            </a:r>
            <a:r>
              <a:rPr lang="es-ES" sz="1200" dirty="0"/>
              <a:t> </a:t>
            </a:r>
            <a:r>
              <a:rPr lang="es-ES" sz="1200" dirty="0" err="1"/>
              <a:t>galtzeko</a:t>
            </a:r>
            <a:r>
              <a:rPr lang="es-ES" sz="1200" dirty="0"/>
              <a:t>. 	</a:t>
            </a:r>
            <a:r>
              <a:rPr lang="it-IT" sz="1200" dirty="0"/>
              <a:t>Garrantzitsua da bereiztea pisua galtzearen eta pisu-galerari eustearen </a:t>
            </a:r>
            <a:r>
              <a:rPr lang="it-IT" sz="1200" dirty="0" smtClean="0"/>
              <a:t>artean.</a:t>
            </a:r>
            <a:endParaRPr lang="es-ES" sz="1200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sz="1200" dirty="0" smtClean="0"/>
              <a:t>      Tratamendu </a:t>
            </a:r>
            <a:r>
              <a:rPr lang="it-IT" sz="1200" dirty="0"/>
              <a:t>farmakologikoa amaitzen denean, espero izatekoa da pisua berreskuratzea. </a:t>
            </a:r>
          </a:p>
          <a:p>
            <a:pPr marL="228600" lvl="1" algn="just">
              <a:lnSpc>
                <a:spcPct val="110000"/>
              </a:lnSpc>
              <a:spcBef>
                <a:spcPts val="1200"/>
              </a:spcBef>
            </a:pPr>
            <a:r>
              <a:rPr lang="it-IT" sz="1600" dirty="0"/>
              <a:t>Tratamendua lehenago amaitzea plantetu behar da, baldin eta denbora jakin batean proposatutako helburuak lortzen ez badira.</a:t>
            </a:r>
            <a:endParaRPr lang="es-ES" sz="1600" dirty="0"/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endParaRPr lang="es-ES" sz="12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9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91CD9D10FA1F543857F910471C88E3F" ma:contentTypeVersion="17" ma:contentTypeDescription="Crear nuevo documento." ma:contentTypeScope="" ma:versionID="28c2a2d682377f5b2f1e19803d35d335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fc370b0a19e4ad9d4ae85a9eb1dac408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E1CEAC-3D5F-4B7B-8446-8F1193065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9C0450-BEA5-4695-94A4-D41D36B7415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f301a845-6ce7-4628-b9f3-e90712a662a6"/>
    <ds:schemaRef ds:uri="http://purl.org/dc/terms/"/>
    <ds:schemaRef ds:uri="1fdafc60-6e87-4fef-9209-278af2a3ac6d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4579</TotalTime>
  <Words>3388</Words>
  <Application>Microsoft Office PowerPoint</Application>
  <PresentationFormat>Panorámica</PresentationFormat>
  <Paragraphs>170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Courier New</vt:lpstr>
      <vt:lpstr>Wingdings</vt:lpstr>
      <vt:lpstr>Tema de Office</vt:lpstr>
      <vt:lpstr>OBESITATERAKO FARMAKOAK  31 Liburukia, 5 Zb 2023</vt:lpstr>
      <vt:lpstr>AURKIBIDEA</vt:lpstr>
      <vt:lpstr>SARRERA</vt:lpstr>
      <vt:lpstr>SAILKAPENA</vt:lpstr>
      <vt:lpstr>OSASUNEAN DUEN INPAKTUA</vt:lpstr>
      <vt:lpstr>OBESITATEAREN PREBENTZIOA: BIZTANLERIAREN ARABERAKO IKUSPEGIAREN BEHARRA</vt:lpstr>
      <vt:lpstr>NEURRI EZ-FARMAKOLOGIKOAK </vt:lpstr>
      <vt:lpstr>OBESITATEAREN TRATAMENDU FARMAKOLOGIKOA</vt:lpstr>
      <vt:lpstr>Obesitaterako farmakoak erabiltzeko printzipio orokorrak </vt:lpstr>
      <vt:lpstr>Obesitaterako tratamendu farmakologikoa</vt:lpstr>
      <vt:lpstr>Presentación de PowerPoint</vt:lpstr>
      <vt:lpstr>  Eraginkortasuna eta segurtasuna: terapeutikan behar duen lekua   </vt:lpstr>
      <vt:lpstr> Obesitaterako farmakoak:  Orlistata  (Ikusi 5. taula)  </vt:lpstr>
      <vt:lpstr> Obesitaterako farmakoak:  Naltrexona-Bupropiona (Ikusi 5. taula)  </vt:lpstr>
      <vt:lpstr> Obesitaterako farmakoak:  arGLP-1: liraglutida y semaglutida (Ikusi 5. taula)  </vt:lpstr>
      <vt:lpstr> Obesitaterako farmakoak:  Liraglutida LP 3 mg/eguneko (Ikusi 5. taula)   </vt:lpstr>
      <vt:lpstr> Obesitaterako farmakoak:  Semaglutida LP 2,4 mg/astean (Ikusi 5. taula)   </vt:lpstr>
      <vt:lpstr> Obesitaterako farmakoak:  Ahotiko semaglutida 50 mg/egunean   </vt:lpstr>
      <vt:lpstr>  Obesitaterako farmakoak:  Tirzepatida LP astean behin (Ikusi 5. taula)    </vt:lpstr>
      <vt:lpstr> Obesitaterako farmakoak:  Tirzepatida LP astean behin (Ikusi 5. taula)  </vt:lpstr>
      <vt:lpstr> Obesitaterako farmakoak:  Tirzepatida LP astean behin (Ikusi 5. taula)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Rosado Ortiz De Zarate, Ander</cp:lastModifiedBy>
  <cp:revision>395</cp:revision>
  <cp:lastPrinted>2022-02-23T13:38:32Z</cp:lastPrinted>
  <dcterms:created xsi:type="dcterms:W3CDTF">2022-01-18T07:46:55Z</dcterms:created>
  <dcterms:modified xsi:type="dcterms:W3CDTF">2024-01-09T14:44:23Z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0x01010062652D568B5419459BF9192485ED5C61</vt:lpwstr>
  </property>
  <property fmtid="{D5CDD505-2E9C-101B-9397-08002B2CF9AE}" pid="3" name="MediaServiceImageTags">
    <vt:lpwstr/>
  </property>
</Properties>
</file>