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84" r:id="rId6"/>
    <p:sldId id="262" r:id="rId7"/>
    <p:sldId id="259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2" r:id="rId17"/>
    <p:sldId id="294" r:id="rId18"/>
    <p:sldId id="295" r:id="rId19"/>
    <p:sldId id="296" r:id="rId20"/>
    <p:sldId id="297" r:id="rId21"/>
    <p:sldId id="298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4" r:id="rId34"/>
    <p:sldId id="313" r:id="rId35"/>
    <p:sldId id="317" r:id="rId36"/>
    <p:sldId id="318" r:id="rId37"/>
    <p:sldId id="320" r:id="rId38"/>
    <p:sldId id="322" r:id="rId39"/>
    <p:sldId id="325" r:id="rId40"/>
    <p:sldId id="326" r:id="rId41"/>
    <p:sldId id="324" r:id="rId42"/>
    <p:sldId id="327" r:id="rId43"/>
    <p:sldId id="260" r:id="rId44"/>
    <p:sldId id="328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5C5"/>
    <a:srgbClr val="4E9EBA"/>
    <a:srgbClr val="58B0AE"/>
    <a:srgbClr val="7E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6" autoAdjust="0"/>
    <p:restoredTop sz="92662" autoAdjust="0"/>
  </p:normalViewPr>
  <p:slideViewPr>
    <p:cSldViewPr snapToGrid="0">
      <p:cViewPr varScale="1">
        <p:scale>
          <a:sx n="113" d="100"/>
          <a:sy n="113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ópez Varona, Mª José" userId="6b80e222-923f-4be5-9ffe-77a4b7672272" providerId="ADAL" clId="{68909D32-A7B6-41AB-BDA9-70B003939A29}"/>
    <pc:docChg chg="custSel modSld">
      <pc:chgData name="López Varona, Mª José" userId="6b80e222-923f-4be5-9ffe-77a4b7672272" providerId="ADAL" clId="{68909D32-A7B6-41AB-BDA9-70B003939A29}" dt="2023-03-01T08:15:05.024" v="0" actId="478"/>
      <pc:docMkLst>
        <pc:docMk/>
      </pc:docMkLst>
      <pc:sldChg chg="delSp mod">
        <pc:chgData name="López Varona, Mª José" userId="6b80e222-923f-4be5-9ffe-77a4b7672272" providerId="ADAL" clId="{68909D32-A7B6-41AB-BDA9-70B003939A29}" dt="2023-03-01T08:15:05.024" v="0" actId="478"/>
        <pc:sldMkLst>
          <pc:docMk/>
          <pc:sldMk cId="1062320782" sldId="311"/>
        </pc:sldMkLst>
        <pc:spChg chg="del">
          <ac:chgData name="López Varona, Mª José" userId="6b80e222-923f-4be5-9ffe-77a4b7672272" providerId="ADAL" clId="{68909D32-A7B6-41AB-BDA9-70B003939A29}" dt="2023-03-01T08:15:05.024" v="0" actId="478"/>
          <ac:spMkLst>
            <pc:docMk/>
            <pc:sldMk cId="1062320782" sldId="31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aemps.gob.es/informa/notasinformativas/medicamentosusohumano-3/seguridad-1/2006/ni_2006-06_cimicifuga/#:~:text=La%20Agencia%20Espa%C3%B1ola%20de%20Medicamentos%20y%20Productos%20Sanitarios,como%20%E2%80%9C%20Cimicifugae%20racemosae%20rhizoma%20%E2%80%9D%20con%20lesion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emps.gob.es/informa/notasInformativas/medicamentosUsoHumano/seguridad/2006/NI_2006-06_cimicifuga.ht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mps.gob.es/medicamentosUsoHumano/informesPublicos/docs/IPT-estrogenos-conjugados-bazedoxifeno-Duavive-menopausia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emps.gob.es/informa/notasInformativas/medicamentosUsoHumano/seguridad/2008/NI_2008-16_terapia_hormonal.htm" TargetMode="Externa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ssets.publishing.service.gov.uk/media/5d680384ed915d53b8ebdba7/table2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publishing.service.gov.uk/media/5d680409e5274a1711fbe65a/Table1.pd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2/es_def/adjuntos/INFAC_Vol_30_6_actualizacion-anticoncepcion.pdf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skadi.eus/contenidos/informacion/cevime_infac_2022/eu_def/adjuntos/INFAC_Vol_30_8_menopausia_eu-CORREGIDO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ma.europa.eu/en/news/prac-confirms-four-week-limit-use-high-strength-estradiol-creams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884054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NOLA KUDEATU 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SINTOMAK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30 </a:t>
            </a:r>
            <a:r>
              <a:rPr lang="es-ES" sz="40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Liburukia</a:t>
            </a: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, 8 </a:t>
            </a:r>
            <a:r>
              <a:rPr lang="es-ES" sz="40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Zk</a:t>
            </a: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 - 2022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OSPEMIFENOA</a:t>
            </a:r>
          </a:p>
          <a:p>
            <a:pPr>
              <a:spcBef>
                <a:spcPts val="600"/>
              </a:spcBef>
            </a:pPr>
            <a:r>
              <a:rPr lang="es-ES" sz="2200" dirty="0" err="1"/>
              <a:t>Estrogeno-hartzaileen</a:t>
            </a:r>
            <a:r>
              <a:rPr lang="es-ES" sz="2200" dirty="0"/>
              <a:t> </a:t>
            </a:r>
            <a:r>
              <a:rPr lang="es-ES" sz="2200" dirty="0" err="1"/>
              <a:t>modulatzaile</a:t>
            </a:r>
            <a:r>
              <a:rPr lang="es-ES" sz="2200" dirty="0"/>
              <a:t> </a:t>
            </a:r>
            <a:r>
              <a:rPr lang="es-ES" sz="2200" dirty="0" err="1"/>
              <a:t>selektiboa</a:t>
            </a:r>
            <a:r>
              <a:rPr lang="es-ES" sz="2200" dirty="0"/>
              <a:t> (SERM).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Atrofia </a:t>
            </a:r>
            <a:r>
              <a:rPr lang="es-ES" sz="2200" dirty="0" err="1"/>
              <a:t>bulbobaginal</a:t>
            </a:r>
            <a:r>
              <a:rPr lang="es-ES" sz="2200" dirty="0"/>
              <a:t> </a:t>
            </a:r>
            <a:r>
              <a:rPr lang="es-ES" sz="2200" dirty="0" err="1"/>
              <a:t>sintomatiko</a:t>
            </a:r>
            <a:r>
              <a:rPr lang="es-ES" sz="2200" dirty="0"/>
              <a:t> </a:t>
            </a:r>
            <a:r>
              <a:rPr lang="es-ES" sz="2200" dirty="0" err="1"/>
              <a:t>moderatu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larriaren</a:t>
            </a:r>
            <a:r>
              <a:rPr lang="es-ES" sz="2200" dirty="0"/>
              <a:t> </a:t>
            </a:r>
            <a:r>
              <a:rPr lang="es-ES" sz="2200" dirty="0" err="1"/>
              <a:t>tratamendurako</a:t>
            </a:r>
            <a:r>
              <a:rPr lang="es-ES" sz="2200" dirty="0"/>
              <a:t> </a:t>
            </a:r>
            <a:r>
              <a:rPr lang="es-ES" sz="2200" dirty="0" err="1"/>
              <a:t>dago</a:t>
            </a:r>
            <a:r>
              <a:rPr lang="es-ES" sz="2200" dirty="0"/>
              <a:t> </a:t>
            </a:r>
            <a:r>
              <a:rPr lang="es-ES" sz="2200" dirty="0" err="1"/>
              <a:t>indikaturik</a:t>
            </a:r>
            <a:r>
              <a:rPr lang="es-ES" sz="2200" dirty="0"/>
              <a:t> menopausia </a:t>
            </a:r>
            <a:r>
              <a:rPr lang="es-ES" sz="2200" dirty="0" err="1"/>
              <a:t>ostean</a:t>
            </a:r>
            <a:r>
              <a:rPr lang="es-ES" sz="2200" dirty="0"/>
              <a:t> </a:t>
            </a:r>
            <a:r>
              <a:rPr lang="es-ES" sz="2200" dirty="0" err="1"/>
              <a:t>diren</a:t>
            </a:r>
            <a:r>
              <a:rPr lang="es-ES" sz="2200" dirty="0"/>
              <a:t> </a:t>
            </a:r>
            <a:r>
              <a:rPr lang="es-ES" sz="2200" dirty="0" err="1"/>
              <a:t>emakumeetan</a:t>
            </a:r>
            <a:r>
              <a:rPr lang="es-ES" sz="2200" dirty="0"/>
              <a:t>, </a:t>
            </a:r>
            <a:r>
              <a:rPr lang="es-ES" sz="2200" dirty="0" err="1"/>
              <a:t>ez</a:t>
            </a:r>
            <a:r>
              <a:rPr lang="es-ES" sz="2200" dirty="0"/>
              <a:t> </a:t>
            </a:r>
            <a:r>
              <a:rPr lang="es-ES" sz="2200" dirty="0" err="1"/>
              <a:t>dituztenean</a:t>
            </a:r>
            <a:r>
              <a:rPr lang="es-ES" sz="2200" dirty="0"/>
              <a:t> </a:t>
            </a:r>
            <a:r>
              <a:rPr lang="es-ES" sz="2200" dirty="0" err="1"/>
              <a:t>betetzen</a:t>
            </a:r>
            <a:r>
              <a:rPr lang="es-ES" sz="2200" dirty="0"/>
              <a:t> </a:t>
            </a:r>
            <a:r>
              <a:rPr lang="es-ES" sz="2200" dirty="0" err="1"/>
              <a:t>estrogeno</a:t>
            </a:r>
            <a:r>
              <a:rPr lang="es-ES" sz="2200" dirty="0"/>
              <a:t> </a:t>
            </a:r>
            <a:r>
              <a:rPr lang="es-ES" sz="2200" dirty="0" err="1"/>
              <a:t>lokalen</a:t>
            </a:r>
            <a:r>
              <a:rPr lang="es-ES" sz="2200" dirty="0"/>
              <a:t> </a:t>
            </a:r>
            <a:r>
              <a:rPr lang="es-ES" sz="2200" dirty="0" err="1"/>
              <a:t>bidezko</a:t>
            </a:r>
            <a:r>
              <a:rPr lang="es-ES" sz="2200" dirty="0"/>
              <a:t> </a:t>
            </a:r>
            <a:r>
              <a:rPr lang="es-ES" sz="2200" dirty="0" err="1"/>
              <a:t>baginatiko</a:t>
            </a:r>
            <a:r>
              <a:rPr lang="es-ES" sz="2200" dirty="0"/>
              <a:t> </a:t>
            </a:r>
            <a:r>
              <a:rPr lang="es-ES" sz="2200" dirty="0" err="1"/>
              <a:t>tratamendua</a:t>
            </a:r>
            <a:r>
              <a:rPr lang="es-ES" sz="2200" dirty="0"/>
              <a:t> </a:t>
            </a:r>
            <a:r>
              <a:rPr lang="es-ES" sz="2200" dirty="0" err="1"/>
              <a:t>jasotzeko</a:t>
            </a:r>
            <a:r>
              <a:rPr lang="es-ES" sz="2200" dirty="0"/>
              <a:t> </a:t>
            </a:r>
            <a:r>
              <a:rPr lang="es-ES" sz="2200" dirty="0" err="1"/>
              <a:t>baldintzak</a:t>
            </a:r>
            <a:r>
              <a:rPr lang="es-ES" sz="2200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200" dirty="0" err="1"/>
              <a:t>Ahotik</a:t>
            </a:r>
            <a:r>
              <a:rPr lang="es-ES" sz="2200" dirty="0"/>
              <a:t> </a:t>
            </a:r>
            <a:r>
              <a:rPr lang="es-ES" sz="2200" dirty="0" err="1"/>
              <a:t>hartzen</a:t>
            </a:r>
            <a:r>
              <a:rPr lang="es-ES" sz="2200" dirty="0"/>
              <a:t> da, </a:t>
            </a:r>
            <a:r>
              <a:rPr lang="es-ES" sz="2200" dirty="0" err="1"/>
              <a:t>egunean</a:t>
            </a:r>
            <a:r>
              <a:rPr lang="es-ES" sz="2200" dirty="0"/>
              <a:t> </a:t>
            </a:r>
            <a:r>
              <a:rPr lang="es-ES" sz="2200" dirty="0" err="1"/>
              <a:t>behin</a:t>
            </a:r>
            <a:r>
              <a:rPr lang="es-ES" sz="2200" dirty="0"/>
              <a:t>, </a:t>
            </a:r>
            <a:r>
              <a:rPr lang="es-ES" sz="2200" dirty="0" err="1"/>
              <a:t>elikagaiekin</a:t>
            </a:r>
            <a:r>
              <a:rPr lang="es-ES" sz="2200" dirty="0"/>
              <a:t> batera. 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Ez da </a:t>
            </a:r>
            <a:r>
              <a:rPr lang="es-ES" sz="2200" dirty="0" err="1"/>
              <a:t>baginatiko</a:t>
            </a:r>
            <a:r>
              <a:rPr lang="es-ES" sz="2200" dirty="0"/>
              <a:t> </a:t>
            </a:r>
            <a:r>
              <a:rPr lang="es-ES" sz="2200" dirty="0" err="1"/>
              <a:t>estrogenoekin</a:t>
            </a:r>
            <a:r>
              <a:rPr lang="es-ES" sz="2200" dirty="0"/>
              <a:t> </a:t>
            </a:r>
            <a:r>
              <a:rPr lang="es-ES" sz="2200" dirty="0" err="1"/>
              <a:t>konparatu</a:t>
            </a:r>
            <a:r>
              <a:rPr lang="es-ES" sz="2200" dirty="0"/>
              <a:t>, eta </a:t>
            </a:r>
            <a:r>
              <a:rPr lang="es-ES" sz="2200" dirty="0" err="1"/>
              <a:t>plazeboarekin</a:t>
            </a:r>
            <a:r>
              <a:rPr lang="es-ES" sz="2200" dirty="0"/>
              <a:t> </a:t>
            </a:r>
            <a:r>
              <a:rPr lang="es-ES" sz="2200" dirty="0" err="1"/>
              <a:t>alderatuta</a:t>
            </a:r>
            <a:r>
              <a:rPr lang="es-ES" sz="2200" dirty="0"/>
              <a:t>, </a:t>
            </a:r>
            <a:r>
              <a:rPr lang="es-ES" sz="2200" dirty="0" err="1"/>
              <a:t>emaitzak</a:t>
            </a:r>
            <a:r>
              <a:rPr lang="es-ES" sz="2200" dirty="0"/>
              <a:t> </a:t>
            </a:r>
            <a:r>
              <a:rPr lang="es-ES" sz="2200" dirty="0" err="1"/>
              <a:t>funsgabeak</a:t>
            </a:r>
            <a:r>
              <a:rPr lang="es-ES" sz="2200" dirty="0"/>
              <a:t> izan </a:t>
            </a:r>
            <a:r>
              <a:rPr lang="es-ES" sz="2200" dirty="0" err="1"/>
              <a:t>dira</a:t>
            </a:r>
            <a:r>
              <a:rPr lang="es-ES" sz="2200" dirty="0"/>
              <a:t>. </a:t>
            </a:r>
          </a:p>
          <a:p>
            <a:pPr>
              <a:spcBef>
                <a:spcPts val="600"/>
              </a:spcBef>
            </a:pPr>
            <a:r>
              <a:rPr lang="es-ES" sz="2200" dirty="0" err="1"/>
              <a:t>Beroaldien</a:t>
            </a:r>
            <a:r>
              <a:rPr lang="es-ES" sz="2200" dirty="0"/>
              <a:t> </a:t>
            </a:r>
            <a:r>
              <a:rPr lang="es-ES" sz="2200" dirty="0" err="1"/>
              <a:t>intzidentzia</a:t>
            </a:r>
            <a:r>
              <a:rPr lang="es-ES" sz="2200" dirty="0"/>
              <a:t> </a:t>
            </a:r>
            <a:r>
              <a:rPr lang="es-ES" sz="2200" dirty="0" err="1"/>
              <a:t>areagotu</a:t>
            </a:r>
            <a:r>
              <a:rPr lang="es-ES" sz="2200" dirty="0"/>
              <a:t> </a:t>
            </a:r>
            <a:r>
              <a:rPr lang="es-ES" sz="2200" dirty="0" err="1"/>
              <a:t>dezake</a:t>
            </a:r>
            <a:r>
              <a:rPr lang="es-ES" sz="2200" dirty="0"/>
              <a:t>. </a:t>
            </a:r>
            <a:br>
              <a:rPr lang="es-ES" sz="2200" dirty="0"/>
            </a:br>
            <a:r>
              <a:rPr lang="es-ES" sz="2200" dirty="0"/>
              <a:t>Ez da </a:t>
            </a:r>
            <a:r>
              <a:rPr lang="es-ES" sz="2200" dirty="0" err="1"/>
              <a:t>erabili</a:t>
            </a:r>
            <a:r>
              <a:rPr lang="es-ES" sz="2200" dirty="0"/>
              <a:t> </a:t>
            </a:r>
            <a:r>
              <a:rPr lang="es-ES" sz="2200" dirty="0" err="1"/>
              <a:t>behar</a:t>
            </a:r>
            <a:r>
              <a:rPr lang="es-ES" sz="2200" dirty="0"/>
              <a:t> </a:t>
            </a:r>
            <a:r>
              <a:rPr lang="es-ES" sz="2200" dirty="0" err="1"/>
              <a:t>bularreko</a:t>
            </a:r>
            <a:r>
              <a:rPr lang="es-ES" sz="2200" dirty="0"/>
              <a:t> </a:t>
            </a:r>
            <a:r>
              <a:rPr lang="es-ES" sz="2200" dirty="0" err="1"/>
              <a:t>minbiziaren</a:t>
            </a:r>
            <a:r>
              <a:rPr lang="es-ES" sz="2200" dirty="0"/>
              <a:t> </a:t>
            </a:r>
            <a:r>
              <a:rPr lang="es-ES" sz="2200" dirty="0" err="1"/>
              <a:t>aurrekariak</a:t>
            </a:r>
            <a:r>
              <a:rPr lang="es-ES" sz="2200" dirty="0"/>
              <a:t> </a:t>
            </a:r>
            <a:r>
              <a:rPr lang="es-ES" sz="2200" dirty="0" err="1"/>
              <a:t>dituzten</a:t>
            </a:r>
            <a:r>
              <a:rPr lang="es-ES" sz="2200" dirty="0"/>
              <a:t> </a:t>
            </a:r>
            <a:r>
              <a:rPr lang="es-ES" sz="2200" dirty="0" err="1"/>
              <a:t>emakumeekin</a:t>
            </a:r>
            <a:r>
              <a:rPr lang="es-ES" sz="2200" dirty="0"/>
              <a:t>. </a:t>
            </a:r>
          </a:p>
          <a:p>
            <a:pPr marL="0" indent="0" algn="r">
              <a:buNone/>
            </a:pPr>
            <a:endParaRPr lang="es-ES" sz="2000" i="1" dirty="0"/>
          </a:p>
          <a:p>
            <a:pPr marL="0" indent="0" algn="r">
              <a:buNone/>
            </a:pPr>
            <a:r>
              <a:rPr lang="es-ES" sz="2000" i="1" dirty="0"/>
              <a:t>SERM: </a:t>
            </a:r>
            <a:r>
              <a:rPr lang="es-ES" sz="2000" i="1" dirty="0" err="1"/>
              <a:t>tronbosi</a:t>
            </a:r>
            <a:r>
              <a:rPr lang="es-ES" sz="2000" i="1" dirty="0"/>
              <a:t> </a:t>
            </a:r>
            <a:r>
              <a:rPr lang="es-ES" sz="2000" i="1" dirty="0" err="1"/>
              <a:t>erako</a:t>
            </a:r>
            <a:r>
              <a:rPr lang="es-ES" sz="2000" i="1" dirty="0"/>
              <a:t> </a:t>
            </a:r>
            <a:r>
              <a:rPr lang="es-ES" sz="2000" i="1" dirty="0" err="1"/>
              <a:t>kontrako</a:t>
            </a:r>
            <a:r>
              <a:rPr lang="es-ES" sz="2000" i="1" dirty="0"/>
              <a:t> </a:t>
            </a:r>
            <a:r>
              <a:rPr lang="es-ES" sz="2000" i="1" dirty="0" err="1"/>
              <a:t>efektuak</a:t>
            </a:r>
            <a:r>
              <a:rPr lang="es-ES" sz="2000" i="1" dirty="0"/>
              <a:t> </a:t>
            </a:r>
            <a:r>
              <a:rPr lang="es-ES" sz="2000" i="1" dirty="0" err="1"/>
              <a:t>izateko</a:t>
            </a:r>
            <a:r>
              <a:rPr lang="es-ES" sz="2000" i="1" dirty="0"/>
              <a:t> </a:t>
            </a:r>
            <a:r>
              <a:rPr lang="es-ES" sz="2000" i="1" dirty="0" err="1"/>
              <a:t>arrisku</a:t>
            </a:r>
            <a:r>
              <a:rPr lang="es-ES" sz="2000" i="1" dirty="0"/>
              <a:t> </a:t>
            </a:r>
            <a:r>
              <a:rPr lang="es-ES" sz="2000" i="1" dirty="0" err="1"/>
              <a:t>potentziala</a:t>
            </a:r>
            <a:r>
              <a:rPr lang="es-ES" sz="2000" i="1" dirty="0"/>
              <a:t> </a:t>
            </a:r>
            <a:r>
              <a:rPr lang="es-ES" sz="2000" i="1" dirty="0" err="1"/>
              <a:t>dute</a:t>
            </a:r>
            <a:r>
              <a:rPr lang="es-ES" sz="2000" i="1" dirty="0"/>
              <a:t>;</a:t>
            </a:r>
            <a:br>
              <a:rPr lang="es-ES" sz="2000" i="1" dirty="0"/>
            </a:br>
            <a:r>
              <a:rPr lang="es-ES" sz="2000" i="1" dirty="0"/>
              <a:t> </a:t>
            </a:r>
            <a:r>
              <a:rPr lang="es-ES" sz="2000" i="1" dirty="0" err="1"/>
              <a:t>nahiko</a:t>
            </a:r>
            <a:r>
              <a:rPr lang="es-ES" sz="2000" i="1" dirty="0"/>
              <a:t> </a:t>
            </a:r>
            <a:r>
              <a:rPr lang="es-ES" sz="2000" i="1" dirty="0" err="1"/>
              <a:t>konplikazio</a:t>
            </a:r>
            <a:r>
              <a:rPr lang="es-ES" sz="2000" i="1" dirty="0"/>
              <a:t> </a:t>
            </a:r>
            <a:r>
              <a:rPr lang="es-ES" sz="2000" i="1" dirty="0" err="1"/>
              <a:t>arraroa</a:t>
            </a:r>
            <a:r>
              <a:rPr lang="es-ES" sz="2000" i="1" dirty="0"/>
              <a:t> da eta </a:t>
            </a:r>
            <a:r>
              <a:rPr lang="es-ES" sz="2000" i="1" dirty="0" err="1"/>
              <a:t>azterketa</a:t>
            </a:r>
            <a:r>
              <a:rPr lang="es-ES" sz="2000" i="1" dirty="0"/>
              <a:t> </a:t>
            </a:r>
            <a:r>
              <a:rPr lang="es-ES" sz="2000" i="1" dirty="0" err="1"/>
              <a:t>gehiago</a:t>
            </a:r>
            <a:r>
              <a:rPr lang="es-ES" sz="2000" i="1" dirty="0"/>
              <a:t> </a:t>
            </a:r>
            <a:br>
              <a:rPr lang="es-ES" sz="2000" i="1" dirty="0"/>
            </a:br>
            <a:r>
              <a:rPr lang="es-ES" sz="2000" i="1" dirty="0" err="1"/>
              <a:t>behar</a:t>
            </a:r>
            <a:r>
              <a:rPr lang="es-ES" sz="2000" i="1" dirty="0"/>
              <a:t> </a:t>
            </a:r>
            <a:r>
              <a:rPr lang="es-ES" sz="2000" i="1" dirty="0" err="1"/>
              <a:t>dira</a:t>
            </a:r>
            <a:r>
              <a:rPr lang="es-ES" sz="2000" i="1" dirty="0"/>
              <a:t> </a:t>
            </a:r>
            <a:r>
              <a:rPr lang="es-ES" sz="2000" i="1" dirty="0" err="1"/>
              <a:t>konplikazio</a:t>
            </a:r>
            <a:r>
              <a:rPr lang="es-ES" sz="2000" i="1" dirty="0"/>
              <a:t> </a:t>
            </a:r>
            <a:r>
              <a:rPr lang="es-ES" sz="2000" i="1" dirty="0" err="1"/>
              <a:t>hori</a:t>
            </a:r>
            <a:r>
              <a:rPr lang="es-ES" sz="2000" i="1" dirty="0"/>
              <a:t> </a:t>
            </a:r>
            <a:r>
              <a:rPr lang="es-ES" sz="2000" i="1" dirty="0" err="1"/>
              <a:t>detektatzeko</a:t>
            </a:r>
            <a:r>
              <a:rPr lang="es-ES" sz="20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805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PRASTERONA </a:t>
            </a:r>
            <a:r>
              <a:rPr lang="es-ES" sz="2200" dirty="0">
                <a:solidFill>
                  <a:srgbClr val="4E9EBA"/>
                </a:solidFill>
              </a:rPr>
              <a:t>(</a:t>
            </a:r>
            <a:r>
              <a:rPr lang="es-ES" sz="2200" dirty="0" err="1">
                <a:solidFill>
                  <a:srgbClr val="4E9EBA"/>
                </a:solidFill>
              </a:rPr>
              <a:t>dehidroepiandrosterona</a:t>
            </a:r>
            <a:r>
              <a:rPr lang="es-ES" sz="2200" dirty="0">
                <a:solidFill>
                  <a:srgbClr val="4E9EBA"/>
                </a:solidFill>
              </a:rPr>
              <a:t> -DHEA- </a:t>
            </a:r>
            <a:r>
              <a:rPr lang="es-ES" sz="2200" dirty="0" err="1">
                <a:solidFill>
                  <a:srgbClr val="4E9EBA"/>
                </a:solidFill>
              </a:rPr>
              <a:t>baginala</a:t>
            </a:r>
            <a:r>
              <a:rPr lang="es-ES" sz="2200" dirty="0">
                <a:solidFill>
                  <a:srgbClr val="4E9EBA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s-ES" sz="2200" dirty="0" err="1"/>
              <a:t>Beste</a:t>
            </a:r>
            <a:r>
              <a:rPr lang="es-ES" sz="2200" dirty="0"/>
              <a:t> </a:t>
            </a:r>
            <a:r>
              <a:rPr lang="es-ES" sz="2200" dirty="0" err="1"/>
              <a:t>tratamendu-aukera</a:t>
            </a:r>
            <a:r>
              <a:rPr lang="es-ES" sz="2200" dirty="0"/>
              <a:t> </a:t>
            </a:r>
            <a:r>
              <a:rPr lang="es-ES" sz="2200" dirty="0" err="1"/>
              <a:t>bat</a:t>
            </a:r>
            <a:r>
              <a:rPr lang="es-ES" sz="2200" dirty="0"/>
              <a:t> da </a:t>
            </a:r>
            <a:r>
              <a:rPr lang="es-ES" sz="2200" dirty="0" err="1"/>
              <a:t>MSGarekin</a:t>
            </a:r>
            <a:r>
              <a:rPr lang="es-ES" sz="2200" dirty="0"/>
              <a:t> </a:t>
            </a:r>
            <a:r>
              <a:rPr lang="es-ES" sz="2200" dirty="0" err="1"/>
              <a:t>lotutako</a:t>
            </a:r>
            <a:r>
              <a:rPr lang="es-ES" sz="2200" dirty="0"/>
              <a:t> </a:t>
            </a:r>
            <a:r>
              <a:rPr lang="es-ES" sz="2200" dirty="0" err="1"/>
              <a:t>dispareuniari</a:t>
            </a:r>
            <a:r>
              <a:rPr lang="es-ES" sz="2200" dirty="0"/>
              <a:t> </a:t>
            </a:r>
            <a:r>
              <a:rPr lang="es-ES" sz="2200" dirty="0" err="1"/>
              <a:t>aurre</a:t>
            </a:r>
            <a:r>
              <a:rPr lang="es-ES" sz="2200" dirty="0"/>
              <a:t> </a:t>
            </a:r>
            <a:r>
              <a:rPr lang="es-ES" sz="2200" dirty="0" err="1"/>
              <a:t>egiteko</a:t>
            </a:r>
            <a:r>
              <a:rPr lang="es-ES" sz="2200" dirty="0"/>
              <a:t>. </a:t>
            </a:r>
          </a:p>
          <a:p>
            <a:pPr>
              <a:spcBef>
                <a:spcPts val="600"/>
              </a:spcBef>
            </a:pPr>
            <a:endParaRPr lang="es-ES" sz="2200" dirty="0"/>
          </a:p>
          <a:p>
            <a:pPr>
              <a:spcBef>
                <a:spcPts val="600"/>
              </a:spcBef>
            </a:pPr>
            <a:r>
              <a:rPr lang="es-ES" sz="2200" dirty="0" err="1"/>
              <a:t>Obulu</a:t>
            </a:r>
            <a:r>
              <a:rPr lang="es-ES" sz="2200" dirty="0"/>
              <a:t> </a:t>
            </a:r>
            <a:r>
              <a:rPr lang="es-ES" sz="2200" dirty="0" err="1"/>
              <a:t>moduan</a:t>
            </a:r>
            <a:r>
              <a:rPr lang="es-ES" sz="2200" dirty="0"/>
              <a:t> </a:t>
            </a:r>
            <a:r>
              <a:rPr lang="es-ES" sz="2200" dirty="0" err="1"/>
              <a:t>administratzen</a:t>
            </a:r>
            <a:r>
              <a:rPr lang="es-ES" sz="2200" dirty="0"/>
              <a:t> da, </a:t>
            </a:r>
            <a:r>
              <a:rPr lang="es-ES" sz="2200" dirty="0" err="1"/>
              <a:t>egunean</a:t>
            </a:r>
            <a:r>
              <a:rPr lang="es-ES" sz="2200" dirty="0"/>
              <a:t> </a:t>
            </a:r>
            <a:r>
              <a:rPr lang="es-ES" sz="2200" dirty="0" err="1"/>
              <a:t>behin</a:t>
            </a:r>
            <a:r>
              <a:rPr lang="es-ES" sz="2200" dirty="0"/>
              <a:t>, </a:t>
            </a:r>
            <a:r>
              <a:rPr lang="es-ES" sz="2200" dirty="0" err="1"/>
              <a:t>oheratu</a:t>
            </a:r>
            <a:r>
              <a:rPr lang="es-ES" sz="2200" dirty="0"/>
              <a:t> </a:t>
            </a:r>
            <a:r>
              <a:rPr lang="es-ES" sz="2200" dirty="0" err="1"/>
              <a:t>aurretik</a:t>
            </a:r>
            <a:r>
              <a:rPr lang="es-ES" sz="2200" dirty="0"/>
              <a:t>. </a:t>
            </a:r>
            <a:r>
              <a:rPr lang="es-ES" sz="2200" dirty="0" err="1"/>
              <a:t>Gomendatzen</a:t>
            </a:r>
            <a:r>
              <a:rPr lang="es-ES" sz="2200" dirty="0"/>
              <a:t> da </a:t>
            </a:r>
            <a:br>
              <a:rPr lang="es-ES" sz="2200" dirty="0"/>
            </a:br>
            <a:r>
              <a:rPr lang="es-ES" sz="2200" dirty="0"/>
              <a:t>6 </a:t>
            </a:r>
            <a:r>
              <a:rPr lang="es-ES" sz="2200" dirty="0" err="1"/>
              <a:t>hilabetean</a:t>
            </a:r>
            <a:r>
              <a:rPr lang="es-ES" sz="2200" dirty="0"/>
              <a:t> </a:t>
            </a:r>
            <a:r>
              <a:rPr lang="es-ES" sz="2200" dirty="0" err="1"/>
              <a:t>behin</a:t>
            </a:r>
            <a:r>
              <a:rPr lang="es-ES" sz="2200" dirty="0"/>
              <a:t> </a:t>
            </a:r>
            <a:r>
              <a:rPr lang="es-ES" sz="2200" dirty="0" err="1"/>
              <a:t>berriz</a:t>
            </a:r>
            <a:r>
              <a:rPr lang="es-ES" sz="2200" dirty="0"/>
              <a:t> ere </a:t>
            </a:r>
            <a:r>
              <a:rPr lang="es-ES" sz="2200" dirty="0" err="1"/>
              <a:t>ebaluatzea</a:t>
            </a:r>
            <a:r>
              <a:rPr lang="es-ES" sz="2200" dirty="0"/>
              <a:t> </a:t>
            </a:r>
            <a:r>
              <a:rPr lang="es-ES" sz="2200" dirty="0" err="1"/>
              <a:t>ea</a:t>
            </a:r>
            <a:r>
              <a:rPr lang="es-ES" sz="2200" dirty="0"/>
              <a:t> </a:t>
            </a:r>
            <a:r>
              <a:rPr lang="es-ES" sz="2200" dirty="0" err="1"/>
              <a:t>tratamenduarekin</a:t>
            </a:r>
            <a:r>
              <a:rPr lang="es-ES" sz="2200" dirty="0"/>
              <a:t> </a:t>
            </a:r>
            <a:r>
              <a:rPr lang="es-ES" sz="2200" dirty="0" err="1"/>
              <a:t>jarraitzeko</a:t>
            </a:r>
            <a:r>
              <a:rPr lang="es-ES" sz="2200" dirty="0"/>
              <a:t> </a:t>
            </a:r>
            <a:r>
              <a:rPr lang="es-ES" sz="2200" dirty="0" err="1"/>
              <a:t>beharra</a:t>
            </a:r>
            <a:r>
              <a:rPr lang="es-ES" sz="2200" dirty="0"/>
              <a:t> </a:t>
            </a:r>
            <a:r>
              <a:rPr lang="es-ES" sz="2200" dirty="0" err="1"/>
              <a:t>dagoen</a:t>
            </a:r>
            <a:r>
              <a:rPr lang="es-ES" sz="22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s-ES" sz="2200" dirty="0"/>
          </a:p>
          <a:p>
            <a:pPr>
              <a:spcBef>
                <a:spcPts val="600"/>
              </a:spcBef>
            </a:pPr>
            <a:r>
              <a:rPr lang="es-ES" sz="2200" dirty="0"/>
              <a:t>Ez da </a:t>
            </a:r>
            <a:r>
              <a:rPr lang="es-ES" sz="2200" dirty="0" err="1"/>
              <a:t>baginatiko</a:t>
            </a:r>
            <a:r>
              <a:rPr lang="es-ES" sz="2200" dirty="0"/>
              <a:t> </a:t>
            </a:r>
            <a:r>
              <a:rPr lang="es-ES" sz="2200" dirty="0" err="1"/>
              <a:t>estrogenoekin</a:t>
            </a:r>
            <a:r>
              <a:rPr lang="es-ES" sz="2200" dirty="0"/>
              <a:t> </a:t>
            </a:r>
            <a:r>
              <a:rPr lang="es-ES" sz="2200" dirty="0" err="1"/>
              <a:t>alderatu</a:t>
            </a:r>
            <a:r>
              <a:rPr lang="es-ES" sz="2200" dirty="0"/>
              <a:t>. </a:t>
            </a:r>
            <a:r>
              <a:rPr lang="it-IT" sz="2200" dirty="0"/>
              <a:t>Efikazia txikia erakutsi du plazeboarekin alderatuta</a:t>
            </a:r>
            <a:r>
              <a:rPr lang="es-ES" sz="22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s-ES" sz="2200" dirty="0"/>
          </a:p>
          <a:p>
            <a:pPr>
              <a:spcBef>
                <a:spcPts val="600"/>
              </a:spcBef>
            </a:pPr>
            <a:r>
              <a:rPr lang="es-ES" sz="2200" dirty="0"/>
              <a:t>DHEA, testosterona eta </a:t>
            </a:r>
            <a:r>
              <a:rPr lang="es-ES" sz="2200" dirty="0" err="1"/>
              <a:t>estronaren</a:t>
            </a:r>
            <a:r>
              <a:rPr lang="es-ES" sz="2200" dirty="0"/>
              <a:t> </a:t>
            </a:r>
            <a:r>
              <a:rPr lang="es-ES" sz="2200" dirty="0" err="1"/>
              <a:t>maila</a:t>
            </a:r>
            <a:r>
              <a:rPr lang="es-ES" sz="2200" dirty="0"/>
              <a:t> </a:t>
            </a:r>
            <a:r>
              <a:rPr lang="es-ES" sz="2200" dirty="0" err="1"/>
              <a:t>plasmatikoak</a:t>
            </a:r>
            <a:r>
              <a:rPr lang="es-ES" sz="2200" dirty="0"/>
              <a:t> </a:t>
            </a:r>
            <a:r>
              <a:rPr lang="es-ES" sz="2200" dirty="0" err="1"/>
              <a:t>pixka</a:t>
            </a:r>
            <a:r>
              <a:rPr lang="es-ES" sz="2200" dirty="0"/>
              <a:t> </a:t>
            </a:r>
            <a:r>
              <a:rPr lang="es-ES" sz="2200" dirty="0" err="1"/>
              <a:t>bat</a:t>
            </a:r>
            <a:r>
              <a:rPr lang="es-ES" sz="2200" dirty="0"/>
              <a:t> </a:t>
            </a:r>
            <a:r>
              <a:rPr lang="es-ES" sz="2200" dirty="0" err="1"/>
              <a:t>igotzen</a:t>
            </a:r>
            <a:r>
              <a:rPr lang="es-ES" sz="2200" dirty="0"/>
              <a:t> </a:t>
            </a:r>
            <a:r>
              <a:rPr lang="es-ES" sz="2200" dirty="0" err="1"/>
              <a:t>dituela</a:t>
            </a:r>
            <a:r>
              <a:rPr lang="es-ES" sz="2200" dirty="0"/>
              <a:t>, eta </a:t>
            </a:r>
            <a:r>
              <a:rPr lang="es-ES" sz="2200" dirty="0" err="1"/>
              <a:t>horrek</a:t>
            </a:r>
            <a:r>
              <a:rPr lang="es-ES" sz="2200" dirty="0"/>
              <a:t> </a:t>
            </a:r>
            <a:r>
              <a:rPr lang="es-ES" sz="2200" dirty="0" err="1"/>
              <a:t>estrogenoekiko</a:t>
            </a:r>
            <a:r>
              <a:rPr lang="es-ES" sz="2200" dirty="0"/>
              <a:t> </a:t>
            </a:r>
            <a:r>
              <a:rPr lang="es-ES" sz="2200" dirty="0" err="1"/>
              <a:t>sentikorrak</a:t>
            </a:r>
            <a:r>
              <a:rPr lang="es-ES" sz="2200" dirty="0"/>
              <a:t> </a:t>
            </a:r>
            <a:r>
              <a:rPr lang="es-ES" sz="2200" dirty="0" err="1"/>
              <a:t>diren</a:t>
            </a:r>
            <a:r>
              <a:rPr lang="es-ES" sz="2200" dirty="0"/>
              <a:t> neoplasia </a:t>
            </a:r>
            <a:r>
              <a:rPr lang="es-ES" sz="2200" dirty="0" err="1"/>
              <a:t>gaiztoak</a:t>
            </a:r>
            <a:r>
              <a:rPr lang="es-ES" sz="2200" dirty="0"/>
              <a:t> </a:t>
            </a:r>
            <a:r>
              <a:rPr lang="es-ES" sz="2200" dirty="0" err="1"/>
              <a:t>izateko</a:t>
            </a:r>
            <a:r>
              <a:rPr lang="es-ES" sz="2200" dirty="0"/>
              <a:t> </a:t>
            </a:r>
            <a:r>
              <a:rPr lang="es-ES" sz="2200" dirty="0" err="1"/>
              <a:t>arriskua</a:t>
            </a:r>
            <a:r>
              <a:rPr lang="es-ES" sz="2200" dirty="0"/>
              <a:t> </a:t>
            </a:r>
            <a:r>
              <a:rPr lang="es-ES" sz="2200" dirty="0" err="1"/>
              <a:t>handitzea</a:t>
            </a:r>
            <a:r>
              <a:rPr lang="es-ES" sz="2200" dirty="0"/>
              <a:t> </a:t>
            </a:r>
            <a:r>
              <a:rPr lang="es-ES" sz="2200" dirty="0" err="1"/>
              <a:t>ekar</a:t>
            </a:r>
            <a:r>
              <a:rPr lang="es-ES" sz="2200" dirty="0"/>
              <a:t> </a:t>
            </a:r>
            <a:r>
              <a:rPr lang="es-ES" sz="2200" dirty="0" err="1"/>
              <a:t>lezake</a:t>
            </a:r>
            <a:r>
              <a:rPr lang="es-ES" sz="2200" dirty="0"/>
              <a:t>, </a:t>
            </a:r>
            <a:r>
              <a:rPr lang="es-ES" sz="2200" dirty="0" err="1"/>
              <a:t>bereziki</a:t>
            </a:r>
            <a:r>
              <a:rPr lang="es-ES" sz="2200" dirty="0"/>
              <a:t> </a:t>
            </a:r>
            <a:r>
              <a:rPr lang="es-ES" sz="2200" dirty="0" err="1"/>
              <a:t>bularreko</a:t>
            </a:r>
            <a:r>
              <a:rPr lang="es-ES" sz="2200" dirty="0"/>
              <a:t> </a:t>
            </a:r>
            <a:r>
              <a:rPr lang="es-ES" sz="2200" dirty="0" err="1"/>
              <a:t>minbizia</a:t>
            </a:r>
            <a:r>
              <a:rPr lang="es-ES" sz="2200" dirty="0"/>
              <a:t> </a:t>
            </a:r>
            <a:r>
              <a:rPr lang="es-ES" sz="2200" dirty="0" err="1"/>
              <a:t>duten</a:t>
            </a:r>
            <a:r>
              <a:rPr lang="es-ES" sz="2200" dirty="0"/>
              <a:t> </a:t>
            </a:r>
            <a:r>
              <a:rPr lang="es-ES" sz="2200" dirty="0" err="1"/>
              <a:t>emakumeen</a:t>
            </a:r>
            <a:r>
              <a:rPr lang="es-ES" sz="2200" dirty="0"/>
              <a:t> </a:t>
            </a:r>
            <a:r>
              <a:rPr lang="es-ES" sz="2200" dirty="0" err="1"/>
              <a:t>kasuan</a:t>
            </a:r>
            <a:r>
              <a:rPr lang="es-ES" sz="2200" dirty="0"/>
              <a:t>. </a:t>
            </a:r>
          </a:p>
          <a:p>
            <a:pPr marL="0" indent="0" algn="r">
              <a:buNone/>
            </a:pP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377813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/>
          <p:cNvSpPr txBox="1">
            <a:spLocks/>
          </p:cNvSpPr>
          <p:nvPr/>
        </p:nvSpPr>
        <p:spPr>
          <a:xfrm>
            <a:off x="731519" y="1393375"/>
            <a:ext cx="10863769" cy="4712062"/>
          </a:xfrm>
          <a:prstGeom prst="rect">
            <a:avLst/>
          </a:prstGeom>
          <a:solidFill>
            <a:srgbClr val="EFF5FB"/>
          </a:solidFill>
          <a:ln>
            <a:solidFill>
              <a:srgbClr val="4E9EB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MSGaren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tratamendua</a:t>
            </a:r>
            <a:r>
              <a:rPr lang="es-ES" sz="2200" b="1" dirty="0">
                <a:solidFill>
                  <a:srgbClr val="4E9EBA"/>
                </a:solidFill>
              </a:rPr>
              <a:t>, </a:t>
            </a:r>
            <a:r>
              <a:rPr lang="es-ES" sz="2200" b="1" dirty="0" err="1">
                <a:solidFill>
                  <a:srgbClr val="4E9EBA"/>
                </a:solidFill>
              </a:rPr>
              <a:t>bularreko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minbizia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duten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emakumeetan</a:t>
            </a:r>
            <a:endParaRPr lang="es-ES" sz="2200" b="1" dirty="0">
              <a:solidFill>
                <a:srgbClr val="4E9EBA"/>
              </a:solidFill>
            </a:endParaRPr>
          </a:p>
          <a:p>
            <a:pPr marL="0" indent="0" algn="ctr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000" dirty="0" err="1"/>
              <a:t>Sintomak</a:t>
            </a:r>
            <a:r>
              <a:rPr lang="es-ES" sz="2000" dirty="0"/>
              <a:t> </a:t>
            </a:r>
            <a:r>
              <a:rPr lang="es-ES" sz="2000" dirty="0" err="1"/>
              <a:t>baginako</a:t>
            </a:r>
            <a:r>
              <a:rPr lang="es-ES" sz="2000" dirty="0"/>
              <a:t> </a:t>
            </a:r>
            <a:r>
              <a:rPr lang="es-ES" sz="2000" dirty="0" err="1"/>
              <a:t>hidratatzaile</a:t>
            </a:r>
            <a:r>
              <a:rPr lang="es-ES" sz="2000" dirty="0"/>
              <a:t> eta </a:t>
            </a:r>
            <a:r>
              <a:rPr lang="es-ES" sz="2000" dirty="0" err="1"/>
              <a:t>lubrifikatzaile</a:t>
            </a:r>
            <a:r>
              <a:rPr lang="es-ES" sz="2000" dirty="0"/>
              <a:t> </a:t>
            </a:r>
            <a:r>
              <a:rPr lang="es-ES" sz="2000" dirty="0" err="1"/>
              <a:t>ez-hormonalekin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bezala</a:t>
            </a:r>
            <a:r>
              <a:rPr lang="es-ES" sz="2000" dirty="0"/>
              <a:t> </a:t>
            </a:r>
            <a:r>
              <a:rPr lang="es-ES" sz="2000" dirty="0" err="1"/>
              <a:t>kontrolatzen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badira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>
                <a:sym typeface="Wingdings" panose="05000000000000000000" pitchFamily="2" charset="2"/>
              </a:rPr>
              <a:t></a:t>
            </a:r>
            <a:br>
              <a:rPr lang="es-ES" sz="2000" dirty="0">
                <a:sym typeface="Wingdings" panose="05000000000000000000" pitchFamily="2" charset="2"/>
              </a:rPr>
            </a:br>
            <a:r>
              <a:rPr lang="es-ES" sz="2000" dirty="0" err="1"/>
              <a:t>pazienteak</a:t>
            </a:r>
            <a:r>
              <a:rPr lang="es-ES" sz="2000" dirty="0"/>
              <a:t>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minbiziaren</a:t>
            </a:r>
            <a:r>
              <a:rPr lang="es-ES" sz="2000" dirty="0"/>
              <a:t> </a:t>
            </a:r>
            <a:r>
              <a:rPr lang="es-ES" sz="2000" dirty="0" err="1"/>
              <a:t>aurka</a:t>
            </a:r>
            <a:r>
              <a:rPr lang="es-ES" sz="2000" dirty="0"/>
              <a:t> </a:t>
            </a:r>
            <a:r>
              <a:rPr lang="es-ES" sz="2000" dirty="0" err="1"/>
              <a:t>jasotzen</a:t>
            </a:r>
            <a:r>
              <a:rPr lang="es-ES" sz="2000" dirty="0"/>
              <a:t> </a:t>
            </a:r>
            <a:r>
              <a:rPr lang="es-ES" sz="2000" dirty="0" err="1"/>
              <a:t>duen</a:t>
            </a:r>
            <a:r>
              <a:rPr lang="es-ES" sz="2000" dirty="0"/>
              <a:t>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motaren</a:t>
            </a:r>
            <a:r>
              <a:rPr lang="es-ES" sz="2000" dirty="0"/>
              <a:t> </a:t>
            </a:r>
            <a:r>
              <a:rPr lang="es-ES" sz="2000" dirty="0" err="1"/>
              <a:t>arabera</a:t>
            </a:r>
            <a:r>
              <a:rPr lang="es-ES" sz="2000" dirty="0"/>
              <a:t> </a:t>
            </a:r>
            <a:r>
              <a:rPr lang="es-ES" sz="2000" dirty="0" err="1"/>
              <a:t>kudeatuko</a:t>
            </a:r>
            <a:r>
              <a:rPr lang="es-ES" sz="2000" dirty="0"/>
              <a:t> da</a:t>
            </a:r>
            <a:br>
              <a:rPr lang="es-ES" sz="2000" dirty="0"/>
            </a:br>
            <a:r>
              <a:rPr lang="es-ES" sz="2000" dirty="0">
                <a:sym typeface="Wingdings" panose="05000000000000000000" pitchFamily="2" charset="2"/>
              </a:rPr>
              <a:t> 				</a:t>
            </a:r>
            <a:endParaRPr lang="es-ES" sz="2000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None/>
            </a:pPr>
            <a:endParaRPr lang="es-ES" sz="2000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None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28949"/>
              </p:ext>
            </p:extLst>
          </p:nvPr>
        </p:nvGraphicFramePr>
        <p:xfrm>
          <a:off x="1680882" y="2985265"/>
          <a:ext cx="918434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886">
                  <a:extLst>
                    <a:ext uri="{9D8B030D-6E8A-4147-A177-3AD203B41FA5}">
                      <a16:colId xmlns:a16="http://schemas.microsoft.com/office/drawing/2014/main" val="3166693606"/>
                    </a:ext>
                  </a:extLst>
                </a:gridCol>
                <a:gridCol w="4169456">
                  <a:extLst>
                    <a:ext uri="{9D8B030D-6E8A-4147-A177-3AD203B41FA5}">
                      <a16:colId xmlns:a16="http://schemas.microsoft.com/office/drawing/2014/main" val="30089094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Estrogeno-hartzaileen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modulatzaile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selektiboekin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(SERM)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Bazedoxifenoa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ospemifenoa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s-E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erraloxifenoa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eta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tamoxifenoa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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Aromatasaren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inhibitzaileekin</a:t>
                      </a:r>
                      <a:endParaRPr lang="es-E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Anastrozola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exemestanoa</a:t>
                      </a:r>
                      <a:r>
                        <a:rPr lang="es-ES" b="0" baseline="0" dirty="0">
                          <a:solidFill>
                            <a:schemeClr val="tx1"/>
                          </a:solidFill>
                        </a:rPr>
                        <a:t> eta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letrozola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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5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Baginatiko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estrogenoak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edo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baginatiko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prasterona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erabil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daitezke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dosi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txikietan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ez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dute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loturarik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bularreko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minbizia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berriz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agertzeko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arrisku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handiagoa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izatearekin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Ez da </a:t>
                      </a:r>
                      <a:r>
                        <a:rPr lang="es-ES" sz="1800" dirty="0" err="1"/>
                        <a:t>baginatiko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estrogenorik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edo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prasteronarik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erabili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behar</a:t>
                      </a:r>
                      <a:r>
                        <a:rPr lang="es-ES" sz="1800" dirty="0"/>
                        <a:t>.  </a:t>
                      </a:r>
                      <a:r>
                        <a:rPr lang="es-ES" sz="1800" dirty="0" err="1"/>
                        <a:t>Onkologoarekin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adostea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aromatasaren</a:t>
                      </a:r>
                      <a:r>
                        <a:rPr lang="es-ES" sz="1800" dirty="0"/>
                        <a:t> </a:t>
                      </a:r>
                    </a:p>
                    <a:p>
                      <a:pPr algn="l"/>
                      <a:r>
                        <a:rPr lang="es-ES" sz="1800" dirty="0" err="1"/>
                        <a:t>inhibitzailearen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ordez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tamoxifenoa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erabil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daitekeen</a:t>
                      </a:r>
                      <a:r>
                        <a:rPr lang="es-ES" sz="1800" dirty="0"/>
                        <a:t>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71899"/>
                  </a:ext>
                </a:extLst>
              </a:tr>
            </a:tbl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0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BESTE TRATAMENDU BATZUK </a:t>
            </a:r>
            <a:r>
              <a:rPr lang="es-ES" sz="2200" dirty="0">
                <a:solidFill>
                  <a:srgbClr val="4E9EBA"/>
                </a:solidFill>
              </a:rPr>
              <a:t>(</a:t>
            </a:r>
            <a:r>
              <a:rPr lang="es-ES" sz="2200" dirty="0" err="1">
                <a:solidFill>
                  <a:srgbClr val="4E9EBA"/>
                </a:solidFill>
              </a:rPr>
              <a:t>dehidroepiandrosterona</a:t>
            </a:r>
            <a:r>
              <a:rPr lang="es-ES" sz="2200" dirty="0">
                <a:solidFill>
                  <a:srgbClr val="4E9EBA"/>
                </a:solidFill>
              </a:rPr>
              <a:t> -DHEA- vaginal)</a:t>
            </a:r>
          </a:p>
          <a:p>
            <a:pPr>
              <a:spcBef>
                <a:spcPts val="600"/>
              </a:spcBef>
            </a:pPr>
            <a:r>
              <a:rPr lang="es-ES" sz="2400" dirty="0"/>
              <a:t>Fisioterapia </a:t>
            </a:r>
            <a:r>
              <a:rPr lang="es-ES" sz="2400" dirty="0" err="1"/>
              <a:t>pelbikoa</a:t>
            </a:r>
            <a:r>
              <a:rPr lang="es-ES" sz="2400" dirty="0"/>
              <a:t>: </a:t>
            </a:r>
            <a:r>
              <a:rPr lang="es-ES" sz="2400" dirty="0" err="1"/>
              <a:t>aukera</a:t>
            </a:r>
            <a:r>
              <a:rPr lang="es-ES" sz="2400" dirty="0"/>
              <a:t> </a:t>
            </a:r>
            <a:r>
              <a:rPr lang="es-ES" sz="2400" dirty="0" err="1"/>
              <a:t>bat</a:t>
            </a:r>
            <a:r>
              <a:rPr lang="es-ES" sz="2400" dirty="0"/>
              <a:t> izan </a:t>
            </a:r>
            <a:r>
              <a:rPr lang="es-ES" sz="2400" dirty="0" err="1"/>
              <a:t>daiteke</a:t>
            </a:r>
            <a:r>
              <a:rPr lang="es-ES" sz="2400" dirty="0"/>
              <a:t> </a:t>
            </a:r>
            <a:r>
              <a:rPr lang="es-ES" sz="2400" dirty="0" err="1"/>
              <a:t>MSGa</a:t>
            </a:r>
            <a:r>
              <a:rPr lang="es-ES" sz="2400" dirty="0"/>
              <a:t> </a:t>
            </a:r>
            <a:r>
              <a:rPr lang="es-ES" sz="2400" dirty="0" err="1"/>
              <a:t>duten</a:t>
            </a:r>
            <a:r>
              <a:rPr lang="es-ES" sz="2400" dirty="0"/>
              <a:t> </a:t>
            </a:r>
            <a:r>
              <a:rPr lang="es-ES" sz="2400" dirty="0" err="1"/>
              <a:t>emakumeetan</a:t>
            </a:r>
            <a:r>
              <a:rPr lang="es-ES" sz="2400" dirty="0"/>
              <a:t>, </a:t>
            </a:r>
            <a:r>
              <a:rPr lang="es-ES" sz="2400" dirty="0" err="1"/>
              <a:t>ez</a:t>
            </a:r>
            <a:r>
              <a:rPr lang="es-ES" sz="2400" dirty="0"/>
              <a:t> </a:t>
            </a:r>
            <a:r>
              <a:rPr lang="es-ES" sz="2400" dirty="0" err="1"/>
              <a:t>badiete</a:t>
            </a:r>
            <a:r>
              <a:rPr lang="es-ES" sz="2400" dirty="0"/>
              <a:t> </a:t>
            </a:r>
            <a:r>
              <a:rPr lang="es-ES" sz="2400" dirty="0" err="1"/>
              <a:t>beste</a:t>
            </a:r>
            <a:r>
              <a:rPr lang="es-ES" sz="2400" dirty="0"/>
              <a:t> terapia </a:t>
            </a:r>
            <a:r>
              <a:rPr lang="es-ES" sz="2400" dirty="0" err="1"/>
              <a:t>batzuei</a:t>
            </a:r>
            <a:r>
              <a:rPr lang="es-ES" sz="2400" dirty="0"/>
              <a:t> </a:t>
            </a:r>
            <a:r>
              <a:rPr lang="es-ES" sz="2400" dirty="0" err="1"/>
              <a:t>erantzuten</a:t>
            </a:r>
            <a:r>
              <a:rPr lang="es-ES" sz="2400" dirty="0"/>
              <a:t> </a:t>
            </a:r>
            <a:r>
              <a:rPr lang="es-ES" sz="2400" dirty="0" err="1"/>
              <a:t>edo</a:t>
            </a:r>
            <a:r>
              <a:rPr lang="es-ES" sz="2400" dirty="0"/>
              <a:t> </a:t>
            </a:r>
            <a:r>
              <a:rPr lang="es-ES" sz="2400" dirty="0" err="1"/>
              <a:t>beste</a:t>
            </a:r>
            <a:r>
              <a:rPr lang="es-ES" sz="2400" dirty="0"/>
              <a:t> terapia </a:t>
            </a:r>
            <a:r>
              <a:rPr lang="es-ES" sz="2400" dirty="0" err="1"/>
              <a:t>batzuk</a:t>
            </a:r>
            <a:r>
              <a:rPr lang="es-ES" sz="2400" dirty="0"/>
              <a:t> </a:t>
            </a:r>
            <a:r>
              <a:rPr lang="es-ES" sz="2400" dirty="0" err="1"/>
              <a:t>kontraindikatuta</a:t>
            </a:r>
            <a:r>
              <a:rPr lang="es-ES" sz="2400" dirty="0"/>
              <a:t> </a:t>
            </a:r>
            <a:r>
              <a:rPr lang="es-ES" sz="2400" dirty="0" err="1"/>
              <a:t>badituzte</a:t>
            </a:r>
            <a:r>
              <a:rPr lang="es-ES" sz="2400" dirty="0"/>
              <a:t>. </a:t>
            </a:r>
            <a:br>
              <a:rPr lang="es-ES" sz="2400" dirty="0"/>
            </a:br>
            <a:r>
              <a:rPr lang="es-ES" sz="2400" dirty="0" err="1"/>
              <a:t>Baliagarria</a:t>
            </a:r>
            <a:r>
              <a:rPr lang="es-ES" sz="2400" dirty="0"/>
              <a:t> da </a:t>
            </a:r>
            <a:r>
              <a:rPr lang="es-ES" sz="2400" dirty="0" err="1"/>
              <a:t>pelbiseko</a:t>
            </a:r>
            <a:r>
              <a:rPr lang="es-ES" sz="2400" dirty="0"/>
              <a:t> minaren </a:t>
            </a:r>
            <a:r>
              <a:rPr lang="es-ES" sz="2400" dirty="0" err="1"/>
              <a:t>sindromeak</a:t>
            </a:r>
            <a:r>
              <a:rPr lang="es-ES" sz="2400" dirty="0"/>
              <a:t>, </a:t>
            </a:r>
            <a:r>
              <a:rPr lang="es-ES" sz="2400" dirty="0" err="1"/>
              <a:t>gernu-ihesa</a:t>
            </a:r>
            <a:r>
              <a:rPr lang="es-ES" sz="2400" dirty="0"/>
              <a:t> </a:t>
            </a:r>
            <a:r>
              <a:rPr lang="es-ES" sz="2400" dirty="0" err="1"/>
              <a:t>edota</a:t>
            </a:r>
            <a:r>
              <a:rPr lang="es-ES" sz="2400" dirty="0"/>
              <a:t> </a:t>
            </a:r>
            <a:r>
              <a:rPr lang="es-ES" sz="2400" dirty="0" err="1"/>
              <a:t>pelbiseko</a:t>
            </a:r>
            <a:r>
              <a:rPr lang="es-ES" sz="2400" dirty="0"/>
              <a:t> </a:t>
            </a:r>
            <a:r>
              <a:rPr lang="es-ES" sz="2400" dirty="0" err="1"/>
              <a:t>organoen</a:t>
            </a:r>
            <a:r>
              <a:rPr lang="es-ES" sz="2400" dirty="0"/>
              <a:t> </a:t>
            </a:r>
            <a:r>
              <a:rPr lang="es-ES" sz="2400" dirty="0" err="1"/>
              <a:t>prolapsoa</a:t>
            </a:r>
            <a:r>
              <a:rPr lang="es-ES" sz="2400" dirty="0"/>
              <a:t> </a:t>
            </a:r>
            <a:r>
              <a:rPr lang="es-ES" sz="2400" dirty="0" err="1"/>
              <a:t>izanez</a:t>
            </a:r>
            <a:r>
              <a:rPr lang="es-ES" sz="2400" dirty="0"/>
              <a:t> </a:t>
            </a:r>
            <a:r>
              <a:rPr lang="es-ES" sz="2400" dirty="0" err="1"/>
              <a:t>gero</a:t>
            </a:r>
            <a:r>
              <a:rPr lang="es-ES" sz="2400" dirty="0"/>
              <a:t>. </a:t>
            </a:r>
          </a:p>
          <a:p>
            <a:pPr marL="0" indent="0">
              <a:spcBef>
                <a:spcPts val="600"/>
              </a:spcBef>
              <a:buNone/>
            </a:pPr>
            <a:endParaRPr lang="es-ES" sz="2400" dirty="0"/>
          </a:p>
          <a:p>
            <a:pPr>
              <a:spcBef>
                <a:spcPts val="600"/>
              </a:spcBef>
            </a:pPr>
            <a:r>
              <a:rPr lang="es-ES" sz="2400" dirty="0" err="1"/>
              <a:t>Ahotiko</a:t>
            </a:r>
            <a:r>
              <a:rPr lang="es-ES" sz="2400" dirty="0"/>
              <a:t> </a:t>
            </a:r>
            <a:r>
              <a:rPr lang="es-ES" sz="2400" dirty="0" err="1"/>
              <a:t>probiotikoak</a:t>
            </a:r>
            <a:r>
              <a:rPr lang="es-ES" sz="2400" dirty="0"/>
              <a:t> eta </a:t>
            </a:r>
            <a:r>
              <a:rPr lang="es-ES" sz="2400" dirty="0" err="1"/>
              <a:t>probiotiko</a:t>
            </a:r>
            <a:r>
              <a:rPr lang="es-ES" sz="2400" dirty="0"/>
              <a:t> </a:t>
            </a:r>
            <a:r>
              <a:rPr lang="es-ES" sz="2400" dirty="0" err="1"/>
              <a:t>baginalak</a:t>
            </a:r>
            <a:r>
              <a:rPr lang="es-ES" sz="2400" dirty="0"/>
              <a:t>, </a:t>
            </a:r>
            <a:r>
              <a:rPr lang="es-ES" sz="2400" dirty="0" err="1"/>
              <a:t>ahotiko</a:t>
            </a:r>
            <a:r>
              <a:rPr lang="es-ES" sz="2400" dirty="0"/>
              <a:t> D </a:t>
            </a:r>
            <a:r>
              <a:rPr lang="es-ES" sz="2400" dirty="0" err="1"/>
              <a:t>bitamina</a:t>
            </a:r>
            <a:r>
              <a:rPr lang="es-ES" sz="2400" dirty="0"/>
              <a:t>, E </a:t>
            </a:r>
            <a:r>
              <a:rPr lang="es-ES" sz="2400" dirty="0" err="1"/>
              <a:t>bitamina</a:t>
            </a:r>
            <a:r>
              <a:rPr lang="es-ES" sz="2400" dirty="0"/>
              <a:t> </a:t>
            </a:r>
            <a:r>
              <a:rPr lang="es-ES" sz="2400" dirty="0" err="1"/>
              <a:t>baginala</a:t>
            </a:r>
            <a:r>
              <a:rPr lang="es-ES" sz="2400" dirty="0"/>
              <a:t> eta laser-</a:t>
            </a:r>
            <a:r>
              <a:rPr lang="es-ES" sz="2400" dirty="0" err="1"/>
              <a:t>gailuak</a:t>
            </a:r>
            <a:r>
              <a:rPr lang="es-ES" sz="2400" dirty="0"/>
              <a:t> </a:t>
            </a:r>
            <a:r>
              <a:rPr lang="es-ES" sz="2400" dirty="0" err="1"/>
              <a:t>edo</a:t>
            </a:r>
            <a:r>
              <a:rPr lang="es-ES" sz="2400" dirty="0"/>
              <a:t> </a:t>
            </a:r>
            <a:r>
              <a:rPr lang="es-ES" sz="2400" dirty="0" err="1"/>
              <a:t>irrati-maiztasuneko</a:t>
            </a:r>
            <a:r>
              <a:rPr lang="es-ES" sz="2400" dirty="0"/>
              <a:t>:</a:t>
            </a:r>
            <a:r>
              <a:rPr lang="es-ES" sz="2000" dirty="0"/>
              <a:t> </a:t>
            </a:r>
            <a:r>
              <a:rPr lang="es-ES" sz="2400" dirty="0" err="1"/>
              <a:t>ebaluazio</a:t>
            </a:r>
            <a:r>
              <a:rPr lang="es-ES" sz="2400" dirty="0"/>
              <a:t> </a:t>
            </a:r>
            <a:r>
              <a:rPr lang="es-ES" sz="2400" dirty="0" err="1"/>
              <a:t>osagarri</a:t>
            </a:r>
            <a:r>
              <a:rPr lang="es-ES" sz="2400" dirty="0"/>
              <a:t> </a:t>
            </a:r>
            <a:r>
              <a:rPr lang="es-ES" sz="2400" dirty="0" err="1"/>
              <a:t>bat</a:t>
            </a:r>
            <a:r>
              <a:rPr lang="es-ES" sz="2400" dirty="0"/>
              <a:t> </a:t>
            </a:r>
            <a:r>
              <a:rPr lang="es-ES" sz="2400" dirty="0" err="1"/>
              <a:t>behar</a:t>
            </a:r>
            <a:r>
              <a:rPr lang="es-ES" sz="2400" dirty="0"/>
              <a:t> </a:t>
            </a:r>
            <a:r>
              <a:rPr lang="es-ES" sz="2400" dirty="0" err="1"/>
              <a:t>dute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1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MENOPAUSIAREN SINDROME GENITOURINARIOA (MSG)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71513" y="1275004"/>
            <a:ext cx="414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1. taula.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MSGari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aurre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egiteko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sendagaiak</a:t>
            </a:r>
            <a:endParaRPr lang="es-ES" b="1" dirty="0">
              <a:solidFill>
                <a:srgbClr val="4E9EBA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932" y="1748119"/>
            <a:ext cx="8220911" cy="43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452206"/>
            <a:ext cx="9601200" cy="2841233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SARRERA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MENOPAUSIAREN SINDROME GENITOURINARIOA (MSG)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BEROALDIAK. SINTOMA BASOMOTORRAK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HORMONA-TRATAMENDU SISTEMATIKOAREN (HTS) SEGURTASUNA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IDEIA NAGUSIAK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813766" y="2603038"/>
            <a:ext cx="7012422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58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1305554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NEURRI OROKORRAK EDO EZ-FARMAKOLOGIKOAK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/>
              <a:t>Saihestu</a:t>
            </a:r>
            <a:r>
              <a:rPr lang="es-ES" sz="2200" dirty="0"/>
              <a:t> </a:t>
            </a:r>
            <a:r>
              <a:rPr lang="es-ES" sz="2200" dirty="0" err="1"/>
              <a:t>beroaldi-eragileak</a:t>
            </a:r>
            <a:r>
              <a:rPr lang="es-ES" sz="2200" dirty="0"/>
              <a:t>: </a:t>
            </a:r>
            <a:r>
              <a:rPr lang="es-ES" sz="2200" dirty="0" err="1"/>
              <a:t>edari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elikagai</a:t>
            </a:r>
            <a:r>
              <a:rPr lang="es-ES" sz="2200" dirty="0"/>
              <a:t> </a:t>
            </a:r>
            <a:r>
              <a:rPr lang="es-ES" sz="2200" dirty="0" err="1"/>
              <a:t>beroak</a:t>
            </a:r>
            <a:r>
              <a:rPr lang="es-ES" sz="2200" dirty="0"/>
              <a:t>, </a:t>
            </a:r>
            <a:r>
              <a:rPr lang="es-ES" sz="2200" dirty="0" err="1"/>
              <a:t>espeziak</a:t>
            </a:r>
            <a:r>
              <a:rPr lang="es-ES" sz="2200" dirty="0"/>
              <a:t>, </a:t>
            </a:r>
            <a:r>
              <a:rPr lang="es-ES" sz="2200" dirty="0" err="1"/>
              <a:t>kafeina</a:t>
            </a:r>
            <a:r>
              <a:rPr lang="es-ES" sz="2200" dirty="0"/>
              <a:t>, </a:t>
            </a:r>
            <a:r>
              <a:rPr lang="es-ES" sz="2200" dirty="0" err="1"/>
              <a:t>alkohola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tabakoa</a:t>
            </a:r>
            <a:r>
              <a:rPr lang="es-ES" sz="22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/>
              <a:t>Erabili</a:t>
            </a:r>
            <a:r>
              <a:rPr lang="es-ES" sz="2200" dirty="0"/>
              <a:t> arropa </a:t>
            </a:r>
            <a:r>
              <a:rPr lang="es-ES" sz="2200" dirty="0" err="1"/>
              <a:t>arina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geruza</a:t>
            </a:r>
            <a:r>
              <a:rPr lang="es-ES" sz="2200" dirty="0"/>
              <a:t> </a:t>
            </a:r>
            <a:r>
              <a:rPr lang="es-ES" sz="2200" dirty="0" err="1"/>
              <a:t>batekoa</a:t>
            </a:r>
            <a:r>
              <a:rPr lang="es-ES" sz="2200" dirty="0"/>
              <a:t> </a:t>
            </a:r>
            <a:r>
              <a:rPr lang="es-ES" sz="2200" dirty="0" err="1"/>
              <a:t>baino</a:t>
            </a:r>
            <a:r>
              <a:rPr lang="es-ES" sz="2200" dirty="0"/>
              <a:t> </a:t>
            </a:r>
            <a:r>
              <a:rPr lang="es-ES" sz="2200" dirty="0" err="1"/>
              <a:t>gehiagokoa</a:t>
            </a:r>
            <a:r>
              <a:rPr lang="es-ES" sz="22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/>
              <a:t>Jaitsi</a:t>
            </a:r>
            <a:r>
              <a:rPr lang="es-ES" sz="2200" dirty="0"/>
              <a:t> giro-</a:t>
            </a:r>
            <a:r>
              <a:rPr lang="es-ES" sz="2200" dirty="0" err="1"/>
              <a:t>tenperatura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erabili</a:t>
            </a:r>
            <a:r>
              <a:rPr lang="es-ES" sz="2200" dirty="0"/>
              <a:t> </a:t>
            </a:r>
            <a:r>
              <a:rPr lang="es-ES" sz="2200" dirty="0" err="1"/>
              <a:t>haizagailuak</a:t>
            </a:r>
            <a:r>
              <a:rPr lang="es-ES" sz="2200" dirty="0"/>
              <a:t>. </a:t>
            </a:r>
            <a:r>
              <a:rPr lang="es-ES" sz="2200" dirty="0" err="1"/>
              <a:t>Egin</a:t>
            </a:r>
            <a:r>
              <a:rPr lang="es-ES" sz="2200" dirty="0"/>
              <a:t> lo </a:t>
            </a:r>
            <a:r>
              <a:rPr lang="es-ES" sz="2200" dirty="0" err="1"/>
              <a:t>gela</a:t>
            </a:r>
            <a:r>
              <a:rPr lang="es-ES" sz="2200" dirty="0"/>
              <a:t> </a:t>
            </a:r>
            <a:r>
              <a:rPr lang="es-ES" sz="2200" dirty="0" err="1"/>
              <a:t>freskoetan</a:t>
            </a:r>
            <a:r>
              <a:rPr lang="es-ES" sz="22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/>
              <a:t>Gehiegizko</a:t>
            </a:r>
            <a:r>
              <a:rPr lang="es-ES" sz="2200" dirty="0"/>
              <a:t> </a:t>
            </a:r>
            <a:r>
              <a:rPr lang="es-ES" sz="2200" dirty="0" err="1"/>
              <a:t>pisua</a:t>
            </a:r>
            <a:r>
              <a:rPr lang="es-ES" sz="2200" dirty="0"/>
              <a:t> </a:t>
            </a:r>
            <a:r>
              <a:rPr lang="es-ES" sz="2200" dirty="0" err="1"/>
              <a:t>edo</a:t>
            </a:r>
            <a:r>
              <a:rPr lang="es-ES" sz="2200" dirty="0"/>
              <a:t> </a:t>
            </a:r>
            <a:r>
              <a:rPr lang="es-ES" sz="2200" dirty="0" err="1"/>
              <a:t>obesitatea</a:t>
            </a:r>
            <a:r>
              <a:rPr lang="es-ES" sz="2200" dirty="0"/>
              <a:t> </a:t>
            </a:r>
            <a:r>
              <a:rPr lang="es-ES" sz="2200" dirty="0" err="1"/>
              <a:t>badago</a:t>
            </a:r>
            <a:r>
              <a:rPr lang="es-ES" sz="2200" dirty="0"/>
              <a:t>, </a:t>
            </a:r>
            <a:r>
              <a:rPr lang="es-ES" sz="2200" dirty="0" err="1"/>
              <a:t>pisua</a:t>
            </a:r>
            <a:r>
              <a:rPr lang="es-ES" sz="2200" dirty="0"/>
              <a:t> </a:t>
            </a:r>
            <a:r>
              <a:rPr lang="es-ES" sz="2200" dirty="0" err="1"/>
              <a:t>galduta</a:t>
            </a:r>
            <a:r>
              <a:rPr lang="es-ES" sz="2200" dirty="0"/>
              <a:t> </a:t>
            </a:r>
            <a:r>
              <a:rPr lang="es-ES" sz="2200" dirty="0" err="1"/>
              <a:t>gutxitu</a:t>
            </a:r>
            <a:r>
              <a:rPr lang="es-ES" sz="2200" dirty="0"/>
              <a:t> </a:t>
            </a:r>
            <a:r>
              <a:rPr lang="es-ES" sz="2200" dirty="0" err="1"/>
              <a:t>egiten</a:t>
            </a:r>
            <a:r>
              <a:rPr lang="es-ES" sz="2200" dirty="0"/>
              <a:t> da </a:t>
            </a:r>
            <a:r>
              <a:rPr lang="es-ES" sz="2200" dirty="0" err="1"/>
              <a:t>beroaldien</a:t>
            </a:r>
            <a:r>
              <a:rPr lang="es-ES" sz="2200" dirty="0"/>
              <a:t> </a:t>
            </a:r>
            <a:r>
              <a:rPr lang="es-ES" sz="2200" dirty="0" err="1"/>
              <a:t>intentsitatea</a:t>
            </a:r>
            <a:r>
              <a:rPr lang="es-ES" sz="2200" dirty="0"/>
              <a:t>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/>
              <a:t>Egin</a:t>
            </a:r>
            <a:r>
              <a:rPr lang="es-ES" sz="2200" dirty="0"/>
              <a:t> </a:t>
            </a:r>
            <a:r>
              <a:rPr lang="es-ES" sz="2200" dirty="0" err="1"/>
              <a:t>jarduera</a:t>
            </a:r>
            <a:r>
              <a:rPr lang="es-ES" sz="2200" dirty="0"/>
              <a:t> </a:t>
            </a:r>
            <a:r>
              <a:rPr lang="es-ES" sz="2200" dirty="0" err="1"/>
              <a:t>fisikoa</a:t>
            </a:r>
            <a:r>
              <a:rPr lang="es-ES" sz="2200" dirty="0"/>
              <a:t> </a:t>
            </a:r>
            <a:r>
              <a:rPr lang="es-ES" sz="2200" dirty="0" err="1"/>
              <a:t>ohikotasunez</a:t>
            </a:r>
            <a:r>
              <a:rPr lang="es-ES" sz="2200" dirty="0"/>
              <a:t>. </a:t>
            </a:r>
            <a:br>
              <a:rPr lang="es-ES" sz="2200" dirty="0"/>
            </a:br>
            <a:endParaRPr lang="es-ES" sz="22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1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756458" y="1244469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TERAPIA PSIKOKORPORALA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000" dirty="0" err="1"/>
              <a:t>Mindfulnessa</a:t>
            </a:r>
            <a:r>
              <a:rPr lang="es-ES" sz="2000" dirty="0"/>
              <a:t>, terapia </a:t>
            </a:r>
            <a:r>
              <a:rPr lang="es-ES" sz="2000" dirty="0" err="1"/>
              <a:t>kognitibo-jokabidekoak</a:t>
            </a:r>
            <a:r>
              <a:rPr lang="es-ES" sz="2000" dirty="0"/>
              <a:t>, </a:t>
            </a:r>
            <a:r>
              <a:rPr lang="es-ES" sz="2000" dirty="0" err="1"/>
              <a:t>jokabide-terapiak</a:t>
            </a:r>
            <a:r>
              <a:rPr lang="es-ES" sz="2000" dirty="0"/>
              <a:t>, </a:t>
            </a:r>
            <a:r>
              <a:rPr lang="es-ES" sz="2000" dirty="0" err="1"/>
              <a:t>hipnosia</a:t>
            </a:r>
            <a:r>
              <a:rPr lang="es-ES" sz="2000" dirty="0"/>
              <a:t>: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 </a:t>
            </a:r>
            <a:r>
              <a:rPr lang="es-ES" sz="2000" dirty="0" err="1"/>
              <a:t>frogatu</a:t>
            </a:r>
            <a:r>
              <a:rPr lang="es-ES" sz="2000" dirty="0"/>
              <a:t> </a:t>
            </a:r>
            <a:r>
              <a:rPr lang="es-ES" sz="2000" dirty="0" err="1"/>
              <a:t>plazeboa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efikazagoak</a:t>
            </a:r>
            <a:r>
              <a:rPr lang="es-ES" sz="2000" dirty="0"/>
              <a:t> </a:t>
            </a:r>
            <a:r>
              <a:rPr lang="es-ES" sz="2000" dirty="0" err="1"/>
              <a:t>direnik</a:t>
            </a:r>
            <a:r>
              <a:rPr lang="es-ES" sz="2000" dirty="0"/>
              <a:t> </a:t>
            </a:r>
            <a:r>
              <a:rPr lang="es-ES" sz="2000" dirty="0" err="1"/>
              <a:t>beroaldiak</a:t>
            </a:r>
            <a:r>
              <a:rPr lang="es-ES" sz="2000" dirty="0"/>
              <a:t> </a:t>
            </a:r>
            <a:r>
              <a:rPr lang="es-ES" sz="2000" dirty="0" err="1"/>
              <a:t>gutxitzeko</a:t>
            </a:r>
            <a:r>
              <a:rPr lang="es-ES" sz="2000" dirty="0"/>
              <a:t>.</a:t>
            </a: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697302" y="2641670"/>
            <a:ext cx="10957142" cy="3405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FITOESTROGENOAK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Fitoestrogenoak</a:t>
            </a:r>
            <a:r>
              <a:rPr lang="es-ES" sz="2000" dirty="0"/>
              <a:t> </a:t>
            </a:r>
            <a:r>
              <a:rPr lang="es-ES" sz="2000" dirty="0" err="1"/>
              <a:t>propietate</a:t>
            </a:r>
            <a:r>
              <a:rPr lang="es-ES" sz="2000" dirty="0"/>
              <a:t> </a:t>
            </a:r>
            <a:r>
              <a:rPr lang="es-ES" sz="2000" dirty="0" err="1"/>
              <a:t>estrogeniko</a:t>
            </a:r>
            <a:r>
              <a:rPr lang="es-ES" sz="2000" dirty="0"/>
              <a:t> eta </a:t>
            </a:r>
            <a:r>
              <a:rPr lang="es-ES" sz="2000" dirty="0" err="1"/>
              <a:t>antiestrogenikoak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landare-konposatuak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. oro </a:t>
            </a:r>
            <a:r>
              <a:rPr lang="es-ES" sz="2000" dirty="0" err="1"/>
              <a:t>har</a:t>
            </a:r>
            <a:r>
              <a:rPr lang="es-ES" sz="2000" dirty="0"/>
              <a:t>,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 </a:t>
            </a:r>
            <a:r>
              <a:rPr lang="es-ES" sz="2000" dirty="0" err="1"/>
              <a:t>frogatu</a:t>
            </a:r>
            <a:r>
              <a:rPr lang="es-ES" sz="2000" dirty="0"/>
              <a:t> </a:t>
            </a:r>
            <a:r>
              <a:rPr lang="es-ES" sz="2000" dirty="0" err="1"/>
              <a:t>plazeboa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efikazagoak</a:t>
            </a:r>
            <a:r>
              <a:rPr lang="es-ES" sz="2000" dirty="0"/>
              <a:t> </a:t>
            </a:r>
            <a:r>
              <a:rPr lang="es-ES" sz="2000" dirty="0" err="1"/>
              <a:t>direnik</a:t>
            </a:r>
            <a:r>
              <a:rPr lang="es-ES" sz="20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Genisteinak</a:t>
            </a:r>
            <a:r>
              <a:rPr lang="es-ES" sz="2000" dirty="0"/>
              <a:t>, </a:t>
            </a:r>
            <a:r>
              <a:rPr lang="es-ES" sz="2000" dirty="0" err="1"/>
              <a:t>isoflabona</a:t>
            </a:r>
            <a:r>
              <a:rPr lang="es-ES" sz="2000" dirty="0"/>
              <a:t>, </a:t>
            </a:r>
            <a:r>
              <a:rPr lang="es-ES" sz="2000" dirty="0" err="1"/>
              <a:t>eguneko</a:t>
            </a:r>
            <a:r>
              <a:rPr lang="es-ES" sz="2000" dirty="0"/>
              <a:t> 30 mg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gehiagoko</a:t>
            </a:r>
            <a:r>
              <a:rPr lang="es-ES" sz="2000" dirty="0"/>
              <a:t> </a:t>
            </a:r>
            <a:r>
              <a:rPr lang="es-ES" sz="2000" dirty="0" err="1"/>
              <a:t>dosia</a:t>
            </a:r>
            <a:r>
              <a:rPr lang="es-ES" sz="2000" dirty="0"/>
              <a:t> </a:t>
            </a:r>
            <a:r>
              <a:rPr lang="es-ES" sz="2000" dirty="0" err="1"/>
              <a:t>hartuz</a:t>
            </a:r>
            <a:r>
              <a:rPr lang="es-ES" sz="2000" dirty="0"/>
              <a:t> </a:t>
            </a:r>
            <a:r>
              <a:rPr lang="es-ES" sz="2000" dirty="0" err="1"/>
              <a:t>gero</a:t>
            </a:r>
            <a:r>
              <a:rPr lang="es-ES" sz="2000" dirty="0"/>
              <a:t>, </a:t>
            </a:r>
            <a:r>
              <a:rPr lang="es-ES" sz="2000" dirty="0" err="1"/>
              <a:t>beroaldien</a:t>
            </a:r>
            <a:r>
              <a:rPr lang="es-ES" sz="2000" dirty="0"/>
              <a:t> </a:t>
            </a:r>
            <a:r>
              <a:rPr lang="es-ES" sz="2000" dirty="0" err="1"/>
              <a:t>maiztasuna</a:t>
            </a:r>
            <a:r>
              <a:rPr lang="es-ES" sz="2000" dirty="0"/>
              <a:t> </a:t>
            </a:r>
            <a:r>
              <a:rPr lang="es-ES" sz="2000" dirty="0" err="1"/>
              <a:t>murriztu</a:t>
            </a:r>
            <a:r>
              <a:rPr lang="es-ES" sz="2000" dirty="0"/>
              <a:t> </a:t>
            </a:r>
            <a:r>
              <a:rPr lang="es-ES" sz="2000" dirty="0" err="1"/>
              <a:t>dezake</a:t>
            </a:r>
            <a:r>
              <a:rPr lang="es-ES" sz="2000" dirty="0"/>
              <a:t> </a:t>
            </a:r>
            <a:r>
              <a:rPr lang="es-ES" sz="2000" dirty="0" err="1"/>
              <a:t>plazeboarekin</a:t>
            </a:r>
            <a:r>
              <a:rPr lang="es-ES" sz="2000" dirty="0"/>
              <a:t> </a:t>
            </a:r>
            <a:r>
              <a:rPr lang="es-ES" sz="2000" dirty="0" err="1"/>
              <a:t>alderatuta</a:t>
            </a:r>
            <a:r>
              <a:rPr lang="es-ES" sz="20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Zalantzak</a:t>
            </a:r>
            <a:r>
              <a:rPr lang="es-ES" sz="2000" dirty="0"/>
              <a:t> </a:t>
            </a:r>
            <a:r>
              <a:rPr lang="es-ES" sz="2000" dirty="0" err="1"/>
              <a:t>daude</a:t>
            </a:r>
            <a:r>
              <a:rPr lang="es-ES" sz="2000" dirty="0"/>
              <a:t> </a:t>
            </a:r>
            <a:r>
              <a:rPr lang="es-ES" sz="2000" dirty="0" err="1"/>
              <a:t>fitoestrogenoak</a:t>
            </a:r>
            <a:r>
              <a:rPr lang="es-ES" sz="2000" dirty="0"/>
              <a:t> </a:t>
            </a:r>
            <a:r>
              <a:rPr lang="es-ES" sz="2000" dirty="0" err="1"/>
              <a:t>epe</a:t>
            </a:r>
            <a:r>
              <a:rPr lang="es-ES" sz="2000" dirty="0"/>
              <a:t> </a:t>
            </a:r>
            <a:r>
              <a:rPr lang="es-ES" sz="2000" dirty="0" err="1"/>
              <a:t>luzera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handietan</a:t>
            </a:r>
            <a:r>
              <a:rPr lang="es-ES" sz="2000" dirty="0"/>
              <a:t> </a:t>
            </a:r>
            <a:r>
              <a:rPr lang="es-ES" sz="2000" dirty="0" err="1"/>
              <a:t>erabiliz</a:t>
            </a:r>
            <a:r>
              <a:rPr lang="es-ES" sz="2000" dirty="0"/>
              <a:t> </a:t>
            </a:r>
            <a:r>
              <a:rPr lang="es-ES" sz="2000" dirty="0" err="1"/>
              <a:t>gero</a:t>
            </a:r>
            <a:r>
              <a:rPr lang="es-ES" sz="2000" dirty="0"/>
              <a:t> </a:t>
            </a:r>
            <a:r>
              <a:rPr lang="es-ES" sz="2000" dirty="0" err="1"/>
              <a:t>efektu</a:t>
            </a:r>
            <a:r>
              <a:rPr lang="es-ES" sz="2000" dirty="0"/>
              <a:t> </a:t>
            </a:r>
            <a:r>
              <a:rPr lang="es-ES" sz="2000" dirty="0" err="1"/>
              <a:t>immunoezabatzailea</a:t>
            </a:r>
            <a:r>
              <a:rPr lang="es-ES" sz="2000" dirty="0"/>
              <a:t> izan </a:t>
            </a:r>
            <a:r>
              <a:rPr lang="es-ES" sz="2000" dirty="0" err="1"/>
              <a:t>dezaketen</a:t>
            </a:r>
            <a:r>
              <a:rPr lang="es-ES" sz="2000" dirty="0"/>
              <a:t>,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endometriokoa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handitu</a:t>
            </a:r>
            <a:r>
              <a:rPr lang="es-ES" sz="2000" dirty="0"/>
              <a:t> </a:t>
            </a:r>
            <a:r>
              <a:rPr lang="es-ES" sz="2000" dirty="0" err="1"/>
              <a:t>ote</a:t>
            </a:r>
            <a:r>
              <a:rPr lang="es-ES" sz="2000" dirty="0"/>
              <a:t> </a:t>
            </a:r>
            <a:r>
              <a:rPr lang="es-ES" sz="2000" dirty="0" err="1"/>
              <a:t>dezaketen</a:t>
            </a:r>
            <a:r>
              <a:rPr lang="es-ES" sz="20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Elikagaietan</a:t>
            </a:r>
            <a:r>
              <a:rPr lang="es-ES" sz="2000" dirty="0"/>
              <a:t> </a:t>
            </a:r>
            <a:r>
              <a:rPr lang="es-ES" sz="2000" dirty="0" err="1"/>
              <a:t>neurriz</a:t>
            </a:r>
            <a:r>
              <a:rPr lang="es-ES" sz="2000" dirty="0"/>
              <a:t> </a:t>
            </a:r>
            <a:r>
              <a:rPr lang="es-ES" sz="2000" dirty="0" err="1"/>
              <a:t>kontsumitzen</a:t>
            </a:r>
            <a:r>
              <a:rPr lang="es-ES" sz="2000" dirty="0"/>
              <a:t> </a:t>
            </a:r>
            <a:r>
              <a:rPr lang="es-ES" sz="2000" dirty="0" err="1"/>
              <a:t>badira</a:t>
            </a:r>
            <a:r>
              <a:rPr lang="es-ES" sz="2000" dirty="0"/>
              <a:t>,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dirudi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handitzen</a:t>
            </a:r>
            <a:r>
              <a:rPr lang="es-ES" sz="2000" dirty="0"/>
              <a:t> </a:t>
            </a:r>
            <a:r>
              <a:rPr lang="es-ES" sz="2000" dirty="0" err="1"/>
              <a:t>dutenik</a:t>
            </a:r>
            <a:r>
              <a:rPr lang="es-ES" sz="2000" dirty="0"/>
              <a:t>.</a:t>
            </a:r>
            <a:endParaRPr lang="es-ES" sz="20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75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post - Imágenes de stock libres de derechos - Stockli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14" y="2584301"/>
            <a:ext cx="2173455" cy="21734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756458" y="1177234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SENDABELARRAK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000" dirty="0"/>
              <a:t>Ez </a:t>
            </a:r>
            <a:r>
              <a:rPr lang="es-ES" sz="2000" dirty="0" err="1"/>
              <a:t>dago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bezala</a:t>
            </a:r>
            <a:r>
              <a:rPr lang="es-ES" sz="2000" dirty="0"/>
              <a:t> </a:t>
            </a:r>
            <a:r>
              <a:rPr lang="es-ES" sz="2000" dirty="0" err="1"/>
              <a:t>finkatuta</a:t>
            </a:r>
            <a:r>
              <a:rPr lang="es-ES" sz="2000" dirty="0"/>
              <a:t> </a:t>
            </a:r>
            <a:r>
              <a:rPr lang="es-ES" sz="2000" dirty="0" err="1"/>
              <a:t>efikazak</a:t>
            </a:r>
            <a:r>
              <a:rPr lang="es-ES" sz="2000" dirty="0"/>
              <a:t> </a:t>
            </a:r>
            <a:r>
              <a:rPr lang="es-ES" sz="2000" dirty="0" err="1"/>
              <a:t>ote</a:t>
            </a:r>
            <a:r>
              <a:rPr lang="es-ES" sz="2000" dirty="0"/>
              <a:t> </a:t>
            </a:r>
            <a:r>
              <a:rPr lang="es-ES" sz="2000" dirty="0" err="1"/>
              <a:t>diren</a:t>
            </a:r>
            <a:r>
              <a:rPr lang="es-ES" sz="2000" dirty="0"/>
              <a:t>, </a:t>
            </a:r>
            <a:r>
              <a:rPr lang="es-ES" sz="2000" dirty="0" err="1"/>
              <a:t>kontrako</a:t>
            </a:r>
            <a:r>
              <a:rPr lang="es-ES" sz="2000" dirty="0"/>
              <a:t> </a:t>
            </a:r>
            <a:r>
              <a:rPr lang="es-ES" sz="2000" dirty="0" err="1"/>
              <a:t>efektuak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r>
              <a:rPr lang="es-ES" sz="2000" dirty="0"/>
              <a:t> </a:t>
            </a:r>
            <a:r>
              <a:rPr lang="es-ES" sz="2000" dirty="0" err="1"/>
              <a:t>ditzakete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interakzioak</a:t>
            </a:r>
            <a:r>
              <a:rPr lang="es-ES" sz="2000" dirty="0"/>
              <a:t> izan </a:t>
            </a:r>
            <a:r>
              <a:rPr lang="es-ES" sz="2000" dirty="0" err="1"/>
              <a:t>ditzakete</a:t>
            </a:r>
            <a:r>
              <a:rPr lang="es-ES" sz="2000" dirty="0"/>
              <a:t> </a:t>
            </a:r>
            <a:r>
              <a:rPr lang="es-ES" sz="2000" dirty="0" err="1"/>
              <a:t>sendagaiekin</a:t>
            </a:r>
            <a:r>
              <a:rPr lang="es-ES" sz="2000" dirty="0"/>
              <a:t>.  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019696" y="2353165"/>
            <a:ext cx="91966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4E9EBA"/>
                </a:solidFill>
              </a:rPr>
              <a:t>Baleriana-infusioa</a:t>
            </a:r>
            <a:r>
              <a:rPr lang="es-ES" dirty="0"/>
              <a:t>: </a:t>
            </a:r>
            <a:r>
              <a:rPr lang="es-ES" dirty="0" err="1"/>
              <a:t>efikaza</a:t>
            </a:r>
            <a:r>
              <a:rPr lang="es-ES" dirty="0"/>
              <a:t> izan </a:t>
            </a:r>
            <a:r>
              <a:rPr lang="es-ES" dirty="0" err="1"/>
              <a:t>daiteke</a:t>
            </a:r>
            <a:r>
              <a:rPr lang="es-ES" dirty="0"/>
              <a:t> </a:t>
            </a:r>
            <a:r>
              <a:rPr lang="es-ES" dirty="0" err="1"/>
              <a:t>beroaldi</a:t>
            </a:r>
            <a:r>
              <a:rPr lang="es-ES" dirty="0"/>
              <a:t> </a:t>
            </a:r>
            <a:r>
              <a:rPr lang="es-ES" dirty="0" err="1"/>
              <a:t>kopurua</a:t>
            </a:r>
            <a:r>
              <a:rPr lang="es-ES" dirty="0"/>
              <a:t> </a:t>
            </a:r>
            <a:r>
              <a:rPr lang="es-ES" dirty="0" err="1"/>
              <a:t>murrizteko</a:t>
            </a:r>
            <a:r>
              <a:rPr lang="es-ES" dirty="0"/>
              <a:t>, </a:t>
            </a:r>
            <a:r>
              <a:rPr lang="es-ES" dirty="0" err="1"/>
              <a:t>emakume</a:t>
            </a:r>
            <a:r>
              <a:rPr lang="es-ES" dirty="0"/>
              <a:t> </a:t>
            </a:r>
            <a:r>
              <a:rPr lang="es-ES" dirty="0" err="1"/>
              <a:t>gutxirekin</a:t>
            </a:r>
            <a:r>
              <a:rPr lang="es-ES" dirty="0"/>
              <a:t> </a:t>
            </a:r>
            <a:r>
              <a:rPr lang="es-ES" dirty="0" err="1"/>
              <a:t>egindako</a:t>
            </a:r>
            <a:r>
              <a:rPr lang="es-ES" dirty="0"/>
              <a:t> </a:t>
            </a:r>
            <a:r>
              <a:rPr lang="es-ES" dirty="0" err="1"/>
              <a:t>ikerketa</a:t>
            </a:r>
            <a:r>
              <a:rPr lang="es-ES" dirty="0"/>
              <a:t> </a:t>
            </a:r>
            <a:r>
              <a:rPr lang="es-ES" dirty="0" err="1"/>
              <a:t>bakanen</a:t>
            </a:r>
            <a:r>
              <a:rPr lang="es-ES" dirty="0"/>
              <a:t> baten </a:t>
            </a:r>
            <a:r>
              <a:rPr lang="es-ES" dirty="0" err="1"/>
              <a:t>arabera</a:t>
            </a:r>
            <a:r>
              <a:rPr lang="es-ES" dirty="0"/>
              <a:t>. Ez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kontrako</a:t>
            </a:r>
            <a:r>
              <a:rPr lang="es-ES" dirty="0"/>
              <a:t> </a:t>
            </a:r>
            <a:r>
              <a:rPr lang="es-ES" dirty="0" err="1"/>
              <a:t>efektuekin</a:t>
            </a:r>
            <a:r>
              <a:rPr lang="es-ES" dirty="0"/>
              <a:t> </a:t>
            </a:r>
            <a:r>
              <a:rPr lang="es-ES" dirty="0" err="1"/>
              <a:t>erlazionaturik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4E9EBA"/>
                </a:solidFill>
              </a:rPr>
              <a:t>Zimizifuga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edo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cohosh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beltza</a:t>
            </a:r>
            <a:r>
              <a:rPr lang="es-ES" dirty="0">
                <a:solidFill>
                  <a:srgbClr val="4E9EBA"/>
                </a:solidFill>
              </a:rPr>
              <a:t> (</a:t>
            </a:r>
            <a:r>
              <a:rPr lang="es-ES" i="1" dirty="0" err="1">
                <a:solidFill>
                  <a:srgbClr val="4E9EBA"/>
                </a:solidFill>
              </a:rPr>
              <a:t>Cimicifuga</a:t>
            </a:r>
            <a:r>
              <a:rPr lang="es-ES" i="1" dirty="0">
                <a:solidFill>
                  <a:srgbClr val="4E9EBA"/>
                </a:solidFill>
              </a:rPr>
              <a:t> </a:t>
            </a:r>
            <a:r>
              <a:rPr lang="es-ES" i="1" dirty="0" err="1">
                <a:solidFill>
                  <a:srgbClr val="4E9EBA"/>
                </a:solidFill>
              </a:rPr>
              <a:t>racemosa</a:t>
            </a:r>
            <a:r>
              <a:rPr lang="es-ES" dirty="0">
                <a:solidFill>
                  <a:srgbClr val="4E9EBA"/>
                </a:solidFill>
              </a:rPr>
              <a:t>)</a:t>
            </a:r>
            <a:r>
              <a:rPr lang="es-ES" dirty="0"/>
              <a:t>: </a:t>
            </a:r>
            <a:r>
              <a:rPr lang="es-ES" dirty="0" err="1"/>
              <a:t>ez</a:t>
            </a:r>
            <a:r>
              <a:rPr lang="es-ES" dirty="0"/>
              <a:t> du </a:t>
            </a:r>
            <a:r>
              <a:rPr lang="es-ES" dirty="0" err="1"/>
              <a:t>erakutsi</a:t>
            </a:r>
            <a:r>
              <a:rPr lang="es-ES" dirty="0"/>
              <a:t> </a:t>
            </a:r>
            <a:r>
              <a:rPr lang="es-ES" dirty="0" err="1"/>
              <a:t>plazeboa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efikazagoa</a:t>
            </a:r>
            <a:r>
              <a:rPr lang="es-ES" dirty="0"/>
              <a:t> </a:t>
            </a:r>
            <a:r>
              <a:rPr lang="es-ES" dirty="0" err="1"/>
              <a:t>denik</a:t>
            </a:r>
            <a:r>
              <a:rPr lang="es-ES" dirty="0"/>
              <a:t>. </a:t>
            </a:r>
            <a:br>
              <a:rPr lang="es-ES" dirty="0"/>
            </a:br>
            <a:r>
              <a:rPr lang="es-ES" dirty="0" err="1"/>
              <a:t>Gibeleko</a:t>
            </a:r>
            <a:r>
              <a:rPr lang="es-ES" dirty="0"/>
              <a:t> </a:t>
            </a:r>
            <a:r>
              <a:rPr lang="es-ES" dirty="0" err="1"/>
              <a:t>arriskuak</a:t>
            </a:r>
            <a:r>
              <a:rPr lang="es-ES" dirty="0"/>
              <a:t> </a:t>
            </a:r>
            <a:r>
              <a:rPr lang="es-ES" dirty="0" err="1"/>
              <a:t>dakartza</a:t>
            </a:r>
            <a:r>
              <a:rPr lang="es-ES" dirty="0"/>
              <a:t>; </a:t>
            </a:r>
            <a:r>
              <a:rPr lang="es-ES" dirty="0" err="1"/>
              <a:t>horregatik</a:t>
            </a:r>
            <a:r>
              <a:rPr lang="es-ES" dirty="0"/>
              <a:t> </a:t>
            </a:r>
            <a:r>
              <a:rPr lang="es-ES" dirty="0" err="1"/>
              <a:t>AEMPSek</a:t>
            </a:r>
            <a:r>
              <a:rPr lang="es-ES" dirty="0"/>
              <a:t> </a:t>
            </a:r>
            <a:r>
              <a:rPr lang="es-ES" dirty="0" err="1">
                <a:hlinkClick r:id="rId6"/>
              </a:rPr>
              <a:t>informazio-ohar</a:t>
            </a:r>
            <a:r>
              <a:rPr lang="es-ES" dirty="0">
                <a:hlinkClick r:id="rId6"/>
              </a:rPr>
              <a:t> </a:t>
            </a:r>
            <a:r>
              <a:rPr lang="es-ES" dirty="0" err="1">
                <a:hlinkClick r:id="rId6"/>
              </a:rPr>
              <a:t>bat</a:t>
            </a:r>
            <a:r>
              <a:rPr lang="es-ES" dirty="0">
                <a:hlinkClick r:id="rId6"/>
              </a:rPr>
              <a:t> </a:t>
            </a:r>
            <a:r>
              <a:rPr lang="es-ES" dirty="0" err="1"/>
              <a:t>argitaratu</a:t>
            </a:r>
            <a:r>
              <a:rPr lang="es-ES" dirty="0"/>
              <a:t> </a:t>
            </a:r>
            <a:r>
              <a:rPr lang="es-ES" dirty="0" err="1"/>
              <a:t>zuen</a:t>
            </a:r>
            <a:r>
              <a:rPr lang="es-ES" dirty="0"/>
              <a:t> </a:t>
            </a:r>
            <a:r>
              <a:rPr lang="es-ES" dirty="0" err="1"/>
              <a:t>osasungintzako</a:t>
            </a:r>
            <a:r>
              <a:rPr lang="es-ES" dirty="0"/>
              <a:t> </a:t>
            </a:r>
            <a:r>
              <a:rPr lang="es-ES" dirty="0" err="1"/>
              <a:t>profesionalentzat</a:t>
            </a:r>
            <a:r>
              <a:rPr lang="es-ES" dirty="0"/>
              <a:t>. </a:t>
            </a:r>
            <a:br>
              <a:rPr lang="es-ES" dirty="0"/>
            </a:br>
            <a:r>
              <a:rPr lang="es-ES" dirty="0" err="1"/>
              <a:t>Efektu</a:t>
            </a:r>
            <a:r>
              <a:rPr lang="es-ES" dirty="0"/>
              <a:t> </a:t>
            </a:r>
            <a:r>
              <a:rPr lang="es-ES" dirty="0" err="1"/>
              <a:t>estrogenikoa</a:t>
            </a:r>
            <a:r>
              <a:rPr lang="es-ES" dirty="0"/>
              <a:t> izan </a:t>
            </a:r>
            <a:r>
              <a:rPr lang="es-ES" dirty="0" err="1"/>
              <a:t>dezakeenez</a:t>
            </a:r>
            <a:r>
              <a:rPr lang="es-ES" dirty="0"/>
              <a:t>, </a:t>
            </a:r>
            <a:r>
              <a:rPr lang="es-ES" dirty="0" err="1"/>
              <a:t>saihestu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beharko</a:t>
            </a:r>
            <a:r>
              <a:rPr lang="es-ES" dirty="0"/>
              <a:t> </a:t>
            </a:r>
            <a:r>
              <a:rPr lang="es-ES" dirty="0" err="1"/>
              <a:t>litzateke</a:t>
            </a:r>
            <a:r>
              <a:rPr lang="es-ES" dirty="0"/>
              <a:t> </a:t>
            </a:r>
            <a:r>
              <a:rPr lang="es-ES" dirty="0" err="1"/>
              <a:t>bularreko</a:t>
            </a:r>
            <a:r>
              <a:rPr lang="es-ES" dirty="0"/>
              <a:t> </a:t>
            </a:r>
            <a:r>
              <a:rPr lang="es-ES" dirty="0" err="1"/>
              <a:t>minbizia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emakumeetan</a:t>
            </a:r>
            <a:r>
              <a:rPr lang="es-ES" dirty="0"/>
              <a:t>. 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4E9EBA"/>
                </a:solidFill>
              </a:rPr>
              <a:t>Beste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landare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 err="1">
                <a:solidFill>
                  <a:srgbClr val="4E9EBA"/>
                </a:solidFill>
              </a:rPr>
              <a:t>hauek</a:t>
            </a:r>
            <a:r>
              <a:rPr lang="es-ES" sz="1600" dirty="0">
                <a:solidFill>
                  <a:srgbClr val="4E9EBA"/>
                </a:solidFill>
              </a:rPr>
              <a:t> </a:t>
            </a:r>
            <a:r>
              <a:rPr lang="es-ES" sz="1600" dirty="0"/>
              <a:t>(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efikazak</a:t>
            </a:r>
            <a:r>
              <a:rPr lang="es-ES" sz="1600" dirty="0"/>
              <a:t> </a:t>
            </a:r>
            <a:r>
              <a:rPr lang="es-ES" sz="1600" dirty="0" err="1"/>
              <a:t>direnik</a:t>
            </a:r>
            <a:r>
              <a:rPr lang="es-ES" sz="1600" dirty="0"/>
              <a:t> </a:t>
            </a:r>
            <a:r>
              <a:rPr lang="es-ES" sz="1600" dirty="0" err="1"/>
              <a:t>frogatu</a:t>
            </a:r>
            <a:r>
              <a:rPr lang="es-ES" sz="1600" dirty="0"/>
              <a:t>): </a:t>
            </a:r>
            <a:r>
              <a:rPr lang="es-ES" sz="1600" dirty="0" err="1"/>
              <a:t>ginsenga</a:t>
            </a:r>
            <a:r>
              <a:rPr lang="es-ES" sz="1600" dirty="0"/>
              <a:t>, </a:t>
            </a:r>
            <a:r>
              <a:rPr lang="es-ES" sz="1600" dirty="0" err="1"/>
              <a:t>santio</a:t>
            </a:r>
            <a:r>
              <a:rPr lang="es-ES" sz="1600" dirty="0"/>
              <a:t> </a:t>
            </a:r>
            <a:r>
              <a:rPr lang="es-ES" sz="1600" dirty="0" err="1"/>
              <a:t>belarra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milazuloa</a:t>
            </a:r>
            <a:r>
              <a:rPr lang="es-ES" sz="1600" dirty="0"/>
              <a:t>, onagra, </a:t>
            </a:r>
            <a:r>
              <a:rPr lang="es-ES" sz="1600" dirty="0" err="1"/>
              <a:t>liho-haziak</a:t>
            </a:r>
            <a:r>
              <a:rPr lang="es-ES" sz="1600" dirty="0"/>
              <a:t>, </a:t>
            </a:r>
            <a:r>
              <a:rPr lang="es-ES" sz="1600" dirty="0" err="1"/>
              <a:t>gari-hozia</a:t>
            </a:r>
            <a:r>
              <a:rPr lang="es-ES" sz="1600" dirty="0"/>
              <a:t>, </a:t>
            </a:r>
            <a:r>
              <a:rPr lang="es-ES" sz="1600" dirty="0" err="1"/>
              <a:t>zalitzukia</a:t>
            </a:r>
            <a:r>
              <a:rPr lang="es-ES" sz="1600" dirty="0"/>
              <a:t> (</a:t>
            </a:r>
            <a:r>
              <a:rPr lang="es-ES" sz="1600" i="1" dirty="0" err="1"/>
              <a:t>Vitex</a:t>
            </a:r>
            <a:r>
              <a:rPr lang="es-ES" sz="1600" i="1" dirty="0"/>
              <a:t> agnus </a:t>
            </a:r>
            <a:r>
              <a:rPr lang="es-ES" sz="1600" i="1" dirty="0" err="1"/>
              <a:t>castus</a:t>
            </a:r>
            <a:r>
              <a:rPr lang="es-ES" sz="1600" dirty="0"/>
              <a:t>), </a:t>
            </a:r>
            <a:r>
              <a:rPr lang="es-ES" sz="1600" dirty="0" err="1"/>
              <a:t>Siberiako</a:t>
            </a:r>
            <a:r>
              <a:rPr lang="es-ES" sz="1600" dirty="0"/>
              <a:t> </a:t>
            </a:r>
            <a:r>
              <a:rPr lang="es-ES" sz="1600" dirty="0" err="1"/>
              <a:t>erruibarboa</a:t>
            </a:r>
            <a:r>
              <a:rPr lang="es-ES" sz="1600" dirty="0"/>
              <a:t> (</a:t>
            </a:r>
            <a:r>
              <a:rPr lang="es-ES" sz="1600" i="1" dirty="0" err="1"/>
              <a:t>Rheum</a:t>
            </a:r>
            <a:r>
              <a:rPr lang="es-ES" sz="1600" i="1" dirty="0"/>
              <a:t> </a:t>
            </a:r>
            <a:r>
              <a:rPr lang="es-ES" sz="1600" i="1" dirty="0" err="1"/>
              <a:t>rhaponticum</a:t>
            </a:r>
            <a:r>
              <a:rPr lang="es-ES" sz="1600" dirty="0"/>
              <a:t>), </a:t>
            </a:r>
            <a:br>
              <a:rPr lang="es-ES" sz="1600" dirty="0"/>
            </a:br>
            <a:r>
              <a:rPr lang="es-ES" sz="1600" dirty="0" err="1"/>
              <a:t>pinu-azala</a:t>
            </a:r>
            <a:r>
              <a:rPr lang="es-ES" sz="1600" dirty="0"/>
              <a:t>, </a:t>
            </a:r>
            <a:r>
              <a:rPr lang="es-ES" sz="1600" dirty="0" err="1"/>
              <a:t>belar</a:t>
            </a:r>
            <a:r>
              <a:rPr lang="es-ES" sz="1600" dirty="0"/>
              <a:t> </a:t>
            </a:r>
            <a:r>
              <a:rPr lang="es-ES" sz="1600" dirty="0" err="1"/>
              <a:t>tradizional</a:t>
            </a:r>
            <a:r>
              <a:rPr lang="es-ES" sz="1600" dirty="0"/>
              <a:t> </a:t>
            </a:r>
            <a:r>
              <a:rPr lang="es-ES" sz="1600" dirty="0" err="1"/>
              <a:t>txinatarrak</a:t>
            </a:r>
            <a:r>
              <a:rPr lang="es-ES" sz="1600" dirty="0"/>
              <a:t> (Dong </a:t>
            </a:r>
            <a:r>
              <a:rPr lang="es-ES" sz="1600" dirty="0" err="1"/>
              <a:t>quaia</a:t>
            </a:r>
            <a:r>
              <a:rPr lang="es-ES" sz="1600" dirty="0"/>
              <a:t>, </a:t>
            </a:r>
            <a:r>
              <a:rPr lang="es-ES" sz="1600" i="1" dirty="0"/>
              <a:t>Ginkgo </a:t>
            </a:r>
            <a:r>
              <a:rPr lang="es-ES" sz="1600" i="1" dirty="0" err="1"/>
              <a:t>biloba</a:t>
            </a:r>
            <a:r>
              <a:rPr lang="es-ES" sz="1600" dirty="0"/>
              <a:t>, basa-</a:t>
            </a:r>
            <a:r>
              <a:rPr lang="es-ES" sz="1600" dirty="0" err="1"/>
              <a:t>ñamea</a:t>
            </a:r>
            <a:r>
              <a:rPr lang="es-ES" sz="1600" dirty="0"/>
              <a:t>), beta-</a:t>
            </a:r>
            <a:r>
              <a:rPr lang="es-ES" sz="1600" dirty="0" err="1"/>
              <a:t>alanina</a:t>
            </a:r>
            <a:r>
              <a:rPr lang="es-ES" sz="1600" dirty="0"/>
              <a:t> eta polen </a:t>
            </a:r>
            <a:r>
              <a:rPr lang="es-ES" sz="1600" dirty="0" err="1"/>
              <a:t>edo</a:t>
            </a:r>
            <a:r>
              <a:rPr lang="es-ES" sz="1600" dirty="0"/>
              <a:t> pistilo </a:t>
            </a:r>
            <a:r>
              <a:rPr lang="es-ES" sz="1600" dirty="0" err="1"/>
              <a:t>aterakinak</a:t>
            </a:r>
            <a:r>
              <a:rPr lang="es-ES" sz="1600" dirty="0"/>
              <a:t>, </a:t>
            </a:r>
            <a:r>
              <a:rPr lang="es-ES" sz="1600" dirty="0" err="1"/>
              <a:t>besteak</a:t>
            </a:r>
            <a:r>
              <a:rPr lang="es-ES" sz="1600" dirty="0"/>
              <a:t> </a:t>
            </a:r>
            <a:r>
              <a:rPr lang="es-ES" sz="1600" dirty="0" err="1"/>
              <a:t>beste</a:t>
            </a:r>
            <a:r>
              <a:rPr lang="es-ES" sz="1600" dirty="0"/>
              <a:t>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0129898" y="3103590"/>
            <a:ext cx="1604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b="1" dirty="0" err="1">
                <a:solidFill>
                  <a:srgbClr val="002060"/>
                </a:solidFill>
                <a:latin typeface="Montserrat"/>
              </a:rPr>
              <a:t>AEMPSen</a:t>
            </a:r>
            <a:r>
              <a:rPr lang="es-ES" sz="800" b="1" dirty="0">
                <a:solidFill>
                  <a:srgbClr val="002060"/>
                </a:solidFill>
                <a:latin typeface="Montserrat"/>
              </a:rPr>
              <a:t/>
            </a:r>
            <a:br>
              <a:rPr lang="es-ES" sz="800" b="1" dirty="0">
                <a:solidFill>
                  <a:srgbClr val="002060"/>
                </a:solidFill>
                <a:latin typeface="Montserrat"/>
              </a:rPr>
            </a:br>
            <a:r>
              <a:rPr lang="es-ES" sz="800" b="1" dirty="0">
                <a:solidFill>
                  <a:srgbClr val="002060"/>
                </a:solidFill>
                <a:latin typeface="Montserrat"/>
              </a:rPr>
              <a:t>INFORMAZIO-OHARRA </a:t>
            </a:r>
          </a:p>
          <a:p>
            <a:pPr algn="ctr"/>
            <a:r>
              <a:rPr lang="es-ES" sz="800" b="1" dirty="0">
                <a:latin typeface="Montserrat"/>
              </a:rPr>
              <a:t>(</a:t>
            </a:r>
            <a:r>
              <a:rPr lang="es-ES" sz="800" b="1" dirty="0" err="1">
                <a:latin typeface="Montserrat"/>
                <a:hlinkClick r:id="rId7"/>
              </a:rPr>
              <a:t>Ref</a:t>
            </a:r>
            <a:r>
              <a:rPr lang="es-ES" sz="800" b="1" dirty="0">
                <a:latin typeface="Montserrat"/>
                <a:hlinkClick r:id="rId7"/>
              </a:rPr>
              <a:t>: 2006/06</a:t>
            </a:r>
            <a:r>
              <a:rPr lang="es-ES" sz="800" b="1" dirty="0">
                <a:latin typeface="Montserrat"/>
              </a:rPr>
              <a:t>)</a:t>
            </a:r>
          </a:p>
          <a:p>
            <a:pPr algn="ctr"/>
            <a:endParaRPr lang="es-ES" sz="800" b="1" dirty="0">
              <a:solidFill>
                <a:srgbClr val="000000"/>
              </a:solidFill>
              <a:latin typeface="Montserrat"/>
            </a:endParaRPr>
          </a:p>
          <a:p>
            <a:pPr algn="ctr"/>
            <a:r>
              <a:rPr lang="es-ES" sz="800" b="1" i="1" dirty="0">
                <a:solidFill>
                  <a:srgbClr val="002060"/>
                </a:solidFill>
                <a:latin typeface="Montserrat"/>
              </a:rPr>
              <a:t>ZIMIZIFUGA RACEMOSO</a:t>
            </a:r>
            <a:r>
              <a:rPr lang="es-ES" sz="800" b="1" dirty="0">
                <a:solidFill>
                  <a:srgbClr val="002060"/>
                </a:solidFill>
                <a:latin typeface="Montserrat"/>
              </a:rPr>
              <a:t>AREN ETA GIBELEKO LESIOEN SUSTRAIAREN LABURPENA</a:t>
            </a:r>
          </a:p>
        </p:txBody>
      </p:sp>
    </p:spTree>
    <p:extLst>
      <p:ext uri="{BB962C8B-B14F-4D97-AF65-F5344CB8AC3E}">
        <p14:creationId xmlns:p14="http://schemas.microsoft.com/office/powerpoint/2010/main" val="245316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HORMONA TRATAMENDU SISTEMIKOA (HTS)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000" dirty="0" err="1"/>
              <a:t>Estrogenoetan</a:t>
            </a:r>
            <a:r>
              <a:rPr lang="es-ES" sz="2000" dirty="0"/>
              <a:t> </a:t>
            </a:r>
            <a:r>
              <a:rPr lang="es-ES" sz="2000" dirty="0" err="1"/>
              <a:t>oinarritutako</a:t>
            </a:r>
            <a:r>
              <a:rPr lang="es-ES" sz="2000" dirty="0"/>
              <a:t> </a:t>
            </a:r>
            <a:r>
              <a:rPr lang="es-ES" sz="2000" dirty="0" err="1"/>
              <a:t>HTSa</a:t>
            </a:r>
            <a:r>
              <a:rPr lang="es-ES" sz="2000" dirty="0"/>
              <a:t> da </a:t>
            </a:r>
            <a:r>
              <a:rPr lang="es-ES" sz="2000" dirty="0" err="1"/>
              <a:t>eraginkorrena</a:t>
            </a:r>
            <a:r>
              <a:rPr lang="es-ES" sz="2000" dirty="0"/>
              <a:t> </a:t>
            </a:r>
            <a:r>
              <a:rPr lang="es-ES" sz="2000" dirty="0" err="1"/>
              <a:t>beroaldiak</a:t>
            </a:r>
            <a:r>
              <a:rPr lang="es-ES" sz="2000" dirty="0"/>
              <a:t> </a:t>
            </a:r>
            <a:r>
              <a:rPr lang="es-ES" sz="2000" dirty="0" err="1"/>
              <a:t>gutxitzeko</a:t>
            </a:r>
            <a:r>
              <a:rPr lang="es-ES" sz="2000" dirty="0"/>
              <a:t> (% 50 eta % 100 </a:t>
            </a:r>
            <a:r>
              <a:rPr lang="es-ES" sz="2000" dirty="0" err="1"/>
              <a:t>bitartean</a:t>
            </a:r>
            <a:r>
              <a:rPr lang="es-ES" sz="2000" dirty="0"/>
              <a:t> </a:t>
            </a:r>
            <a:r>
              <a:rPr lang="es-ES" sz="2000" dirty="0" err="1"/>
              <a:t>murrizten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lau</a:t>
            </a:r>
            <a:r>
              <a:rPr lang="es-ES" sz="2000" dirty="0"/>
              <a:t> astean), </a:t>
            </a:r>
            <a:r>
              <a:rPr lang="es-ES" sz="2000" dirty="0" err="1"/>
              <a:t>baina</a:t>
            </a:r>
            <a:r>
              <a:rPr lang="es-ES" sz="2000" dirty="0"/>
              <a:t> hiperplasia eta </a:t>
            </a:r>
            <a:r>
              <a:rPr lang="es-ES" sz="2000" dirty="0" err="1"/>
              <a:t>endometrioko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,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, </a:t>
            </a:r>
            <a:r>
              <a:rPr lang="es-ES" sz="2000" dirty="0" err="1"/>
              <a:t>tronboenbolismo</a:t>
            </a:r>
            <a:r>
              <a:rPr lang="es-ES" sz="2000" dirty="0"/>
              <a:t> </a:t>
            </a:r>
            <a:r>
              <a:rPr lang="es-ES" sz="2000" dirty="0" err="1"/>
              <a:t>benosoa</a:t>
            </a:r>
            <a:r>
              <a:rPr lang="es-ES" sz="2000" dirty="0"/>
              <a:t> eta </a:t>
            </a:r>
            <a:r>
              <a:rPr lang="es-ES" sz="2000" dirty="0" err="1"/>
              <a:t>iktusa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handitzen</a:t>
            </a:r>
            <a:r>
              <a:rPr lang="es-ES" sz="2000" dirty="0"/>
              <a:t> da.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729703" y="2582547"/>
            <a:ext cx="68610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200" b="1" dirty="0" err="1">
                <a:solidFill>
                  <a:srgbClr val="4E9EBA"/>
                </a:solidFill>
              </a:rPr>
              <a:t>Saihestu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egin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behar</a:t>
            </a:r>
            <a:r>
              <a:rPr lang="es-ES" sz="2200" b="1" dirty="0">
                <a:solidFill>
                  <a:srgbClr val="4E9EBA"/>
                </a:solidFill>
              </a:rPr>
              <a:t> da </a:t>
            </a:r>
            <a:r>
              <a:rPr lang="es-ES" sz="2200" b="1" dirty="0" err="1">
                <a:solidFill>
                  <a:srgbClr val="4E9EBA"/>
                </a:solidFill>
              </a:rPr>
              <a:t>HTSa</a:t>
            </a:r>
            <a:r>
              <a:rPr lang="es-ES" sz="2000" dirty="0"/>
              <a:t>, </a:t>
            </a:r>
            <a:r>
              <a:rPr lang="es-ES" sz="2000" dirty="0" err="1"/>
              <a:t>hauek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emakumeetan</a:t>
            </a:r>
            <a:r>
              <a:rPr lang="es-ES" dirty="0"/>
              <a:t>:</a:t>
            </a:r>
          </a:p>
          <a:p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Bularreko</a:t>
            </a:r>
            <a:r>
              <a:rPr lang="es-ES" dirty="0"/>
              <a:t> </a:t>
            </a:r>
            <a:r>
              <a:rPr lang="es-ES" dirty="0" err="1"/>
              <a:t>minbizia</a:t>
            </a:r>
            <a:r>
              <a:rPr lang="es-ES" dirty="0"/>
              <a:t>. </a:t>
            </a:r>
            <a:r>
              <a:rPr lang="es-ES" dirty="0" err="1"/>
              <a:t>Orain</a:t>
            </a:r>
            <a:r>
              <a:rPr lang="es-ES" dirty="0"/>
              <a:t>,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susmoa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Endometrioko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obulutegiko</a:t>
            </a:r>
            <a:r>
              <a:rPr lang="es-ES" dirty="0"/>
              <a:t> </a:t>
            </a:r>
            <a:r>
              <a:rPr lang="es-ES" dirty="0" err="1"/>
              <a:t>minbiziaren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aurrekariak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Estrogenoekiko</a:t>
            </a:r>
            <a:r>
              <a:rPr lang="es-ES" dirty="0"/>
              <a:t> </a:t>
            </a:r>
            <a:r>
              <a:rPr lang="es-ES" dirty="0" err="1"/>
              <a:t>sentikorrak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tumore</a:t>
            </a:r>
            <a:r>
              <a:rPr lang="es-ES" dirty="0"/>
              <a:t> </a:t>
            </a:r>
            <a:r>
              <a:rPr lang="es-ES" dirty="0" err="1"/>
              <a:t>gaiztoak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(</a:t>
            </a:r>
            <a:r>
              <a:rPr lang="es-ES" dirty="0" err="1"/>
              <a:t>ezagunak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susmoak</a:t>
            </a:r>
            <a:r>
              <a:rPr lang="es-ES" dirty="0"/>
              <a:t>), </a:t>
            </a:r>
            <a:r>
              <a:rPr lang="es-ES" dirty="0" err="1"/>
              <a:t>zainketa</a:t>
            </a:r>
            <a:r>
              <a:rPr lang="es-ES" dirty="0"/>
              <a:t> </a:t>
            </a:r>
            <a:r>
              <a:rPr lang="es-ES" dirty="0" err="1"/>
              <a:t>aringarrietan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izan </a:t>
            </a:r>
            <a:r>
              <a:rPr lang="es-ES" dirty="0" err="1"/>
              <a:t>ezik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Tratatu</a:t>
            </a:r>
            <a:r>
              <a:rPr lang="es-ES" dirty="0"/>
              <a:t> </a:t>
            </a:r>
            <a:r>
              <a:rPr lang="es-ES" dirty="0" err="1"/>
              <a:t>gabeko</a:t>
            </a:r>
            <a:r>
              <a:rPr lang="es-ES" dirty="0"/>
              <a:t> hiperplasia </a:t>
            </a:r>
            <a:r>
              <a:rPr lang="es-ES" dirty="0" err="1"/>
              <a:t>endometriala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Baginako</a:t>
            </a:r>
            <a:r>
              <a:rPr lang="es-ES" dirty="0"/>
              <a:t> </a:t>
            </a:r>
            <a:r>
              <a:rPr lang="es-ES" dirty="0" err="1"/>
              <a:t>odol-galtze</a:t>
            </a:r>
            <a:r>
              <a:rPr lang="es-ES" dirty="0"/>
              <a:t> </a:t>
            </a:r>
            <a:r>
              <a:rPr lang="es-ES" dirty="0" err="1"/>
              <a:t>ulertezina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6072443" y="318656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tronboenboliko</a:t>
            </a:r>
            <a:r>
              <a:rPr lang="es-ES" dirty="0"/>
              <a:t> arterial </a:t>
            </a:r>
            <a:r>
              <a:rPr lang="es-ES" dirty="0" err="1"/>
              <a:t>aktiboa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duela </a:t>
            </a:r>
            <a:r>
              <a:rPr lang="es-ES" dirty="0" err="1"/>
              <a:t>gutxikoa</a:t>
            </a:r>
            <a:r>
              <a:rPr lang="es-ES" dirty="0"/>
              <a:t>, hala </a:t>
            </a:r>
            <a:r>
              <a:rPr lang="es-ES" dirty="0" err="1"/>
              <a:t>nola</a:t>
            </a:r>
            <a:r>
              <a:rPr lang="es-ES" dirty="0"/>
              <a:t> angina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miokardio-infartua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tronboenbolikoaren</a:t>
            </a:r>
            <a:r>
              <a:rPr lang="es-ES" dirty="0"/>
              <a:t> </a:t>
            </a:r>
            <a:r>
              <a:rPr lang="es-ES" dirty="0" err="1"/>
              <a:t>aurrekari</a:t>
            </a:r>
            <a:r>
              <a:rPr lang="es-ES" dirty="0"/>
              <a:t> </a:t>
            </a:r>
            <a:r>
              <a:rPr lang="es-ES" dirty="0" err="1"/>
              <a:t>pertsonalak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handi</a:t>
            </a:r>
            <a:r>
              <a:rPr lang="es-ES" dirty="0"/>
              <a:t> </a:t>
            </a:r>
            <a:r>
              <a:rPr lang="es-ES" dirty="0" err="1"/>
              <a:t>ezaguna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Hipertentsio</a:t>
            </a:r>
            <a:r>
              <a:rPr lang="es-ES" dirty="0"/>
              <a:t> </a:t>
            </a:r>
            <a:r>
              <a:rPr lang="es-ES" dirty="0" err="1"/>
              <a:t>tratatu</a:t>
            </a:r>
            <a:r>
              <a:rPr lang="es-ES" dirty="0"/>
              <a:t> gabea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Larruazaleko</a:t>
            </a:r>
            <a:r>
              <a:rPr lang="es-ES" dirty="0"/>
              <a:t> </a:t>
            </a:r>
            <a:r>
              <a:rPr lang="es-ES" dirty="0" err="1"/>
              <a:t>porfiria</a:t>
            </a:r>
            <a:r>
              <a:rPr lang="es-ES" dirty="0"/>
              <a:t> </a:t>
            </a:r>
            <a:r>
              <a:rPr lang="es-ES" dirty="0" err="1"/>
              <a:t>berantiarra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Gibeleko</a:t>
            </a:r>
            <a:r>
              <a:rPr lang="es-ES" dirty="0"/>
              <a:t> </a:t>
            </a: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aktiboa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Behazun-maskuriko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handiko</a:t>
            </a:r>
            <a:r>
              <a:rPr lang="es-ES" dirty="0"/>
              <a:t> </a:t>
            </a:r>
            <a:r>
              <a:rPr lang="es-ES" dirty="0" err="1"/>
              <a:t>gaixotasuna</a:t>
            </a:r>
            <a:endParaRPr lang="es-ES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59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452206"/>
            <a:ext cx="9601200" cy="2843569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SARRERA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MENOPAUSIAREN SINDROME GENITOURINARIOA (MSG)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BEROALDIAK. SINTOMA BASOMOTORRAK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HORMONA-TRATAMENDU SISTEMATIKOAREN (HTS) SEGURTASUNA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IDEIA NAGUSIAK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813766" y="1446596"/>
            <a:ext cx="2521106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72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908858" y="1302740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  <a:sym typeface="Arial"/>
              </a:rPr>
              <a:t>Estrogenoak</a:t>
            </a:r>
            <a:endParaRPr lang="es-ES" sz="2200" b="1" dirty="0">
              <a:solidFill>
                <a:srgbClr val="4E9EBA"/>
              </a:solidFill>
              <a:sym typeface="Arial"/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Estrogeno</a:t>
            </a:r>
            <a:r>
              <a:rPr lang="es-ES" sz="2000" dirty="0"/>
              <a:t> mota </a:t>
            </a:r>
            <a:r>
              <a:rPr lang="es-ES" sz="2000" dirty="0" err="1"/>
              <a:t>guztiak</a:t>
            </a:r>
            <a:r>
              <a:rPr lang="es-ES" sz="2000" dirty="0"/>
              <a:t> </a:t>
            </a:r>
            <a:r>
              <a:rPr lang="es-ES" sz="2000" dirty="0" err="1"/>
              <a:t>eraginkorrak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beroaldiak</a:t>
            </a:r>
            <a:r>
              <a:rPr lang="es-ES" sz="2000" dirty="0"/>
              <a:t> </a:t>
            </a:r>
            <a:r>
              <a:rPr lang="es-ES" sz="2000" dirty="0" err="1"/>
              <a:t>arintzeko</a:t>
            </a:r>
            <a:r>
              <a:rPr lang="es-ES" sz="20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Estradiol-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txikienarekin</a:t>
            </a:r>
            <a:r>
              <a:rPr lang="es-ES" sz="2000" dirty="0"/>
              <a:t> </a:t>
            </a:r>
            <a:r>
              <a:rPr lang="es-ES" sz="2000" dirty="0" err="1"/>
              <a:t>hasi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da (0,5 mg/</a:t>
            </a:r>
            <a:r>
              <a:rPr lang="es-ES" sz="2000" dirty="0" err="1"/>
              <a:t>egun</a:t>
            </a:r>
            <a:r>
              <a:rPr lang="es-ES" sz="2000" dirty="0"/>
              <a:t> </a:t>
            </a:r>
            <a:r>
              <a:rPr lang="es-ES" sz="2000" dirty="0" err="1"/>
              <a:t>ahotik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0,025 mg/</a:t>
            </a:r>
            <a:r>
              <a:rPr lang="es-ES" sz="2000" dirty="0" err="1"/>
              <a:t>egun</a:t>
            </a:r>
            <a:r>
              <a:rPr lang="es-ES" sz="2000" dirty="0"/>
              <a:t> </a:t>
            </a:r>
            <a:r>
              <a:rPr lang="es-ES" sz="2000" dirty="0" err="1"/>
              <a:t>bide</a:t>
            </a:r>
            <a:r>
              <a:rPr lang="es-ES" sz="2000" dirty="0"/>
              <a:t> </a:t>
            </a:r>
            <a:r>
              <a:rPr lang="es-ES" sz="2000" dirty="0" err="1"/>
              <a:t>transdermikotik</a:t>
            </a:r>
            <a:r>
              <a:rPr lang="es-ES" sz="2000" dirty="0"/>
              <a:t>), eta </a:t>
            </a:r>
            <a:r>
              <a:rPr lang="es-ES" sz="2000" dirty="0" err="1"/>
              <a:t>handitzen</a:t>
            </a:r>
            <a:r>
              <a:rPr lang="es-ES" sz="2000" dirty="0"/>
              <a:t> </a:t>
            </a:r>
            <a:r>
              <a:rPr lang="es-ES" sz="2000" dirty="0" err="1"/>
              <a:t>joan</a:t>
            </a:r>
            <a:r>
              <a:rPr lang="es-ES" sz="2000" dirty="0"/>
              <a:t>, </a:t>
            </a:r>
            <a:r>
              <a:rPr lang="es-ES" sz="2000" dirty="0" err="1"/>
              <a:t>sintomak</a:t>
            </a:r>
            <a:r>
              <a:rPr lang="es-ES" sz="2000" dirty="0"/>
              <a:t> </a:t>
            </a:r>
            <a:r>
              <a:rPr lang="es-ES" sz="2000" dirty="0" err="1"/>
              <a:t>arindu</a:t>
            </a:r>
            <a:r>
              <a:rPr lang="es-ES" sz="2000" dirty="0"/>
              <a:t> arte.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Hau</a:t>
            </a:r>
            <a:r>
              <a:rPr lang="es-ES" sz="2000" dirty="0"/>
              <a:t> da </a:t>
            </a:r>
            <a:r>
              <a:rPr lang="es-ES" sz="2000" dirty="0" err="1"/>
              <a:t>estradiolaren</a:t>
            </a:r>
            <a:r>
              <a:rPr lang="es-ES" sz="2000" dirty="0"/>
              <a:t> </a:t>
            </a:r>
            <a:r>
              <a:rPr lang="es-ES" sz="2000" dirty="0" err="1"/>
              <a:t>ohiko</a:t>
            </a:r>
            <a:r>
              <a:rPr lang="es-ES" sz="2000" dirty="0"/>
              <a:t> </a:t>
            </a:r>
            <a:r>
              <a:rPr lang="es-ES" sz="2000" dirty="0" err="1"/>
              <a:t>dosia</a:t>
            </a:r>
            <a:r>
              <a:rPr lang="es-ES" sz="2000" dirty="0"/>
              <a:t>: 1 mg/</a:t>
            </a:r>
            <a:r>
              <a:rPr lang="es-ES" sz="2000" dirty="0" err="1"/>
              <a:t>egun</a:t>
            </a:r>
            <a:r>
              <a:rPr lang="es-ES" sz="2000" dirty="0"/>
              <a:t> </a:t>
            </a:r>
            <a:r>
              <a:rPr lang="es-ES" sz="2000" dirty="0" err="1"/>
              <a:t>ahotik</a:t>
            </a:r>
            <a:r>
              <a:rPr lang="es-ES" sz="2000" dirty="0"/>
              <a:t>, </a:t>
            </a:r>
            <a:r>
              <a:rPr lang="es-ES" sz="2000" dirty="0" err="1"/>
              <a:t>edo</a:t>
            </a:r>
            <a:r>
              <a:rPr lang="es-ES" sz="2000" dirty="0"/>
              <a:t> 0,05 mg/</a:t>
            </a:r>
            <a:r>
              <a:rPr lang="es-ES" sz="2000" dirty="0" err="1"/>
              <a:t>egun</a:t>
            </a:r>
            <a:r>
              <a:rPr lang="es-ES" sz="2000" dirty="0"/>
              <a:t> </a:t>
            </a:r>
            <a:r>
              <a:rPr lang="es-ES" sz="2000" dirty="0" err="1"/>
              <a:t>bide</a:t>
            </a:r>
            <a:r>
              <a:rPr lang="es-ES" sz="2000" dirty="0"/>
              <a:t> </a:t>
            </a:r>
            <a:r>
              <a:rPr lang="es-ES" sz="2000" dirty="0" err="1"/>
              <a:t>transdermikotik</a:t>
            </a:r>
            <a:r>
              <a:rPr lang="es-ES" sz="20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Badirudi</a:t>
            </a:r>
            <a:r>
              <a:rPr lang="es-ES" sz="2000" dirty="0"/>
              <a:t> </a:t>
            </a:r>
            <a:r>
              <a:rPr lang="es-ES" sz="2000" dirty="0" err="1"/>
              <a:t>zainetako</a:t>
            </a:r>
            <a:r>
              <a:rPr lang="es-ES" sz="2000" dirty="0"/>
              <a:t> </a:t>
            </a:r>
            <a:r>
              <a:rPr lang="es-ES" sz="2000" dirty="0" err="1"/>
              <a:t>tronboenbolismoa</a:t>
            </a:r>
            <a:r>
              <a:rPr lang="es-ES" sz="2000" dirty="0"/>
              <a:t> eta </a:t>
            </a:r>
            <a:r>
              <a:rPr lang="es-ES" sz="2000" dirty="0" err="1"/>
              <a:t>iktus</a:t>
            </a:r>
            <a:r>
              <a:rPr lang="es-ES" sz="2000" dirty="0"/>
              <a:t> </a:t>
            </a:r>
            <a:r>
              <a:rPr lang="es-ES" sz="2000" dirty="0" err="1"/>
              <a:t>iskemikoa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dela </a:t>
            </a:r>
            <a:r>
              <a:rPr lang="es-ES" sz="2000" dirty="0" err="1"/>
              <a:t>ahotik</a:t>
            </a:r>
            <a:r>
              <a:rPr lang="es-ES" sz="2000" dirty="0"/>
              <a:t> </a:t>
            </a:r>
            <a:r>
              <a:rPr lang="es-ES" sz="2000" dirty="0" err="1"/>
              <a:t>hartzeko</a:t>
            </a:r>
            <a:r>
              <a:rPr lang="es-ES" sz="2000" dirty="0"/>
              <a:t> </a:t>
            </a:r>
            <a:r>
              <a:rPr lang="es-ES" sz="2000" dirty="0" err="1"/>
              <a:t>estrogenoen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, </a:t>
            </a:r>
            <a:r>
              <a:rPr lang="es-ES" sz="2000" dirty="0" err="1"/>
              <a:t>bide</a:t>
            </a:r>
            <a:r>
              <a:rPr lang="es-ES" sz="2000" dirty="0"/>
              <a:t> </a:t>
            </a:r>
            <a:r>
              <a:rPr lang="es-ES" sz="2000" dirty="0" err="1"/>
              <a:t>transdermikotik</a:t>
            </a:r>
            <a:r>
              <a:rPr lang="es-ES" sz="2000" dirty="0"/>
              <a:t> </a:t>
            </a:r>
            <a:r>
              <a:rPr lang="es-ES" sz="2000" dirty="0" err="1"/>
              <a:t>hartzekoetan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18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50911" y="1263125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Progestagenoak</a:t>
            </a:r>
            <a:r>
              <a:rPr lang="es-ES" sz="2200" b="1" dirty="0">
                <a:solidFill>
                  <a:srgbClr val="4E9EBA"/>
                </a:solidFill>
              </a:rPr>
              <a:t> (I)</a:t>
            </a:r>
            <a:endParaRPr lang="es-ES" sz="2200" b="1" dirty="0">
              <a:solidFill>
                <a:srgbClr val="4E9EBA"/>
              </a:solidFill>
              <a:sym typeface="Arial"/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Uteroa</a:t>
            </a:r>
            <a:r>
              <a:rPr lang="es-ES" sz="2000" dirty="0"/>
              <a:t> </a:t>
            </a:r>
            <a:r>
              <a:rPr lang="es-ES" sz="2000" dirty="0" err="1"/>
              <a:t>osorik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emakumeen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 </a:t>
            </a:r>
            <a:r>
              <a:rPr lang="es-ES" sz="2000" dirty="0" err="1"/>
              <a:t>gehitzen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, </a:t>
            </a:r>
            <a:r>
              <a:rPr lang="es-ES" sz="2000" dirty="0" err="1"/>
              <a:t>estrogenoak</a:t>
            </a:r>
            <a:r>
              <a:rPr lang="es-ES" sz="2000" dirty="0"/>
              <a:t> </a:t>
            </a:r>
            <a:r>
              <a:rPr lang="es-ES" sz="2000" dirty="0" err="1"/>
              <a:t>erabiltzeagatik</a:t>
            </a:r>
            <a:r>
              <a:rPr lang="es-ES" sz="2000" dirty="0"/>
              <a:t> </a:t>
            </a:r>
            <a:r>
              <a:rPr lang="es-ES" sz="2000" dirty="0" err="1"/>
              <a:t>izaten</a:t>
            </a:r>
            <a:r>
              <a:rPr lang="es-ES" sz="2000" dirty="0"/>
              <a:t> den hiperplasia eta </a:t>
            </a:r>
            <a:r>
              <a:rPr lang="es-ES" sz="2000" dirty="0" err="1"/>
              <a:t>minbizi</a:t>
            </a:r>
            <a:r>
              <a:rPr lang="es-ES" sz="2000" dirty="0"/>
              <a:t> </a:t>
            </a:r>
            <a:r>
              <a:rPr lang="es-ES" sz="2000" dirty="0" err="1"/>
              <a:t>endometriala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murrizteko</a:t>
            </a:r>
            <a:r>
              <a:rPr lang="es-ES" sz="2000" dirty="0"/>
              <a:t>. </a:t>
            </a:r>
            <a:r>
              <a:rPr lang="es-ES" sz="2000" dirty="0" err="1"/>
              <a:t>Beroaldi</a:t>
            </a:r>
            <a:r>
              <a:rPr lang="es-ES" sz="2000" dirty="0"/>
              <a:t> </a:t>
            </a:r>
            <a:r>
              <a:rPr lang="es-ES" sz="2000" dirty="0" err="1"/>
              <a:t>moderatuak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larriak</a:t>
            </a:r>
            <a:r>
              <a:rPr lang="es-ES" sz="2000" dirty="0"/>
              <a:t> izan eta </a:t>
            </a:r>
            <a:r>
              <a:rPr lang="es-ES" sz="2000" dirty="0" err="1"/>
              <a:t>estrogenoak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farmako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-hormonal </a:t>
            </a:r>
            <a:r>
              <a:rPr lang="es-ES" sz="2000" dirty="0" err="1"/>
              <a:t>batzuk</a:t>
            </a:r>
            <a:r>
              <a:rPr lang="es-ES" sz="2000" dirty="0"/>
              <a:t> </a:t>
            </a:r>
            <a:r>
              <a:rPr lang="es-ES" sz="2000" dirty="0" err="1"/>
              <a:t>erabili</a:t>
            </a:r>
            <a:r>
              <a:rPr lang="es-ES" sz="2000" dirty="0"/>
              <a:t> </a:t>
            </a:r>
            <a:r>
              <a:rPr lang="es-ES" sz="2000" dirty="0" err="1"/>
              <a:t>ezin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emakumeentzat</a:t>
            </a:r>
            <a:r>
              <a:rPr lang="es-ES" sz="2000" dirty="0"/>
              <a:t>, </a:t>
            </a:r>
            <a:r>
              <a:rPr lang="es-ES" sz="2000" dirty="0" err="1"/>
              <a:t>aukera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izan </a:t>
            </a:r>
            <a:r>
              <a:rPr lang="es-ES" sz="2000" dirty="0" err="1"/>
              <a:t>daiteke</a:t>
            </a:r>
            <a:r>
              <a:rPr lang="es-ES" sz="2000" dirty="0"/>
              <a:t> </a:t>
            </a:r>
            <a:r>
              <a:rPr lang="es-ES" sz="2000" dirty="0" err="1"/>
              <a:t>progestagenoak</a:t>
            </a:r>
            <a:r>
              <a:rPr lang="es-ES" sz="2000" dirty="0"/>
              <a:t> </a:t>
            </a:r>
            <a:r>
              <a:rPr lang="es-ES" sz="2000" dirty="0" err="1"/>
              <a:t>bakarrik</a:t>
            </a:r>
            <a:r>
              <a:rPr lang="es-ES" sz="2000" dirty="0"/>
              <a:t> </a:t>
            </a:r>
            <a:r>
              <a:rPr lang="es-ES" sz="2000" dirty="0" err="1"/>
              <a:t>erabiltzea</a:t>
            </a:r>
            <a:r>
              <a:rPr lang="es-ES" sz="2000" dirty="0"/>
              <a:t>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Progesterona: </a:t>
            </a:r>
            <a:r>
              <a:rPr lang="es-ES" sz="2000" dirty="0" err="1"/>
              <a:t>modu</a:t>
            </a:r>
            <a:r>
              <a:rPr lang="es-ES" sz="2000" dirty="0"/>
              <a:t> </a:t>
            </a:r>
            <a:r>
              <a:rPr lang="es-ES" sz="2000" dirty="0" err="1"/>
              <a:t>ziklikoan</a:t>
            </a:r>
            <a:r>
              <a:rPr lang="es-ES" sz="2000" dirty="0"/>
              <a:t> </a:t>
            </a:r>
            <a:r>
              <a:rPr lang="es-ES" sz="2000" dirty="0" err="1"/>
              <a:t>ahotik</a:t>
            </a:r>
            <a:r>
              <a:rPr lang="es-ES" sz="2000" dirty="0"/>
              <a:t> </a:t>
            </a:r>
            <a:r>
              <a:rPr lang="es-ES" sz="2000" dirty="0" err="1"/>
              <a:t>hartzeko</a:t>
            </a:r>
            <a:r>
              <a:rPr lang="es-ES" sz="2000" dirty="0"/>
              <a:t> </a:t>
            </a:r>
            <a:r>
              <a:rPr lang="es-ES" sz="2000" dirty="0" err="1"/>
              <a:t>administratu</a:t>
            </a:r>
            <a:r>
              <a:rPr lang="es-ES" sz="2000" dirty="0"/>
              <a:t> </a:t>
            </a:r>
            <a:r>
              <a:rPr lang="es-ES" sz="2000" dirty="0" err="1"/>
              <a:t>daiteke</a:t>
            </a:r>
            <a:r>
              <a:rPr lang="es-ES" sz="2000" dirty="0"/>
              <a:t> (200 mg/</a:t>
            </a:r>
            <a:r>
              <a:rPr lang="es-ES" sz="2000" dirty="0" err="1"/>
              <a:t>egun</a:t>
            </a:r>
            <a:r>
              <a:rPr lang="es-ES" sz="2000" dirty="0"/>
              <a:t> 12 </a:t>
            </a:r>
            <a:r>
              <a:rPr lang="es-ES" sz="2000" dirty="0" err="1"/>
              <a:t>egun</a:t>
            </a:r>
            <a:r>
              <a:rPr lang="es-ES" sz="2000" dirty="0"/>
              <a:t>/</a:t>
            </a:r>
            <a:r>
              <a:rPr lang="es-ES" sz="2000" dirty="0" err="1"/>
              <a:t>hilabete</a:t>
            </a:r>
            <a:r>
              <a:rPr lang="es-ES" sz="2000" dirty="0"/>
              <a:t>, fase </a:t>
            </a:r>
            <a:r>
              <a:rPr lang="es-ES" sz="2000" dirty="0" err="1"/>
              <a:t>luteoa</a:t>
            </a:r>
            <a:r>
              <a:rPr lang="es-ES" sz="2000" dirty="0"/>
              <a:t> </a:t>
            </a:r>
            <a:r>
              <a:rPr lang="es-ES" sz="2000" dirty="0" err="1"/>
              <a:t>imitatuz</a:t>
            </a:r>
            <a:r>
              <a:rPr lang="es-ES" sz="2000" dirty="0"/>
              <a:t>)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erregimen</a:t>
            </a:r>
            <a:r>
              <a:rPr lang="es-ES" sz="2000" dirty="0"/>
              <a:t> </a:t>
            </a:r>
            <a:r>
              <a:rPr lang="es-ES" sz="2000" dirty="0" err="1"/>
              <a:t>jarraituan</a:t>
            </a:r>
            <a:r>
              <a:rPr lang="es-ES" sz="2000" dirty="0"/>
              <a:t> (100 mg/</a:t>
            </a:r>
            <a:r>
              <a:rPr lang="es-ES" sz="2000" dirty="0" err="1"/>
              <a:t>egun</a:t>
            </a:r>
            <a:r>
              <a:rPr lang="es-ES" sz="2000" dirty="0"/>
              <a:t>). </a:t>
            </a:r>
            <a:r>
              <a:rPr lang="es-ES" sz="2000" dirty="0" err="1"/>
              <a:t>Oheratu</a:t>
            </a:r>
            <a:r>
              <a:rPr lang="es-ES" sz="2000" dirty="0"/>
              <a:t> </a:t>
            </a:r>
            <a:r>
              <a:rPr lang="es-ES" sz="2000" dirty="0" err="1"/>
              <a:t>aurretik</a:t>
            </a:r>
            <a:r>
              <a:rPr lang="es-ES" sz="2000" dirty="0"/>
              <a:t> </a:t>
            </a:r>
            <a:r>
              <a:rPr lang="es-ES" sz="2000" dirty="0" err="1"/>
              <a:t>hartzea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da, </a:t>
            </a:r>
            <a:r>
              <a:rPr lang="es-ES" sz="2000" dirty="0" err="1"/>
              <a:t>logura</a:t>
            </a:r>
            <a:r>
              <a:rPr lang="es-ES" sz="2000" dirty="0"/>
              <a:t> sor </a:t>
            </a:r>
            <a:r>
              <a:rPr lang="es-ES" sz="2000" dirty="0" err="1"/>
              <a:t>baitezake</a:t>
            </a:r>
            <a:r>
              <a:rPr lang="es-ES" sz="2000" dirty="0"/>
              <a:t>.</a:t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err="1"/>
              <a:t>Aukera</a:t>
            </a:r>
            <a:r>
              <a:rPr lang="es-ES" sz="2000" dirty="0"/>
              <a:t> </a:t>
            </a:r>
            <a:r>
              <a:rPr lang="es-ES" sz="2000" dirty="0" err="1"/>
              <a:t>gisa</a:t>
            </a:r>
            <a:r>
              <a:rPr lang="es-ES" sz="2000" dirty="0"/>
              <a:t>: </a:t>
            </a:r>
            <a:r>
              <a:rPr lang="es-ES" sz="2000" dirty="0" err="1"/>
              <a:t>bide</a:t>
            </a:r>
            <a:r>
              <a:rPr lang="es-ES" sz="2000" dirty="0"/>
              <a:t> </a:t>
            </a:r>
            <a:r>
              <a:rPr lang="es-ES" sz="2000" dirty="0" err="1"/>
              <a:t>topikotik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baginatik</a:t>
            </a:r>
            <a:r>
              <a:rPr lang="es-ES" sz="2000" dirty="0"/>
              <a:t> </a:t>
            </a:r>
            <a:r>
              <a:rPr lang="es-ES" sz="2000" dirty="0" err="1"/>
              <a:t>hartzeko</a:t>
            </a:r>
            <a:r>
              <a:rPr lang="es-ES" sz="2000" dirty="0"/>
              <a:t> </a:t>
            </a:r>
            <a:r>
              <a:rPr lang="es-ES" sz="2000" dirty="0" err="1"/>
              <a:t>prestakinak</a:t>
            </a:r>
            <a:r>
              <a:rPr lang="es-ES" sz="2000" dirty="0"/>
              <a:t>. Progesterona </a:t>
            </a:r>
            <a:r>
              <a:rPr lang="es-ES" sz="2000" dirty="0" err="1"/>
              <a:t>mikronizatuko</a:t>
            </a:r>
            <a:r>
              <a:rPr lang="es-ES" sz="2000" dirty="0"/>
              <a:t> </a:t>
            </a:r>
            <a:r>
              <a:rPr lang="es-ES" sz="2000" dirty="0" err="1"/>
              <a:t>prestakinak</a:t>
            </a:r>
            <a:r>
              <a:rPr lang="es-ES" sz="2000" dirty="0"/>
              <a:t> </a:t>
            </a:r>
            <a:r>
              <a:rPr lang="es-ES" sz="2000" dirty="0" err="1"/>
              <a:t>ahotik</a:t>
            </a:r>
            <a:r>
              <a:rPr lang="es-ES" sz="2000" dirty="0"/>
              <a:t> </a:t>
            </a:r>
            <a:r>
              <a:rPr lang="es-ES" sz="2000" dirty="0" err="1"/>
              <a:t>zein</a:t>
            </a:r>
            <a:r>
              <a:rPr lang="es-ES" sz="2000" dirty="0"/>
              <a:t> </a:t>
            </a:r>
            <a:r>
              <a:rPr lang="es-ES" sz="2000" dirty="0" err="1"/>
              <a:t>baginatik</a:t>
            </a:r>
            <a:r>
              <a:rPr lang="es-ES" sz="2000" dirty="0"/>
              <a:t> administra </a:t>
            </a:r>
            <a:r>
              <a:rPr lang="es-ES" sz="2000" dirty="0" err="1"/>
              <a:t>daitezke</a:t>
            </a:r>
            <a:r>
              <a:rPr lang="es-ES" sz="2000" dirty="0"/>
              <a:t>. </a:t>
            </a:r>
            <a:r>
              <a:rPr lang="es-ES" sz="2000" dirty="0" err="1"/>
              <a:t>Estrogenoak</a:t>
            </a:r>
            <a:r>
              <a:rPr lang="es-ES" sz="2000" dirty="0"/>
              <a:t> eta </a:t>
            </a:r>
            <a:r>
              <a:rPr lang="es-ES" sz="2000" dirty="0" err="1"/>
              <a:t>progestagenoak</a:t>
            </a:r>
            <a:r>
              <a:rPr lang="es-ES" sz="2000" dirty="0"/>
              <a:t> </a:t>
            </a:r>
            <a:r>
              <a:rPr lang="es-ES" sz="2000" dirty="0" err="1"/>
              <a:t>konbinatzen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hainbat</a:t>
            </a:r>
            <a:r>
              <a:rPr lang="es-ES" sz="2000" dirty="0"/>
              <a:t> </a:t>
            </a:r>
            <a:r>
              <a:rPr lang="es-ES" sz="2000" dirty="0" err="1"/>
              <a:t>prestakin</a:t>
            </a:r>
            <a:r>
              <a:rPr lang="es-ES" sz="2000" dirty="0"/>
              <a:t> </a:t>
            </a:r>
            <a:r>
              <a:rPr lang="es-ES" sz="2000" dirty="0" err="1"/>
              <a:t>daude</a:t>
            </a:r>
            <a:r>
              <a:rPr lang="es-ES" sz="2000" dirty="0"/>
              <a:t>, </a:t>
            </a:r>
            <a:r>
              <a:rPr lang="es-ES" sz="2000" dirty="0" err="1"/>
              <a:t>modu</a:t>
            </a:r>
            <a:r>
              <a:rPr lang="es-ES" sz="2000" dirty="0"/>
              <a:t> </a:t>
            </a:r>
            <a:r>
              <a:rPr lang="es-ES" sz="2000" dirty="0" err="1"/>
              <a:t>jarraituan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ziklikoan</a:t>
            </a:r>
            <a:r>
              <a:rPr lang="es-ES" sz="2000" dirty="0"/>
              <a:t> </a:t>
            </a:r>
            <a:r>
              <a:rPr lang="es-ES" sz="2000" dirty="0" err="1"/>
              <a:t>administratzeko</a:t>
            </a:r>
            <a:r>
              <a:rPr lang="es-ES" sz="2000" dirty="0"/>
              <a:t> (</a:t>
            </a:r>
            <a:r>
              <a:rPr lang="es-ES" sz="2000" dirty="0">
                <a:solidFill>
                  <a:srgbClr val="FF0000"/>
                </a:solidFill>
              </a:rPr>
              <a:t>2. taula</a:t>
            </a:r>
            <a:r>
              <a:rPr lang="es-ES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85668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50911" y="1263125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Progestagenoak</a:t>
            </a:r>
            <a:r>
              <a:rPr lang="es-ES" sz="2200" b="1" dirty="0">
                <a:solidFill>
                  <a:srgbClr val="4E9EBA"/>
                </a:solidFill>
              </a:rPr>
              <a:t> (II)</a:t>
            </a:r>
            <a:endParaRPr lang="es-ES" sz="2200" b="1" dirty="0">
              <a:solidFill>
                <a:srgbClr val="4E9EBA"/>
              </a:solidFill>
              <a:sym typeface="Arial"/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Gehien</a:t>
            </a:r>
            <a:r>
              <a:rPr lang="es-ES" sz="2000" dirty="0"/>
              <a:t> </a:t>
            </a:r>
            <a:r>
              <a:rPr lang="es-ES" sz="2000" dirty="0" err="1"/>
              <a:t>aztertu</a:t>
            </a:r>
            <a:r>
              <a:rPr lang="es-ES" sz="2000" dirty="0"/>
              <a:t> den </a:t>
            </a:r>
            <a:r>
              <a:rPr lang="es-ES" sz="2000" dirty="0" err="1"/>
              <a:t>progestagenoa</a:t>
            </a:r>
            <a:r>
              <a:rPr lang="es-ES" sz="2000" dirty="0"/>
              <a:t> </a:t>
            </a:r>
            <a:r>
              <a:rPr lang="es-ES" sz="2000" dirty="0" err="1">
                <a:solidFill>
                  <a:srgbClr val="4E9EBA"/>
                </a:solidFill>
              </a:rPr>
              <a:t>medroxiprogesterona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azetatoa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/>
              <a:t>da (2,5 mg/</a:t>
            </a:r>
            <a:r>
              <a:rPr lang="es-ES" sz="2000" dirty="0" err="1"/>
              <a:t>egun</a:t>
            </a:r>
            <a:r>
              <a:rPr lang="es-ES" sz="2000" dirty="0"/>
              <a:t>). </a:t>
            </a:r>
            <a:r>
              <a:rPr lang="es-ES" sz="2000" dirty="0" err="1"/>
              <a:t>Estrogeno</a:t>
            </a:r>
            <a:r>
              <a:rPr lang="es-ES" sz="2000" dirty="0"/>
              <a:t> </a:t>
            </a:r>
            <a:r>
              <a:rPr lang="es-ES" sz="2000" dirty="0" err="1"/>
              <a:t>konjugatuekin</a:t>
            </a:r>
            <a:r>
              <a:rPr lang="es-ES" sz="2000" dirty="0"/>
              <a:t> batera </a:t>
            </a:r>
            <a:r>
              <a:rPr lang="es-ES" sz="2000" dirty="0" err="1"/>
              <a:t>administratuta</a:t>
            </a:r>
            <a:r>
              <a:rPr lang="es-ES" sz="2000" dirty="0"/>
              <a:t>, </a:t>
            </a:r>
            <a:r>
              <a:rPr lang="es-ES" sz="2000" dirty="0" err="1"/>
              <a:t>gaixotasun</a:t>
            </a:r>
            <a:r>
              <a:rPr lang="es-ES" sz="2000" dirty="0"/>
              <a:t> </a:t>
            </a:r>
            <a:r>
              <a:rPr lang="es-ES" sz="2000" dirty="0" err="1"/>
              <a:t>koronarioa</a:t>
            </a:r>
            <a:r>
              <a:rPr lang="es-ES" sz="2000" dirty="0"/>
              <a:t> eta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areagotzearekin</a:t>
            </a:r>
            <a:r>
              <a:rPr lang="es-ES" sz="2000" dirty="0"/>
              <a:t> </a:t>
            </a:r>
            <a:r>
              <a:rPr lang="es-ES" sz="2000" dirty="0" err="1"/>
              <a:t>lotu</a:t>
            </a:r>
            <a:r>
              <a:rPr lang="es-ES" sz="2000" dirty="0"/>
              <a:t> zen (WHI </a:t>
            </a:r>
            <a:r>
              <a:rPr lang="es-ES" sz="2000" dirty="0" err="1"/>
              <a:t>saiakuntza</a:t>
            </a:r>
            <a:r>
              <a:rPr lang="es-ES" sz="2000" dirty="0"/>
              <a:t>).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Menopausiarako</a:t>
            </a:r>
            <a:r>
              <a:rPr lang="es-ES" sz="2000" dirty="0"/>
              <a:t> </a:t>
            </a:r>
            <a:r>
              <a:rPr lang="es-ES" sz="2000" dirty="0" err="1"/>
              <a:t>trantsizioan</a:t>
            </a:r>
            <a:r>
              <a:rPr lang="es-ES" sz="2000" dirty="0"/>
              <a:t> (</a:t>
            </a:r>
            <a:r>
              <a:rPr lang="es-ES" sz="2000" dirty="0" err="1"/>
              <a:t>perimenopausia</a:t>
            </a:r>
            <a:r>
              <a:rPr lang="es-ES" sz="2000" dirty="0"/>
              <a:t>) </a:t>
            </a:r>
            <a:r>
              <a:rPr lang="es-ES" sz="2000" dirty="0" err="1"/>
              <a:t>dauden</a:t>
            </a:r>
            <a:r>
              <a:rPr lang="es-ES" sz="2000" dirty="0"/>
              <a:t> </a:t>
            </a:r>
            <a:r>
              <a:rPr lang="es-ES" sz="2000" dirty="0" err="1"/>
              <a:t>emakumeetan</a:t>
            </a:r>
            <a:r>
              <a:rPr lang="es-ES" sz="2000" dirty="0"/>
              <a:t>, </a:t>
            </a:r>
            <a:r>
              <a:rPr lang="es-ES" sz="2000" dirty="0" err="1"/>
              <a:t>beroaldiak</a:t>
            </a:r>
            <a:r>
              <a:rPr lang="es-ES" sz="2000" dirty="0"/>
              <a:t> </a:t>
            </a:r>
            <a:r>
              <a:rPr lang="es-ES" sz="2000" dirty="0" err="1"/>
              <a:t>badituzte</a:t>
            </a:r>
            <a:r>
              <a:rPr lang="es-ES" sz="2000" dirty="0"/>
              <a:t> </a:t>
            </a:r>
            <a:r>
              <a:rPr lang="es-ES" sz="2000" dirty="0" err="1"/>
              <a:t>oraindik</a:t>
            </a:r>
            <a:r>
              <a:rPr lang="es-ES" sz="2000" dirty="0"/>
              <a:t> </a:t>
            </a:r>
            <a:r>
              <a:rPr lang="es-ES" sz="2000" dirty="0" err="1"/>
              <a:t>hileko-zikloak</a:t>
            </a:r>
            <a:r>
              <a:rPr lang="es-ES" sz="2000" dirty="0"/>
              <a:t> </a:t>
            </a:r>
            <a:r>
              <a:rPr lang="es-ES" sz="2000" dirty="0" err="1"/>
              <a:t>dituztela</a:t>
            </a:r>
            <a:r>
              <a:rPr lang="es-ES" sz="2000" dirty="0"/>
              <a:t> eta </a:t>
            </a:r>
            <a:r>
              <a:rPr lang="es-ES" sz="2000" dirty="0" err="1"/>
              <a:t>antisorgailuak</a:t>
            </a:r>
            <a:r>
              <a:rPr lang="es-ES" sz="2000" dirty="0"/>
              <a:t> </a:t>
            </a:r>
            <a:r>
              <a:rPr lang="es-ES" sz="2000" dirty="0" err="1"/>
              <a:t>erabili</a:t>
            </a:r>
            <a:r>
              <a:rPr lang="es-ES" sz="2000" dirty="0"/>
              <a:t> </a:t>
            </a:r>
            <a:r>
              <a:rPr lang="es-ES" sz="2000" dirty="0" err="1"/>
              <a:t>nahi</a:t>
            </a:r>
            <a:r>
              <a:rPr lang="es-ES" sz="2000" dirty="0"/>
              <a:t> </a:t>
            </a:r>
            <a:r>
              <a:rPr lang="es-ES" sz="2000" dirty="0" err="1"/>
              <a:t>badituzte</a:t>
            </a:r>
            <a:r>
              <a:rPr lang="es-ES" sz="2000" dirty="0"/>
              <a:t>, </a:t>
            </a:r>
            <a:r>
              <a:rPr lang="es-ES" sz="2000" dirty="0" err="1"/>
              <a:t>aukera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da </a:t>
            </a:r>
            <a:r>
              <a:rPr lang="es-ES" sz="2000" dirty="0" err="1"/>
              <a:t>ahotiko</a:t>
            </a:r>
            <a:r>
              <a:rPr lang="es-ES" sz="2000" dirty="0"/>
              <a:t> </a:t>
            </a:r>
            <a:r>
              <a:rPr lang="es-ES" sz="2000" dirty="0" err="1"/>
              <a:t>antisorgailuak</a:t>
            </a:r>
            <a:r>
              <a:rPr lang="es-ES" sz="2000" dirty="0"/>
              <a:t> </a:t>
            </a:r>
            <a:r>
              <a:rPr lang="es-ES" sz="2000" dirty="0" err="1"/>
              <a:t>estrogeno</a:t>
            </a:r>
            <a:r>
              <a:rPr lang="es-ES" sz="2000" dirty="0"/>
              <a:t> 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txikiekin</a:t>
            </a:r>
            <a:r>
              <a:rPr lang="es-ES" sz="2000" dirty="0"/>
              <a:t> </a:t>
            </a:r>
            <a:r>
              <a:rPr lang="es-ES" sz="2000" dirty="0" err="1"/>
              <a:t>konbinatuta</a:t>
            </a:r>
            <a:r>
              <a:rPr lang="es-ES" sz="2000" dirty="0"/>
              <a:t> </a:t>
            </a:r>
            <a:r>
              <a:rPr lang="es-ES" sz="2000" dirty="0" err="1"/>
              <a:t>erabiltzea</a:t>
            </a:r>
            <a:r>
              <a:rPr lang="es-ES" sz="2000" dirty="0"/>
              <a:t>. Ez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erabili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emakume</a:t>
            </a:r>
            <a:r>
              <a:rPr lang="es-ES" sz="2000" dirty="0"/>
              <a:t> </a:t>
            </a:r>
            <a:r>
              <a:rPr lang="es-ES" sz="2000" dirty="0" err="1"/>
              <a:t>obesoekin</a:t>
            </a:r>
            <a:r>
              <a:rPr lang="es-ES" sz="2000" dirty="0"/>
              <a:t>, </a:t>
            </a:r>
            <a:r>
              <a:rPr lang="es-ES" sz="2000" dirty="0" err="1"/>
              <a:t>tronboenbolismo-arrisku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</a:t>
            </a:r>
            <a:r>
              <a:rPr lang="es-ES" sz="2000" dirty="0" err="1"/>
              <a:t>dutelako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86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1514" y="1275004"/>
            <a:ext cx="73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2. Taula. </a:t>
            </a:r>
            <a:r>
              <a:rPr lang="es-ES" b="1" dirty="0" err="1">
                <a:solidFill>
                  <a:srgbClr val="4E9EBA"/>
                </a:solidFill>
              </a:rPr>
              <a:t>Menopausiaren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sintoma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basomotorretarako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sendagaiak</a:t>
            </a:r>
            <a:endParaRPr lang="es-ES" b="1" dirty="0">
              <a:solidFill>
                <a:srgbClr val="4E9EBA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586" y="1644335"/>
            <a:ext cx="6594059" cy="4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1513" y="1159394"/>
            <a:ext cx="855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2. </a:t>
            </a:r>
            <a:r>
              <a:rPr lang="es-ES" dirty="0" err="1">
                <a:solidFill>
                  <a:srgbClr val="4E9EBA"/>
                </a:solidFill>
              </a:rPr>
              <a:t>Taularen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jarraipena</a:t>
            </a:r>
            <a:r>
              <a:rPr lang="es-ES" dirty="0">
                <a:solidFill>
                  <a:srgbClr val="4E9EBA"/>
                </a:solidFill>
              </a:rPr>
              <a:t>. </a:t>
            </a:r>
            <a:r>
              <a:rPr lang="es-ES" b="1" dirty="0" err="1">
                <a:solidFill>
                  <a:srgbClr val="4E9EBA"/>
                </a:solidFill>
              </a:rPr>
              <a:t>Menopausiaren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sintoma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basomotorretarako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sendagaiak</a:t>
            </a:r>
            <a:endParaRPr lang="es-ES" b="1" dirty="0">
              <a:solidFill>
                <a:srgbClr val="4E9EBA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959" y="1491936"/>
            <a:ext cx="5544435" cy="46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1513" y="1159394"/>
            <a:ext cx="855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2. </a:t>
            </a:r>
            <a:r>
              <a:rPr lang="es-ES" dirty="0" err="1">
                <a:solidFill>
                  <a:srgbClr val="4E9EBA"/>
                </a:solidFill>
              </a:rPr>
              <a:t>Taularen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jarraipena</a:t>
            </a:r>
            <a:r>
              <a:rPr lang="es-ES" dirty="0">
                <a:solidFill>
                  <a:srgbClr val="4E9EBA"/>
                </a:solidFill>
              </a:rPr>
              <a:t>. </a:t>
            </a:r>
            <a:r>
              <a:rPr lang="es-ES" b="1" dirty="0" err="1">
                <a:solidFill>
                  <a:srgbClr val="4E9EBA"/>
                </a:solidFill>
              </a:rPr>
              <a:t>Menopausiaren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sintoma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basomotorretarako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sendagaiak</a:t>
            </a:r>
            <a:endParaRPr lang="es-ES" b="1" dirty="0">
              <a:solidFill>
                <a:srgbClr val="4E9EBA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424223" y="1513202"/>
            <a:ext cx="6797421" cy="3941301"/>
            <a:chOff x="3005959" y="1491936"/>
            <a:chExt cx="5544435" cy="309439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5"/>
            <a:srcRect b="94811"/>
            <a:stretch/>
          </p:blipFill>
          <p:spPr>
            <a:xfrm>
              <a:off x="3005959" y="1491936"/>
              <a:ext cx="5544435" cy="243558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5959" y="1735495"/>
              <a:ext cx="5544435" cy="2850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36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574010" y="3962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750911" y="1263125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Kontrako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efektuak</a:t>
            </a:r>
            <a:endParaRPr lang="es-ES" sz="2200" b="1" dirty="0">
              <a:solidFill>
                <a:srgbClr val="4E9EBA"/>
              </a:solidFill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Estrogenoen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, </a:t>
            </a:r>
            <a:r>
              <a:rPr lang="es-ES" sz="2000" dirty="0" err="1"/>
              <a:t>kontrako</a:t>
            </a:r>
            <a:r>
              <a:rPr lang="es-ES" sz="2000" dirty="0"/>
              <a:t> </a:t>
            </a:r>
            <a:r>
              <a:rPr lang="es-ES" sz="2000" dirty="0" err="1"/>
              <a:t>efektu</a:t>
            </a:r>
            <a:r>
              <a:rPr lang="es-ES" sz="2000" dirty="0"/>
              <a:t> </a:t>
            </a:r>
            <a:r>
              <a:rPr lang="es-ES" sz="2000" dirty="0" err="1"/>
              <a:t>ohikoenen</a:t>
            </a:r>
            <a:r>
              <a:rPr lang="es-ES" sz="2000" dirty="0"/>
              <a:t> </a:t>
            </a:r>
            <a:r>
              <a:rPr lang="es-ES" sz="2000" dirty="0" err="1"/>
              <a:t>artean</a:t>
            </a:r>
            <a:r>
              <a:rPr lang="es-ES" sz="2000" dirty="0"/>
              <a:t> </a:t>
            </a:r>
            <a:r>
              <a:rPr lang="es-ES" sz="2000" dirty="0" err="1"/>
              <a:t>daude</a:t>
            </a:r>
            <a:r>
              <a:rPr lang="es-ES" sz="2000" dirty="0"/>
              <a:t> </a:t>
            </a:r>
            <a:r>
              <a:rPr lang="es-ES" sz="2000" dirty="0" err="1"/>
              <a:t>bularretako</a:t>
            </a:r>
            <a:r>
              <a:rPr lang="es-ES" sz="2000" dirty="0"/>
              <a:t> mina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sentikortasuna</a:t>
            </a:r>
            <a:r>
              <a:rPr lang="es-ES" sz="2000" dirty="0"/>
              <a:t>, gogo-</a:t>
            </a:r>
            <a:r>
              <a:rPr lang="es-ES" sz="2000" dirty="0" err="1"/>
              <a:t>aldartearen</a:t>
            </a:r>
            <a:r>
              <a:rPr lang="es-ES" sz="2000" dirty="0"/>
              <a:t> </a:t>
            </a:r>
            <a:r>
              <a:rPr lang="es-ES" sz="2000" dirty="0" err="1"/>
              <a:t>asaldurak</a:t>
            </a:r>
            <a:r>
              <a:rPr lang="es-ES" sz="2000" dirty="0"/>
              <a:t> eta </a:t>
            </a:r>
            <a:r>
              <a:rPr lang="es-ES" sz="2000" dirty="0" err="1"/>
              <a:t>abdomeneko</a:t>
            </a:r>
            <a:r>
              <a:rPr lang="es-ES" sz="2000" dirty="0"/>
              <a:t> </a:t>
            </a:r>
            <a:r>
              <a:rPr lang="es-ES" sz="2000" dirty="0" err="1"/>
              <a:t>distentsioa</a:t>
            </a:r>
            <a:r>
              <a:rPr lang="es-ES" sz="2000" dirty="0"/>
              <a:t>. </a:t>
            </a:r>
            <a:r>
              <a:rPr lang="es-ES" sz="2000" dirty="0" err="1"/>
              <a:t>Baliteke</a:t>
            </a:r>
            <a:r>
              <a:rPr lang="es-ES" sz="2000" dirty="0"/>
              <a:t> </a:t>
            </a:r>
            <a:r>
              <a:rPr lang="es-ES" sz="2000" dirty="0" err="1"/>
              <a:t>pisua</a:t>
            </a:r>
            <a:r>
              <a:rPr lang="es-ES" sz="2000" dirty="0"/>
              <a:t> </a:t>
            </a:r>
            <a:r>
              <a:rPr lang="es-ES" sz="2000" dirty="0" err="1"/>
              <a:t>handitzea</a:t>
            </a:r>
            <a:r>
              <a:rPr lang="es-ES" sz="2000" dirty="0"/>
              <a:t> </a:t>
            </a:r>
            <a:r>
              <a:rPr lang="es-ES" sz="2000" dirty="0" err="1"/>
              <a:t>aldi</a:t>
            </a:r>
            <a:r>
              <a:rPr lang="es-ES" sz="2000" dirty="0"/>
              <a:t> </a:t>
            </a:r>
            <a:r>
              <a:rPr lang="es-ES" sz="2000" dirty="0" err="1"/>
              <a:t>baterako</a:t>
            </a:r>
            <a:r>
              <a:rPr lang="es-ES" sz="2000" dirty="0"/>
              <a:t>, </a:t>
            </a:r>
            <a:r>
              <a:rPr lang="es-ES" sz="2000" dirty="0" err="1"/>
              <a:t>baina</a:t>
            </a:r>
            <a:r>
              <a:rPr lang="es-ES" sz="2000" dirty="0"/>
              <a:t> </a:t>
            </a:r>
            <a:r>
              <a:rPr lang="es-ES" sz="2000" u="sng" dirty="0" err="1"/>
              <a:t>denboran</a:t>
            </a:r>
            <a:r>
              <a:rPr lang="es-ES" sz="2000" u="sng" dirty="0"/>
              <a:t> </a:t>
            </a:r>
            <a:r>
              <a:rPr lang="es-ES" sz="2000" u="sng" dirty="0" err="1"/>
              <a:t>ez</a:t>
            </a:r>
            <a:r>
              <a:rPr lang="es-ES" sz="2000" u="sng" dirty="0"/>
              <a:t> </a:t>
            </a:r>
            <a:r>
              <a:rPr lang="es-ES" sz="2000" u="sng" dirty="0" err="1"/>
              <a:t>irautea</a:t>
            </a:r>
            <a:r>
              <a:rPr lang="es-ES" sz="2000" dirty="0"/>
              <a:t>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Estrogenoekin</a:t>
            </a:r>
            <a:r>
              <a:rPr lang="es-ES" sz="2000" dirty="0"/>
              <a:t> eta </a:t>
            </a:r>
            <a:r>
              <a:rPr lang="es-ES" sz="2000" dirty="0" err="1"/>
              <a:t>progestagenoekin</a:t>
            </a:r>
            <a:r>
              <a:rPr lang="es-ES" sz="2000" dirty="0"/>
              <a:t> </a:t>
            </a:r>
            <a:r>
              <a:rPr lang="es-ES" sz="2000" dirty="0" err="1"/>
              <a:t>tratamenduan</a:t>
            </a:r>
            <a:r>
              <a:rPr lang="es-ES" sz="2000" dirty="0"/>
              <a:t> </a:t>
            </a:r>
            <a:r>
              <a:rPr lang="es-ES" sz="2000" dirty="0" err="1"/>
              <a:t>dauden</a:t>
            </a:r>
            <a:r>
              <a:rPr lang="es-ES" sz="2000" dirty="0"/>
              <a:t> </a:t>
            </a:r>
            <a:r>
              <a:rPr lang="es-ES" sz="2000" dirty="0" err="1"/>
              <a:t>ia</a:t>
            </a:r>
            <a:r>
              <a:rPr lang="es-ES" sz="2000" dirty="0"/>
              <a:t> </a:t>
            </a:r>
            <a:r>
              <a:rPr lang="es-ES" sz="2000" dirty="0" err="1"/>
              <a:t>emakume</a:t>
            </a:r>
            <a:r>
              <a:rPr lang="es-ES" sz="2000" dirty="0"/>
              <a:t> </a:t>
            </a:r>
            <a:r>
              <a:rPr lang="es-ES" sz="2000" dirty="0" err="1"/>
              <a:t>guztiek</a:t>
            </a:r>
            <a:r>
              <a:rPr lang="es-ES" sz="2000" dirty="0"/>
              <a:t> </a:t>
            </a:r>
            <a:r>
              <a:rPr lang="es-ES" sz="2000" dirty="0" err="1"/>
              <a:t>dituzte</a:t>
            </a:r>
            <a:r>
              <a:rPr lang="es-ES" sz="2000" dirty="0"/>
              <a:t> </a:t>
            </a:r>
            <a:r>
              <a:rPr lang="es-ES" sz="2000" dirty="0" err="1"/>
              <a:t>baginako</a:t>
            </a:r>
            <a:r>
              <a:rPr lang="es-ES" sz="2000" dirty="0"/>
              <a:t> </a:t>
            </a:r>
            <a:r>
              <a:rPr lang="es-ES" sz="2000" dirty="0" err="1"/>
              <a:t>odol-galtzeak</a:t>
            </a:r>
            <a:r>
              <a:rPr lang="es-ES" sz="2000" dirty="0"/>
              <a:t> </a:t>
            </a:r>
            <a:r>
              <a:rPr lang="es-ES" sz="2000" dirty="0" err="1"/>
              <a:t>erregimen</a:t>
            </a:r>
            <a:r>
              <a:rPr lang="es-ES" sz="2000" dirty="0"/>
              <a:t> </a:t>
            </a:r>
            <a:r>
              <a:rPr lang="es-ES" sz="2000" dirty="0" err="1"/>
              <a:t>ziklikoekin</a:t>
            </a:r>
            <a:r>
              <a:rPr lang="es-ES" sz="2000" dirty="0"/>
              <a:t>, eta </a:t>
            </a:r>
            <a:r>
              <a:rPr lang="es-ES" sz="2000" dirty="0" err="1"/>
              <a:t>lehenengo</a:t>
            </a:r>
            <a:r>
              <a:rPr lang="es-ES" sz="2000" dirty="0"/>
              <a:t> </a:t>
            </a:r>
            <a:r>
              <a:rPr lang="es-ES" sz="2000" dirty="0" err="1"/>
              <a:t>hilabeteetan</a:t>
            </a:r>
            <a:r>
              <a:rPr lang="es-ES" sz="2000" dirty="0"/>
              <a:t>, </a:t>
            </a:r>
            <a:r>
              <a:rPr lang="es-ES" sz="2000" dirty="0" err="1"/>
              <a:t>erregimena</a:t>
            </a:r>
            <a:r>
              <a:rPr lang="es-ES" sz="2000" dirty="0"/>
              <a:t> </a:t>
            </a:r>
            <a:r>
              <a:rPr lang="es-ES" sz="2000" dirty="0" err="1"/>
              <a:t>jarraitua</a:t>
            </a:r>
            <a:r>
              <a:rPr lang="es-ES" sz="2000" dirty="0"/>
              <a:t> </a:t>
            </a:r>
            <a:r>
              <a:rPr lang="es-ES" sz="2000" dirty="0" err="1"/>
              <a:t>bada</a:t>
            </a:r>
            <a:r>
              <a:rPr lang="es-ES" sz="2000" dirty="0"/>
              <a:t>. </a:t>
            </a:r>
            <a:r>
              <a:rPr lang="es-ES" sz="2000" dirty="0" err="1"/>
              <a:t>Progestagenoen</a:t>
            </a:r>
            <a:r>
              <a:rPr lang="es-ES" sz="2000" dirty="0"/>
              <a:t> </a:t>
            </a:r>
            <a:r>
              <a:rPr lang="es-ES" sz="2000" dirty="0" err="1"/>
              <a:t>erregimen</a:t>
            </a:r>
            <a:r>
              <a:rPr lang="es-ES" sz="2000" dirty="0"/>
              <a:t> </a:t>
            </a:r>
            <a:r>
              <a:rPr lang="es-ES" sz="2000" dirty="0" err="1"/>
              <a:t>jarraituak</a:t>
            </a:r>
            <a:r>
              <a:rPr lang="es-ES" sz="2000" dirty="0"/>
              <a:t>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r>
              <a:rPr lang="es-ES" sz="2000" dirty="0"/>
              <a:t> </a:t>
            </a:r>
            <a:r>
              <a:rPr lang="es-ES" sz="2000" dirty="0" err="1"/>
              <a:t>dezake</a:t>
            </a:r>
            <a:r>
              <a:rPr lang="es-ES" sz="2000" dirty="0"/>
              <a:t> </a:t>
            </a:r>
            <a:r>
              <a:rPr lang="es-ES" sz="2000" dirty="0" err="1"/>
              <a:t>erregimen</a:t>
            </a:r>
            <a:r>
              <a:rPr lang="es-ES" sz="2000" dirty="0"/>
              <a:t> </a:t>
            </a:r>
            <a:r>
              <a:rPr lang="es-ES" sz="2000" dirty="0" err="1"/>
              <a:t>ziklikoek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Erregimen</a:t>
            </a:r>
            <a:r>
              <a:rPr lang="es-ES" sz="2000" dirty="0"/>
              <a:t> </a:t>
            </a:r>
            <a:r>
              <a:rPr lang="es-ES" sz="2000" dirty="0" err="1"/>
              <a:t>jarraituetan</a:t>
            </a:r>
            <a:r>
              <a:rPr lang="es-ES" sz="2000" dirty="0"/>
              <a:t>, 3-6 </a:t>
            </a:r>
            <a:r>
              <a:rPr lang="es-ES" sz="2000" dirty="0" err="1"/>
              <a:t>hilabeteren</a:t>
            </a:r>
            <a:r>
              <a:rPr lang="es-ES" sz="2000" dirty="0"/>
              <a:t> </a:t>
            </a:r>
            <a:r>
              <a:rPr lang="es-ES" sz="2000" dirty="0" err="1"/>
              <a:t>ostean</a:t>
            </a:r>
            <a:r>
              <a:rPr lang="es-ES" sz="2000" dirty="0"/>
              <a:t> </a:t>
            </a:r>
            <a:r>
              <a:rPr lang="es-ES" sz="2000" dirty="0" err="1"/>
              <a:t>odol-galerak</a:t>
            </a:r>
            <a:r>
              <a:rPr lang="es-ES" sz="2000" dirty="0"/>
              <a:t> </a:t>
            </a:r>
            <a:r>
              <a:rPr lang="es-ES" sz="2000" dirty="0" err="1"/>
              <a:t>bere</a:t>
            </a:r>
            <a:r>
              <a:rPr lang="es-ES" sz="2000" dirty="0"/>
              <a:t> </a:t>
            </a:r>
            <a:r>
              <a:rPr lang="es-ES" sz="2000" dirty="0" err="1"/>
              <a:t>horretan</a:t>
            </a:r>
            <a:r>
              <a:rPr lang="es-ES" sz="2000" dirty="0"/>
              <a:t> </a:t>
            </a:r>
            <a:r>
              <a:rPr lang="es-ES" sz="2000" dirty="0" err="1"/>
              <a:t>jarraitzen</a:t>
            </a:r>
            <a:r>
              <a:rPr lang="es-ES" sz="2000" dirty="0"/>
              <a:t> </a:t>
            </a:r>
            <a:r>
              <a:rPr lang="es-ES" sz="2000" dirty="0" err="1"/>
              <a:t>badu</a:t>
            </a:r>
            <a:r>
              <a:rPr lang="es-ES" sz="2000" dirty="0"/>
              <a:t>, </a:t>
            </a:r>
            <a:r>
              <a:rPr lang="es-ES" sz="2000" dirty="0" err="1"/>
              <a:t>azterketa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</a:t>
            </a:r>
            <a:r>
              <a:rPr lang="es-ES" sz="2000" dirty="0" err="1"/>
              <a:t>egitea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 </a:t>
            </a:r>
            <a:r>
              <a:rPr lang="es-ES" sz="2000" dirty="0" err="1"/>
              <a:t>pelbiseko</a:t>
            </a:r>
            <a:r>
              <a:rPr lang="es-ES" sz="2000" dirty="0"/>
              <a:t> </a:t>
            </a:r>
            <a:r>
              <a:rPr lang="es-ES" sz="2000" dirty="0" err="1"/>
              <a:t>patologia</a:t>
            </a:r>
            <a:r>
              <a:rPr lang="es-ES" sz="2000" dirty="0"/>
              <a:t> </a:t>
            </a:r>
            <a:r>
              <a:rPr lang="es-ES" sz="2000" dirty="0" err="1"/>
              <a:t>baztertzeko</a:t>
            </a:r>
            <a:r>
              <a:rPr lang="es-ES" sz="2000" dirty="0"/>
              <a:t> (hiperplasia </a:t>
            </a:r>
            <a:r>
              <a:rPr lang="es-ES" sz="2000" dirty="0" err="1"/>
              <a:t>endometriala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endometrioko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).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Gainera</a:t>
            </a:r>
            <a:r>
              <a:rPr lang="es-ES" sz="2000" dirty="0"/>
              <a:t>, </a:t>
            </a:r>
            <a:r>
              <a:rPr lang="es-ES" sz="2000" dirty="0" err="1"/>
              <a:t>estrogeno</a:t>
            </a:r>
            <a:r>
              <a:rPr lang="es-ES" sz="2000" dirty="0"/>
              <a:t> eta </a:t>
            </a:r>
            <a:r>
              <a:rPr lang="es-ES" sz="2000" dirty="0" err="1"/>
              <a:t>progestageno</a:t>
            </a:r>
            <a:r>
              <a:rPr lang="es-ES" sz="2000" dirty="0"/>
              <a:t> </a:t>
            </a:r>
            <a:r>
              <a:rPr lang="es-ES" sz="2000" dirty="0" err="1"/>
              <a:t>bidezko</a:t>
            </a:r>
            <a:r>
              <a:rPr lang="es-ES" sz="2000" dirty="0"/>
              <a:t> hormona-terapia </a:t>
            </a:r>
            <a:r>
              <a:rPr lang="es-ES" sz="2000" dirty="0" err="1"/>
              <a:t>egiten</a:t>
            </a:r>
            <a:r>
              <a:rPr lang="es-ES" sz="2000" dirty="0"/>
              <a:t> den </a:t>
            </a:r>
            <a:r>
              <a:rPr lang="es-ES" sz="2000" dirty="0" err="1"/>
              <a:t>bitartean</a:t>
            </a:r>
            <a:r>
              <a:rPr lang="es-ES" sz="2000" dirty="0"/>
              <a:t> eta </a:t>
            </a:r>
            <a:r>
              <a:rPr lang="es-ES" sz="2000" dirty="0" err="1"/>
              <a:t>eten</a:t>
            </a:r>
            <a:r>
              <a:rPr lang="es-ES" sz="2000" dirty="0"/>
              <a:t> </a:t>
            </a:r>
            <a:r>
              <a:rPr lang="es-ES" sz="2000" dirty="0" err="1"/>
              <a:t>ondoren</a:t>
            </a:r>
            <a:r>
              <a:rPr lang="es-ES" sz="2000" dirty="0"/>
              <a:t>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areagotu</a:t>
            </a:r>
            <a:r>
              <a:rPr lang="es-ES" sz="2000" dirty="0"/>
              <a:t> </a:t>
            </a:r>
            <a:r>
              <a:rPr lang="es-ES" sz="2000" dirty="0" err="1"/>
              <a:t>egiten</a:t>
            </a:r>
            <a:r>
              <a:rPr lang="es-ES" sz="2000" dirty="0"/>
              <a:t> </a:t>
            </a:r>
            <a:r>
              <a:rPr lang="es-ES" sz="2000" dirty="0" err="1"/>
              <a:t>denez</a:t>
            </a:r>
            <a:r>
              <a:rPr lang="es-ES" sz="2000" dirty="0"/>
              <a:t>, </a:t>
            </a:r>
            <a:r>
              <a:rPr lang="es-ES" sz="2000" dirty="0" err="1"/>
              <a:t>HTSa</a:t>
            </a:r>
            <a:r>
              <a:rPr lang="es-ES" sz="2000" dirty="0"/>
              <a:t> </a:t>
            </a:r>
            <a:r>
              <a:rPr lang="es-ES" sz="2000" dirty="0" err="1"/>
              <a:t>erabiltzen</a:t>
            </a:r>
            <a:r>
              <a:rPr lang="es-ES" sz="2000" dirty="0"/>
              <a:t> </a:t>
            </a:r>
            <a:r>
              <a:rPr lang="es-ES" sz="2000" dirty="0" err="1"/>
              <a:t>dutenei</a:t>
            </a:r>
            <a:r>
              <a:rPr lang="es-ES" sz="2000" dirty="0"/>
              <a:t> </a:t>
            </a:r>
            <a:r>
              <a:rPr lang="es-ES" sz="2000" dirty="0" err="1"/>
              <a:t>gomendatu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zaie</a:t>
            </a:r>
            <a:r>
              <a:rPr lang="es-ES" sz="2000" dirty="0"/>
              <a:t> </a:t>
            </a:r>
            <a:r>
              <a:rPr lang="es-ES" sz="2000" dirty="0" err="1"/>
              <a:t>beren</a:t>
            </a:r>
            <a:r>
              <a:rPr lang="es-ES" sz="2000" dirty="0"/>
              <a:t> </a:t>
            </a:r>
            <a:r>
              <a:rPr lang="es-ES" sz="2000" dirty="0" err="1"/>
              <a:t>adinerako</a:t>
            </a:r>
            <a:r>
              <a:rPr lang="es-ES" sz="2000" dirty="0"/>
              <a:t> </a:t>
            </a:r>
            <a:r>
              <a:rPr lang="es-ES" sz="2000" dirty="0" err="1"/>
              <a:t>gomendatutako</a:t>
            </a:r>
            <a:r>
              <a:rPr lang="es-ES" sz="2000" dirty="0"/>
              <a:t>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 </a:t>
            </a:r>
            <a:r>
              <a:rPr lang="es-ES" sz="2000" dirty="0" err="1"/>
              <a:t>detektatzeko</a:t>
            </a:r>
            <a:r>
              <a:rPr lang="es-ES" sz="2000" dirty="0"/>
              <a:t> </a:t>
            </a:r>
            <a:r>
              <a:rPr lang="es-ES" sz="2000" dirty="0" err="1"/>
              <a:t>probak</a:t>
            </a:r>
            <a:r>
              <a:rPr lang="es-ES" sz="2000" dirty="0"/>
              <a:t> </a:t>
            </a:r>
            <a:r>
              <a:rPr lang="es-ES" sz="2000" dirty="0" err="1"/>
              <a:t>egiteko</a:t>
            </a:r>
            <a:r>
              <a:rPr lang="es-ES" sz="2000" dirty="0"/>
              <a:t>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28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  <a:endParaRPr lang="it-IT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750911" y="1263125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HTSaren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iraupena</a:t>
            </a:r>
            <a:endParaRPr lang="es-ES" sz="2200" b="1" dirty="0">
              <a:solidFill>
                <a:srgbClr val="4E9EBA"/>
              </a:solidFill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HTSarekin</a:t>
            </a:r>
            <a:r>
              <a:rPr lang="es-ES" sz="2000" dirty="0"/>
              <a:t> </a:t>
            </a:r>
            <a:r>
              <a:rPr lang="es-ES" sz="2000" dirty="0" err="1"/>
              <a:t>jarraitzeko</a:t>
            </a:r>
            <a:r>
              <a:rPr lang="es-ES" sz="2000" dirty="0"/>
              <a:t> </a:t>
            </a:r>
            <a:r>
              <a:rPr lang="es-ES" sz="2000" dirty="0" err="1"/>
              <a:t>erabakiak</a:t>
            </a:r>
            <a:r>
              <a:rPr lang="es-ES" sz="2000" dirty="0"/>
              <a:t> </a:t>
            </a:r>
            <a:r>
              <a:rPr lang="es-ES" sz="2000" dirty="0" err="1"/>
              <a:t>indibiduala</a:t>
            </a:r>
            <a:r>
              <a:rPr lang="es-ES" sz="2000" dirty="0"/>
              <a:t> izan </a:t>
            </a:r>
            <a:r>
              <a:rPr lang="es-ES" sz="2000" dirty="0" err="1"/>
              <a:t>behar</a:t>
            </a:r>
            <a:r>
              <a:rPr lang="es-ES" sz="2000" dirty="0"/>
              <a:t> du, eta </a:t>
            </a:r>
            <a:r>
              <a:rPr lang="es-ES" sz="2000" dirty="0" err="1"/>
              <a:t>emakumearen</a:t>
            </a:r>
            <a:r>
              <a:rPr lang="es-ES" sz="2000" dirty="0"/>
              <a:t> </a:t>
            </a:r>
            <a:r>
              <a:rPr lang="es-ES" sz="2000" dirty="0" err="1"/>
              <a:t>sintometan</a:t>
            </a:r>
            <a:r>
              <a:rPr lang="es-ES" sz="2000" dirty="0"/>
              <a:t> eta </a:t>
            </a:r>
            <a:r>
              <a:rPr lang="es-ES" sz="2000" dirty="0" err="1"/>
              <a:t>arriskuaren</a:t>
            </a:r>
            <a:r>
              <a:rPr lang="es-ES" sz="2000" dirty="0"/>
              <a:t> eta </a:t>
            </a:r>
            <a:r>
              <a:rPr lang="es-ES" sz="2000" dirty="0" err="1"/>
              <a:t>onuraren</a:t>
            </a:r>
            <a:r>
              <a:rPr lang="es-ES" sz="2000" dirty="0"/>
              <a:t> </a:t>
            </a:r>
            <a:r>
              <a:rPr lang="es-ES" sz="2000" dirty="0" err="1"/>
              <a:t>analisian</a:t>
            </a:r>
            <a:r>
              <a:rPr lang="es-ES" sz="2000" dirty="0"/>
              <a:t> </a:t>
            </a:r>
            <a:r>
              <a:rPr lang="es-ES" sz="2000" dirty="0" err="1"/>
              <a:t>oinarritua</a:t>
            </a:r>
            <a:r>
              <a:rPr lang="es-ES" sz="2000" dirty="0"/>
              <a:t>, </a:t>
            </a:r>
            <a:r>
              <a:rPr lang="es-ES" sz="2000" dirty="0" err="1"/>
              <a:t>adina</a:t>
            </a:r>
            <a:r>
              <a:rPr lang="es-ES" sz="2000" dirty="0"/>
              <a:t> </a:t>
            </a:r>
            <a:r>
              <a:rPr lang="es-ES" sz="2000" dirty="0" err="1"/>
              <a:t>edozein</a:t>
            </a:r>
            <a:r>
              <a:rPr lang="es-ES" sz="2000" dirty="0"/>
              <a:t> dela ere.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 </a:t>
            </a:r>
            <a:r>
              <a:rPr lang="es-ES" sz="2000" dirty="0" err="1"/>
              <a:t>Zenbait</a:t>
            </a:r>
            <a:r>
              <a:rPr lang="es-ES" sz="2000" dirty="0"/>
              <a:t> </a:t>
            </a:r>
            <a:r>
              <a:rPr lang="es-ES" sz="2000" dirty="0" err="1"/>
              <a:t>egilek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 6-12 </a:t>
            </a:r>
            <a:r>
              <a:rPr lang="es-ES" sz="2000" dirty="0" err="1"/>
              <a:t>hilabeteko</a:t>
            </a:r>
            <a:r>
              <a:rPr lang="es-ES" sz="2000" dirty="0"/>
              <a:t> </a:t>
            </a:r>
            <a:r>
              <a:rPr lang="es-ES" sz="2000" dirty="0" err="1"/>
              <a:t>tarteetan</a:t>
            </a:r>
            <a:r>
              <a:rPr lang="es-ES" sz="2000" dirty="0"/>
              <a:t> </a:t>
            </a:r>
            <a:r>
              <a:rPr lang="es-ES" sz="2000" dirty="0" err="1"/>
              <a:t>terapiarekin</a:t>
            </a:r>
            <a:r>
              <a:rPr lang="es-ES" sz="2000" dirty="0"/>
              <a:t> </a:t>
            </a:r>
            <a:r>
              <a:rPr lang="es-ES" sz="2000" dirty="0" err="1"/>
              <a:t>jarraitzeko</a:t>
            </a:r>
            <a:r>
              <a:rPr lang="es-ES" sz="2000" dirty="0"/>
              <a:t> </a:t>
            </a:r>
            <a:r>
              <a:rPr lang="es-ES" sz="2000" dirty="0" err="1"/>
              <a:t>beharra</a:t>
            </a:r>
            <a:r>
              <a:rPr lang="es-ES" sz="2000" dirty="0"/>
              <a:t> </a:t>
            </a:r>
            <a:r>
              <a:rPr lang="es-ES" sz="2000" dirty="0" err="1"/>
              <a:t>ote</a:t>
            </a:r>
            <a:r>
              <a:rPr lang="es-ES" sz="2000" dirty="0"/>
              <a:t> </a:t>
            </a:r>
            <a:r>
              <a:rPr lang="es-ES" sz="2000" dirty="0" err="1"/>
              <a:t>dagoen</a:t>
            </a:r>
            <a:r>
              <a:rPr lang="es-ES" sz="2000" dirty="0"/>
              <a:t> </a:t>
            </a:r>
            <a:r>
              <a:rPr lang="es-ES" sz="2000" dirty="0" err="1"/>
              <a:t>ebaluatzea</a:t>
            </a:r>
            <a:r>
              <a:rPr lang="es-ES" sz="2000" dirty="0"/>
              <a:t>, ere </a:t>
            </a:r>
            <a:r>
              <a:rPr lang="es-ES" sz="2000" dirty="0" err="1"/>
              <a:t>dosia</a:t>
            </a:r>
            <a:r>
              <a:rPr lang="es-ES" sz="2000" dirty="0"/>
              <a:t> </a:t>
            </a:r>
            <a:r>
              <a:rPr lang="es-ES" sz="2000" dirty="0" err="1"/>
              <a:t>murrizteko</a:t>
            </a:r>
            <a:r>
              <a:rPr lang="es-ES" sz="2000" dirty="0"/>
              <a:t> </a:t>
            </a:r>
            <a:r>
              <a:rPr lang="es-ES" sz="2000" dirty="0" err="1"/>
              <a:t>aukera</a:t>
            </a:r>
            <a:r>
              <a:rPr lang="es-ES" sz="2000" dirty="0"/>
              <a:t> </a:t>
            </a:r>
            <a:r>
              <a:rPr lang="es-ES" sz="2000" dirty="0" err="1"/>
              <a:t>balioestea</a:t>
            </a:r>
            <a:r>
              <a:rPr lang="es-ES" sz="2000" dirty="0"/>
              <a:t>.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egile</a:t>
            </a:r>
            <a:r>
              <a:rPr lang="es-ES" sz="2000" dirty="0"/>
              <a:t> </a:t>
            </a:r>
            <a:r>
              <a:rPr lang="es-ES" sz="2000" dirty="0" err="1"/>
              <a:t>batzuek</a:t>
            </a:r>
            <a:r>
              <a:rPr lang="es-ES" sz="2000" dirty="0"/>
              <a:t>, </a:t>
            </a:r>
            <a:r>
              <a:rPr lang="es-ES" sz="2000" dirty="0" err="1"/>
              <a:t>berriz</a:t>
            </a:r>
            <a:r>
              <a:rPr lang="es-ES" sz="2000" dirty="0"/>
              <a:t>, </a:t>
            </a:r>
            <a:r>
              <a:rPr lang="es-ES" sz="2000" dirty="0" err="1"/>
              <a:t>lehenengo</a:t>
            </a:r>
            <a:r>
              <a:rPr lang="es-ES" sz="2000" dirty="0"/>
              <a:t> </a:t>
            </a:r>
            <a:r>
              <a:rPr lang="es-ES" sz="2000" dirty="0" err="1"/>
              <a:t>murrizketa</a:t>
            </a:r>
            <a:r>
              <a:rPr lang="es-ES" sz="2000" dirty="0"/>
              <a:t> 3-5 </a:t>
            </a:r>
            <a:r>
              <a:rPr lang="es-ES" sz="2000" dirty="0" err="1"/>
              <a:t>urtera</a:t>
            </a:r>
            <a:r>
              <a:rPr lang="es-ES" sz="2000" dirty="0"/>
              <a:t> </a:t>
            </a:r>
            <a:r>
              <a:rPr lang="es-ES" sz="2000" dirty="0" err="1"/>
              <a:t>balioestea</a:t>
            </a:r>
            <a:r>
              <a:rPr lang="es-ES" sz="2000" dirty="0"/>
              <a:t> </a:t>
            </a:r>
            <a:r>
              <a:rPr lang="es-ES" sz="2000" dirty="0" err="1"/>
              <a:t>proposatzen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Ez da </a:t>
            </a:r>
            <a:r>
              <a:rPr lang="es-ES" sz="2000" dirty="0" err="1"/>
              <a:t>ezagutzen</a:t>
            </a:r>
            <a:r>
              <a:rPr lang="es-ES" sz="2000" dirty="0"/>
              <a:t> </a:t>
            </a:r>
            <a:r>
              <a:rPr lang="es-ES" sz="2000" dirty="0" err="1"/>
              <a:t>zein</a:t>
            </a:r>
            <a:r>
              <a:rPr lang="es-ES" sz="2000" dirty="0"/>
              <a:t> den </a:t>
            </a:r>
            <a:r>
              <a:rPr lang="es-ES" sz="2000" dirty="0" err="1"/>
              <a:t>eteteko</a:t>
            </a:r>
            <a:r>
              <a:rPr lang="es-ES" sz="2000" dirty="0"/>
              <a:t> </a:t>
            </a:r>
            <a:r>
              <a:rPr lang="es-ES" sz="2000" dirty="0" err="1"/>
              <a:t>jarraibide</a:t>
            </a:r>
            <a:r>
              <a:rPr lang="es-ES" sz="2000" dirty="0"/>
              <a:t> </a:t>
            </a:r>
            <a:r>
              <a:rPr lang="es-ES" sz="2000" dirty="0" err="1"/>
              <a:t>egokiena</a:t>
            </a:r>
            <a:r>
              <a:rPr lang="es-ES" sz="2000" dirty="0"/>
              <a:t> (</a:t>
            </a:r>
            <a:r>
              <a:rPr lang="es-ES" sz="2000" dirty="0" err="1"/>
              <a:t>bat</a:t>
            </a:r>
            <a:r>
              <a:rPr lang="es-ES" sz="2000" dirty="0"/>
              <a:t> batean </a:t>
            </a:r>
            <a:r>
              <a:rPr lang="es-ES" sz="2000" dirty="0" err="1"/>
              <a:t>etetea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pixkanaka</a:t>
            </a:r>
            <a:r>
              <a:rPr lang="es-ES" sz="2000" dirty="0"/>
              <a:t> </a:t>
            </a:r>
            <a:r>
              <a:rPr lang="es-ES" sz="2000" dirty="0" err="1"/>
              <a:t>gutxitzea</a:t>
            </a:r>
            <a:r>
              <a:rPr lang="es-ES" sz="2000" dirty="0"/>
              <a:t>). </a:t>
            </a:r>
            <a:r>
              <a:rPr lang="es-ES" sz="2000" dirty="0" err="1"/>
              <a:t>Erabaki</a:t>
            </a:r>
            <a:r>
              <a:rPr lang="es-ES" sz="2000" dirty="0"/>
              <a:t> </a:t>
            </a:r>
            <a:r>
              <a:rPr lang="es-ES" sz="2000" dirty="0" err="1"/>
              <a:t>partekatua</a:t>
            </a:r>
            <a:r>
              <a:rPr lang="es-ES" sz="2000" dirty="0"/>
              <a:t> </a:t>
            </a:r>
            <a:r>
              <a:rPr lang="es-ES" sz="2000" dirty="0" err="1"/>
              <a:t>izatea</a:t>
            </a:r>
            <a:r>
              <a:rPr lang="es-ES" sz="2000" dirty="0"/>
              <a:t> </a:t>
            </a:r>
            <a:r>
              <a:rPr lang="es-ES" sz="2000" dirty="0" err="1"/>
              <a:t>gomendatzen</a:t>
            </a:r>
            <a:r>
              <a:rPr lang="es-ES" sz="2000" dirty="0"/>
              <a:t> da, </a:t>
            </a:r>
            <a:r>
              <a:rPr lang="es-ES" sz="2000" dirty="0" err="1"/>
              <a:t>nola</a:t>
            </a:r>
            <a:r>
              <a:rPr lang="es-ES" sz="2000" dirty="0"/>
              <a:t> </a:t>
            </a:r>
            <a:r>
              <a:rPr lang="es-ES" sz="2000" dirty="0" err="1"/>
              <a:t>eten</a:t>
            </a:r>
            <a:r>
              <a:rPr lang="es-ES" sz="2000" dirty="0"/>
              <a:t> </a:t>
            </a:r>
            <a:r>
              <a:rPr lang="es-ES" sz="2000" dirty="0" err="1"/>
              <a:t>erabakitzeko</a:t>
            </a:r>
            <a:r>
              <a:rPr lang="es-ES" sz="2000" dirty="0"/>
              <a:t>, </a:t>
            </a:r>
            <a:r>
              <a:rPr lang="es-ES" sz="2000" dirty="0" err="1"/>
              <a:t>banakako</a:t>
            </a:r>
            <a:r>
              <a:rPr lang="es-ES" sz="2000" dirty="0"/>
              <a:t> </a:t>
            </a:r>
            <a:r>
              <a:rPr lang="es-ES" sz="2000" dirty="0" err="1"/>
              <a:t>lehentasunen</a:t>
            </a:r>
            <a:r>
              <a:rPr lang="es-ES" sz="2000" dirty="0"/>
              <a:t> </a:t>
            </a:r>
            <a:r>
              <a:rPr lang="es-ES" sz="2000" dirty="0" err="1"/>
              <a:t>arabera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79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2897">
            <a:off x="10002441" y="3346196"/>
            <a:ext cx="2174328" cy="184978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 rot="382897">
            <a:off x="10218939" y="3688666"/>
            <a:ext cx="16885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TXOSTENA, ESTROGENO KONJUGATUEN/BAZEDOXIFENOEN POSIZIONAMENDU TERAPEUTIKOARI BURUZKOA, </a:t>
            </a:r>
            <a:r>
              <a:rPr lang="es-ES" sz="700" b="1" dirty="0" err="1"/>
              <a:t>estrogenoen</a:t>
            </a:r>
            <a:r>
              <a:rPr lang="es-ES" sz="700" b="1" dirty="0"/>
              <a:t> </a:t>
            </a:r>
            <a:r>
              <a:rPr lang="es-ES" sz="700" b="1" dirty="0" err="1"/>
              <a:t>urritasunaren</a:t>
            </a:r>
            <a:r>
              <a:rPr lang="es-ES" sz="700" b="1" dirty="0"/>
              <a:t> </a:t>
            </a:r>
            <a:r>
              <a:rPr lang="es-ES" sz="700" b="1" dirty="0" err="1"/>
              <a:t>sintomen</a:t>
            </a:r>
            <a:r>
              <a:rPr lang="es-ES" sz="700" b="1" dirty="0"/>
              <a:t> </a:t>
            </a:r>
            <a:r>
              <a:rPr lang="es-ES" sz="700" b="1" dirty="0" err="1"/>
              <a:t>tratamenduan</a:t>
            </a:r>
            <a:r>
              <a:rPr lang="es-ES" sz="700" b="1" dirty="0"/>
              <a:t>, </a:t>
            </a:r>
            <a:br>
              <a:rPr lang="es-ES" sz="700" b="1" dirty="0"/>
            </a:br>
            <a:r>
              <a:rPr lang="es-ES" sz="700" b="1" dirty="0" err="1"/>
              <a:t>umetokia</a:t>
            </a:r>
            <a:r>
              <a:rPr lang="es-ES" sz="700" b="1" dirty="0"/>
              <a:t> </a:t>
            </a:r>
            <a:r>
              <a:rPr lang="es-ES" sz="700" b="1" dirty="0" err="1"/>
              <a:t>duten</a:t>
            </a:r>
            <a:r>
              <a:rPr lang="es-ES" sz="700" b="1" dirty="0"/>
              <a:t> </a:t>
            </a:r>
            <a:r>
              <a:rPr lang="es-ES" sz="700" b="1" dirty="0" err="1"/>
              <a:t>emakume</a:t>
            </a:r>
            <a:r>
              <a:rPr lang="es-ES" sz="700" b="1" dirty="0"/>
              <a:t> </a:t>
            </a:r>
            <a:r>
              <a:rPr lang="es-ES" sz="700" b="1" dirty="0" err="1"/>
              <a:t>postmenopausikoetan</a:t>
            </a:r>
            <a:r>
              <a:rPr lang="es-ES" sz="700" b="1" dirty="0"/>
              <a:t>, </a:t>
            </a:r>
            <a:br>
              <a:rPr lang="es-ES" sz="700" b="1" dirty="0"/>
            </a:br>
            <a:r>
              <a:rPr lang="es-ES" sz="700" b="1" dirty="0" err="1"/>
              <a:t>baldin</a:t>
            </a:r>
            <a:r>
              <a:rPr lang="es-ES" sz="700" b="1" dirty="0"/>
              <a:t> eta </a:t>
            </a:r>
            <a:r>
              <a:rPr lang="es-ES" sz="700" b="1" dirty="0" err="1"/>
              <a:t>progestageno</a:t>
            </a:r>
            <a:r>
              <a:rPr lang="es-ES" sz="700" b="1" dirty="0"/>
              <a:t>-terapia </a:t>
            </a:r>
            <a:br>
              <a:rPr lang="es-ES" sz="700" b="1" dirty="0"/>
            </a:br>
            <a:r>
              <a:rPr lang="es-ES" sz="700" b="1" dirty="0" err="1"/>
              <a:t>egokia</a:t>
            </a:r>
            <a:r>
              <a:rPr lang="es-ES" sz="700" b="1" dirty="0"/>
              <a:t> </a:t>
            </a:r>
            <a:r>
              <a:rPr lang="es-ES" sz="700" b="1" dirty="0" err="1"/>
              <a:t>ez</a:t>
            </a:r>
            <a:r>
              <a:rPr lang="es-ES" sz="700" b="1" dirty="0"/>
              <a:t> </a:t>
            </a:r>
            <a:r>
              <a:rPr lang="es-ES" sz="700" b="1" dirty="0" err="1"/>
              <a:t>bada</a:t>
            </a:r>
            <a:endParaRPr lang="es-ES" sz="700" b="1" dirty="0"/>
          </a:p>
          <a:p>
            <a:pPr algn="ctr"/>
            <a:r>
              <a:rPr lang="es-ES" sz="700" b="1" dirty="0"/>
              <a:t>(</a:t>
            </a:r>
            <a:r>
              <a:rPr lang="es-ES" sz="700" b="1" dirty="0">
                <a:hlinkClick r:id="rId3"/>
              </a:rPr>
              <a:t>IPT, 40/2017. V1</a:t>
            </a:r>
            <a:r>
              <a:rPr lang="es-ES" sz="700" b="1" dirty="0"/>
              <a:t>)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2897">
            <a:off x="10141528" y="1216417"/>
            <a:ext cx="1971163" cy="1971163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545435" y="386770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56458" y="1129608"/>
            <a:ext cx="10273492" cy="27713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BESTE HORMONA-AUKERA BATZUK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1800" b="1" dirty="0" err="1">
                <a:solidFill>
                  <a:srgbClr val="4E9EBA"/>
                </a:solidFill>
              </a:rPr>
              <a:t>Bazedoxifenoa</a:t>
            </a:r>
            <a:r>
              <a:rPr lang="es-ES" sz="2200" b="1" dirty="0">
                <a:solidFill>
                  <a:srgbClr val="4E9EBA"/>
                </a:solidFill>
              </a:rPr>
              <a:t>: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 err="1"/>
              <a:t>Estrogeno-hartzailearen</a:t>
            </a:r>
            <a:r>
              <a:rPr lang="es-ES" sz="1600" dirty="0"/>
              <a:t> </a:t>
            </a:r>
            <a:r>
              <a:rPr lang="es-ES" sz="1600" dirty="0" err="1"/>
              <a:t>modulatzaile</a:t>
            </a:r>
            <a:r>
              <a:rPr lang="es-ES" sz="1600" dirty="0"/>
              <a:t> </a:t>
            </a:r>
            <a:r>
              <a:rPr lang="es-ES" sz="1600" dirty="0" err="1"/>
              <a:t>selektiboa</a:t>
            </a:r>
            <a:r>
              <a:rPr lang="es-ES" sz="1600" dirty="0"/>
              <a:t> (SERM) da.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 err="1"/>
              <a:t>Estrogeno</a:t>
            </a:r>
            <a:r>
              <a:rPr lang="es-ES" sz="1600" dirty="0"/>
              <a:t> </a:t>
            </a:r>
            <a:r>
              <a:rPr lang="es-ES" sz="1600" dirty="0" err="1"/>
              <a:t>konjugatuekin</a:t>
            </a:r>
            <a:r>
              <a:rPr lang="es-ES" sz="1600" dirty="0"/>
              <a:t> </a:t>
            </a:r>
            <a:r>
              <a:rPr lang="es-ES" sz="1600" dirty="0" err="1"/>
              <a:t>konbinatuta</a:t>
            </a:r>
            <a:r>
              <a:rPr lang="es-ES" sz="1600" dirty="0"/>
              <a:t>, </a:t>
            </a:r>
            <a:r>
              <a:rPr lang="es-ES" sz="1600" dirty="0" err="1"/>
              <a:t>beroaldi</a:t>
            </a:r>
            <a:r>
              <a:rPr lang="es-ES" sz="1600" dirty="0"/>
              <a:t> </a:t>
            </a:r>
            <a:r>
              <a:rPr lang="es-ES" sz="1600" dirty="0" err="1"/>
              <a:t>moderatuetarako</a:t>
            </a:r>
            <a:r>
              <a:rPr lang="es-ES" sz="1600" dirty="0"/>
              <a:t>, </a:t>
            </a:r>
            <a:r>
              <a:rPr lang="es-ES" sz="1600" dirty="0" err="1"/>
              <a:t>progestagenoek</a:t>
            </a:r>
            <a:r>
              <a:rPr lang="es-ES" sz="1600" dirty="0"/>
              <a:t> </a:t>
            </a:r>
            <a:r>
              <a:rPr lang="es-ES" sz="1600" dirty="0" err="1"/>
              <a:t>eragindako</a:t>
            </a:r>
            <a:r>
              <a:rPr lang="es-ES" sz="1600" dirty="0"/>
              <a:t> </a:t>
            </a:r>
            <a:r>
              <a:rPr lang="es-ES" sz="1600" dirty="0" err="1"/>
              <a:t>kontrako</a:t>
            </a:r>
            <a:r>
              <a:rPr lang="es-ES" sz="1600" dirty="0"/>
              <a:t> </a:t>
            </a:r>
            <a:br>
              <a:rPr lang="es-ES" sz="1600" dirty="0"/>
            </a:br>
            <a:r>
              <a:rPr lang="es-ES" sz="1600" dirty="0" err="1"/>
              <a:t>efektuak</a:t>
            </a:r>
            <a:r>
              <a:rPr lang="es-ES" sz="1600" dirty="0"/>
              <a:t> </a:t>
            </a:r>
            <a:r>
              <a:rPr lang="es-ES" sz="1600" dirty="0" err="1"/>
              <a:t>toleratzen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dituzten</a:t>
            </a:r>
            <a:r>
              <a:rPr lang="es-ES" sz="1600" dirty="0"/>
              <a:t> </a:t>
            </a:r>
            <a:r>
              <a:rPr lang="es-ES" sz="1600" dirty="0" err="1"/>
              <a:t>emakumeetan</a:t>
            </a:r>
            <a:r>
              <a:rPr lang="es-ES" sz="1600" dirty="0"/>
              <a:t>, </a:t>
            </a:r>
            <a:r>
              <a:rPr lang="es-ES" sz="1600" dirty="0" err="1"/>
              <a:t>baldin</a:t>
            </a:r>
            <a:r>
              <a:rPr lang="es-ES" sz="1600" dirty="0"/>
              <a:t> eta </a:t>
            </a:r>
            <a:r>
              <a:rPr lang="es-ES" sz="1600" dirty="0" err="1"/>
              <a:t>histerektomiarik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bazaie</a:t>
            </a:r>
            <a:r>
              <a:rPr lang="es-ES" sz="1600" dirty="0"/>
              <a:t>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 err="1"/>
              <a:t>Endometrioko</a:t>
            </a:r>
            <a:r>
              <a:rPr lang="es-ES" sz="1600" dirty="0"/>
              <a:t> </a:t>
            </a:r>
            <a:r>
              <a:rPr lang="es-ES" sz="1600" dirty="0" err="1"/>
              <a:t>hiperplasiaren</a:t>
            </a:r>
            <a:r>
              <a:rPr lang="es-ES" sz="1600" dirty="0"/>
              <a:t> </a:t>
            </a:r>
            <a:r>
              <a:rPr lang="es-ES" sz="1600" dirty="0" err="1"/>
              <a:t>kasu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 </a:t>
            </a:r>
            <a:r>
              <a:rPr lang="es-ES" sz="1600" dirty="0" err="1"/>
              <a:t>hauteman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, eta, </a:t>
            </a:r>
            <a:r>
              <a:rPr lang="es-ES" sz="1600" dirty="0" err="1"/>
              <a:t>beraz</a:t>
            </a:r>
            <a:r>
              <a:rPr lang="es-ES" sz="1600" dirty="0"/>
              <a:t>, </a:t>
            </a:r>
            <a:r>
              <a:rPr lang="es-ES" sz="1600" dirty="0" err="1"/>
              <a:t>osasungintzako</a:t>
            </a:r>
            <a:r>
              <a:rPr lang="es-ES" sz="1600" dirty="0"/>
              <a:t> </a:t>
            </a:r>
            <a:r>
              <a:rPr lang="es-ES" sz="1600" dirty="0" err="1"/>
              <a:t>agintaritzek</a:t>
            </a:r>
            <a:r>
              <a:rPr lang="es-ES" sz="1600" dirty="0"/>
              <a:t> </a:t>
            </a:r>
            <a:r>
              <a:rPr lang="es-ES" sz="1600" dirty="0" err="1"/>
              <a:t>endometrioko</a:t>
            </a:r>
            <a:r>
              <a:rPr lang="es-ES" sz="1600" dirty="0"/>
              <a:t>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/>
              <a:t>luzerako</a:t>
            </a:r>
            <a:r>
              <a:rPr lang="es-ES" sz="1600" dirty="0"/>
              <a:t> </a:t>
            </a:r>
            <a:r>
              <a:rPr lang="es-ES" sz="1600" dirty="0" err="1"/>
              <a:t>segurtasun-azterketak</a:t>
            </a:r>
            <a:r>
              <a:rPr lang="es-ES" sz="1600" dirty="0"/>
              <a:t> </a:t>
            </a:r>
            <a:r>
              <a:rPr lang="es-ES" sz="1600" dirty="0" err="1"/>
              <a:t>eskatu</a:t>
            </a:r>
            <a:r>
              <a:rPr lang="es-ES" sz="1600" dirty="0"/>
              <a:t> </a:t>
            </a:r>
            <a:r>
              <a:rPr lang="es-ES" sz="1600" dirty="0" err="1"/>
              <a:t>dituzte</a:t>
            </a:r>
            <a:r>
              <a:rPr lang="es-ES" sz="1600" dirty="0"/>
              <a:t> (</a:t>
            </a:r>
            <a:r>
              <a:rPr lang="es-ES" sz="1600" dirty="0">
                <a:hlinkClick r:id="rId3"/>
              </a:rPr>
              <a:t>PTT </a:t>
            </a:r>
            <a:r>
              <a:rPr lang="es-ES" sz="1600" dirty="0" err="1">
                <a:hlinkClick r:id="rId3"/>
              </a:rPr>
              <a:t>bazedoxifeno</a:t>
            </a:r>
            <a:r>
              <a:rPr lang="es-ES" sz="1600" dirty="0">
                <a:hlinkClick r:id="rId3"/>
              </a:rPr>
              <a:t> </a:t>
            </a:r>
            <a:r>
              <a:rPr lang="es-ES" sz="1600" dirty="0" err="1">
                <a:hlinkClick r:id="rId3"/>
              </a:rPr>
              <a:t>asoziatua</a:t>
            </a:r>
            <a:r>
              <a:rPr lang="es-ES" sz="1600" dirty="0"/>
              <a:t>).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 err="1"/>
              <a:t>Zainetako</a:t>
            </a:r>
            <a:r>
              <a:rPr lang="es-ES" sz="1600" dirty="0"/>
              <a:t> </a:t>
            </a:r>
            <a:r>
              <a:rPr lang="es-ES" sz="1600" dirty="0" err="1"/>
              <a:t>tronboenbolismoa</a:t>
            </a:r>
            <a:r>
              <a:rPr lang="es-ES" sz="1600" dirty="0"/>
              <a:t> </a:t>
            </a:r>
            <a:r>
              <a:rPr lang="es-ES" sz="1600" dirty="0" err="1"/>
              <a:t>izateko</a:t>
            </a:r>
            <a:r>
              <a:rPr lang="es-ES" sz="1600" dirty="0"/>
              <a:t> </a:t>
            </a:r>
            <a:r>
              <a:rPr lang="es-ES" sz="1600" dirty="0" err="1"/>
              <a:t>arriskua</a:t>
            </a:r>
            <a:r>
              <a:rPr lang="es-ES" sz="1600" dirty="0"/>
              <a:t> </a:t>
            </a:r>
            <a:r>
              <a:rPr lang="es-ES" sz="1600" dirty="0" err="1"/>
              <a:t>handitzearekin</a:t>
            </a:r>
            <a:r>
              <a:rPr lang="es-ES" sz="1600" dirty="0"/>
              <a:t> </a:t>
            </a:r>
            <a:r>
              <a:rPr lang="es-ES" sz="1600" dirty="0" err="1"/>
              <a:t>lotzen</a:t>
            </a:r>
            <a:r>
              <a:rPr lang="es-ES" sz="1600" dirty="0"/>
              <a:t> da.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1800" b="1" dirty="0" err="1">
                <a:solidFill>
                  <a:srgbClr val="4E9EBA"/>
                </a:solidFill>
              </a:rPr>
              <a:t>Tibolona</a:t>
            </a:r>
            <a:r>
              <a:rPr lang="es-ES" sz="2000" b="1" dirty="0">
                <a:solidFill>
                  <a:srgbClr val="4E9EBA"/>
                </a:solidFill>
              </a:rPr>
              <a:t>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Esteroide </a:t>
            </a:r>
            <a:r>
              <a:rPr lang="es-ES" sz="1600" dirty="0" err="1"/>
              <a:t>sintetiko</a:t>
            </a:r>
            <a:r>
              <a:rPr lang="es-ES" sz="1600" dirty="0"/>
              <a:t> </a:t>
            </a:r>
            <a:r>
              <a:rPr lang="es-ES" sz="1600" dirty="0" err="1"/>
              <a:t>bat</a:t>
            </a:r>
            <a:r>
              <a:rPr lang="es-ES" sz="1600" dirty="0"/>
              <a:t> da, eta </a:t>
            </a:r>
            <a:r>
              <a:rPr lang="es-ES" sz="1600" dirty="0" err="1"/>
              <a:t>haren</a:t>
            </a:r>
            <a:r>
              <a:rPr lang="es-ES" sz="1600" dirty="0"/>
              <a:t> </a:t>
            </a:r>
            <a:r>
              <a:rPr lang="es-ES" sz="1600" dirty="0" err="1"/>
              <a:t>metabolitoek</a:t>
            </a:r>
            <a:r>
              <a:rPr lang="es-ES" sz="1600" dirty="0"/>
              <a:t> </a:t>
            </a:r>
            <a:r>
              <a:rPr lang="es-ES" sz="1600" dirty="0" err="1"/>
              <a:t>propietate</a:t>
            </a:r>
            <a:r>
              <a:rPr lang="es-ES" sz="1600" dirty="0"/>
              <a:t> </a:t>
            </a:r>
            <a:r>
              <a:rPr lang="es-ES" sz="1600" dirty="0" err="1"/>
              <a:t>estrogenikoak</a:t>
            </a:r>
            <a:r>
              <a:rPr lang="es-ES" sz="1600" dirty="0"/>
              <a:t>, </a:t>
            </a:r>
            <a:r>
              <a:rPr lang="es-ES" sz="1600" dirty="0" err="1"/>
              <a:t>androgenikoak</a:t>
            </a:r>
            <a:r>
              <a:rPr lang="es-ES" sz="1600" dirty="0"/>
              <a:t> eta </a:t>
            </a:r>
            <a:br>
              <a:rPr lang="es-ES" sz="1600" dirty="0"/>
            </a:br>
            <a:r>
              <a:rPr lang="es-ES" sz="1600" dirty="0" err="1"/>
              <a:t>progestagenoak</a:t>
            </a:r>
            <a:r>
              <a:rPr lang="es-ES" sz="1600" dirty="0"/>
              <a:t> </a:t>
            </a:r>
            <a:r>
              <a:rPr lang="es-ES" sz="1600" dirty="0" err="1"/>
              <a:t>dituzte</a:t>
            </a:r>
            <a:r>
              <a:rPr lang="es-ES" sz="1600" dirty="0"/>
              <a:t>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 err="1"/>
              <a:t>Plazeboarekin</a:t>
            </a:r>
            <a:r>
              <a:rPr lang="es-ES" sz="1600" dirty="0"/>
              <a:t> </a:t>
            </a:r>
            <a:r>
              <a:rPr lang="es-ES" sz="1600" dirty="0" err="1"/>
              <a:t>alderatuta</a:t>
            </a:r>
            <a:r>
              <a:rPr lang="es-ES" sz="1600" dirty="0"/>
              <a:t>, </a:t>
            </a:r>
            <a:r>
              <a:rPr lang="es-ES" sz="1600" dirty="0" err="1"/>
              <a:t>sintoma</a:t>
            </a:r>
            <a:r>
              <a:rPr lang="es-ES" sz="1600" dirty="0"/>
              <a:t> </a:t>
            </a:r>
            <a:r>
              <a:rPr lang="es-ES" sz="1600" dirty="0" err="1"/>
              <a:t>basomotorrak</a:t>
            </a:r>
            <a:r>
              <a:rPr lang="es-ES" sz="1600" dirty="0"/>
              <a:t> </a:t>
            </a:r>
            <a:r>
              <a:rPr lang="es-ES" sz="1600" dirty="0" err="1"/>
              <a:t>murrizten</a:t>
            </a:r>
            <a:r>
              <a:rPr lang="es-ES" sz="1600" dirty="0"/>
              <a:t> </a:t>
            </a:r>
            <a:r>
              <a:rPr lang="es-ES" sz="1600" dirty="0" err="1"/>
              <a:t>ditu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estrogenoak</a:t>
            </a:r>
            <a:r>
              <a:rPr lang="es-ES" sz="1600" dirty="0"/>
              <a:t> </a:t>
            </a:r>
            <a:r>
              <a:rPr lang="es-ES" sz="1600" dirty="0" err="1"/>
              <a:t>bezain</a:t>
            </a:r>
            <a:r>
              <a:rPr lang="es-ES" sz="1600" dirty="0"/>
              <a:t> </a:t>
            </a:r>
            <a:r>
              <a:rPr lang="es-ES" sz="1600" dirty="0" err="1"/>
              <a:t>eraginkorra</a:t>
            </a:r>
            <a:r>
              <a:rPr lang="es-ES" sz="1600" dirty="0"/>
              <a:t>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 err="1"/>
              <a:t>Programatu</a:t>
            </a:r>
            <a:r>
              <a:rPr lang="es-ES" sz="1600" dirty="0"/>
              <a:t> </a:t>
            </a:r>
            <a:r>
              <a:rPr lang="es-ES" sz="1600" dirty="0" err="1"/>
              <a:t>gabeko</a:t>
            </a:r>
            <a:r>
              <a:rPr lang="es-ES" sz="1600" dirty="0"/>
              <a:t> </a:t>
            </a:r>
            <a:r>
              <a:rPr lang="es-ES" sz="1600" dirty="0" err="1"/>
              <a:t>baginako</a:t>
            </a:r>
            <a:r>
              <a:rPr lang="es-ES" sz="1600" dirty="0"/>
              <a:t> </a:t>
            </a:r>
            <a:r>
              <a:rPr lang="es-ES" sz="1600" dirty="0" err="1"/>
              <a:t>odol-galtzearen</a:t>
            </a:r>
            <a:r>
              <a:rPr lang="es-ES" sz="1600" dirty="0"/>
              <a:t> </a:t>
            </a:r>
            <a:r>
              <a:rPr lang="es-ES" sz="1600" dirty="0" err="1"/>
              <a:t>intzidentzia</a:t>
            </a:r>
            <a:r>
              <a:rPr lang="es-ES" sz="1600" dirty="0"/>
              <a:t> </a:t>
            </a:r>
            <a:r>
              <a:rPr lang="es-ES" sz="1600" dirty="0" err="1"/>
              <a:t>HTSarekin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/>
              <a:t> </a:t>
            </a:r>
            <a:r>
              <a:rPr lang="es-ES" sz="1600" dirty="0" err="1"/>
              <a:t>txikiagoa</a:t>
            </a:r>
            <a:r>
              <a:rPr lang="es-ES" sz="1600" dirty="0"/>
              <a:t> da.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Ez da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bularreko</a:t>
            </a:r>
            <a:r>
              <a:rPr lang="es-ES" sz="1600" dirty="0"/>
              <a:t> </a:t>
            </a:r>
            <a:r>
              <a:rPr lang="es-ES" sz="1600" dirty="0" err="1"/>
              <a:t>minbiziaren</a:t>
            </a:r>
            <a:r>
              <a:rPr lang="es-ES" sz="1600" dirty="0"/>
              <a:t> </a:t>
            </a:r>
            <a:r>
              <a:rPr lang="es-ES" sz="1600" dirty="0" err="1"/>
              <a:t>aurrekariak</a:t>
            </a:r>
            <a:r>
              <a:rPr lang="es-ES" sz="1600" dirty="0"/>
              <a:t> </a:t>
            </a:r>
            <a:r>
              <a:rPr lang="es-ES" sz="1600" dirty="0" err="1"/>
              <a:t>dituzten</a:t>
            </a:r>
            <a:r>
              <a:rPr lang="es-ES" sz="1600" dirty="0"/>
              <a:t> </a:t>
            </a:r>
            <a:r>
              <a:rPr lang="es-ES" sz="1600" dirty="0" err="1"/>
              <a:t>emakumeekin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. </a:t>
            </a:r>
            <a:r>
              <a:rPr lang="es-ES" sz="1600" dirty="0" err="1"/>
              <a:t>Istripu</a:t>
            </a:r>
            <a:r>
              <a:rPr lang="es-ES" sz="1600" dirty="0"/>
              <a:t> </a:t>
            </a:r>
            <a:r>
              <a:rPr lang="es-ES" sz="1600" dirty="0" err="1"/>
              <a:t>zerebrobaskularra</a:t>
            </a:r>
            <a:r>
              <a:rPr lang="es-ES" sz="1600" dirty="0"/>
              <a:t> </a:t>
            </a:r>
            <a:r>
              <a:rPr lang="es-ES" sz="1600" dirty="0" err="1"/>
              <a:t>izateko</a:t>
            </a:r>
            <a:r>
              <a:rPr lang="es-ES" sz="1600" dirty="0"/>
              <a:t> </a:t>
            </a:r>
            <a:r>
              <a:rPr lang="es-ES" sz="1600" dirty="0" err="1"/>
              <a:t>arriskua</a:t>
            </a:r>
            <a:r>
              <a:rPr lang="es-ES" sz="1600" dirty="0"/>
              <a:t> ere </a:t>
            </a:r>
            <a:r>
              <a:rPr lang="es-ES" sz="1600" dirty="0" err="1"/>
              <a:t>areagotu</a:t>
            </a:r>
            <a:r>
              <a:rPr lang="es-ES" sz="1600" dirty="0"/>
              <a:t> </a:t>
            </a:r>
            <a:r>
              <a:rPr lang="es-ES" sz="1600" dirty="0" err="1"/>
              <a:t>dezake</a:t>
            </a:r>
            <a:r>
              <a:rPr lang="es-ES" sz="1600" dirty="0"/>
              <a:t>. Ez da </a:t>
            </a:r>
            <a:r>
              <a:rPr lang="es-ES" sz="1600" dirty="0" err="1"/>
              <a:t>HTSarekin</a:t>
            </a:r>
            <a:r>
              <a:rPr lang="es-ES" sz="1600" dirty="0"/>
              <a:t> batera </a:t>
            </a:r>
            <a:r>
              <a:rPr lang="es-ES" sz="1600" dirty="0" err="1"/>
              <a:t>erabili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 rot="382897">
            <a:off x="10289829" y="1601833"/>
            <a:ext cx="16885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INFORME DE POSICIONAMIENTO TERAPÉUTICO DE ESTRÓGENOS CONJUGADOS/BAZEDOXIFENO en el tratamiento de los síntomas de la deficiencia de estrógenos en mujeres postmenopáusicas con útero para las que no resulte apropiada una terapia con progestágenos</a:t>
            </a:r>
          </a:p>
          <a:p>
            <a:pPr algn="ctr"/>
            <a:r>
              <a:rPr lang="es-ES" sz="700" b="1" dirty="0"/>
              <a:t>(</a:t>
            </a:r>
            <a:r>
              <a:rPr lang="es-ES" sz="700" b="1" dirty="0">
                <a:hlinkClick r:id="rId3"/>
              </a:rPr>
              <a:t>IPT, 40/2017. V1</a:t>
            </a:r>
            <a:r>
              <a:rPr lang="es-ES" sz="7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399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699308" y="1081984"/>
            <a:ext cx="4721629" cy="410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SENDAGAI EZ-HORMONALAK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99308" y="1434291"/>
            <a:ext cx="105782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Antidepresiboak</a:t>
            </a:r>
            <a:r>
              <a:rPr lang="es-ES" sz="1500" b="1" dirty="0">
                <a:solidFill>
                  <a:srgbClr val="4E9EBA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 err="1"/>
              <a:t>Paroxetina</a:t>
            </a:r>
            <a:r>
              <a:rPr lang="es-ES" sz="1500" dirty="0"/>
              <a:t> (</a:t>
            </a:r>
            <a:r>
              <a:rPr lang="es-ES" sz="1500" dirty="0" err="1"/>
              <a:t>baimenduta</a:t>
            </a:r>
            <a:r>
              <a:rPr lang="es-ES" sz="1500" dirty="0"/>
              <a:t> </a:t>
            </a:r>
            <a:r>
              <a:rPr lang="es-ES" sz="1500" dirty="0" err="1"/>
              <a:t>dago</a:t>
            </a:r>
            <a:r>
              <a:rPr lang="es-ES" sz="1500" dirty="0"/>
              <a:t> </a:t>
            </a:r>
            <a:r>
              <a:rPr lang="es-ES" sz="1500" dirty="0" err="1"/>
              <a:t>Estatu</a:t>
            </a:r>
            <a:r>
              <a:rPr lang="es-ES" sz="1500" dirty="0"/>
              <a:t> </a:t>
            </a:r>
            <a:r>
              <a:rPr lang="es-ES" sz="1500" dirty="0" err="1"/>
              <a:t>Batuetan</a:t>
            </a:r>
            <a:r>
              <a:rPr lang="es-ES" sz="1500" dirty="0"/>
              <a:t>,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honetan</a:t>
            </a:r>
            <a:r>
              <a:rPr lang="es-ES" sz="1500" dirty="0"/>
              <a:t>: 7,5 mg/</a:t>
            </a:r>
            <a:r>
              <a:rPr lang="es-ES" sz="1500" dirty="0" err="1"/>
              <a:t>egun</a:t>
            </a:r>
            <a:r>
              <a:rPr lang="es-ES" sz="1500" dirty="0"/>
              <a:t>). </a:t>
            </a:r>
            <a:r>
              <a:rPr lang="es-ES" sz="1500" dirty="0" err="1"/>
              <a:t>Gutxi</a:t>
            </a:r>
            <a:r>
              <a:rPr lang="es-ES" sz="1500" dirty="0"/>
              <a:t> </a:t>
            </a:r>
            <a:r>
              <a:rPr lang="es-ES" sz="1500" dirty="0" err="1"/>
              <a:t>gorabehera</a:t>
            </a:r>
            <a:r>
              <a:rPr lang="es-ES" sz="1500" dirty="0"/>
              <a:t> </a:t>
            </a:r>
            <a:r>
              <a:rPr lang="es-ES" sz="1500" dirty="0" err="1"/>
              <a:t>beroaldi</a:t>
            </a:r>
            <a:r>
              <a:rPr lang="es-ES" sz="1500" dirty="0"/>
              <a:t> </a:t>
            </a:r>
            <a:r>
              <a:rPr lang="es-ES" sz="1500" dirty="0" err="1"/>
              <a:t>bat</a:t>
            </a:r>
            <a:r>
              <a:rPr lang="es-ES" sz="1500" dirty="0"/>
              <a:t> </a:t>
            </a:r>
            <a:r>
              <a:rPr lang="es-ES" sz="1500" dirty="0" err="1"/>
              <a:t>gutxiago</a:t>
            </a:r>
            <a:r>
              <a:rPr lang="es-ES" sz="1500" dirty="0"/>
              <a:t> </a:t>
            </a:r>
            <a:r>
              <a:rPr lang="es-ES" sz="1500" dirty="0" err="1"/>
              <a:t>egunean</a:t>
            </a:r>
            <a:r>
              <a:rPr lang="es-ES" sz="1500" dirty="0"/>
              <a:t> </a:t>
            </a:r>
            <a:r>
              <a:rPr lang="es-ES" sz="1500" dirty="0" err="1"/>
              <a:t>tratamenduan</a:t>
            </a:r>
            <a:r>
              <a:rPr lang="es-ES" sz="1500" dirty="0"/>
              <a:t> </a:t>
            </a:r>
            <a:r>
              <a:rPr lang="es-ES" sz="1500" dirty="0" err="1"/>
              <a:t>hasi</a:t>
            </a:r>
            <a:r>
              <a:rPr lang="es-ES" sz="1500" dirty="0"/>
              <a:t> eta 4-8 </a:t>
            </a:r>
            <a:r>
              <a:rPr lang="es-ES" sz="1500" dirty="0" err="1"/>
              <a:t>asteren</a:t>
            </a:r>
            <a:r>
              <a:rPr lang="es-ES" sz="1500" dirty="0"/>
              <a:t> </a:t>
            </a:r>
            <a:r>
              <a:rPr lang="es-ES" sz="1500" dirty="0" err="1"/>
              <a:t>ostean</a:t>
            </a:r>
            <a:r>
              <a:rPr lang="es-ES" sz="1500" dirty="0"/>
              <a:t>. Ez da </a:t>
            </a:r>
            <a:r>
              <a:rPr lang="es-ES" sz="1500" dirty="0" err="1"/>
              <a:t>egokia</a:t>
            </a:r>
            <a:r>
              <a:rPr lang="es-ES" sz="1500" dirty="0"/>
              <a:t> </a:t>
            </a:r>
            <a:r>
              <a:rPr lang="es-ES" sz="1500" dirty="0" err="1"/>
              <a:t>tamoxifenoa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FF0000"/>
                </a:solidFill>
              </a:rPr>
              <a:t>hartzea</a:t>
            </a:r>
            <a:r>
              <a:rPr lang="es-ES" sz="1500" dirty="0"/>
              <a:t>, CYP2D6 </a:t>
            </a:r>
            <a:r>
              <a:rPr lang="es-ES" sz="1500" dirty="0" err="1"/>
              <a:t>bidez</a:t>
            </a:r>
            <a:r>
              <a:rPr lang="es-ES" sz="1500" dirty="0"/>
              <a:t> metabolito </a:t>
            </a:r>
            <a:r>
              <a:rPr lang="es-ES" sz="1500" dirty="0" err="1"/>
              <a:t>aktibo</a:t>
            </a:r>
            <a:r>
              <a:rPr lang="es-ES" sz="1500" dirty="0"/>
              <a:t> </a:t>
            </a:r>
            <a:r>
              <a:rPr lang="es-ES" sz="1500" dirty="0" err="1"/>
              <a:t>bihurtzea</a:t>
            </a:r>
            <a:r>
              <a:rPr lang="es-ES" sz="1500" dirty="0"/>
              <a:t> </a:t>
            </a:r>
            <a:r>
              <a:rPr lang="es-ES" sz="1500" dirty="0" err="1"/>
              <a:t>blokeatzen</a:t>
            </a:r>
            <a:r>
              <a:rPr lang="es-ES" sz="1500" dirty="0"/>
              <a:t> </a:t>
            </a:r>
            <a:r>
              <a:rPr lang="es-ES" sz="1500" dirty="0" err="1"/>
              <a:t>baitu</a:t>
            </a:r>
            <a:r>
              <a:rPr lang="es-ES" sz="15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 err="1"/>
              <a:t>Besteak</a:t>
            </a:r>
            <a:r>
              <a:rPr lang="es-ES" sz="1500" dirty="0"/>
              <a:t>: </a:t>
            </a:r>
            <a:r>
              <a:rPr lang="es-ES" sz="1500" dirty="0" err="1"/>
              <a:t>benlafaxina</a:t>
            </a:r>
            <a:r>
              <a:rPr lang="es-ES" sz="1500" dirty="0"/>
              <a:t>, </a:t>
            </a:r>
            <a:r>
              <a:rPr lang="es-ES" sz="1500" dirty="0" err="1"/>
              <a:t>desbenlafaxina</a:t>
            </a:r>
            <a:r>
              <a:rPr lang="es-ES" sz="1500" dirty="0"/>
              <a:t>, </a:t>
            </a:r>
            <a:r>
              <a:rPr lang="es-ES" sz="1500" dirty="0" err="1"/>
              <a:t>zitaloprama</a:t>
            </a:r>
            <a:r>
              <a:rPr lang="es-ES" sz="1500" dirty="0"/>
              <a:t> eta </a:t>
            </a:r>
            <a:r>
              <a:rPr lang="es-ES" sz="1500" dirty="0" err="1"/>
              <a:t>eszitaloprama</a:t>
            </a:r>
            <a:r>
              <a:rPr lang="es-ES" sz="15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 err="1"/>
              <a:t>Sertralina</a:t>
            </a:r>
            <a:r>
              <a:rPr lang="es-ES" sz="1500" dirty="0"/>
              <a:t> eta </a:t>
            </a:r>
            <a:r>
              <a:rPr lang="es-ES" sz="1500" dirty="0" err="1"/>
              <a:t>fluoxetina</a:t>
            </a:r>
            <a:r>
              <a:rPr lang="es-ES" sz="1500" dirty="0"/>
              <a:t>: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dirudi</a:t>
            </a:r>
            <a:r>
              <a:rPr lang="es-ES" sz="1500" dirty="0"/>
              <a:t> </a:t>
            </a:r>
            <a:r>
              <a:rPr lang="es-ES" sz="1500" dirty="0" err="1"/>
              <a:t>plazeboa</a:t>
            </a:r>
            <a:r>
              <a:rPr lang="es-ES" sz="1500" dirty="0"/>
              <a:t> </a:t>
            </a:r>
            <a:r>
              <a:rPr lang="es-ES" sz="1500" dirty="0" err="1"/>
              <a:t>baino</a:t>
            </a:r>
            <a:r>
              <a:rPr lang="es-ES" sz="1500" dirty="0"/>
              <a:t> </a:t>
            </a:r>
            <a:r>
              <a:rPr lang="es-ES" sz="1500" dirty="0" err="1"/>
              <a:t>efikazagoak</a:t>
            </a:r>
            <a:r>
              <a:rPr lang="es-ES" sz="1500" dirty="0"/>
              <a:t> </a:t>
            </a:r>
            <a:r>
              <a:rPr lang="es-ES" sz="1500" dirty="0" err="1"/>
              <a:t>direnik</a:t>
            </a:r>
            <a:r>
              <a:rPr lang="es-ES" sz="15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Gabapentina</a:t>
            </a:r>
            <a:r>
              <a:rPr lang="es-ES" sz="1500" b="1" dirty="0">
                <a:solidFill>
                  <a:srgbClr val="4E9EBA"/>
                </a:solidFill>
              </a:rPr>
              <a:t>. </a:t>
            </a:r>
            <a:r>
              <a:rPr lang="es-ES" sz="1500" dirty="0" err="1"/>
              <a:t>Egunean</a:t>
            </a:r>
            <a:r>
              <a:rPr lang="es-ES" sz="1500" dirty="0"/>
              <a:t> 2 </a:t>
            </a:r>
            <a:r>
              <a:rPr lang="es-ES" sz="1500" dirty="0" err="1"/>
              <a:t>beroaldi</a:t>
            </a:r>
            <a:r>
              <a:rPr lang="es-ES" sz="1500" dirty="0"/>
              <a:t> </a:t>
            </a:r>
            <a:r>
              <a:rPr lang="es-ES" sz="1500" dirty="0" err="1"/>
              <a:t>inguru</a:t>
            </a:r>
            <a:r>
              <a:rPr lang="es-ES" sz="1500" dirty="0"/>
              <a:t> </a:t>
            </a:r>
            <a:r>
              <a:rPr lang="es-ES" sz="1500" dirty="0" err="1"/>
              <a:t>murriztu</a:t>
            </a:r>
            <a:r>
              <a:rPr lang="es-ES" sz="1500" dirty="0"/>
              <a:t> </a:t>
            </a:r>
            <a:r>
              <a:rPr lang="es-ES" sz="1500" dirty="0" err="1"/>
              <a:t>zituen</a:t>
            </a:r>
            <a:r>
              <a:rPr lang="es-ES" sz="1500" dirty="0"/>
              <a:t>, 8 </a:t>
            </a:r>
            <a:r>
              <a:rPr lang="es-ES" sz="1500" dirty="0" err="1"/>
              <a:t>asteko</a:t>
            </a:r>
            <a:r>
              <a:rPr lang="es-ES" sz="1500" dirty="0"/>
              <a:t> </a:t>
            </a:r>
            <a:r>
              <a:rPr lang="es-ES" sz="1500" dirty="0" err="1"/>
              <a:t>tratamenduaren</a:t>
            </a:r>
            <a:r>
              <a:rPr lang="es-ES" sz="1500" dirty="0"/>
              <a:t> </a:t>
            </a:r>
            <a:r>
              <a:rPr lang="es-ES" sz="1500" dirty="0" err="1"/>
              <a:t>ondoren</a:t>
            </a:r>
            <a:r>
              <a:rPr lang="es-ES" sz="1500" dirty="0"/>
              <a:t>. </a:t>
            </a:r>
            <a:r>
              <a:rPr lang="es-ES" sz="1500" dirty="0" err="1"/>
              <a:t>Antidepresiboen</a:t>
            </a:r>
            <a:r>
              <a:rPr lang="es-ES" sz="1500" dirty="0"/>
              <a:t> </a:t>
            </a:r>
            <a:r>
              <a:rPr lang="es-ES" sz="1500" dirty="0" err="1"/>
              <a:t>ordez</a:t>
            </a:r>
            <a:r>
              <a:rPr lang="es-ES" sz="1500" dirty="0"/>
              <a:t> </a:t>
            </a:r>
            <a:r>
              <a:rPr lang="es-ES" sz="1500" dirty="0" err="1"/>
              <a:t>emateko</a:t>
            </a:r>
            <a:r>
              <a:rPr lang="es-ES" sz="1500" dirty="0"/>
              <a:t> </a:t>
            </a:r>
            <a:r>
              <a:rPr lang="es-ES" sz="1500" dirty="0" err="1"/>
              <a:t>aukera</a:t>
            </a:r>
            <a:r>
              <a:rPr lang="es-ES" sz="1500" dirty="0"/>
              <a:t> </a:t>
            </a:r>
            <a:r>
              <a:rPr lang="es-ES" sz="1500" dirty="0" err="1"/>
              <a:t>bat</a:t>
            </a:r>
            <a:r>
              <a:rPr lang="es-ES" sz="1500" dirty="0"/>
              <a:t> izan </a:t>
            </a:r>
            <a:r>
              <a:rPr lang="es-ES" sz="1500" dirty="0" err="1"/>
              <a:t>daiteke</a:t>
            </a:r>
            <a:r>
              <a:rPr lang="es-ES" sz="1500" dirty="0"/>
              <a:t> </a:t>
            </a:r>
            <a:r>
              <a:rPr lang="es-ES" sz="1500" dirty="0" err="1"/>
              <a:t>gauetako</a:t>
            </a:r>
            <a:r>
              <a:rPr lang="es-ES" sz="1500" dirty="0"/>
              <a:t> </a:t>
            </a:r>
            <a:r>
              <a:rPr lang="es-ES" sz="1500" dirty="0" err="1"/>
              <a:t>izerdiak</a:t>
            </a:r>
            <a:r>
              <a:rPr lang="es-ES" sz="1500" dirty="0"/>
              <a:t> </a:t>
            </a:r>
            <a:r>
              <a:rPr lang="es-ES" sz="1500" dirty="0" err="1"/>
              <a:t>dituzten</a:t>
            </a:r>
            <a:r>
              <a:rPr lang="es-ES" sz="1500" dirty="0"/>
              <a:t> </a:t>
            </a:r>
            <a:r>
              <a:rPr lang="es-ES" sz="1500" dirty="0" err="1"/>
              <a:t>emakumeetan</a:t>
            </a:r>
            <a:r>
              <a:rPr lang="es-ES" sz="1500" dirty="0"/>
              <a:t>; </a:t>
            </a:r>
            <a:r>
              <a:rPr lang="es-ES" sz="1500" dirty="0" err="1"/>
              <a:t>egunean</a:t>
            </a:r>
            <a:r>
              <a:rPr lang="es-ES" sz="1500" dirty="0"/>
              <a:t>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bakarra</a:t>
            </a:r>
            <a:r>
              <a:rPr lang="es-ES" sz="1500" dirty="0"/>
              <a:t> </a:t>
            </a:r>
            <a:r>
              <a:rPr lang="es-ES" sz="1500" dirty="0" err="1"/>
              <a:t>administratu</a:t>
            </a:r>
            <a:r>
              <a:rPr lang="es-ES" sz="1500" dirty="0"/>
              <a:t> </a:t>
            </a:r>
            <a:r>
              <a:rPr lang="es-ES" sz="1500" dirty="0" err="1"/>
              <a:t>behar</a:t>
            </a:r>
            <a:r>
              <a:rPr lang="es-ES" sz="1500" dirty="0"/>
              <a:t> da, </a:t>
            </a:r>
            <a:r>
              <a:rPr lang="es-ES" sz="1500" dirty="0" err="1"/>
              <a:t>oheratzerakoan</a:t>
            </a:r>
            <a:r>
              <a:rPr lang="es-ES" sz="1500" dirty="0"/>
              <a:t>. 100 mg-</a:t>
            </a:r>
            <a:r>
              <a:rPr lang="es-ES" sz="1500" dirty="0" err="1"/>
              <a:t>rekin</a:t>
            </a:r>
            <a:r>
              <a:rPr lang="es-ES" sz="1500" dirty="0"/>
              <a:t> has </a:t>
            </a:r>
            <a:r>
              <a:rPr lang="es-ES" sz="1500" dirty="0" err="1"/>
              <a:t>daiteke</a:t>
            </a:r>
            <a:r>
              <a:rPr lang="es-ES" sz="1500" dirty="0"/>
              <a:t>, </a:t>
            </a:r>
            <a:r>
              <a:rPr lang="es-ES" sz="1500" dirty="0" err="1"/>
              <a:t>oheratu</a:t>
            </a:r>
            <a:r>
              <a:rPr lang="es-ES" sz="1500" dirty="0"/>
              <a:t> </a:t>
            </a:r>
            <a:r>
              <a:rPr lang="es-ES" sz="1500" dirty="0" err="1"/>
              <a:t>baino</a:t>
            </a:r>
            <a:r>
              <a:rPr lang="es-ES" sz="1500" dirty="0"/>
              <a:t> </a:t>
            </a:r>
            <a:r>
              <a:rPr lang="es-ES" sz="1500" dirty="0" err="1"/>
              <a:t>ordubete</a:t>
            </a:r>
            <a:r>
              <a:rPr lang="es-ES" sz="1500" dirty="0"/>
              <a:t> </a:t>
            </a:r>
            <a:r>
              <a:rPr lang="es-ES" sz="1500" dirty="0" err="1"/>
              <a:t>lehenago</a:t>
            </a:r>
            <a:r>
              <a:rPr lang="es-ES" sz="1500" dirty="0"/>
              <a:t> </a:t>
            </a:r>
            <a:r>
              <a:rPr lang="es-ES" sz="1500" dirty="0" err="1"/>
              <a:t>hartuz</a:t>
            </a:r>
            <a:r>
              <a:rPr lang="es-ES" sz="1500" dirty="0"/>
              <a:t>, eta </a:t>
            </a:r>
            <a:r>
              <a:rPr lang="es-ES" sz="1500" dirty="0" err="1"/>
              <a:t>hiru</a:t>
            </a:r>
            <a:r>
              <a:rPr lang="es-ES" sz="1500" dirty="0"/>
              <a:t> </a:t>
            </a:r>
            <a:r>
              <a:rPr lang="es-ES" sz="1500" dirty="0" err="1"/>
              <a:t>gauetik</a:t>
            </a:r>
            <a:r>
              <a:rPr lang="es-ES" sz="1500" dirty="0"/>
              <a:t> </a:t>
            </a:r>
            <a:r>
              <a:rPr lang="es-ES" sz="1500" dirty="0" err="1"/>
              <a:t>behin</a:t>
            </a:r>
            <a:r>
              <a:rPr lang="es-ES" sz="1500" dirty="0"/>
              <a:t> 100 mg </a:t>
            </a:r>
            <a:r>
              <a:rPr lang="es-ES" sz="1500" dirty="0" err="1"/>
              <a:t>handitu</a:t>
            </a:r>
            <a:r>
              <a:rPr lang="es-ES" sz="1500" dirty="0"/>
              <a:t> </a:t>
            </a:r>
            <a:r>
              <a:rPr lang="es-ES" sz="1500" dirty="0" err="1"/>
              <a:t>dosia</a:t>
            </a:r>
            <a:r>
              <a:rPr lang="es-ES" sz="1500" dirty="0"/>
              <a:t>, </a:t>
            </a:r>
            <a:r>
              <a:rPr lang="es-ES" sz="1500" dirty="0" err="1"/>
              <a:t>beroaldiak</a:t>
            </a:r>
            <a:r>
              <a:rPr lang="es-ES" sz="1500" dirty="0"/>
              <a:t> </a:t>
            </a:r>
            <a:r>
              <a:rPr lang="es-ES" sz="1500" dirty="0" err="1"/>
              <a:t>arindu</a:t>
            </a:r>
            <a:r>
              <a:rPr lang="es-ES" sz="1500" dirty="0"/>
              <a:t> arte, </a:t>
            </a:r>
            <a:r>
              <a:rPr lang="es-ES" sz="1500" dirty="0" err="1"/>
              <a:t>edo</a:t>
            </a:r>
            <a:r>
              <a:rPr lang="es-ES" sz="1500" dirty="0"/>
              <a:t> </a:t>
            </a:r>
            <a:r>
              <a:rPr lang="es-ES" sz="1500" dirty="0" err="1"/>
              <a:t>bigarren</a:t>
            </a:r>
            <a:r>
              <a:rPr lang="es-ES" sz="1500" dirty="0"/>
              <a:t> </a:t>
            </a:r>
            <a:r>
              <a:rPr lang="es-ES" sz="1500" dirty="0" err="1"/>
              <a:t>mailako</a:t>
            </a:r>
            <a:r>
              <a:rPr lang="es-ES" sz="1500" dirty="0"/>
              <a:t> </a:t>
            </a:r>
            <a:r>
              <a:rPr lang="es-ES" sz="1500" dirty="0" err="1"/>
              <a:t>ondorioen</a:t>
            </a:r>
            <a:r>
              <a:rPr lang="es-ES" sz="1500" dirty="0"/>
              <a:t> </a:t>
            </a:r>
            <a:r>
              <a:rPr lang="es-ES" sz="1500" dirty="0" err="1"/>
              <a:t>arabera</a:t>
            </a:r>
            <a:r>
              <a:rPr lang="es-ES" sz="1500" dirty="0"/>
              <a:t>, </a:t>
            </a:r>
            <a:r>
              <a:rPr lang="es-ES" sz="1500" dirty="0" err="1"/>
              <a:t>gehienez</a:t>
            </a:r>
            <a:r>
              <a:rPr lang="es-ES" sz="1500" dirty="0"/>
              <a:t> ere 900 mg/</a:t>
            </a:r>
            <a:r>
              <a:rPr lang="es-ES" sz="1500" dirty="0" err="1"/>
              <a:t>egun</a:t>
            </a:r>
            <a:r>
              <a:rPr lang="es-ES" sz="1500" dirty="0"/>
              <a:t> </a:t>
            </a:r>
            <a:r>
              <a:rPr lang="es-ES" sz="1500" dirty="0" err="1"/>
              <a:t>hartu</a:t>
            </a:r>
            <a:r>
              <a:rPr lang="es-ES" sz="1500" dirty="0"/>
              <a:t> arte.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Klonidina</a:t>
            </a:r>
            <a:r>
              <a:rPr lang="es-ES" sz="1500" b="1" dirty="0">
                <a:solidFill>
                  <a:srgbClr val="4E9EBA"/>
                </a:solidFill>
              </a:rPr>
              <a:t>. </a:t>
            </a:r>
            <a:r>
              <a:rPr lang="es-ES" sz="1500" dirty="0" err="1"/>
              <a:t>Efikazia</a:t>
            </a:r>
            <a:r>
              <a:rPr lang="es-ES" sz="1500" dirty="0"/>
              <a:t> </a:t>
            </a:r>
            <a:r>
              <a:rPr lang="es-ES" sz="1500" dirty="0" err="1"/>
              <a:t>txikia</a:t>
            </a:r>
            <a:r>
              <a:rPr lang="es-ES" sz="1500" dirty="0"/>
              <a:t> eta </a:t>
            </a:r>
            <a:r>
              <a:rPr lang="es-ES" sz="1500" dirty="0" err="1"/>
              <a:t>erabilera</a:t>
            </a:r>
            <a:r>
              <a:rPr lang="es-ES" sz="1500" dirty="0"/>
              <a:t> </a:t>
            </a:r>
            <a:r>
              <a:rPr lang="es-ES" sz="1500" dirty="0" err="1"/>
              <a:t>mugatua</a:t>
            </a:r>
            <a:r>
              <a:rPr lang="es-ES" sz="1500" dirty="0"/>
              <a:t> du, </a:t>
            </a:r>
            <a:r>
              <a:rPr lang="es-ES" sz="1500" dirty="0" err="1"/>
              <a:t>nolako</a:t>
            </a:r>
            <a:r>
              <a:rPr lang="es-ES" sz="1500" dirty="0"/>
              <a:t> </a:t>
            </a:r>
            <a:r>
              <a:rPr lang="es-ES" sz="1500" dirty="0" err="1"/>
              <a:t>bigarren</a:t>
            </a:r>
            <a:r>
              <a:rPr lang="es-ES" sz="1500" dirty="0"/>
              <a:t> </a:t>
            </a:r>
            <a:r>
              <a:rPr lang="es-ES" sz="1500" dirty="0" err="1"/>
              <a:t>mailako</a:t>
            </a:r>
            <a:r>
              <a:rPr lang="es-ES" sz="1500" dirty="0"/>
              <a:t> </a:t>
            </a:r>
            <a:r>
              <a:rPr lang="es-ES" sz="1500" dirty="0" err="1"/>
              <a:t>ondorioak</a:t>
            </a:r>
            <a:r>
              <a:rPr lang="es-ES" sz="1500" dirty="0"/>
              <a:t> </a:t>
            </a:r>
            <a:r>
              <a:rPr lang="es-ES" sz="1500" dirty="0" err="1"/>
              <a:t>dituen</a:t>
            </a:r>
            <a:r>
              <a:rPr lang="es-ES" sz="1500" dirty="0"/>
              <a:t> </a:t>
            </a:r>
            <a:r>
              <a:rPr lang="es-ES" sz="1500" dirty="0" err="1"/>
              <a:t>kontuan</a:t>
            </a:r>
            <a:r>
              <a:rPr lang="es-ES" sz="1500" dirty="0"/>
              <a:t> </a:t>
            </a:r>
            <a:r>
              <a:rPr lang="es-ES" sz="1500" dirty="0" err="1"/>
              <a:t>hartuta</a:t>
            </a:r>
            <a:r>
              <a:rPr lang="es-ES" sz="1500" dirty="0"/>
              <a:t> (</a:t>
            </a:r>
            <a:r>
              <a:rPr lang="es-ES" sz="1500" dirty="0" err="1"/>
              <a:t>aho</a:t>
            </a:r>
            <a:r>
              <a:rPr lang="es-ES" sz="1500" dirty="0"/>
              <a:t> </a:t>
            </a:r>
            <a:r>
              <a:rPr lang="es-ES" sz="1500" dirty="0" err="1"/>
              <a:t>lehorra</a:t>
            </a:r>
            <a:r>
              <a:rPr lang="es-ES" sz="1500" dirty="0"/>
              <a:t>, </a:t>
            </a:r>
            <a:r>
              <a:rPr lang="es-ES" sz="1500" dirty="0" err="1"/>
              <a:t>zorabioak</a:t>
            </a:r>
            <a:r>
              <a:rPr lang="es-ES" sz="1500" dirty="0"/>
              <a:t>, </a:t>
            </a:r>
            <a:r>
              <a:rPr lang="es-ES" sz="1500" dirty="0" err="1"/>
              <a:t>idorreria</a:t>
            </a:r>
            <a:r>
              <a:rPr lang="es-ES" sz="1500" dirty="0"/>
              <a:t> eta </a:t>
            </a:r>
            <a:r>
              <a:rPr lang="es-ES" sz="1500" dirty="0" err="1"/>
              <a:t>sedazioa</a:t>
            </a:r>
            <a:r>
              <a:rPr lang="es-ES" sz="1500" dirty="0"/>
              <a:t>). </a:t>
            </a:r>
            <a:r>
              <a:rPr lang="es-ES" sz="1500" dirty="0" err="1"/>
              <a:t>Dosi</a:t>
            </a:r>
            <a:r>
              <a:rPr lang="es-ES" sz="1500" dirty="0"/>
              <a:t>: </a:t>
            </a:r>
            <a:r>
              <a:rPr lang="es-ES" sz="1500" dirty="0" err="1"/>
              <a:t>egunean</a:t>
            </a:r>
            <a:r>
              <a:rPr lang="es-ES" sz="1500" dirty="0"/>
              <a:t> 0,1 mg eta 1 mg </a:t>
            </a:r>
            <a:r>
              <a:rPr lang="es-ES" sz="1500" dirty="0" err="1"/>
              <a:t>artean</a:t>
            </a:r>
            <a:r>
              <a:rPr lang="es-ES" sz="1500" dirty="0"/>
              <a:t>,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zatituetan</a:t>
            </a:r>
            <a:r>
              <a:rPr lang="es-ES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Oxibutinina</a:t>
            </a:r>
            <a:r>
              <a:rPr lang="es-ES" sz="1500" b="1" dirty="0">
                <a:solidFill>
                  <a:srgbClr val="4E9EBA"/>
                </a:solidFill>
              </a:rPr>
              <a:t>. </a:t>
            </a:r>
            <a:r>
              <a:rPr lang="es-ES" sz="1500" dirty="0" err="1"/>
              <a:t>Plazeboa</a:t>
            </a:r>
            <a:r>
              <a:rPr lang="es-ES" sz="1500" dirty="0"/>
              <a:t> </a:t>
            </a:r>
            <a:r>
              <a:rPr lang="es-ES" sz="1500" dirty="0" err="1"/>
              <a:t>baino</a:t>
            </a:r>
            <a:r>
              <a:rPr lang="es-ES" sz="1500" dirty="0"/>
              <a:t> </a:t>
            </a:r>
            <a:r>
              <a:rPr lang="es-ES" sz="1500" dirty="0" err="1"/>
              <a:t>efikazagoa</a:t>
            </a:r>
            <a:r>
              <a:rPr lang="es-ES" sz="1500" dirty="0"/>
              <a:t> dela </a:t>
            </a:r>
            <a:r>
              <a:rPr lang="es-ES" sz="1500" dirty="0" err="1"/>
              <a:t>erakutsi</a:t>
            </a:r>
            <a:r>
              <a:rPr lang="es-ES" sz="1500" dirty="0"/>
              <a:t> du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honetan</a:t>
            </a:r>
            <a:r>
              <a:rPr lang="es-ES" sz="1500" dirty="0"/>
              <a:t>: 5-10 mg/</a:t>
            </a:r>
            <a:r>
              <a:rPr lang="es-ES" sz="1500" dirty="0" err="1"/>
              <a:t>egun</a:t>
            </a:r>
            <a:r>
              <a:rPr lang="es-ES" sz="1500" dirty="0"/>
              <a:t>. </a:t>
            </a:r>
            <a:r>
              <a:rPr lang="es-ES" sz="1500" dirty="0" err="1"/>
              <a:t>Efektu</a:t>
            </a:r>
            <a:r>
              <a:rPr lang="es-ES" sz="1500" dirty="0"/>
              <a:t> </a:t>
            </a:r>
            <a:r>
              <a:rPr lang="es-ES" sz="1500" dirty="0" err="1"/>
              <a:t>antikolinergiko</a:t>
            </a:r>
            <a:r>
              <a:rPr lang="es-ES" sz="1500" dirty="0"/>
              <a:t> </a:t>
            </a:r>
            <a:r>
              <a:rPr lang="es-ES" sz="1500" dirty="0" err="1"/>
              <a:t>garrantzitsuak</a:t>
            </a:r>
            <a:r>
              <a:rPr lang="es-ES" sz="1500" dirty="0"/>
              <a:t> </a:t>
            </a:r>
            <a:r>
              <a:rPr lang="es-ES" sz="1500" dirty="0" err="1"/>
              <a:t>ditu</a:t>
            </a:r>
            <a:r>
              <a:rPr lang="es-ES" sz="1500" dirty="0"/>
              <a:t>. Ez da </a:t>
            </a:r>
            <a:r>
              <a:rPr lang="es-ES" sz="1500" dirty="0" err="1"/>
              <a:t>gomendatzen</a:t>
            </a:r>
            <a:r>
              <a:rPr lang="es-ES" sz="1500" dirty="0"/>
              <a:t> </a:t>
            </a:r>
            <a:r>
              <a:rPr lang="es-ES" sz="1500" dirty="0" err="1"/>
              <a:t>epe</a:t>
            </a:r>
            <a:r>
              <a:rPr lang="es-ES" sz="1500" dirty="0"/>
              <a:t> </a:t>
            </a:r>
            <a:r>
              <a:rPr lang="es-ES" sz="1500" dirty="0" err="1"/>
              <a:t>luzera</a:t>
            </a:r>
            <a:r>
              <a:rPr lang="es-ES" sz="1500" dirty="0"/>
              <a:t> </a:t>
            </a:r>
            <a:r>
              <a:rPr lang="es-ES" sz="1500" dirty="0" err="1"/>
              <a:t>erabiltzea</a:t>
            </a:r>
            <a:r>
              <a:rPr lang="es-ES" sz="1500" dirty="0"/>
              <a:t>.</a:t>
            </a:r>
          </a:p>
          <a:p>
            <a:endParaRPr lang="es-ES" sz="15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4E9EBA"/>
                </a:solidFill>
              </a:rPr>
              <a:t>E </a:t>
            </a:r>
            <a:r>
              <a:rPr lang="es-ES" sz="1500" b="1" dirty="0" err="1">
                <a:solidFill>
                  <a:srgbClr val="4E9EBA"/>
                </a:solidFill>
              </a:rPr>
              <a:t>bitamina</a:t>
            </a:r>
            <a:r>
              <a:rPr lang="es-ES" sz="1500" dirty="0"/>
              <a:t>. </a:t>
            </a:r>
            <a:r>
              <a:rPr lang="es-ES" sz="1500" dirty="0" err="1"/>
              <a:t>Aukera</a:t>
            </a:r>
            <a:r>
              <a:rPr lang="es-ES" sz="1500" dirty="0"/>
              <a:t> </a:t>
            </a:r>
            <a:r>
              <a:rPr lang="es-ES" sz="1500" dirty="0" err="1"/>
              <a:t>bat</a:t>
            </a:r>
            <a:r>
              <a:rPr lang="es-ES" sz="1500" dirty="0"/>
              <a:t> izan </a:t>
            </a:r>
            <a:r>
              <a:rPr lang="es-ES" sz="1500" dirty="0" err="1"/>
              <a:t>daiteke</a:t>
            </a:r>
            <a:r>
              <a:rPr lang="es-ES" sz="1500" dirty="0"/>
              <a:t> </a:t>
            </a:r>
            <a:r>
              <a:rPr lang="es-ES" sz="1500" dirty="0" err="1"/>
              <a:t>beroaldi</a:t>
            </a:r>
            <a:r>
              <a:rPr lang="es-ES" sz="1500" dirty="0"/>
              <a:t> </a:t>
            </a:r>
            <a:r>
              <a:rPr lang="es-ES" sz="1500" dirty="0" err="1"/>
              <a:t>arinak</a:t>
            </a:r>
            <a:r>
              <a:rPr lang="es-ES" sz="1500" dirty="0"/>
              <a:t>: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txikietan</a:t>
            </a:r>
            <a:r>
              <a:rPr lang="es-ES" sz="1500" dirty="0"/>
              <a:t> </a:t>
            </a:r>
            <a:r>
              <a:rPr lang="es-ES" sz="1500" dirty="0" err="1"/>
              <a:t>ondo</a:t>
            </a:r>
            <a:r>
              <a:rPr lang="es-ES" sz="1500" dirty="0"/>
              <a:t> </a:t>
            </a:r>
            <a:r>
              <a:rPr lang="es-ES" sz="1500" dirty="0" err="1"/>
              <a:t>onartzen</a:t>
            </a:r>
            <a:r>
              <a:rPr lang="es-ES" sz="1500" dirty="0"/>
              <a:t> </a:t>
            </a:r>
            <a:r>
              <a:rPr lang="es-ES" sz="1500" dirty="0" err="1"/>
              <a:t>delako</a:t>
            </a:r>
            <a:r>
              <a:rPr lang="es-ES" sz="1500" dirty="0"/>
              <a:t> eta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delako</a:t>
            </a:r>
            <a:r>
              <a:rPr lang="es-ES" sz="1500" dirty="0"/>
              <a:t> </a:t>
            </a:r>
            <a:r>
              <a:rPr lang="es-ES" sz="1500" dirty="0" err="1"/>
              <a:t>toxikotasunarekin</a:t>
            </a:r>
            <a:r>
              <a:rPr lang="es-ES" sz="1500" dirty="0"/>
              <a:t> </a:t>
            </a:r>
            <a:r>
              <a:rPr lang="es-ES" sz="1500" dirty="0" err="1"/>
              <a:t>erlazionatzen</a:t>
            </a:r>
            <a:r>
              <a:rPr lang="es-ES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4E9EBA"/>
                </a:solidFill>
              </a:rPr>
              <a:t>NK3Rren </a:t>
            </a:r>
            <a:r>
              <a:rPr lang="es-ES" sz="1500" b="1" dirty="0" err="1">
                <a:solidFill>
                  <a:srgbClr val="4E9EBA"/>
                </a:solidFill>
              </a:rPr>
              <a:t>antagonistak</a:t>
            </a:r>
            <a:r>
              <a:rPr lang="es-ES" sz="1500" b="1" dirty="0">
                <a:solidFill>
                  <a:srgbClr val="4E9EBA"/>
                </a:solidFill>
              </a:rPr>
              <a:t> (</a:t>
            </a:r>
            <a:r>
              <a:rPr lang="es-ES" sz="1500" b="1" dirty="0" err="1">
                <a:solidFill>
                  <a:srgbClr val="4E9EBA"/>
                </a:solidFill>
              </a:rPr>
              <a:t>fezolinetant</a:t>
            </a:r>
            <a:r>
              <a:rPr lang="es-ES" sz="1500" b="1" dirty="0">
                <a:solidFill>
                  <a:srgbClr val="4E9EBA"/>
                </a:solidFill>
              </a:rPr>
              <a:t>)</a:t>
            </a:r>
            <a:r>
              <a:rPr lang="es-ES" sz="1500" dirty="0"/>
              <a:t>. </a:t>
            </a:r>
            <a:r>
              <a:rPr lang="es-ES" sz="1500" dirty="0" err="1"/>
              <a:t>Ikuspegi</a:t>
            </a:r>
            <a:r>
              <a:rPr lang="es-ES" sz="1500" dirty="0"/>
              <a:t> </a:t>
            </a:r>
            <a:r>
              <a:rPr lang="es-ES" sz="1500" dirty="0" err="1"/>
              <a:t>ez</a:t>
            </a:r>
            <a:r>
              <a:rPr lang="es-ES" sz="1500" dirty="0"/>
              <a:t>-hormonal </a:t>
            </a:r>
            <a:r>
              <a:rPr lang="es-ES" sz="1500" dirty="0" err="1"/>
              <a:t>bat</a:t>
            </a:r>
            <a:r>
              <a:rPr lang="es-ES" sz="1500" dirty="0"/>
              <a:t> </a:t>
            </a:r>
            <a:r>
              <a:rPr lang="es-ES" sz="1500" dirty="0" err="1"/>
              <a:t>erakutsi</a:t>
            </a:r>
            <a:r>
              <a:rPr lang="es-ES" sz="1500" dirty="0"/>
              <a:t> </a:t>
            </a:r>
            <a:r>
              <a:rPr lang="es-ES" sz="1500" dirty="0" err="1"/>
              <a:t>dezake</a:t>
            </a:r>
            <a:r>
              <a:rPr lang="es-ES" sz="1500" dirty="0"/>
              <a:t>. Hala ere, </a:t>
            </a:r>
            <a:r>
              <a:rPr lang="es-ES" sz="1500" dirty="0" err="1"/>
              <a:t>saiakuntza</a:t>
            </a:r>
            <a:r>
              <a:rPr lang="es-ES" sz="1500" dirty="0"/>
              <a:t> </a:t>
            </a:r>
            <a:r>
              <a:rPr lang="es-ES" sz="1500" dirty="0" err="1"/>
              <a:t>gehiago</a:t>
            </a:r>
            <a:r>
              <a:rPr lang="es-ES" sz="1500" dirty="0"/>
              <a:t> </a:t>
            </a:r>
            <a:r>
              <a:rPr lang="es-ES" sz="1500" dirty="0" err="1"/>
              <a:t>behar</a:t>
            </a:r>
            <a:r>
              <a:rPr lang="es-ES" sz="1500" dirty="0"/>
              <a:t> </a:t>
            </a:r>
            <a:r>
              <a:rPr lang="es-ES" sz="1500" dirty="0" err="1"/>
              <a:t>dira</a:t>
            </a:r>
            <a:r>
              <a:rPr lang="es-ES" sz="1500" dirty="0"/>
              <a:t> </a:t>
            </a:r>
            <a:r>
              <a:rPr lang="es-ES" sz="1500" dirty="0" err="1"/>
              <a:t>efikazia</a:t>
            </a:r>
            <a:r>
              <a:rPr lang="es-ES" sz="1500" dirty="0"/>
              <a:t> eta </a:t>
            </a:r>
            <a:r>
              <a:rPr lang="es-ES" sz="1500" dirty="0" err="1"/>
              <a:t>segurtasuna</a:t>
            </a:r>
            <a:r>
              <a:rPr lang="es-ES" sz="1500" dirty="0"/>
              <a:t> </a:t>
            </a:r>
            <a:r>
              <a:rPr lang="es-ES" sz="1500" dirty="0" err="1"/>
              <a:t>balioesteko</a:t>
            </a:r>
            <a:r>
              <a:rPr lang="es-ES" sz="1500" dirty="0"/>
              <a:t>.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74010" y="4343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325" y="6558890"/>
            <a:ext cx="5286083" cy="2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2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Menopausia: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bizitzaren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etapa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fisiologiko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bat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da,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ez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gaixotasuntzat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jo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behar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. </a:t>
            </a:r>
          </a:p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Sintomak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</a:t>
            </a: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basomotorrak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beroaldiak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gaueko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izerdiak</a:t>
            </a:r>
            <a:endParaRPr lang="es-ES" sz="22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urogenitalak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baginako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lehortasuna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azkura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mina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sexu-harremanak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izatean</a:t>
            </a:r>
            <a:endParaRPr lang="es-ES" sz="22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musku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loeskeletikoak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artikulazioetako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muskuluetako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mina</a:t>
            </a:r>
            <a:endParaRPr lang="es-ES" sz="22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besteak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aldarte-aldaketak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loaren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patroiaren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aldaketak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sexu-eremua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</a:rPr>
              <a:t>erasatea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. </a:t>
            </a:r>
          </a:p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Aukera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bat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osasungintzako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profesionalek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ea typeface="Calibri"/>
                <a:cs typeface="Calibri"/>
                <a:sym typeface="Arial"/>
              </a:rPr>
              <a:t>aholku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osasungarriak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sustatzeko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, hala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nola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dieta-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aldaketak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ariketa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fisikoa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egitea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,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ongizatea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hobetzeko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,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gaixotasun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kronikoen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arriskua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murrizteko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epe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luzera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osasun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mentala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fisikoa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hobetzeko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. </a:t>
            </a:r>
          </a:p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Medikalizazioak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areagotu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egin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ditzake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emakumeei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bizitzaren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etapa natural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horrek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eragiten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dien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antsietatea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beldurra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4721629" cy="410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SENDAGAI EZ-HORMONALAK (I)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56458" y="1529541"/>
            <a:ext cx="10578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Antidepresiboak</a:t>
            </a:r>
            <a:r>
              <a:rPr lang="es-ES" sz="1500" b="1" dirty="0">
                <a:solidFill>
                  <a:srgbClr val="4E9EBA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 err="1"/>
              <a:t>Paroxetina</a:t>
            </a:r>
            <a:r>
              <a:rPr lang="es-ES" sz="1500" dirty="0"/>
              <a:t> (</a:t>
            </a:r>
            <a:r>
              <a:rPr lang="es-ES" sz="1500" dirty="0" err="1"/>
              <a:t>baimenduta</a:t>
            </a:r>
            <a:r>
              <a:rPr lang="es-ES" sz="1500" dirty="0"/>
              <a:t> </a:t>
            </a:r>
            <a:r>
              <a:rPr lang="es-ES" sz="1500" dirty="0" err="1"/>
              <a:t>dago</a:t>
            </a:r>
            <a:r>
              <a:rPr lang="es-ES" sz="1500" dirty="0"/>
              <a:t> </a:t>
            </a:r>
            <a:r>
              <a:rPr lang="es-ES" sz="1500" dirty="0" err="1"/>
              <a:t>Estatu</a:t>
            </a:r>
            <a:r>
              <a:rPr lang="es-ES" sz="1500" dirty="0"/>
              <a:t> </a:t>
            </a:r>
            <a:r>
              <a:rPr lang="es-ES" sz="1500" dirty="0" err="1"/>
              <a:t>Batuetan</a:t>
            </a:r>
            <a:r>
              <a:rPr lang="es-ES" sz="1500" dirty="0"/>
              <a:t>,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honetan</a:t>
            </a:r>
            <a:r>
              <a:rPr lang="es-ES" sz="1500" dirty="0"/>
              <a:t>: 7,5 mg/</a:t>
            </a:r>
            <a:r>
              <a:rPr lang="es-ES" sz="1500" dirty="0" err="1"/>
              <a:t>egun</a:t>
            </a:r>
            <a:r>
              <a:rPr lang="es-ES" sz="1500" dirty="0"/>
              <a:t>). </a:t>
            </a:r>
            <a:r>
              <a:rPr lang="es-ES" sz="1500" dirty="0" err="1"/>
              <a:t>Gutxi</a:t>
            </a:r>
            <a:r>
              <a:rPr lang="es-ES" sz="1500" dirty="0"/>
              <a:t> </a:t>
            </a:r>
            <a:r>
              <a:rPr lang="es-ES" sz="1500" dirty="0" err="1"/>
              <a:t>gorabehera</a:t>
            </a:r>
            <a:r>
              <a:rPr lang="es-ES" sz="1500" dirty="0"/>
              <a:t> </a:t>
            </a:r>
            <a:r>
              <a:rPr lang="es-ES" sz="1500" dirty="0" err="1"/>
              <a:t>beroaldi</a:t>
            </a:r>
            <a:r>
              <a:rPr lang="es-ES" sz="1500" dirty="0"/>
              <a:t> </a:t>
            </a:r>
            <a:r>
              <a:rPr lang="es-ES" sz="1500" dirty="0" err="1"/>
              <a:t>bat</a:t>
            </a:r>
            <a:r>
              <a:rPr lang="es-ES" sz="1500" dirty="0"/>
              <a:t> </a:t>
            </a:r>
            <a:r>
              <a:rPr lang="es-ES" sz="1500" dirty="0" err="1"/>
              <a:t>gutxiago</a:t>
            </a:r>
            <a:r>
              <a:rPr lang="es-ES" sz="1500" dirty="0"/>
              <a:t> </a:t>
            </a:r>
            <a:br>
              <a:rPr lang="es-ES" sz="1500" dirty="0"/>
            </a:br>
            <a:r>
              <a:rPr lang="es-ES" sz="1500" dirty="0" err="1"/>
              <a:t>egunean</a:t>
            </a:r>
            <a:r>
              <a:rPr lang="es-ES" sz="1500" dirty="0"/>
              <a:t> </a:t>
            </a:r>
            <a:r>
              <a:rPr lang="es-ES" sz="1500" dirty="0" err="1"/>
              <a:t>tratamenduan</a:t>
            </a:r>
            <a:r>
              <a:rPr lang="es-ES" sz="1500" dirty="0"/>
              <a:t> </a:t>
            </a:r>
            <a:r>
              <a:rPr lang="es-ES" sz="1500" dirty="0" err="1"/>
              <a:t>hasi</a:t>
            </a:r>
            <a:r>
              <a:rPr lang="es-ES" sz="1500" dirty="0"/>
              <a:t> eta 4-8 </a:t>
            </a:r>
            <a:r>
              <a:rPr lang="es-ES" sz="1500" dirty="0" err="1"/>
              <a:t>asteren</a:t>
            </a:r>
            <a:r>
              <a:rPr lang="es-ES" sz="1500" dirty="0"/>
              <a:t> </a:t>
            </a:r>
            <a:r>
              <a:rPr lang="es-ES" sz="1500" dirty="0" err="1"/>
              <a:t>ostean</a:t>
            </a:r>
            <a:r>
              <a:rPr lang="es-ES" sz="1500" dirty="0"/>
              <a:t>. Ez da </a:t>
            </a:r>
            <a:r>
              <a:rPr lang="es-ES" sz="1500" dirty="0" err="1"/>
              <a:t>egokia</a:t>
            </a:r>
            <a:r>
              <a:rPr lang="es-ES" sz="1500" dirty="0"/>
              <a:t> </a:t>
            </a:r>
            <a:r>
              <a:rPr lang="es-ES" sz="1500" dirty="0" err="1"/>
              <a:t>tamoxifenoa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FF0000"/>
                </a:solidFill>
              </a:rPr>
              <a:t>hartzea</a:t>
            </a:r>
            <a:r>
              <a:rPr lang="es-ES" sz="1500" dirty="0"/>
              <a:t>, CYP2D6 </a:t>
            </a:r>
            <a:r>
              <a:rPr lang="es-ES" sz="1500" dirty="0" err="1"/>
              <a:t>bidez</a:t>
            </a:r>
            <a:r>
              <a:rPr lang="es-ES" sz="1500" dirty="0"/>
              <a:t> metabolito </a:t>
            </a:r>
            <a:r>
              <a:rPr lang="es-ES" sz="1500" dirty="0" err="1"/>
              <a:t>aktibo</a:t>
            </a:r>
            <a:r>
              <a:rPr lang="es-ES" sz="1500" dirty="0"/>
              <a:t> </a:t>
            </a:r>
            <a:r>
              <a:rPr lang="es-ES" sz="1500" dirty="0" err="1"/>
              <a:t>bihurtzea</a:t>
            </a:r>
            <a:r>
              <a:rPr lang="es-ES" sz="1500" dirty="0"/>
              <a:t> </a:t>
            </a:r>
            <a:r>
              <a:rPr lang="es-ES" sz="1500" dirty="0" err="1"/>
              <a:t>blokeatzen</a:t>
            </a:r>
            <a:r>
              <a:rPr lang="es-ES" sz="1500" dirty="0"/>
              <a:t> </a:t>
            </a:r>
            <a:r>
              <a:rPr lang="es-ES" sz="1500" dirty="0" err="1"/>
              <a:t>baitu</a:t>
            </a:r>
            <a:r>
              <a:rPr lang="es-ES" sz="15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 err="1"/>
              <a:t>Besteak</a:t>
            </a:r>
            <a:r>
              <a:rPr lang="es-ES" sz="1500" dirty="0"/>
              <a:t>: </a:t>
            </a:r>
            <a:r>
              <a:rPr lang="es-ES" sz="1500" dirty="0" err="1"/>
              <a:t>benlafaxina</a:t>
            </a:r>
            <a:r>
              <a:rPr lang="es-ES" sz="1500" dirty="0"/>
              <a:t>, </a:t>
            </a:r>
            <a:r>
              <a:rPr lang="es-ES" sz="1500" dirty="0" err="1"/>
              <a:t>desbenlafaxina</a:t>
            </a:r>
            <a:r>
              <a:rPr lang="es-ES" sz="1500" dirty="0"/>
              <a:t>, </a:t>
            </a:r>
            <a:r>
              <a:rPr lang="es-ES" sz="1500" dirty="0" err="1"/>
              <a:t>zitaloprama</a:t>
            </a:r>
            <a:r>
              <a:rPr lang="es-ES" sz="1500" dirty="0"/>
              <a:t> eta </a:t>
            </a:r>
            <a:r>
              <a:rPr lang="es-ES" sz="1500" dirty="0" err="1"/>
              <a:t>eszitaloprama</a:t>
            </a:r>
            <a:r>
              <a:rPr lang="es-ES" sz="15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 err="1"/>
              <a:t>Sertralina</a:t>
            </a:r>
            <a:r>
              <a:rPr lang="es-ES" sz="1500" dirty="0"/>
              <a:t> eta </a:t>
            </a:r>
            <a:r>
              <a:rPr lang="es-ES" sz="1500" dirty="0" err="1"/>
              <a:t>fluoxetina</a:t>
            </a:r>
            <a:r>
              <a:rPr lang="es-ES" sz="1500" dirty="0"/>
              <a:t>: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dirudi</a:t>
            </a:r>
            <a:r>
              <a:rPr lang="es-ES" sz="1500" dirty="0"/>
              <a:t> </a:t>
            </a:r>
            <a:r>
              <a:rPr lang="es-ES" sz="1500" dirty="0" err="1"/>
              <a:t>plazeboa</a:t>
            </a:r>
            <a:r>
              <a:rPr lang="es-ES" sz="1500" dirty="0"/>
              <a:t> </a:t>
            </a:r>
            <a:r>
              <a:rPr lang="es-ES" sz="1500" dirty="0" err="1"/>
              <a:t>baino</a:t>
            </a:r>
            <a:r>
              <a:rPr lang="es-ES" sz="1500" dirty="0"/>
              <a:t> </a:t>
            </a:r>
            <a:r>
              <a:rPr lang="es-ES" sz="1500" dirty="0" err="1"/>
              <a:t>efikazagoak</a:t>
            </a:r>
            <a:r>
              <a:rPr lang="es-ES" sz="1500" dirty="0"/>
              <a:t> </a:t>
            </a:r>
            <a:r>
              <a:rPr lang="es-ES" sz="1500" dirty="0" err="1"/>
              <a:t>direnik</a:t>
            </a:r>
            <a:r>
              <a:rPr lang="es-ES" sz="15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Gabapentina</a:t>
            </a:r>
            <a:r>
              <a:rPr lang="es-ES" sz="1500" b="1" dirty="0">
                <a:solidFill>
                  <a:srgbClr val="4E9EBA"/>
                </a:solidFill>
              </a:rPr>
              <a:t>. </a:t>
            </a:r>
            <a:r>
              <a:rPr lang="es-ES" sz="1500" dirty="0" err="1"/>
              <a:t>Egunean</a:t>
            </a:r>
            <a:r>
              <a:rPr lang="es-ES" sz="1500" dirty="0"/>
              <a:t> 2 </a:t>
            </a:r>
            <a:r>
              <a:rPr lang="es-ES" sz="1500" dirty="0" err="1"/>
              <a:t>beroaldi</a:t>
            </a:r>
            <a:r>
              <a:rPr lang="es-ES" sz="1500" dirty="0"/>
              <a:t> </a:t>
            </a:r>
            <a:r>
              <a:rPr lang="es-ES" sz="1500" dirty="0" err="1"/>
              <a:t>inguru</a:t>
            </a:r>
            <a:r>
              <a:rPr lang="es-ES" sz="1500" dirty="0"/>
              <a:t> </a:t>
            </a:r>
            <a:r>
              <a:rPr lang="es-ES" sz="1500" dirty="0" err="1"/>
              <a:t>murriztu</a:t>
            </a:r>
            <a:r>
              <a:rPr lang="es-ES" sz="1500" dirty="0"/>
              <a:t> </a:t>
            </a:r>
            <a:r>
              <a:rPr lang="es-ES" sz="1500" dirty="0" err="1"/>
              <a:t>zituen</a:t>
            </a:r>
            <a:r>
              <a:rPr lang="es-ES" sz="1500" dirty="0"/>
              <a:t>, 8 </a:t>
            </a:r>
            <a:r>
              <a:rPr lang="es-ES" sz="1500" dirty="0" err="1"/>
              <a:t>asteko</a:t>
            </a:r>
            <a:r>
              <a:rPr lang="es-ES" sz="1500" dirty="0"/>
              <a:t> </a:t>
            </a:r>
            <a:r>
              <a:rPr lang="es-ES" sz="1500" dirty="0" err="1"/>
              <a:t>tratamenduaren</a:t>
            </a:r>
            <a:r>
              <a:rPr lang="es-ES" sz="1500" dirty="0"/>
              <a:t> </a:t>
            </a:r>
            <a:r>
              <a:rPr lang="es-ES" sz="1500" dirty="0" err="1"/>
              <a:t>ondoren</a:t>
            </a:r>
            <a:r>
              <a:rPr lang="es-ES" sz="1500" dirty="0"/>
              <a:t>. </a:t>
            </a:r>
            <a:r>
              <a:rPr lang="es-ES" sz="1500" dirty="0" err="1"/>
              <a:t>Antidepresiboen</a:t>
            </a:r>
            <a:r>
              <a:rPr lang="es-ES" sz="1500" dirty="0"/>
              <a:t> </a:t>
            </a:r>
            <a:r>
              <a:rPr lang="es-ES" sz="1500" dirty="0" err="1"/>
              <a:t>ordez</a:t>
            </a:r>
            <a:r>
              <a:rPr lang="es-ES" sz="1500" dirty="0"/>
              <a:t> </a:t>
            </a:r>
            <a:r>
              <a:rPr lang="es-ES" sz="1500" dirty="0" err="1"/>
              <a:t>emateko</a:t>
            </a:r>
            <a:r>
              <a:rPr lang="es-ES" sz="1500" dirty="0"/>
              <a:t> </a:t>
            </a:r>
            <a:r>
              <a:rPr lang="es-ES" sz="1500" dirty="0" err="1"/>
              <a:t>aukera</a:t>
            </a:r>
            <a:r>
              <a:rPr lang="es-ES" sz="1500" dirty="0"/>
              <a:t> </a:t>
            </a:r>
            <a:r>
              <a:rPr lang="es-ES" sz="1500" dirty="0" err="1"/>
              <a:t>bat</a:t>
            </a:r>
            <a:r>
              <a:rPr lang="es-ES" sz="1500" dirty="0"/>
              <a:t> izan </a:t>
            </a:r>
            <a:r>
              <a:rPr lang="es-ES" sz="1500" dirty="0" err="1"/>
              <a:t>daiteke</a:t>
            </a:r>
            <a:r>
              <a:rPr lang="es-ES" sz="1500" dirty="0"/>
              <a:t> </a:t>
            </a:r>
            <a:r>
              <a:rPr lang="es-ES" sz="1500" dirty="0" err="1"/>
              <a:t>gauetako</a:t>
            </a:r>
            <a:r>
              <a:rPr lang="es-ES" sz="1500" dirty="0"/>
              <a:t> </a:t>
            </a:r>
            <a:r>
              <a:rPr lang="es-ES" sz="1500" dirty="0" err="1"/>
              <a:t>izerdiak</a:t>
            </a:r>
            <a:r>
              <a:rPr lang="es-ES" sz="1500" dirty="0"/>
              <a:t> </a:t>
            </a:r>
            <a:r>
              <a:rPr lang="es-ES" sz="1500" dirty="0" err="1"/>
              <a:t>dituzten</a:t>
            </a:r>
            <a:r>
              <a:rPr lang="es-ES" sz="1500" dirty="0"/>
              <a:t> </a:t>
            </a:r>
            <a:r>
              <a:rPr lang="es-ES" sz="1500" dirty="0" err="1"/>
              <a:t>emakumeetan</a:t>
            </a:r>
            <a:r>
              <a:rPr lang="es-ES" sz="1500" dirty="0"/>
              <a:t>; </a:t>
            </a:r>
            <a:r>
              <a:rPr lang="es-ES" sz="1500" dirty="0" err="1"/>
              <a:t>egunean</a:t>
            </a:r>
            <a:r>
              <a:rPr lang="es-ES" sz="1500" dirty="0"/>
              <a:t>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bakarra</a:t>
            </a:r>
            <a:r>
              <a:rPr lang="es-ES" sz="1500" dirty="0"/>
              <a:t> </a:t>
            </a:r>
            <a:r>
              <a:rPr lang="es-ES" sz="1500" dirty="0" err="1"/>
              <a:t>administratu</a:t>
            </a:r>
            <a:r>
              <a:rPr lang="es-ES" sz="1500" dirty="0"/>
              <a:t> </a:t>
            </a:r>
            <a:r>
              <a:rPr lang="es-ES" sz="1500" dirty="0" err="1"/>
              <a:t>behar</a:t>
            </a:r>
            <a:r>
              <a:rPr lang="es-ES" sz="1500" dirty="0"/>
              <a:t> da, </a:t>
            </a:r>
            <a:r>
              <a:rPr lang="es-ES" sz="1500" dirty="0" err="1"/>
              <a:t>oheratzerakoan</a:t>
            </a:r>
            <a:r>
              <a:rPr lang="es-ES" sz="1500" dirty="0"/>
              <a:t>. </a:t>
            </a:r>
            <a:br>
              <a:rPr lang="es-ES" sz="1500" dirty="0"/>
            </a:br>
            <a:r>
              <a:rPr lang="es-ES" sz="1500" dirty="0"/>
              <a:t>100 mg-</a:t>
            </a:r>
            <a:r>
              <a:rPr lang="es-ES" sz="1500" dirty="0" err="1"/>
              <a:t>rekin</a:t>
            </a:r>
            <a:r>
              <a:rPr lang="es-ES" sz="1500" dirty="0"/>
              <a:t> has </a:t>
            </a:r>
            <a:r>
              <a:rPr lang="es-ES" sz="1500" dirty="0" err="1"/>
              <a:t>daiteke</a:t>
            </a:r>
            <a:r>
              <a:rPr lang="es-ES" sz="1500" dirty="0"/>
              <a:t>, </a:t>
            </a:r>
            <a:r>
              <a:rPr lang="es-ES" sz="1500" dirty="0" err="1"/>
              <a:t>oheratu</a:t>
            </a:r>
            <a:r>
              <a:rPr lang="es-ES" sz="1500" dirty="0"/>
              <a:t> </a:t>
            </a:r>
            <a:r>
              <a:rPr lang="es-ES" sz="1500" dirty="0" err="1"/>
              <a:t>baino</a:t>
            </a:r>
            <a:r>
              <a:rPr lang="es-ES" sz="1500" dirty="0"/>
              <a:t> </a:t>
            </a:r>
            <a:r>
              <a:rPr lang="es-ES" sz="1500" dirty="0" err="1"/>
              <a:t>ordubete</a:t>
            </a:r>
            <a:r>
              <a:rPr lang="es-ES" sz="1500" dirty="0"/>
              <a:t> </a:t>
            </a:r>
            <a:r>
              <a:rPr lang="es-ES" sz="1500" dirty="0" err="1"/>
              <a:t>lehenago</a:t>
            </a:r>
            <a:r>
              <a:rPr lang="es-ES" sz="1500" dirty="0"/>
              <a:t> </a:t>
            </a:r>
            <a:r>
              <a:rPr lang="es-ES" sz="1500" dirty="0" err="1"/>
              <a:t>hartuz</a:t>
            </a:r>
            <a:r>
              <a:rPr lang="es-ES" sz="1500" dirty="0"/>
              <a:t>, eta </a:t>
            </a:r>
            <a:r>
              <a:rPr lang="es-ES" sz="1500" dirty="0" err="1"/>
              <a:t>hiru</a:t>
            </a:r>
            <a:r>
              <a:rPr lang="es-ES" sz="1500" dirty="0"/>
              <a:t> </a:t>
            </a:r>
            <a:r>
              <a:rPr lang="es-ES" sz="1500" dirty="0" err="1"/>
              <a:t>gauetik</a:t>
            </a:r>
            <a:r>
              <a:rPr lang="es-ES" sz="1500" dirty="0"/>
              <a:t> </a:t>
            </a:r>
            <a:r>
              <a:rPr lang="es-ES" sz="1500" dirty="0" err="1"/>
              <a:t>behin</a:t>
            </a:r>
            <a:r>
              <a:rPr lang="es-ES" sz="1500" dirty="0"/>
              <a:t> 100 mg </a:t>
            </a:r>
            <a:r>
              <a:rPr lang="es-ES" sz="1500" dirty="0" err="1"/>
              <a:t>handitu</a:t>
            </a:r>
            <a:r>
              <a:rPr lang="es-ES" sz="1500" dirty="0"/>
              <a:t> </a:t>
            </a:r>
            <a:r>
              <a:rPr lang="es-ES" sz="1500" dirty="0" err="1"/>
              <a:t>dosia</a:t>
            </a:r>
            <a:r>
              <a:rPr lang="es-ES" sz="1500" dirty="0"/>
              <a:t>, </a:t>
            </a:r>
            <a:r>
              <a:rPr lang="es-ES" sz="1500" dirty="0" err="1"/>
              <a:t>beroaldiak</a:t>
            </a:r>
            <a:r>
              <a:rPr lang="es-ES" sz="1500" dirty="0"/>
              <a:t> </a:t>
            </a:r>
            <a:r>
              <a:rPr lang="es-ES" sz="1500" dirty="0" err="1"/>
              <a:t>arindu</a:t>
            </a:r>
            <a:r>
              <a:rPr lang="es-ES" sz="1500" dirty="0"/>
              <a:t> arte, </a:t>
            </a:r>
            <a:r>
              <a:rPr lang="es-ES" sz="1500" dirty="0" err="1"/>
              <a:t>edo</a:t>
            </a:r>
            <a:r>
              <a:rPr lang="es-ES" sz="1500" dirty="0"/>
              <a:t> </a:t>
            </a:r>
            <a:r>
              <a:rPr lang="es-ES" sz="1500" dirty="0" err="1"/>
              <a:t>bigarren</a:t>
            </a:r>
            <a:r>
              <a:rPr lang="es-ES" sz="1500" dirty="0"/>
              <a:t> </a:t>
            </a:r>
            <a:r>
              <a:rPr lang="es-ES" sz="1500" dirty="0" err="1"/>
              <a:t>mailako</a:t>
            </a:r>
            <a:r>
              <a:rPr lang="es-ES" sz="1500" dirty="0"/>
              <a:t> </a:t>
            </a:r>
            <a:r>
              <a:rPr lang="es-ES" sz="1500" dirty="0" err="1"/>
              <a:t>ondorioen</a:t>
            </a:r>
            <a:r>
              <a:rPr lang="es-ES" sz="1500" dirty="0"/>
              <a:t> </a:t>
            </a:r>
            <a:r>
              <a:rPr lang="es-ES" sz="1500" dirty="0" err="1"/>
              <a:t>arabera</a:t>
            </a:r>
            <a:r>
              <a:rPr lang="es-ES" sz="1500" dirty="0"/>
              <a:t>, </a:t>
            </a:r>
            <a:r>
              <a:rPr lang="es-ES" sz="1500" dirty="0" err="1"/>
              <a:t>gehienez</a:t>
            </a:r>
            <a:r>
              <a:rPr lang="es-ES" sz="1500" dirty="0"/>
              <a:t> ere 900 mg/</a:t>
            </a:r>
            <a:r>
              <a:rPr lang="es-ES" sz="1500" dirty="0" err="1"/>
              <a:t>egun</a:t>
            </a:r>
            <a:r>
              <a:rPr lang="es-ES" sz="1500" dirty="0"/>
              <a:t> </a:t>
            </a:r>
            <a:r>
              <a:rPr lang="es-ES" sz="1500" dirty="0" err="1"/>
              <a:t>hartu</a:t>
            </a:r>
            <a:r>
              <a:rPr lang="es-ES" sz="1500" dirty="0"/>
              <a:t> arte.</a:t>
            </a:r>
          </a:p>
          <a:p>
            <a:endParaRPr lang="es-ES" sz="1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74010" y="4343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</p:spTree>
    <p:extLst>
      <p:ext uri="{BB962C8B-B14F-4D97-AF65-F5344CB8AC3E}">
        <p14:creationId xmlns:p14="http://schemas.microsoft.com/office/powerpoint/2010/main" val="289651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4721629" cy="410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SENDAGAI EZ-HORMONALAK (II)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56458" y="1529541"/>
            <a:ext cx="105782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Klonidina</a:t>
            </a:r>
            <a:r>
              <a:rPr lang="es-ES" sz="1500" b="1" dirty="0">
                <a:solidFill>
                  <a:srgbClr val="4E9EBA"/>
                </a:solidFill>
              </a:rPr>
              <a:t>. </a:t>
            </a:r>
            <a:r>
              <a:rPr lang="es-ES" sz="1500" dirty="0" err="1"/>
              <a:t>Efikazia</a:t>
            </a:r>
            <a:r>
              <a:rPr lang="es-ES" sz="1500" dirty="0"/>
              <a:t> </a:t>
            </a:r>
            <a:r>
              <a:rPr lang="es-ES" sz="1500" dirty="0" err="1"/>
              <a:t>txikia</a:t>
            </a:r>
            <a:r>
              <a:rPr lang="es-ES" sz="1500" dirty="0"/>
              <a:t> eta </a:t>
            </a:r>
            <a:r>
              <a:rPr lang="es-ES" sz="1500" dirty="0" err="1"/>
              <a:t>erabilera</a:t>
            </a:r>
            <a:r>
              <a:rPr lang="es-ES" sz="1500" dirty="0"/>
              <a:t> </a:t>
            </a:r>
            <a:r>
              <a:rPr lang="es-ES" sz="1500" dirty="0" err="1"/>
              <a:t>mugatua</a:t>
            </a:r>
            <a:r>
              <a:rPr lang="es-ES" sz="1500" dirty="0"/>
              <a:t> du, </a:t>
            </a:r>
            <a:r>
              <a:rPr lang="es-ES" sz="1500" dirty="0" err="1"/>
              <a:t>nolako</a:t>
            </a:r>
            <a:r>
              <a:rPr lang="es-ES" sz="1500" dirty="0"/>
              <a:t> </a:t>
            </a:r>
            <a:r>
              <a:rPr lang="es-ES" sz="1500" dirty="0" err="1"/>
              <a:t>bigarren</a:t>
            </a:r>
            <a:r>
              <a:rPr lang="es-ES" sz="1500" dirty="0"/>
              <a:t> </a:t>
            </a:r>
            <a:r>
              <a:rPr lang="es-ES" sz="1500" dirty="0" err="1"/>
              <a:t>mailako</a:t>
            </a:r>
            <a:r>
              <a:rPr lang="es-ES" sz="1500" dirty="0"/>
              <a:t> </a:t>
            </a:r>
            <a:r>
              <a:rPr lang="es-ES" sz="1500" dirty="0" err="1"/>
              <a:t>ondorioak</a:t>
            </a:r>
            <a:r>
              <a:rPr lang="es-ES" sz="1500" dirty="0"/>
              <a:t> </a:t>
            </a:r>
            <a:r>
              <a:rPr lang="es-ES" sz="1500" dirty="0" err="1"/>
              <a:t>dituen</a:t>
            </a:r>
            <a:r>
              <a:rPr lang="es-ES" sz="1500" dirty="0"/>
              <a:t> </a:t>
            </a:r>
            <a:r>
              <a:rPr lang="es-ES" sz="1500" dirty="0" err="1"/>
              <a:t>kontuan</a:t>
            </a:r>
            <a:r>
              <a:rPr lang="es-ES" sz="1500" dirty="0"/>
              <a:t> </a:t>
            </a:r>
            <a:r>
              <a:rPr lang="es-ES" sz="1500" dirty="0" err="1"/>
              <a:t>hartuta</a:t>
            </a:r>
            <a:r>
              <a:rPr lang="es-ES" sz="1500" dirty="0"/>
              <a:t> (</a:t>
            </a:r>
            <a:r>
              <a:rPr lang="es-ES" sz="1500" dirty="0" err="1"/>
              <a:t>aho</a:t>
            </a:r>
            <a:r>
              <a:rPr lang="es-ES" sz="1500" dirty="0"/>
              <a:t> </a:t>
            </a:r>
            <a:r>
              <a:rPr lang="es-ES" sz="1500" dirty="0" err="1"/>
              <a:t>lehorra</a:t>
            </a:r>
            <a:r>
              <a:rPr lang="es-ES" sz="1500" dirty="0"/>
              <a:t>, </a:t>
            </a:r>
            <a:r>
              <a:rPr lang="es-ES" sz="1500" dirty="0" err="1"/>
              <a:t>zorabioak</a:t>
            </a:r>
            <a:r>
              <a:rPr lang="es-ES" sz="1500" dirty="0"/>
              <a:t>, </a:t>
            </a:r>
            <a:r>
              <a:rPr lang="es-ES" sz="1500" dirty="0" err="1"/>
              <a:t>idorreria</a:t>
            </a:r>
            <a:r>
              <a:rPr lang="es-ES" sz="1500" dirty="0"/>
              <a:t> eta </a:t>
            </a:r>
            <a:r>
              <a:rPr lang="es-ES" sz="1500" dirty="0" err="1"/>
              <a:t>sedazioa</a:t>
            </a:r>
            <a:r>
              <a:rPr lang="es-ES" sz="1500" dirty="0"/>
              <a:t>). </a:t>
            </a:r>
            <a:r>
              <a:rPr lang="es-ES" sz="1500" dirty="0" err="1"/>
              <a:t>Dosi</a:t>
            </a:r>
            <a:r>
              <a:rPr lang="es-ES" sz="1500" dirty="0"/>
              <a:t>: </a:t>
            </a:r>
            <a:r>
              <a:rPr lang="es-ES" sz="1500" dirty="0" err="1"/>
              <a:t>egunean</a:t>
            </a:r>
            <a:r>
              <a:rPr lang="es-ES" sz="1500" dirty="0"/>
              <a:t> 0,1 mg eta 1 mg </a:t>
            </a:r>
            <a:r>
              <a:rPr lang="es-ES" sz="1500" dirty="0" err="1"/>
              <a:t>artean</a:t>
            </a:r>
            <a:r>
              <a:rPr lang="es-ES" sz="1500" dirty="0"/>
              <a:t>,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zatituetan</a:t>
            </a:r>
            <a:r>
              <a:rPr lang="es-ES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 err="1">
                <a:solidFill>
                  <a:srgbClr val="4E9EBA"/>
                </a:solidFill>
              </a:rPr>
              <a:t>Oxibutinina</a:t>
            </a:r>
            <a:r>
              <a:rPr lang="es-ES" sz="1500" b="1" dirty="0">
                <a:solidFill>
                  <a:srgbClr val="4E9EBA"/>
                </a:solidFill>
              </a:rPr>
              <a:t>. </a:t>
            </a:r>
            <a:r>
              <a:rPr lang="es-ES" sz="1500" dirty="0" err="1"/>
              <a:t>Plazeboa</a:t>
            </a:r>
            <a:r>
              <a:rPr lang="es-ES" sz="1500" dirty="0"/>
              <a:t> </a:t>
            </a:r>
            <a:r>
              <a:rPr lang="es-ES" sz="1500" dirty="0" err="1"/>
              <a:t>baino</a:t>
            </a:r>
            <a:r>
              <a:rPr lang="es-ES" sz="1500" dirty="0"/>
              <a:t> </a:t>
            </a:r>
            <a:r>
              <a:rPr lang="es-ES" sz="1500" dirty="0" err="1"/>
              <a:t>efikazagoa</a:t>
            </a:r>
            <a:r>
              <a:rPr lang="es-ES" sz="1500" dirty="0"/>
              <a:t> dela </a:t>
            </a:r>
            <a:r>
              <a:rPr lang="es-ES" sz="1500" dirty="0" err="1"/>
              <a:t>erakutsi</a:t>
            </a:r>
            <a:r>
              <a:rPr lang="es-ES" sz="1500" dirty="0"/>
              <a:t> du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honetan</a:t>
            </a:r>
            <a:r>
              <a:rPr lang="es-ES" sz="1500" dirty="0"/>
              <a:t>: 5-10 mg/</a:t>
            </a:r>
            <a:r>
              <a:rPr lang="es-ES" sz="1500" dirty="0" err="1"/>
              <a:t>egun</a:t>
            </a:r>
            <a:r>
              <a:rPr lang="es-ES" sz="1500" dirty="0"/>
              <a:t>. </a:t>
            </a:r>
            <a:r>
              <a:rPr lang="es-ES" sz="1500" dirty="0" err="1"/>
              <a:t>Efektu</a:t>
            </a:r>
            <a:r>
              <a:rPr lang="es-ES" sz="1500" dirty="0"/>
              <a:t> </a:t>
            </a:r>
            <a:r>
              <a:rPr lang="es-ES" sz="1500" dirty="0" err="1"/>
              <a:t>antikolinergiko</a:t>
            </a:r>
            <a:r>
              <a:rPr lang="es-ES" sz="1500" dirty="0"/>
              <a:t> </a:t>
            </a:r>
            <a:r>
              <a:rPr lang="es-ES" sz="1500" dirty="0" err="1"/>
              <a:t>garrantzitsuak</a:t>
            </a:r>
            <a:r>
              <a:rPr lang="es-ES" sz="1500" dirty="0"/>
              <a:t> </a:t>
            </a:r>
            <a:r>
              <a:rPr lang="es-ES" sz="1500" dirty="0" err="1"/>
              <a:t>ditu</a:t>
            </a:r>
            <a:r>
              <a:rPr lang="es-ES" sz="1500" dirty="0"/>
              <a:t>. Ez da </a:t>
            </a:r>
            <a:r>
              <a:rPr lang="es-ES" sz="1500" dirty="0" err="1"/>
              <a:t>gomendatzen</a:t>
            </a:r>
            <a:r>
              <a:rPr lang="es-ES" sz="1500" dirty="0"/>
              <a:t> </a:t>
            </a:r>
            <a:r>
              <a:rPr lang="es-ES" sz="1500" dirty="0" err="1"/>
              <a:t>epe</a:t>
            </a:r>
            <a:r>
              <a:rPr lang="es-ES" sz="1500" dirty="0"/>
              <a:t> </a:t>
            </a:r>
            <a:r>
              <a:rPr lang="es-ES" sz="1500" dirty="0" err="1"/>
              <a:t>luzera</a:t>
            </a:r>
            <a:r>
              <a:rPr lang="es-ES" sz="1500" dirty="0"/>
              <a:t> </a:t>
            </a:r>
            <a:r>
              <a:rPr lang="es-ES" sz="1500" dirty="0" err="1"/>
              <a:t>erabiltzea</a:t>
            </a:r>
            <a:r>
              <a:rPr lang="es-ES" sz="1500" dirty="0"/>
              <a:t>.</a:t>
            </a:r>
          </a:p>
          <a:p>
            <a:endParaRPr lang="es-ES" sz="15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4E9EBA"/>
                </a:solidFill>
              </a:rPr>
              <a:t>E </a:t>
            </a:r>
            <a:r>
              <a:rPr lang="es-ES" sz="1500" b="1" dirty="0" err="1">
                <a:solidFill>
                  <a:srgbClr val="4E9EBA"/>
                </a:solidFill>
              </a:rPr>
              <a:t>bitamina</a:t>
            </a:r>
            <a:r>
              <a:rPr lang="es-ES" sz="1500" dirty="0"/>
              <a:t>. </a:t>
            </a:r>
            <a:r>
              <a:rPr lang="es-ES" sz="1500" dirty="0" err="1"/>
              <a:t>Aukera</a:t>
            </a:r>
            <a:r>
              <a:rPr lang="es-ES" sz="1500" dirty="0"/>
              <a:t> </a:t>
            </a:r>
            <a:r>
              <a:rPr lang="es-ES" sz="1500" dirty="0" err="1"/>
              <a:t>bat</a:t>
            </a:r>
            <a:r>
              <a:rPr lang="es-ES" sz="1500" dirty="0"/>
              <a:t> izan </a:t>
            </a:r>
            <a:r>
              <a:rPr lang="es-ES" sz="1500" dirty="0" err="1"/>
              <a:t>daiteke</a:t>
            </a:r>
            <a:r>
              <a:rPr lang="es-ES" sz="1500" dirty="0"/>
              <a:t> </a:t>
            </a:r>
            <a:r>
              <a:rPr lang="es-ES" sz="1500" dirty="0" err="1"/>
              <a:t>beroaldi</a:t>
            </a:r>
            <a:r>
              <a:rPr lang="es-ES" sz="1500" dirty="0"/>
              <a:t> </a:t>
            </a:r>
            <a:r>
              <a:rPr lang="es-ES" sz="1500" dirty="0" err="1"/>
              <a:t>arinak</a:t>
            </a:r>
            <a:r>
              <a:rPr lang="es-ES" sz="1500" dirty="0"/>
              <a:t>: </a:t>
            </a:r>
            <a:r>
              <a:rPr lang="es-ES" sz="1500" dirty="0" err="1"/>
              <a:t>dosi</a:t>
            </a:r>
            <a:r>
              <a:rPr lang="es-ES" sz="1500" dirty="0"/>
              <a:t> </a:t>
            </a:r>
            <a:r>
              <a:rPr lang="es-ES" sz="1500" dirty="0" err="1"/>
              <a:t>txikietan</a:t>
            </a:r>
            <a:r>
              <a:rPr lang="es-ES" sz="1500" dirty="0"/>
              <a:t> </a:t>
            </a:r>
            <a:r>
              <a:rPr lang="es-ES" sz="1500" dirty="0" err="1"/>
              <a:t>ondo</a:t>
            </a:r>
            <a:r>
              <a:rPr lang="es-ES" sz="1500" dirty="0"/>
              <a:t> </a:t>
            </a:r>
            <a:r>
              <a:rPr lang="es-ES" sz="1500" dirty="0" err="1"/>
              <a:t>onartzen</a:t>
            </a:r>
            <a:r>
              <a:rPr lang="es-ES" sz="1500" dirty="0"/>
              <a:t> </a:t>
            </a:r>
            <a:r>
              <a:rPr lang="es-ES" sz="1500" dirty="0" err="1"/>
              <a:t>delako</a:t>
            </a:r>
            <a:r>
              <a:rPr lang="es-ES" sz="1500" dirty="0"/>
              <a:t> eta </a:t>
            </a:r>
            <a:r>
              <a:rPr lang="es-ES" sz="1500" dirty="0" err="1"/>
              <a:t>ez</a:t>
            </a:r>
            <a:r>
              <a:rPr lang="es-ES" sz="1500" dirty="0"/>
              <a:t> </a:t>
            </a:r>
            <a:r>
              <a:rPr lang="es-ES" sz="1500" dirty="0" err="1"/>
              <a:t>delako</a:t>
            </a:r>
            <a:r>
              <a:rPr lang="es-ES" sz="1500" dirty="0"/>
              <a:t> </a:t>
            </a:r>
            <a:r>
              <a:rPr lang="es-ES" sz="1500" dirty="0" err="1"/>
              <a:t>toxikotasunarekin</a:t>
            </a:r>
            <a:r>
              <a:rPr lang="es-ES" sz="1500" dirty="0"/>
              <a:t> </a:t>
            </a:r>
            <a:r>
              <a:rPr lang="es-ES" sz="1500" dirty="0" err="1"/>
              <a:t>erlazionatzen</a:t>
            </a:r>
            <a:r>
              <a:rPr lang="es-ES" sz="1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4E9EBA"/>
                </a:solidFill>
              </a:rPr>
              <a:t>NK3Rren </a:t>
            </a:r>
            <a:r>
              <a:rPr lang="es-ES" sz="1500" b="1" dirty="0" err="1">
                <a:solidFill>
                  <a:srgbClr val="4E9EBA"/>
                </a:solidFill>
              </a:rPr>
              <a:t>antagonistak</a:t>
            </a:r>
            <a:r>
              <a:rPr lang="es-ES" sz="1500" b="1" dirty="0">
                <a:solidFill>
                  <a:srgbClr val="4E9EBA"/>
                </a:solidFill>
              </a:rPr>
              <a:t> (</a:t>
            </a:r>
            <a:r>
              <a:rPr lang="es-ES" sz="1500" b="1" dirty="0" err="1">
                <a:solidFill>
                  <a:srgbClr val="4E9EBA"/>
                </a:solidFill>
              </a:rPr>
              <a:t>fezolinetant</a:t>
            </a:r>
            <a:r>
              <a:rPr lang="es-ES" sz="1500" b="1" dirty="0">
                <a:solidFill>
                  <a:srgbClr val="4E9EBA"/>
                </a:solidFill>
              </a:rPr>
              <a:t>)</a:t>
            </a:r>
            <a:r>
              <a:rPr lang="es-ES" sz="1500" dirty="0"/>
              <a:t>. </a:t>
            </a:r>
            <a:r>
              <a:rPr lang="es-ES" sz="1500" dirty="0" err="1"/>
              <a:t>Ikuspegi</a:t>
            </a:r>
            <a:r>
              <a:rPr lang="es-ES" sz="1500" dirty="0"/>
              <a:t> </a:t>
            </a:r>
            <a:r>
              <a:rPr lang="es-ES" sz="1500" dirty="0" err="1"/>
              <a:t>ez</a:t>
            </a:r>
            <a:r>
              <a:rPr lang="es-ES" sz="1500" dirty="0"/>
              <a:t>-hormonal </a:t>
            </a:r>
            <a:r>
              <a:rPr lang="es-ES" sz="1500" dirty="0" err="1"/>
              <a:t>bat</a:t>
            </a:r>
            <a:r>
              <a:rPr lang="es-ES" sz="1500" dirty="0"/>
              <a:t> </a:t>
            </a:r>
            <a:r>
              <a:rPr lang="es-ES" sz="1500" dirty="0" err="1"/>
              <a:t>erakutsi</a:t>
            </a:r>
            <a:r>
              <a:rPr lang="es-ES" sz="1500" dirty="0"/>
              <a:t> </a:t>
            </a:r>
            <a:r>
              <a:rPr lang="es-ES" sz="1500" dirty="0" err="1"/>
              <a:t>dezake</a:t>
            </a:r>
            <a:r>
              <a:rPr lang="es-ES" sz="1500" dirty="0"/>
              <a:t>. Hala ere, </a:t>
            </a:r>
            <a:r>
              <a:rPr lang="es-ES" sz="1500" dirty="0" err="1"/>
              <a:t>saiakuntza</a:t>
            </a:r>
            <a:r>
              <a:rPr lang="es-ES" sz="1500" dirty="0"/>
              <a:t> </a:t>
            </a:r>
            <a:r>
              <a:rPr lang="es-ES" sz="1500" dirty="0" err="1"/>
              <a:t>gehiago</a:t>
            </a:r>
            <a:r>
              <a:rPr lang="es-ES" sz="1500" dirty="0"/>
              <a:t> </a:t>
            </a:r>
            <a:r>
              <a:rPr lang="es-ES" sz="1500" dirty="0" err="1"/>
              <a:t>behar</a:t>
            </a:r>
            <a:r>
              <a:rPr lang="es-ES" sz="1500" dirty="0"/>
              <a:t> </a:t>
            </a:r>
            <a:r>
              <a:rPr lang="es-ES" sz="1500" dirty="0" err="1"/>
              <a:t>dira</a:t>
            </a:r>
            <a:r>
              <a:rPr lang="es-ES" sz="1500" dirty="0"/>
              <a:t> </a:t>
            </a:r>
            <a:r>
              <a:rPr lang="es-ES" sz="1500" dirty="0" err="1"/>
              <a:t>efikazia</a:t>
            </a:r>
            <a:r>
              <a:rPr lang="es-ES" sz="1500" dirty="0"/>
              <a:t> eta </a:t>
            </a:r>
            <a:r>
              <a:rPr lang="es-ES" sz="1500" dirty="0" err="1"/>
              <a:t>segurtasuna</a:t>
            </a:r>
            <a:r>
              <a:rPr lang="es-ES" sz="1500" dirty="0"/>
              <a:t> </a:t>
            </a:r>
            <a:r>
              <a:rPr lang="es-ES" sz="1500" dirty="0" err="1"/>
              <a:t>balioesteko</a:t>
            </a:r>
            <a:r>
              <a:rPr lang="es-ES" sz="1500" dirty="0"/>
              <a:t>.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74010" y="4343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</p:spTree>
    <p:extLst>
      <p:ext uri="{BB962C8B-B14F-4D97-AF65-F5344CB8AC3E}">
        <p14:creationId xmlns:p14="http://schemas.microsoft.com/office/powerpoint/2010/main" val="3865296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290773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574010" y="4343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BEROALDIAK. SINTOMA BASOMOTORRAK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31519" y="1891792"/>
            <a:ext cx="10746914" cy="4392736"/>
          </a:xfrm>
          <a:prstGeom prst="rect">
            <a:avLst/>
          </a:prstGeom>
          <a:solidFill>
            <a:srgbClr val="EFF5FB"/>
          </a:solidFill>
          <a:ln>
            <a:solidFill>
              <a:srgbClr val="4E9EB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Bularreko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minbizia</a:t>
            </a:r>
            <a:r>
              <a:rPr lang="es-ES" sz="2200" b="1" dirty="0">
                <a:solidFill>
                  <a:srgbClr val="4E9EBA"/>
                </a:solidFill>
              </a:rPr>
              <a:t> izan eta </a:t>
            </a:r>
            <a:r>
              <a:rPr lang="es-ES" sz="2200" b="1" dirty="0" err="1">
                <a:solidFill>
                  <a:srgbClr val="4E9EBA"/>
                </a:solidFill>
              </a:rPr>
              <a:t>beroaldiak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dituzten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emakumeentzako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farmakoak</a:t>
            </a:r>
            <a:endParaRPr lang="es-ES" sz="2200" b="1" dirty="0">
              <a:solidFill>
                <a:srgbClr val="4E9EBA"/>
              </a:solidFill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1800" dirty="0" err="1"/>
              <a:t>Bularreko</a:t>
            </a:r>
            <a:r>
              <a:rPr lang="es-ES" sz="1800" dirty="0"/>
              <a:t> </a:t>
            </a:r>
            <a:r>
              <a:rPr lang="es-ES" sz="1800" dirty="0" err="1"/>
              <a:t>minbizia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emakumeek</a:t>
            </a:r>
            <a:r>
              <a:rPr lang="es-ES" sz="1800" dirty="0"/>
              <a:t> </a:t>
            </a:r>
            <a:r>
              <a:rPr lang="es-ES" sz="1800" dirty="0" err="1"/>
              <a:t>arazo</a:t>
            </a:r>
            <a:r>
              <a:rPr lang="es-ES" sz="1800" dirty="0"/>
              <a:t> </a:t>
            </a:r>
            <a:r>
              <a:rPr lang="es-ES" sz="1800" dirty="0" err="1"/>
              <a:t>gehiago</a:t>
            </a:r>
            <a:r>
              <a:rPr lang="es-ES" sz="1800" dirty="0"/>
              <a:t> </a:t>
            </a:r>
            <a:r>
              <a:rPr lang="es-ES" sz="1800" dirty="0" err="1"/>
              <a:t>dituzte</a:t>
            </a:r>
            <a:r>
              <a:rPr lang="es-ES" sz="1800" dirty="0"/>
              <a:t> </a:t>
            </a:r>
            <a:r>
              <a:rPr lang="es-ES" sz="1800" dirty="0" err="1"/>
              <a:t>beroaldiekin</a:t>
            </a:r>
            <a:r>
              <a:rPr lang="es-ES" sz="1800" dirty="0"/>
              <a:t> </a:t>
            </a:r>
            <a:r>
              <a:rPr lang="es-ES" sz="1800" dirty="0" err="1"/>
              <a:t>beste</a:t>
            </a:r>
            <a:r>
              <a:rPr lang="es-ES" sz="1800" dirty="0"/>
              <a:t> </a:t>
            </a:r>
            <a:r>
              <a:rPr lang="es-ES" sz="1800" dirty="0" err="1"/>
              <a:t>emakume</a:t>
            </a:r>
            <a:r>
              <a:rPr lang="es-ES" sz="1800" dirty="0"/>
              <a:t> </a:t>
            </a:r>
            <a:r>
              <a:rPr lang="es-ES" sz="1800" dirty="0" err="1"/>
              <a:t>batzuek</a:t>
            </a:r>
            <a:r>
              <a:rPr lang="es-ES" sz="1800" dirty="0"/>
              <a:t> </a:t>
            </a:r>
            <a:r>
              <a:rPr lang="es-ES" sz="1800" dirty="0" err="1"/>
              <a:t>baino</a:t>
            </a:r>
            <a:r>
              <a:rPr lang="es-ES" sz="1800" dirty="0"/>
              <a:t>, </a:t>
            </a:r>
            <a:r>
              <a:rPr lang="es-ES" sz="1800" dirty="0" err="1"/>
              <a:t>besteak</a:t>
            </a:r>
            <a:r>
              <a:rPr lang="es-ES" sz="1800" dirty="0"/>
              <a:t> </a:t>
            </a:r>
            <a:r>
              <a:rPr lang="es-ES" sz="1800" dirty="0" err="1"/>
              <a:t>beste</a:t>
            </a:r>
            <a:r>
              <a:rPr lang="es-ES" sz="1800" dirty="0"/>
              <a:t> </a:t>
            </a:r>
            <a:r>
              <a:rPr lang="es-ES" sz="1800" dirty="0" err="1"/>
              <a:t>arrazoi</a:t>
            </a:r>
            <a:r>
              <a:rPr lang="es-ES" sz="1800" dirty="0"/>
              <a:t> </a:t>
            </a:r>
            <a:r>
              <a:rPr lang="es-ES" sz="1800" dirty="0" err="1"/>
              <a:t>hauengatik</a:t>
            </a:r>
            <a:r>
              <a:rPr lang="es-ES" sz="1800" dirty="0"/>
              <a:t>: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 err="1"/>
              <a:t>Estrogenoak</a:t>
            </a:r>
            <a:r>
              <a:rPr lang="es-ES" sz="1400" dirty="0"/>
              <a:t> </a:t>
            </a:r>
            <a:r>
              <a:rPr lang="es-ES" sz="1400" dirty="0" err="1"/>
              <a:t>nahiko</a:t>
            </a:r>
            <a:r>
              <a:rPr lang="es-ES" sz="1400" dirty="0"/>
              <a:t> </a:t>
            </a:r>
            <a:r>
              <a:rPr lang="es-ES" sz="1400" dirty="0" err="1"/>
              <a:t>azkar</a:t>
            </a:r>
            <a:r>
              <a:rPr lang="es-ES" sz="1400" dirty="0"/>
              <a:t> </a:t>
            </a:r>
            <a:r>
              <a:rPr lang="es-ES" sz="1400" dirty="0" err="1"/>
              <a:t>gutxitzen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kimioterapiaren</a:t>
            </a:r>
            <a:r>
              <a:rPr lang="es-ES" sz="1400" dirty="0"/>
              <a:t> </a:t>
            </a:r>
            <a:r>
              <a:rPr lang="es-ES" sz="1400" dirty="0" err="1"/>
              <a:t>ondorioz</a:t>
            </a:r>
            <a:r>
              <a:rPr lang="es-ES" sz="1400" dirty="0"/>
              <a:t>, eta </a:t>
            </a:r>
            <a:r>
              <a:rPr lang="es-ES" sz="1400" dirty="0" err="1"/>
              <a:t>horrek</a:t>
            </a:r>
            <a:r>
              <a:rPr lang="es-ES" sz="1400" dirty="0"/>
              <a:t> </a:t>
            </a:r>
            <a:r>
              <a:rPr lang="es-ES" sz="1400" dirty="0" err="1"/>
              <a:t>obulutegiaren</a:t>
            </a:r>
            <a:r>
              <a:rPr lang="es-ES" sz="1400" dirty="0"/>
              <a:t> </a:t>
            </a:r>
            <a:r>
              <a:rPr lang="es-ES" sz="1400" dirty="0" err="1"/>
              <a:t>hutsegite</a:t>
            </a:r>
            <a:r>
              <a:rPr lang="es-ES" sz="1400" dirty="0"/>
              <a:t> </a:t>
            </a:r>
            <a:r>
              <a:rPr lang="es-ES" sz="1400" dirty="0" err="1"/>
              <a:t>goiztiarra</a:t>
            </a:r>
            <a:r>
              <a:rPr lang="es-ES" sz="1400" dirty="0"/>
              <a:t> </a:t>
            </a:r>
            <a:r>
              <a:rPr lang="es-ES" sz="1400" dirty="0" err="1"/>
              <a:t>eragiten</a:t>
            </a:r>
            <a:r>
              <a:rPr lang="es-ES" sz="1400" dirty="0"/>
              <a:t> du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 err="1"/>
              <a:t>Menopausiaren</a:t>
            </a:r>
            <a:r>
              <a:rPr lang="es-ES" sz="1400" dirty="0"/>
              <a:t> </a:t>
            </a:r>
            <a:r>
              <a:rPr lang="es-ES" sz="1400" dirty="0" err="1"/>
              <a:t>ondoren</a:t>
            </a:r>
            <a:r>
              <a:rPr lang="es-ES" sz="1400" dirty="0"/>
              <a:t> </a:t>
            </a:r>
            <a:r>
              <a:rPr lang="es-ES" sz="1400" dirty="0" err="1"/>
              <a:t>diagnostikatutako</a:t>
            </a:r>
            <a:r>
              <a:rPr lang="es-ES" sz="1400" dirty="0"/>
              <a:t> </a:t>
            </a:r>
            <a:r>
              <a:rPr lang="es-ES" sz="1400" dirty="0" err="1"/>
              <a:t>bularreko</a:t>
            </a:r>
            <a:r>
              <a:rPr lang="es-ES" sz="1400" dirty="0"/>
              <a:t> </a:t>
            </a:r>
            <a:r>
              <a:rPr lang="es-ES" sz="1400" dirty="0" err="1"/>
              <a:t>minbizia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emakume</a:t>
            </a:r>
            <a:r>
              <a:rPr lang="es-ES" sz="1400" dirty="0"/>
              <a:t> </a:t>
            </a:r>
            <a:r>
              <a:rPr lang="es-ES" sz="1400" dirty="0" err="1"/>
              <a:t>askok</a:t>
            </a:r>
            <a:r>
              <a:rPr lang="es-ES" sz="1400" dirty="0"/>
              <a:t> </a:t>
            </a:r>
            <a:r>
              <a:rPr lang="es-ES" sz="1400" dirty="0" err="1"/>
              <a:t>tamoxifenoa</a:t>
            </a:r>
            <a:r>
              <a:rPr lang="es-ES" sz="1400" dirty="0"/>
              <a:t> </a:t>
            </a:r>
            <a:r>
              <a:rPr lang="es-ES" sz="1400" dirty="0" err="1"/>
              <a:t>hartzen</a:t>
            </a:r>
            <a:r>
              <a:rPr lang="es-ES" sz="1400" dirty="0"/>
              <a:t> </a:t>
            </a:r>
            <a:r>
              <a:rPr lang="es-ES" sz="1400" dirty="0" err="1"/>
              <a:t>dute</a:t>
            </a:r>
            <a:r>
              <a:rPr lang="es-ES" sz="1400" dirty="0"/>
              <a:t>, </a:t>
            </a:r>
            <a:r>
              <a:rPr lang="es-ES" sz="1400" dirty="0" err="1"/>
              <a:t>zeina</a:t>
            </a:r>
            <a:r>
              <a:rPr lang="es-ES" sz="1400" dirty="0"/>
              <a:t> </a:t>
            </a:r>
            <a:r>
              <a:rPr lang="es-ES" sz="1400" dirty="0" err="1"/>
              <a:t>beroaldiekin</a:t>
            </a:r>
            <a:r>
              <a:rPr lang="es-ES" sz="1400" dirty="0"/>
              <a:t> </a:t>
            </a:r>
            <a:r>
              <a:rPr lang="es-ES" sz="1400" dirty="0" err="1"/>
              <a:t>erlazionatzen</a:t>
            </a:r>
            <a:r>
              <a:rPr lang="es-ES" sz="1400" dirty="0"/>
              <a:t> </a:t>
            </a:r>
            <a:r>
              <a:rPr lang="es-ES" sz="1400" dirty="0" err="1"/>
              <a:t>baita</a:t>
            </a:r>
            <a:r>
              <a:rPr lang="es-ES" sz="1400" dirty="0"/>
              <a:t>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 err="1"/>
              <a:t>Aromatasaren</a:t>
            </a:r>
            <a:r>
              <a:rPr lang="es-ES" sz="1400" dirty="0"/>
              <a:t> </a:t>
            </a:r>
            <a:r>
              <a:rPr lang="es-ES" sz="1400" dirty="0" err="1"/>
              <a:t>inhibitzaileek</a:t>
            </a:r>
            <a:r>
              <a:rPr lang="es-ES" sz="1400" dirty="0"/>
              <a:t> ere </a:t>
            </a:r>
            <a:r>
              <a:rPr lang="es-ES" sz="1400" dirty="0" err="1"/>
              <a:t>eragiten</a:t>
            </a:r>
            <a:r>
              <a:rPr lang="es-ES" sz="1400" dirty="0"/>
              <a:t> </a:t>
            </a:r>
            <a:r>
              <a:rPr lang="es-ES" sz="1400" dirty="0" err="1"/>
              <a:t>dituzte</a:t>
            </a:r>
            <a:r>
              <a:rPr lang="es-ES" sz="1400" dirty="0"/>
              <a:t> </a:t>
            </a:r>
            <a:r>
              <a:rPr lang="es-ES" sz="1400" dirty="0" err="1"/>
              <a:t>beroaldiak</a:t>
            </a:r>
            <a:r>
              <a:rPr lang="es-ES" sz="1400" dirty="0"/>
              <a:t>, </a:t>
            </a:r>
            <a:r>
              <a:rPr lang="es-ES" sz="1400" dirty="0" err="1"/>
              <a:t>baina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hain</a:t>
            </a:r>
            <a:r>
              <a:rPr lang="es-ES" sz="1400" dirty="0"/>
              <a:t> </a:t>
            </a:r>
            <a:r>
              <a:rPr lang="es-ES" sz="1400" dirty="0" err="1"/>
              <a:t>ohikoak</a:t>
            </a:r>
            <a:r>
              <a:rPr lang="es-ES" sz="1400" dirty="0"/>
              <a:t> eta </a:t>
            </a:r>
            <a:r>
              <a:rPr lang="es-ES" sz="1400" dirty="0" err="1"/>
              <a:t>biziak</a:t>
            </a:r>
            <a:r>
              <a:rPr lang="es-ES" sz="1400" dirty="0"/>
              <a:t> </a:t>
            </a:r>
            <a:r>
              <a:rPr lang="es-ES" sz="1400" dirty="0" err="1"/>
              <a:t>izaten</a:t>
            </a:r>
            <a:r>
              <a:rPr lang="es-ES" sz="1400" dirty="0"/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1800" dirty="0" err="1"/>
              <a:t>Bularreko</a:t>
            </a:r>
            <a:r>
              <a:rPr lang="es-ES" sz="1800" dirty="0"/>
              <a:t> </a:t>
            </a:r>
            <a:r>
              <a:rPr lang="es-ES" sz="1800" dirty="0" err="1"/>
              <a:t>minbiziaren</a:t>
            </a:r>
            <a:r>
              <a:rPr lang="es-ES" sz="1800" dirty="0"/>
              <a:t> </a:t>
            </a:r>
            <a:r>
              <a:rPr lang="es-ES" sz="1800" dirty="0" err="1"/>
              <a:t>aurrekariak</a:t>
            </a:r>
            <a:r>
              <a:rPr lang="es-ES" sz="1800" dirty="0"/>
              <a:t> </a:t>
            </a:r>
            <a:r>
              <a:rPr lang="es-ES" sz="1800" dirty="0" err="1"/>
              <a:t>dituzten</a:t>
            </a:r>
            <a:r>
              <a:rPr lang="es-ES" sz="1800" dirty="0"/>
              <a:t> </a:t>
            </a:r>
            <a:r>
              <a:rPr lang="es-ES" sz="1800" dirty="0" err="1"/>
              <a:t>emakumeen</a:t>
            </a:r>
            <a:r>
              <a:rPr lang="es-ES" sz="1800" dirty="0"/>
              <a:t> </a:t>
            </a:r>
            <a:r>
              <a:rPr lang="es-ES" sz="1800" dirty="0" err="1"/>
              <a:t>kasuan</a:t>
            </a:r>
            <a:r>
              <a:rPr lang="es-ES" sz="1800" dirty="0"/>
              <a:t>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 err="1"/>
              <a:t>Estrogeno</a:t>
            </a:r>
            <a:r>
              <a:rPr lang="es-ES" sz="1400" dirty="0"/>
              <a:t> </a:t>
            </a:r>
            <a:r>
              <a:rPr lang="es-ES" sz="1400" dirty="0" err="1"/>
              <a:t>sistemikoen</a:t>
            </a:r>
            <a:r>
              <a:rPr lang="es-ES" sz="1400" dirty="0"/>
              <a:t> </a:t>
            </a:r>
            <a:r>
              <a:rPr lang="es-ES" sz="1400" dirty="0" err="1"/>
              <a:t>bidezko</a:t>
            </a:r>
            <a:r>
              <a:rPr lang="es-ES" sz="1400" dirty="0"/>
              <a:t> </a:t>
            </a:r>
            <a:r>
              <a:rPr lang="es-ES" sz="1400" dirty="0" err="1"/>
              <a:t>tratamenduak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egokiak</a:t>
            </a:r>
            <a:r>
              <a:rPr lang="es-ES" sz="1400" dirty="0"/>
              <a:t> </a:t>
            </a:r>
            <a:r>
              <a:rPr lang="es-ES" sz="1400" dirty="0" err="1"/>
              <a:t>izaten</a:t>
            </a:r>
            <a:r>
              <a:rPr lang="es-ES" sz="1400" dirty="0"/>
              <a:t>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 err="1"/>
              <a:t>Antidepresiboak</a:t>
            </a:r>
            <a:r>
              <a:rPr lang="es-ES" sz="1400" dirty="0"/>
              <a:t>: </a:t>
            </a:r>
            <a:r>
              <a:rPr lang="es-ES" sz="1400" dirty="0" err="1"/>
              <a:t>nahiago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benlafaxina</a:t>
            </a:r>
            <a:r>
              <a:rPr lang="es-ES" sz="1400" dirty="0"/>
              <a:t>, </a:t>
            </a:r>
            <a:r>
              <a:rPr lang="es-ES" sz="1400" dirty="0" err="1"/>
              <a:t>zitaloprama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duloxetina</a:t>
            </a:r>
            <a:r>
              <a:rPr lang="es-ES" sz="1400" dirty="0"/>
              <a:t> </a:t>
            </a:r>
            <a:r>
              <a:rPr lang="es-ES" sz="1400" dirty="0" err="1"/>
              <a:t>paroxetina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fluoxetina</a:t>
            </a:r>
            <a:r>
              <a:rPr lang="es-ES" sz="1400" dirty="0"/>
              <a:t> </a:t>
            </a:r>
            <a:r>
              <a:rPr lang="es-ES" sz="1400" dirty="0" err="1"/>
              <a:t>baino</a:t>
            </a:r>
            <a:r>
              <a:rPr lang="es-ES" sz="1400" dirty="0"/>
              <a:t> (CYP2D6aren </a:t>
            </a:r>
            <a:r>
              <a:rPr lang="es-ES" sz="1400" dirty="0" err="1"/>
              <a:t>inhibitzaile</a:t>
            </a:r>
            <a:r>
              <a:rPr lang="es-ES" sz="1400" dirty="0"/>
              <a:t> </a:t>
            </a:r>
            <a:r>
              <a:rPr lang="es-ES" sz="1400" dirty="0" err="1"/>
              <a:t>indartsuak</a:t>
            </a:r>
            <a:r>
              <a:rPr lang="es-ES" sz="1400" dirty="0"/>
              <a:t>, </a:t>
            </a:r>
            <a:r>
              <a:rPr lang="es-ES" sz="1400" dirty="0" err="1"/>
              <a:t>tamoxifenoaren</a:t>
            </a:r>
            <a:r>
              <a:rPr lang="es-ES" sz="1400" dirty="0"/>
              <a:t> </a:t>
            </a:r>
            <a:r>
              <a:rPr lang="es-ES" sz="1400" dirty="0" err="1"/>
              <a:t>metabolismoan</a:t>
            </a:r>
            <a:r>
              <a:rPr lang="es-ES" sz="1400" dirty="0"/>
              <a:t> </a:t>
            </a:r>
            <a:r>
              <a:rPr lang="es-ES" sz="1400" dirty="0" err="1"/>
              <a:t>eragin</a:t>
            </a:r>
            <a:r>
              <a:rPr lang="es-ES" sz="1400" dirty="0"/>
              <a:t> </a:t>
            </a:r>
            <a:r>
              <a:rPr lang="es-ES" sz="1400" dirty="0" err="1"/>
              <a:t>dezaketenak</a:t>
            </a:r>
            <a:r>
              <a:rPr lang="es-ES" sz="1400" dirty="0"/>
              <a:t>). </a:t>
            </a:r>
            <a:r>
              <a:rPr lang="es-ES" sz="1400" dirty="0" err="1"/>
              <a:t>SBISek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</a:t>
            </a:r>
            <a:r>
              <a:rPr lang="es-ES" sz="1400" dirty="0" err="1"/>
              <a:t>dute</a:t>
            </a:r>
            <a:r>
              <a:rPr lang="es-ES" sz="1400" dirty="0"/>
              <a:t> </a:t>
            </a:r>
            <a:r>
              <a:rPr lang="es-ES" sz="1400" dirty="0" err="1"/>
              <a:t>eragozten</a:t>
            </a:r>
            <a:r>
              <a:rPr lang="es-ES" sz="1400" dirty="0"/>
              <a:t> </a:t>
            </a:r>
            <a:r>
              <a:rPr lang="es-ES" sz="1400" dirty="0" err="1"/>
              <a:t>aromatasaren</a:t>
            </a:r>
            <a:r>
              <a:rPr lang="es-ES" sz="1400" dirty="0"/>
              <a:t> </a:t>
            </a:r>
            <a:r>
              <a:rPr lang="es-ES" sz="1400" dirty="0" err="1"/>
              <a:t>inhibitzaileen</a:t>
            </a:r>
            <a:r>
              <a:rPr lang="es-ES" sz="1400" dirty="0"/>
              <a:t> </a:t>
            </a:r>
            <a:r>
              <a:rPr lang="es-ES" sz="1400" dirty="0" err="1"/>
              <a:t>metabolismoa</a:t>
            </a:r>
            <a:r>
              <a:rPr lang="es-ES" sz="1400" dirty="0"/>
              <a:t>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 err="1"/>
              <a:t>Gauez</a:t>
            </a:r>
            <a:r>
              <a:rPr lang="es-ES" sz="1400" dirty="0"/>
              <a:t> </a:t>
            </a:r>
            <a:r>
              <a:rPr lang="es-ES" sz="1400" dirty="0" err="1"/>
              <a:t>bereziki</a:t>
            </a:r>
            <a:r>
              <a:rPr lang="es-ES" sz="1400" dirty="0"/>
              <a:t> </a:t>
            </a:r>
            <a:r>
              <a:rPr lang="es-ES" sz="1400" dirty="0" err="1"/>
              <a:t>sintomatikoak</a:t>
            </a:r>
            <a:r>
              <a:rPr lang="es-ES" sz="1400" dirty="0"/>
              <a:t> </a:t>
            </a:r>
            <a:r>
              <a:rPr lang="es-ES" sz="1400" dirty="0" err="1"/>
              <a:t>diren</a:t>
            </a:r>
            <a:r>
              <a:rPr lang="es-ES" sz="1400" dirty="0"/>
              <a:t> </a:t>
            </a:r>
            <a:r>
              <a:rPr lang="es-ES" sz="1400" dirty="0" err="1"/>
              <a:t>beroaldiak</a:t>
            </a:r>
            <a:r>
              <a:rPr lang="es-ES" sz="1400" dirty="0"/>
              <a:t> </a:t>
            </a:r>
            <a:r>
              <a:rPr lang="es-ES" sz="1400" dirty="0" err="1"/>
              <a:t>badituzte</a:t>
            </a:r>
            <a:r>
              <a:rPr lang="es-ES" sz="1400" dirty="0"/>
              <a:t>, </a:t>
            </a:r>
            <a:r>
              <a:rPr lang="es-ES" sz="1400" dirty="0" err="1"/>
              <a:t>gabapentina-dosi</a:t>
            </a:r>
            <a:r>
              <a:rPr lang="es-ES" sz="1400" dirty="0"/>
              <a:t> </a:t>
            </a:r>
            <a:r>
              <a:rPr lang="es-ES" sz="1400" dirty="0" err="1"/>
              <a:t>gero</a:t>
            </a:r>
            <a:r>
              <a:rPr lang="es-ES" sz="1400" dirty="0"/>
              <a:t> eta </a:t>
            </a:r>
            <a:r>
              <a:rPr lang="es-ES" sz="1400" dirty="0" err="1"/>
              <a:t>handiagoetan</a:t>
            </a:r>
            <a:r>
              <a:rPr lang="es-ES" sz="1400" dirty="0"/>
              <a:t> </a:t>
            </a:r>
            <a:r>
              <a:rPr lang="es-ES" sz="1400" dirty="0" err="1"/>
              <a:t>admisnistra</a:t>
            </a:r>
            <a:r>
              <a:rPr lang="es-ES" sz="1400" dirty="0"/>
              <a:t> </a:t>
            </a:r>
            <a:r>
              <a:rPr lang="es-ES" sz="1400" dirty="0" err="1"/>
              <a:t>daiteke</a:t>
            </a:r>
            <a:r>
              <a:rPr lang="es-ES" sz="1400" dirty="0"/>
              <a:t>, </a:t>
            </a:r>
            <a:r>
              <a:rPr lang="es-ES" sz="1400" dirty="0" err="1"/>
              <a:t>oheratzeko</a:t>
            </a:r>
            <a:r>
              <a:rPr lang="es-ES" sz="1400" dirty="0"/>
              <a:t> </a:t>
            </a:r>
            <a:r>
              <a:rPr lang="es-ES" sz="1400" dirty="0" err="1"/>
              <a:t>garaian</a:t>
            </a:r>
            <a:r>
              <a:rPr lang="es-ES" sz="1400" dirty="0"/>
              <a:t> </a:t>
            </a:r>
            <a:r>
              <a:rPr lang="es-ES" sz="1400" dirty="0" err="1"/>
              <a:t>soilik</a:t>
            </a:r>
            <a:r>
              <a:rPr lang="es-ES" sz="1400" dirty="0"/>
              <a:t> </a:t>
            </a:r>
            <a:r>
              <a:rPr lang="es-ES" sz="1400" dirty="0" err="1"/>
              <a:t>hartzekoak</a:t>
            </a:r>
            <a:r>
              <a:rPr lang="es-ES" sz="1400" dirty="0"/>
              <a:t>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 err="1"/>
              <a:t>Aurretiazko</a:t>
            </a:r>
            <a:r>
              <a:rPr lang="es-ES" sz="1400" dirty="0"/>
              <a:t> </a:t>
            </a:r>
            <a:r>
              <a:rPr lang="es-ES" sz="1400" dirty="0" err="1"/>
              <a:t>azterlanen</a:t>
            </a:r>
            <a:r>
              <a:rPr lang="es-ES" sz="1400" dirty="0"/>
              <a:t> </a:t>
            </a:r>
            <a:r>
              <a:rPr lang="es-ES" sz="1400" dirty="0" err="1"/>
              <a:t>batek</a:t>
            </a:r>
            <a:r>
              <a:rPr lang="es-ES" sz="1400" dirty="0"/>
              <a:t> </a:t>
            </a:r>
            <a:r>
              <a:rPr lang="es-ES" sz="1400" dirty="0" err="1"/>
              <a:t>aditzera</a:t>
            </a:r>
            <a:r>
              <a:rPr lang="es-ES" sz="1400" dirty="0"/>
              <a:t> </a:t>
            </a:r>
            <a:r>
              <a:rPr lang="es-ES" sz="1400" dirty="0" err="1"/>
              <a:t>ematen</a:t>
            </a:r>
            <a:r>
              <a:rPr lang="es-ES" sz="1400" dirty="0"/>
              <a:t> </a:t>
            </a:r>
            <a:r>
              <a:rPr lang="es-ES" sz="1400" dirty="0" err="1"/>
              <a:t>duenez</a:t>
            </a:r>
            <a:r>
              <a:rPr lang="es-ES" sz="1400" dirty="0"/>
              <a:t>, </a:t>
            </a:r>
            <a:r>
              <a:rPr lang="es-ES" sz="1400" dirty="0" err="1"/>
              <a:t>oxibutininak</a:t>
            </a:r>
            <a:r>
              <a:rPr lang="es-ES" sz="1400" dirty="0"/>
              <a:t> </a:t>
            </a:r>
            <a:r>
              <a:rPr lang="es-ES" sz="1400" dirty="0" err="1"/>
              <a:t>beroaldiak</a:t>
            </a:r>
            <a:r>
              <a:rPr lang="es-ES" sz="1400" dirty="0"/>
              <a:t> </a:t>
            </a:r>
            <a:r>
              <a:rPr lang="es-ES" sz="1400" dirty="0" err="1"/>
              <a:t>murriztu</a:t>
            </a:r>
            <a:r>
              <a:rPr lang="es-ES" sz="1400" dirty="0"/>
              <a:t> </a:t>
            </a:r>
            <a:r>
              <a:rPr lang="es-ES" sz="1400" dirty="0" err="1"/>
              <a:t>ditzake</a:t>
            </a:r>
            <a:r>
              <a:rPr lang="es-ES" sz="1400" dirty="0"/>
              <a:t>, 12 </a:t>
            </a:r>
            <a:r>
              <a:rPr lang="es-ES" sz="1400" dirty="0" err="1"/>
              <a:t>orduan</a:t>
            </a:r>
            <a:r>
              <a:rPr lang="es-ES" sz="1400" dirty="0"/>
              <a:t> </a:t>
            </a:r>
            <a:r>
              <a:rPr lang="es-ES" sz="1400" dirty="0" err="1"/>
              <a:t>behin</a:t>
            </a:r>
            <a:r>
              <a:rPr lang="es-ES" sz="1400" dirty="0"/>
              <a:t> 2,5-5 mg-</a:t>
            </a:r>
            <a:r>
              <a:rPr lang="es-ES" sz="1400" dirty="0" err="1"/>
              <a:t>ko</a:t>
            </a:r>
            <a:r>
              <a:rPr lang="es-ES" sz="1400" dirty="0"/>
              <a:t> </a:t>
            </a:r>
            <a:r>
              <a:rPr lang="es-ES" sz="1400" dirty="0" err="1"/>
              <a:t>dosietan</a:t>
            </a:r>
            <a:r>
              <a:rPr lang="es-ES" sz="1400" dirty="0"/>
              <a:t>.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756458" y="1177234"/>
            <a:ext cx="4721629" cy="410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IZAR-GONGOILAREN BLOKEOA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06088" y="1475106"/>
            <a:ext cx="1093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Izar-</a:t>
            </a:r>
            <a:r>
              <a:rPr lang="es-ES" dirty="0" err="1"/>
              <a:t>gongoilaren</a:t>
            </a:r>
            <a:r>
              <a:rPr lang="es-ES" dirty="0"/>
              <a:t> </a:t>
            </a:r>
            <a:r>
              <a:rPr lang="es-ES" dirty="0" err="1"/>
              <a:t>blokeoak</a:t>
            </a:r>
            <a:r>
              <a:rPr lang="es-ES" dirty="0"/>
              <a:t> </a:t>
            </a:r>
            <a:r>
              <a:rPr lang="es-ES" dirty="0" err="1"/>
              <a:t>beroaldi</a:t>
            </a:r>
            <a:r>
              <a:rPr lang="es-ES" dirty="0"/>
              <a:t> </a:t>
            </a:r>
            <a:r>
              <a:rPr lang="es-ES" dirty="0" err="1"/>
              <a:t>moderatu</a:t>
            </a:r>
            <a:r>
              <a:rPr lang="es-ES" dirty="0"/>
              <a:t> eta </a:t>
            </a:r>
            <a:r>
              <a:rPr lang="es-ES" dirty="0" err="1"/>
              <a:t>biziak</a:t>
            </a:r>
            <a:r>
              <a:rPr lang="es-ES" dirty="0"/>
              <a:t> </a:t>
            </a:r>
            <a:r>
              <a:rPr lang="es-ES" dirty="0" err="1"/>
              <a:t>arindu</a:t>
            </a:r>
            <a:r>
              <a:rPr lang="es-ES" dirty="0"/>
              <a:t> </a:t>
            </a:r>
            <a:r>
              <a:rPr lang="es-ES" dirty="0" err="1"/>
              <a:t>ditzake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35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452207"/>
            <a:ext cx="9601200" cy="2872144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SARRERA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MENOPAUSIAREN SINDROME GENITOURINARIOA (MSG)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BEROALDIAK. SINTOMA BASOMOTORRAK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HORMONA-TRATAMENDU SISTEMATIKOAREN (HTS) SEGURTASUNA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IDEIA NAGUSIAK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813766" y="3184063"/>
            <a:ext cx="10178084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311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HORMONA-TRATAMENDU SISTEMATIKOAREN (HTS) SEGURTASUNA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21634" y="1205037"/>
            <a:ext cx="1097365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4E9EBA"/>
                </a:solidFill>
              </a:rPr>
              <a:t>WHI </a:t>
            </a:r>
            <a:r>
              <a:rPr lang="es-ES" sz="2200" b="1" dirty="0" err="1">
                <a:solidFill>
                  <a:srgbClr val="4E9EBA"/>
                </a:solidFill>
              </a:rPr>
              <a:t>saiakuntzek</a:t>
            </a:r>
            <a:r>
              <a:rPr lang="es-ES" sz="2200" b="1" dirty="0">
                <a:solidFill>
                  <a:srgbClr val="4E9EBA"/>
                </a:solidFill>
              </a:rPr>
              <a:t> (</a:t>
            </a:r>
            <a:r>
              <a:rPr lang="es-ES" sz="2200" b="1" dirty="0" err="1">
                <a:solidFill>
                  <a:srgbClr val="4E9EBA"/>
                </a:solidFill>
              </a:rPr>
              <a:t>Women´s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Health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Initiative</a:t>
            </a:r>
            <a:r>
              <a:rPr lang="es-ES" sz="2200" b="1" dirty="0">
                <a:solidFill>
                  <a:srgbClr val="4E9EBA"/>
                </a:solidFill>
              </a:rPr>
              <a:t>) </a:t>
            </a:r>
          </a:p>
          <a:p>
            <a:pPr algn="ctr"/>
            <a:r>
              <a:rPr lang="es-ES" dirty="0"/>
              <a:t>–menopausia </a:t>
            </a:r>
            <a:r>
              <a:rPr lang="es-ES" dirty="0" err="1"/>
              <a:t>ostean</a:t>
            </a:r>
            <a:r>
              <a:rPr lang="es-ES" dirty="0"/>
              <a:t> </a:t>
            </a:r>
            <a:r>
              <a:rPr lang="es-ES" dirty="0" err="1"/>
              <a:t>ziren</a:t>
            </a:r>
            <a:r>
              <a:rPr lang="es-ES" dirty="0"/>
              <a:t> 27.000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emakumek</a:t>
            </a:r>
            <a:r>
              <a:rPr lang="es-ES" dirty="0"/>
              <a:t> parte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zuten</a:t>
            </a:r>
            <a:r>
              <a:rPr lang="es-ES" dirty="0"/>
              <a:t>, 63 </a:t>
            </a:r>
            <a:r>
              <a:rPr lang="es-ES" dirty="0" err="1"/>
              <a:t>urtekoak</a:t>
            </a:r>
            <a:r>
              <a:rPr lang="es-ES" dirty="0"/>
              <a:t> </a:t>
            </a:r>
            <a:r>
              <a:rPr lang="es-ES" dirty="0" err="1"/>
              <a:t>batez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–</a:t>
            </a:r>
          </a:p>
          <a:p>
            <a:pPr algn="ctr"/>
            <a:r>
              <a:rPr lang="es-ES" dirty="0">
                <a:sym typeface="Wingdings 3" panose="05040102010807070707" pitchFamily="18" charset="2"/>
              </a:rPr>
              <a:t></a:t>
            </a:r>
            <a:endParaRPr lang="es-ES" dirty="0"/>
          </a:p>
          <a:p>
            <a:pPr algn="ctr"/>
            <a:r>
              <a:rPr lang="es-ES" dirty="0" err="1"/>
              <a:t>Progestagenoekin</a:t>
            </a:r>
            <a:r>
              <a:rPr lang="es-ES" dirty="0"/>
              <a:t> </a:t>
            </a:r>
            <a:r>
              <a:rPr lang="es-ES" dirty="0" err="1"/>
              <a:t>lotutako</a:t>
            </a:r>
            <a:r>
              <a:rPr lang="es-ES" dirty="0"/>
              <a:t> </a:t>
            </a:r>
            <a:r>
              <a:rPr lang="es-ES" dirty="0" err="1"/>
              <a:t>estrogeno</a:t>
            </a:r>
            <a:r>
              <a:rPr lang="es-ES" dirty="0"/>
              <a:t> </a:t>
            </a:r>
            <a:r>
              <a:rPr lang="es-ES" dirty="0" err="1"/>
              <a:t>bidezko</a:t>
            </a:r>
            <a:r>
              <a:rPr lang="es-ES" dirty="0"/>
              <a:t> hormona-trata </a:t>
            </a:r>
            <a:r>
              <a:rPr lang="es-ES" dirty="0" err="1"/>
              <a:t>mendu</a:t>
            </a:r>
            <a:r>
              <a:rPr lang="es-ES" dirty="0"/>
              <a:t> </a:t>
            </a:r>
            <a:r>
              <a:rPr lang="es-ES" dirty="0" err="1"/>
              <a:t>sistemikoa</a:t>
            </a:r>
            <a:r>
              <a:rPr lang="es-ES" dirty="0"/>
              <a:t> (HTS) </a:t>
            </a:r>
            <a:r>
              <a:rPr lang="es-ES" dirty="0" err="1"/>
              <a:t>edo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monoterapian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</a:t>
            </a:r>
            <a:r>
              <a:rPr lang="es-ES" dirty="0" err="1"/>
              <a:t>dena</a:t>
            </a:r>
            <a:r>
              <a:rPr lang="es-ES" dirty="0"/>
              <a:t> </a:t>
            </a:r>
            <a:r>
              <a:rPr lang="es-ES" dirty="0" err="1"/>
              <a:t>gehiegizko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hauekin</a:t>
            </a:r>
            <a:r>
              <a:rPr lang="es-ES" dirty="0"/>
              <a:t> </a:t>
            </a:r>
            <a:r>
              <a:rPr lang="es-ES" dirty="0" err="1"/>
              <a:t>lotzen</a:t>
            </a:r>
            <a:r>
              <a:rPr lang="es-ES" dirty="0"/>
              <a:t> zen: </a:t>
            </a:r>
            <a:br>
              <a:rPr lang="es-ES" dirty="0"/>
            </a:br>
            <a:r>
              <a:rPr lang="es-ES" dirty="0" err="1"/>
              <a:t>kardiopatia</a:t>
            </a:r>
            <a:r>
              <a:rPr lang="es-ES" dirty="0"/>
              <a:t> </a:t>
            </a:r>
            <a:r>
              <a:rPr lang="es-ES" dirty="0" err="1"/>
              <a:t>koronarioa</a:t>
            </a:r>
            <a:r>
              <a:rPr lang="es-ES" dirty="0"/>
              <a:t>, </a:t>
            </a:r>
            <a:r>
              <a:rPr lang="es-ES" dirty="0" err="1"/>
              <a:t>istripu</a:t>
            </a:r>
            <a:r>
              <a:rPr lang="es-ES" dirty="0"/>
              <a:t> </a:t>
            </a:r>
            <a:r>
              <a:rPr lang="es-ES" dirty="0" err="1"/>
              <a:t>zerebrobaskularra</a:t>
            </a:r>
            <a:r>
              <a:rPr lang="es-ES" dirty="0"/>
              <a:t>, </a:t>
            </a:r>
            <a:r>
              <a:rPr lang="es-ES" dirty="0" err="1"/>
              <a:t>tronboenbolismo</a:t>
            </a:r>
            <a:r>
              <a:rPr lang="es-ES" dirty="0"/>
              <a:t> </a:t>
            </a:r>
            <a:r>
              <a:rPr lang="es-ES" dirty="0" err="1"/>
              <a:t>benosoa</a:t>
            </a:r>
            <a:r>
              <a:rPr lang="es-ES" dirty="0"/>
              <a:t> eta </a:t>
            </a:r>
            <a:r>
              <a:rPr lang="es-ES" dirty="0" err="1"/>
              <a:t>bularreko</a:t>
            </a:r>
            <a:r>
              <a:rPr lang="es-ES" dirty="0"/>
              <a:t> </a:t>
            </a:r>
            <a:r>
              <a:rPr lang="es-ES" dirty="0" err="1"/>
              <a:t>minbizia</a:t>
            </a:r>
            <a:endParaRPr lang="es-ES" dirty="0"/>
          </a:p>
          <a:p>
            <a:pPr algn="ctr"/>
            <a:r>
              <a:rPr lang="es-ES" dirty="0">
                <a:sym typeface="Wingdings 3" panose="05040102010807070707" pitchFamily="18" charset="2"/>
              </a:rPr>
              <a:t></a:t>
            </a:r>
            <a:endParaRPr lang="es-ES" dirty="0"/>
          </a:p>
          <a:p>
            <a:pPr algn="ctr"/>
            <a:r>
              <a:rPr lang="es-ES" dirty="0" err="1">
                <a:hlinkClick r:id="rId5"/>
              </a:rPr>
              <a:t>Osasungintzako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agintaritzek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informazio-alertak</a:t>
            </a:r>
            <a:r>
              <a:rPr lang="es-ES" dirty="0"/>
              <a:t> </a:t>
            </a:r>
          </a:p>
          <a:p>
            <a:pPr algn="ctr"/>
            <a:r>
              <a:rPr lang="es-ES" dirty="0"/>
              <a:t>eta </a:t>
            </a:r>
          </a:p>
          <a:p>
            <a:pPr algn="ctr"/>
            <a:r>
              <a:rPr lang="es-ES" dirty="0" err="1"/>
              <a:t>HTSa</a:t>
            </a:r>
            <a:r>
              <a:rPr lang="es-ES" dirty="0"/>
              <a:t> </a:t>
            </a:r>
            <a:r>
              <a:rPr lang="es-ES" dirty="0" err="1"/>
              <a:t>erabiltzeari</a:t>
            </a:r>
            <a:r>
              <a:rPr lang="es-ES" dirty="0"/>
              <a:t> </a:t>
            </a:r>
            <a:r>
              <a:rPr lang="es-ES" dirty="0" err="1"/>
              <a:t>utzi</a:t>
            </a:r>
            <a:r>
              <a:rPr lang="es-ES" dirty="0"/>
              <a:t> </a:t>
            </a:r>
            <a:r>
              <a:rPr lang="es-ES" dirty="0" err="1"/>
              <a:t>zitzaion</a:t>
            </a:r>
            <a:r>
              <a:rPr lang="es-ES" dirty="0"/>
              <a:t> </a:t>
            </a:r>
            <a:r>
              <a:rPr lang="es-ES" dirty="0" err="1"/>
              <a:t>gaixotasun</a:t>
            </a:r>
            <a:r>
              <a:rPr lang="es-ES" dirty="0"/>
              <a:t> </a:t>
            </a:r>
            <a:r>
              <a:rPr lang="es-ES" dirty="0" err="1"/>
              <a:t>koronarioaren</a:t>
            </a:r>
            <a:r>
              <a:rPr lang="es-ES" dirty="0"/>
              <a:t> eta </a:t>
            </a:r>
            <a:r>
              <a:rPr lang="es-ES" dirty="0" err="1"/>
              <a:t>osteoporosiaren</a:t>
            </a:r>
            <a:r>
              <a:rPr lang="es-ES" dirty="0"/>
              <a:t> </a:t>
            </a:r>
            <a:r>
              <a:rPr lang="es-ES" dirty="0" err="1"/>
              <a:t>prebentziorako</a:t>
            </a:r>
            <a:endParaRPr lang="es-ES" dirty="0"/>
          </a:p>
          <a:p>
            <a:pPr algn="ctr"/>
            <a:r>
              <a:rPr lang="es-ES" dirty="0"/>
              <a:t>(</a:t>
            </a:r>
            <a:r>
              <a:rPr lang="es-ES" dirty="0" err="1"/>
              <a:t>indikazio</a:t>
            </a:r>
            <a:r>
              <a:rPr lang="es-ES" dirty="0"/>
              <a:t> </a:t>
            </a:r>
            <a:r>
              <a:rPr lang="es-ES" dirty="0" err="1"/>
              <a:t>horietarako</a:t>
            </a:r>
            <a:r>
              <a:rPr lang="es-ES" dirty="0"/>
              <a:t> </a:t>
            </a:r>
            <a:r>
              <a:rPr lang="es-ES" dirty="0" err="1"/>
              <a:t>erabili</a:t>
            </a:r>
            <a:r>
              <a:rPr lang="es-ES" dirty="0"/>
              <a:t> zen </a:t>
            </a:r>
            <a:r>
              <a:rPr lang="es-ES" dirty="0" err="1"/>
              <a:t>aurretik</a:t>
            </a:r>
            <a:r>
              <a:rPr lang="es-ES" dirty="0"/>
              <a:t>)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Ez zen </a:t>
            </a:r>
            <a:r>
              <a:rPr lang="es-ES" dirty="0" err="1"/>
              <a:t>desberdintasun</a:t>
            </a:r>
            <a:r>
              <a:rPr lang="es-ES" dirty="0"/>
              <a:t> </a:t>
            </a:r>
            <a:r>
              <a:rPr lang="es-ES" dirty="0" err="1"/>
              <a:t>esanguratsurik</a:t>
            </a:r>
            <a:r>
              <a:rPr lang="es-ES" dirty="0"/>
              <a:t> </a:t>
            </a:r>
            <a:r>
              <a:rPr lang="es-ES" dirty="0" err="1"/>
              <a:t>ikusi</a:t>
            </a:r>
            <a:r>
              <a:rPr lang="es-ES" dirty="0"/>
              <a:t> </a:t>
            </a:r>
            <a:r>
              <a:rPr lang="es-ES" dirty="0" err="1"/>
              <a:t>kausa</a:t>
            </a:r>
            <a:r>
              <a:rPr lang="es-ES" dirty="0"/>
              <a:t> </a:t>
            </a:r>
            <a:r>
              <a:rPr lang="es-ES" dirty="0" err="1"/>
              <a:t>guztiengatiko</a:t>
            </a:r>
            <a:r>
              <a:rPr lang="es-ES" dirty="0"/>
              <a:t> </a:t>
            </a:r>
            <a:r>
              <a:rPr lang="es-ES" dirty="0" err="1"/>
              <a:t>hilkortasunari</a:t>
            </a:r>
            <a:r>
              <a:rPr lang="es-ES" dirty="0"/>
              <a:t>, </a:t>
            </a:r>
            <a:r>
              <a:rPr lang="es-ES" dirty="0" err="1"/>
              <a:t>hilkortasun</a:t>
            </a:r>
            <a:r>
              <a:rPr lang="es-ES" dirty="0"/>
              <a:t> </a:t>
            </a:r>
            <a:r>
              <a:rPr lang="es-ES" dirty="0" err="1"/>
              <a:t>kardiobaskularrari</a:t>
            </a:r>
            <a:r>
              <a:rPr lang="es-ES" dirty="0"/>
              <a:t> eta </a:t>
            </a:r>
            <a:r>
              <a:rPr lang="es-ES" dirty="0" err="1"/>
              <a:t>minbiziagatiko</a:t>
            </a:r>
            <a:r>
              <a:rPr lang="es-ES" dirty="0"/>
              <a:t> </a:t>
            </a:r>
            <a:r>
              <a:rPr lang="es-ES" dirty="0" err="1"/>
              <a:t>hilkortasunari</a:t>
            </a:r>
            <a:r>
              <a:rPr lang="es-ES" dirty="0"/>
              <a:t> </a:t>
            </a:r>
            <a:r>
              <a:rPr lang="es-ES" dirty="0" err="1"/>
              <a:t>dagokienez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715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HORMONA-TRATAMENDU SISTEMATIKOAREN (HTS) SEGURTASUNA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433802" y="1205037"/>
            <a:ext cx="11161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4E9EBA"/>
                </a:solidFill>
              </a:rPr>
              <a:t>WHI (</a:t>
            </a:r>
            <a:r>
              <a:rPr lang="es-ES" b="1" dirty="0" err="1">
                <a:solidFill>
                  <a:srgbClr val="4E9EBA"/>
                </a:solidFill>
              </a:rPr>
              <a:t>Women´s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Health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Initiative</a:t>
            </a:r>
            <a:r>
              <a:rPr lang="es-ES" b="1" dirty="0">
                <a:solidFill>
                  <a:srgbClr val="4E9EBA"/>
                </a:solidFill>
              </a:rPr>
              <a:t>) </a:t>
            </a:r>
            <a:r>
              <a:rPr lang="es-ES" b="1" dirty="0" err="1">
                <a:solidFill>
                  <a:srgbClr val="4E9EBA"/>
                </a:solidFill>
              </a:rPr>
              <a:t>azterketei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kritikak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>
                <a:sym typeface="Wingdings 3" panose="05040102010807070707" pitchFamily="18" charset="2"/>
              </a:rPr>
              <a:t> E</a:t>
            </a:r>
            <a:r>
              <a:rPr lang="es-ES" dirty="0"/>
              <a:t>z </a:t>
            </a:r>
            <a:r>
              <a:rPr lang="es-ES" dirty="0" err="1"/>
              <a:t>zuten</a:t>
            </a:r>
            <a:r>
              <a:rPr lang="es-ES" dirty="0"/>
              <a:t> </a:t>
            </a:r>
            <a:r>
              <a:rPr lang="es-ES" dirty="0" err="1"/>
              <a:t>ordezkatu</a:t>
            </a:r>
            <a:r>
              <a:rPr lang="es-ES" dirty="0"/>
              <a:t> </a:t>
            </a:r>
            <a:r>
              <a:rPr lang="es-ES" dirty="0" err="1"/>
              <a:t>menopausiaren</a:t>
            </a:r>
            <a:r>
              <a:rPr lang="es-ES" dirty="0"/>
              <a:t>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hasi</a:t>
            </a:r>
            <a:r>
              <a:rPr lang="es-ES" dirty="0"/>
              <a:t> </a:t>
            </a:r>
            <a:r>
              <a:rPr lang="es-ES" dirty="0" err="1"/>
              <a:t>ohi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adin-taldea</a:t>
            </a:r>
            <a:r>
              <a:rPr lang="es-ES" dirty="0"/>
              <a:t> (45-55 </a:t>
            </a:r>
            <a:r>
              <a:rPr lang="es-ES" dirty="0" err="1"/>
              <a:t>urte</a:t>
            </a:r>
            <a:r>
              <a:rPr lang="es-ES" dirty="0"/>
              <a:t> </a:t>
            </a:r>
            <a:r>
              <a:rPr lang="es-ES" dirty="0" err="1"/>
              <a:t>bitartekoak</a:t>
            </a:r>
            <a:r>
              <a:rPr lang="es-ES" dirty="0"/>
              <a:t>; 60 </a:t>
            </a:r>
            <a:r>
              <a:rPr lang="es-ES" dirty="0" err="1"/>
              <a:t>urtetik</a:t>
            </a:r>
            <a:r>
              <a:rPr lang="es-ES" dirty="0"/>
              <a:t> </a:t>
            </a:r>
            <a:r>
              <a:rPr lang="es-ES" dirty="0" err="1"/>
              <a:t>gorako</a:t>
            </a:r>
            <a:r>
              <a:rPr lang="es-ES" dirty="0"/>
              <a:t> </a:t>
            </a:r>
            <a:r>
              <a:rPr lang="es-ES" dirty="0" err="1"/>
              <a:t>emakumeak</a:t>
            </a:r>
            <a:r>
              <a:rPr lang="es-ES" dirty="0"/>
              <a:t> &gt;% 75). </a:t>
            </a:r>
          </a:p>
          <a:p>
            <a:endParaRPr lang="es-ES" dirty="0"/>
          </a:p>
          <a:p>
            <a:r>
              <a:rPr lang="es-ES" dirty="0" err="1"/>
              <a:t>HTSa</a:t>
            </a:r>
            <a:r>
              <a:rPr lang="es-ES" dirty="0"/>
              <a:t> </a:t>
            </a:r>
            <a:r>
              <a:rPr lang="es-ES" b="1" dirty="0"/>
              <a:t>50 </a:t>
            </a:r>
            <a:r>
              <a:rPr lang="es-ES" b="1" dirty="0" err="1"/>
              <a:t>urterekin</a:t>
            </a:r>
            <a:r>
              <a:rPr lang="es-ES" b="1" dirty="0"/>
              <a:t> </a:t>
            </a:r>
            <a:r>
              <a:rPr lang="es-ES" b="1" dirty="0" err="1"/>
              <a:t>hasten</a:t>
            </a:r>
            <a:r>
              <a:rPr lang="es-ES" b="1" dirty="0"/>
              <a:t> </a:t>
            </a:r>
            <a:r>
              <a:rPr lang="es-ES" b="1" dirty="0" err="1"/>
              <a:t>duten</a:t>
            </a:r>
            <a:r>
              <a:rPr lang="es-ES" b="1" dirty="0"/>
              <a:t> </a:t>
            </a:r>
            <a:r>
              <a:rPr lang="es-ES" b="1" dirty="0" err="1"/>
              <a:t>emakumeek</a:t>
            </a:r>
            <a:r>
              <a:rPr lang="es-ES" dirty="0"/>
              <a:t> </a:t>
            </a:r>
            <a:r>
              <a:rPr lang="es-ES" dirty="0" err="1"/>
              <a:t>izango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eta </a:t>
            </a:r>
            <a:r>
              <a:rPr lang="es-ES" b="1" dirty="0" err="1"/>
              <a:t>onura</a:t>
            </a:r>
            <a:r>
              <a:rPr lang="es-ES" b="1" dirty="0"/>
              <a:t> </a:t>
            </a:r>
            <a:r>
              <a:rPr lang="es-ES" b="1" dirty="0" err="1"/>
              <a:t>absolutuen</a:t>
            </a:r>
            <a:r>
              <a:rPr lang="es-ES" b="1" dirty="0"/>
              <a:t> </a:t>
            </a:r>
            <a:r>
              <a:rPr lang="es-ES" b="1" dirty="0" err="1"/>
              <a:t>kalkuluak</a:t>
            </a:r>
            <a:r>
              <a:rPr lang="es-ES" b="1" dirty="0"/>
              <a:t> </a:t>
            </a:r>
            <a:r>
              <a:rPr lang="es-ES" dirty="0" err="1"/>
              <a:t>argitaratu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 err="1"/>
              <a:t>Kalkulu</a:t>
            </a:r>
            <a:r>
              <a:rPr lang="es-ES" dirty="0"/>
              <a:t> </a:t>
            </a:r>
            <a:r>
              <a:rPr lang="es-ES" dirty="0" err="1"/>
              <a:t>horietan</a:t>
            </a:r>
            <a:r>
              <a:rPr lang="es-ES" dirty="0"/>
              <a:t>, </a:t>
            </a:r>
            <a:r>
              <a:rPr lang="es-ES" dirty="0" err="1"/>
              <a:t>arrisku-onuraren</a:t>
            </a:r>
            <a:r>
              <a:rPr lang="es-ES" dirty="0"/>
              <a:t> </a:t>
            </a:r>
            <a:r>
              <a:rPr lang="es-ES" dirty="0" err="1"/>
              <a:t>profila</a:t>
            </a:r>
            <a:r>
              <a:rPr lang="es-ES" dirty="0"/>
              <a:t> </a:t>
            </a:r>
            <a:r>
              <a:rPr lang="es-ES" dirty="0" err="1"/>
              <a:t>hobea</a:t>
            </a:r>
            <a:r>
              <a:rPr lang="es-ES" dirty="0"/>
              <a:t> da 50-59 </a:t>
            </a:r>
            <a:r>
              <a:rPr lang="es-ES" dirty="0" err="1"/>
              <a:t>urte</a:t>
            </a:r>
            <a:r>
              <a:rPr lang="es-ES" dirty="0"/>
              <a:t> </a:t>
            </a:r>
            <a:r>
              <a:rPr lang="es-ES" dirty="0" err="1"/>
              <a:t>bitarteko</a:t>
            </a:r>
            <a:r>
              <a:rPr lang="es-ES" dirty="0"/>
              <a:t> </a:t>
            </a:r>
            <a:r>
              <a:rPr lang="es-ES" dirty="0" err="1"/>
              <a:t>emakumeentzat</a:t>
            </a:r>
            <a:r>
              <a:rPr lang="es-ES" dirty="0"/>
              <a:t> </a:t>
            </a:r>
            <a:r>
              <a:rPr lang="es-ES" dirty="0" err="1"/>
              <a:t>emakume</a:t>
            </a:r>
            <a:r>
              <a:rPr lang="es-ES" dirty="0"/>
              <a:t> </a:t>
            </a:r>
            <a:r>
              <a:rPr lang="es-ES" dirty="0" err="1"/>
              <a:t>zaharragoentzat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. </a:t>
            </a:r>
            <a:r>
              <a:rPr lang="es-ES" dirty="0" err="1"/>
              <a:t>Azalpena</a:t>
            </a:r>
            <a:r>
              <a:rPr lang="es-ES" dirty="0"/>
              <a:t>: </a:t>
            </a:r>
            <a:r>
              <a:rPr lang="es-ES" dirty="0" err="1"/>
              <a:t>kardiopatia</a:t>
            </a:r>
            <a:r>
              <a:rPr lang="es-ES" dirty="0"/>
              <a:t> </a:t>
            </a:r>
            <a:r>
              <a:rPr lang="es-ES" dirty="0" err="1"/>
              <a:t>koronarioa</a:t>
            </a:r>
            <a:r>
              <a:rPr lang="es-ES" dirty="0"/>
              <a:t>, </a:t>
            </a:r>
            <a:r>
              <a:rPr lang="es-ES" dirty="0" err="1"/>
              <a:t>istripu</a:t>
            </a:r>
            <a:r>
              <a:rPr lang="es-ES" dirty="0"/>
              <a:t> </a:t>
            </a:r>
            <a:r>
              <a:rPr lang="es-ES" dirty="0" err="1"/>
              <a:t>zerebrobaskularra</a:t>
            </a:r>
            <a:r>
              <a:rPr lang="es-ES" dirty="0"/>
              <a:t>, </a:t>
            </a:r>
            <a:r>
              <a:rPr lang="es-ES" dirty="0" err="1"/>
              <a:t>tronboenbolismo</a:t>
            </a:r>
            <a:r>
              <a:rPr lang="es-ES" dirty="0"/>
              <a:t> </a:t>
            </a:r>
            <a:r>
              <a:rPr lang="es-ES" dirty="0" err="1"/>
              <a:t>benosoa</a:t>
            </a:r>
            <a:r>
              <a:rPr lang="es-ES" dirty="0"/>
              <a:t> eta </a:t>
            </a:r>
            <a:r>
              <a:rPr lang="es-ES" dirty="0" err="1"/>
              <a:t>bularreko</a:t>
            </a:r>
            <a:r>
              <a:rPr lang="es-ES" dirty="0"/>
              <a:t> </a:t>
            </a:r>
            <a:r>
              <a:rPr lang="es-ES" dirty="0" err="1"/>
              <a:t>minbizia</a:t>
            </a:r>
            <a:r>
              <a:rPr lang="es-ES" dirty="0"/>
              <a:t> </a:t>
            </a:r>
            <a:r>
              <a:rPr lang="es-ES" dirty="0" err="1"/>
              <a:t>izateko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basala</a:t>
            </a:r>
            <a:r>
              <a:rPr lang="es-ES" dirty="0"/>
              <a:t> </a:t>
            </a:r>
            <a:r>
              <a:rPr lang="es-ES" dirty="0" err="1"/>
              <a:t>txikiagoa</a:t>
            </a:r>
            <a:r>
              <a:rPr lang="es-ES" dirty="0"/>
              <a:t> dela menopausia </a:t>
            </a:r>
            <a:r>
              <a:rPr lang="es-ES" dirty="0" err="1"/>
              <a:t>osteko</a:t>
            </a:r>
            <a:r>
              <a:rPr lang="es-ES" dirty="0"/>
              <a:t> </a:t>
            </a:r>
            <a:r>
              <a:rPr lang="es-ES" dirty="0" err="1"/>
              <a:t>emakume</a:t>
            </a:r>
            <a:r>
              <a:rPr lang="es-ES" dirty="0"/>
              <a:t> </a:t>
            </a:r>
            <a:r>
              <a:rPr lang="es-ES" dirty="0" err="1"/>
              <a:t>gazteetan</a:t>
            </a:r>
            <a:r>
              <a:rPr lang="es-ES" dirty="0"/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3802" y="3591067"/>
            <a:ext cx="10973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Saiakuntza</a:t>
            </a:r>
            <a:r>
              <a:rPr lang="es-ES" dirty="0"/>
              <a:t> </a:t>
            </a:r>
            <a:r>
              <a:rPr lang="es-ES" dirty="0" err="1"/>
              <a:t>kliniko</a:t>
            </a:r>
            <a:r>
              <a:rPr lang="es-ES" dirty="0"/>
              <a:t> </a:t>
            </a:r>
            <a:r>
              <a:rPr lang="es-ES" dirty="0" err="1"/>
              <a:t>batzuetan</a:t>
            </a:r>
            <a:r>
              <a:rPr lang="es-ES" dirty="0"/>
              <a:t>, </a:t>
            </a:r>
            <a:r>
              <a:rPr lang="es-ES" dirty="0" err="1"/>
              <a:t>azpitaldeen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b="1" dirty="0" err="1"/>
              <a:t>tarteko</a:t>
            </a:r>
            <a:r>
              <a:rPr lang="es-ES" b="1" dirty="0"/>
              <a:t> </a:t>
            </a:r>
            <a:r>
              <a:rPr lang="es-ES" b="1" dirty="0" err="1"/>
              <a:t>aldagaien</a:t>
            </a:r>
            <a:r>
              <a:rPr lang="es-ES" b="1" dirty="0"/>
              <a:t> </a:t>
            </a:r>
            <a:r>
              <a:rPr lang="es-ES" b="1" dirty="0" err="1"/>
              <a:t>analisiek</a:t>
            </a:r>
            <a:r>
              <a:rPr lang="es-ES" b="1" dirty="0"/>
              <a:t> </a:t>
            </a:r>
            <a:r>
              <a:rPr lang="es-ES" dirty="0" err="1"/>
              <a:t>iradokitzen</a:t>
            </a:r>
            <a:r>
              <a:rPr lang="es-ES" dirty="0"/>
              <a:t> </a:t>
            </a:r>
            <a:r>
              <a:rPr lang="es-ES" dirty="0" err="1"/>
              <a:t>dute</a:t>
            </a:r>
            <a:r>
              <a:rPr lang="es-ES" dirty="0"/>
              <a:t> </a:t>
            </a:r>
            <a:r>
              <a:rPr lang="es-ES" dirty="0" err="1"/>
              <a:t>arriskuak</a:t>
            </a:r>
            <a:r>
              <a:rPr lang="es-ES" dirty="0"/>
              <a:t> WHI </a:t>
            </a:r>
            <a:r>
              <a:rPr lang="es-ES" dirty="0" err="1"/>
              <a:t>saiakuntzetan</a:t>
            </a:r>
            <a:r>
              <a:rPr lang="es-ES" dirty="0"/>
              <a:t> </a:t>
            </a:r>
            <a:r>
              <a:rPr lang="es-ES" dirty="0" err="1"/>
              <a:t>ikusitakoak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txikiagoak</a:t>
            </a:r>
            <a:r>
              <a:rPr lang="es-ES" dirty="0"/>
              <a:t> izan </a:t>
            </a:r>
            <a:r>
              <a:rPr lang="es-ES" dirty="0" err="1"/>
              <a:t>daitezkeela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 err="1"/>
              <a:t>Hori</a:t>
            </a:r>
            <a:r>
              <a:rPr lang="es-ES" dirty="0"/>
              <a:t> </a:t>
            </a:r>
            <a:r>
              <a:rPr lang="es-ES" dirty="0" err="1"/>
              <a:t>guztia</a:t>
            </a:r>
            <a:r>
              <a:rPr lang="es-ES" dirty="0"/>
              <a:t> </a:t>
            </a:r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hartuta</a:t>
            </a:r>
            <a:r>
              <a:rPr lang="es-ES" dirty="0"/>
              <a:t>, </a:t>
            </a:r>
            <a:r>
              <a:rPr lang="es-ES" dirty="0" err="1"/>
              <a:t>zenbait</a:t>
            </a:r>
            <a:r>
              <a:rPr lang="es-ES" dirty="0"/>
              <a:t> </a:t>
            </a:r>
            <a:r>
              <a:rPr lang="es-ES" dirty="0" err="1"/>
              <a:t>klinikok</a:t>
            </a:r>
            <a:r>
              <a:rPr lang="es-ES" dirty="0"/>
              <a:t> </a:t>
            </a:r>
            <a:r>
              <a:rPr lang="es-ES" dirty="0" err="1"/>
              <a:t>HTSa</a:t>
            </a:r>
            <a:r>
              <a:rPr lang="es-ES" dirty="0"/>
              <a:t> </a:t>
            </a:r>
            <a:r>
              <a:rPr lang="es-ES" dirty="0" err="1"/>
              <a:t>gomendatzen</a:t>
            </a:r>
            <a:r>
              <a:rPr lang="es-ES" dirty="0"/>
              <a:t> diete </a:t>
            </a:r>
            <a:r>
              <a:rPr lang="es-ES" dirty="0" err="1"/>
              <a:t>tratamendu</a:t>
            </a:r>
            <a:r>
              <a:rPr lang="es-ES" dirty="0"/>
              <a:t> </a:t>
            </a:r>
            <a:r>
              <a:rPr lang="es-ES" dirty="0" err="1"/>
              <a:t>hori</a:t>
            </a:r>
            <a:r>
              <a:rPr lang="es-ES" dirty="0"/>
              <a:t> </a:t>
            </a:r>
            <a:r>
              <a:rPr lang="es-ES" dirty="0" err="1"/>
              <a:t>kontraindikatuta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emakumeei</a:t>
            </a:r>
            <a:r>
              <a:rPr lang="es-ES" dirty="0"/>
              <a:t>, </a:t>
            </a:r>
            <a:r>
              <a:rPr lang="es-ES" dirty="0" err="1"/>
              <a:t>jakinarazita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absolutuak</a:t>
            </a:r>
            <a:r>
              <a:rPr lang="es-ES" dirty="0"/>
              <a:t> </a:t>
            </a:r>
            <a:r>
              <a:rPr lang="es-ES" dirty="0" err="1"/>
              <a:t>haien</a:t>
            </a:r>
            <a:r>
              <a:rPr lang="es-ES" dirty="0"/>
              <a:t> </a:t>
            </a:r>
            <a:r>
              <a:rPr lang="es-ES" dirty="0" err="1"/>
              <a:t>kasuan</a:t>
            </a:r>
            <a:r>
              <a:rPr lang="es-ES" dirty="0"/>
              <a:t> </a:t>
            </a:r>
            <a:r>
              <a:rPr lang="es-ES" dirty="0" err="1"/>
              <a:t>txikiagoak</a:t>
            </a:r>
            <a:r>
              <a:rPr lang="es-ES" dirty="0"/>
              <a:t> </a:t>
            </a:r>
            <a:r>
              <a:rPr lang="es-ES" dirty="0" err="1"/>
              <a:t>direla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Kontuan</a:t>
            </a:r>
            <a:r>
              <a:rPr lang="es-ES" dirty="0"/>
              <a:t> izan </a:t>
            </a:r>
            <a:r>
              <a:rPr lang="es-ES" dirty="0" err="1"/>
              <a:t>behar</a:t>
            </a:r>
            <a:r>
              <a:rPr lang="es-ES" dirty="0"/>
              <a:t> da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horiek</a:t>
            </a:r>
            <a:r>
              <a:rPr lang="es-ES" dirty="0"/>
              <a:t> </a:t>
            </a:r>
            <a:r>
              <a:rPr lang="es-ES" b="1" dirty="0" err="1"/>
              <a:t>balioespenetan</a:t>
            </a:r>
            <a:r>
              <a:rPr lang="es-ES" b="1" dirty="0"/>
              <a:t> </a:t>
            </a:r>
            <a:r>
              <a:rPr lang="es-ES" b="1" dirty="0" err="1"/>
              <a:t>oinarritzen</a:t>
            </a:r>
            <a:r>
              <a:rPr lang="es-ES" b="1" dirty="0"/>
              <a:t> </a:t>
            </a:r>
            <a:r>
              <a:rPr lang="es-ES" b="1" dirty="0" err="1"/>
              <a:t>direla</a:t>
            </a:r>
            <a:r>
              <a:rPr lang="es-ES" dirty="0"/>
              <a:t>, eta </a:t>
            </a:r>
            <a:r>
              <a:rPr lang="es-ES" dirty="0" err="1"/>
              <a:t>estrogenoen</a:t>
            </a:r>
            <a:r>
              <a:rPr lang="es-ES" dirty="0"/>
              <a:t> eta </a:t>
            </a:r>
            <a:r>
              <a:rPr lang="es-ES" dirty="0" err="1"/>
              <a:t>progestagenoen</a:t>
            </a:r>
            <a:r>
              <a:rPr lang="es-ES" dirty="0"/>
              <a:t> </a:t>
            </a:r>
            <a:r>
              <a:rPr lang="es-ES" dirty="0" err="1"/>
              <a:t>konbinazioak</a:t>
            </a:r>
            <a:r>
              <a:rPr lang="es-ES" dirty="0"/>
              <a:t> </a:t>
            </a:r>
            <a:r>
              <a:rPr lang="es-ES" dirty="0" err="1"/>
              <a:t>eragiten</a:t>
            </a:r>
            <a:r>
              <a:rPr lang="es-ES" dirty="0"/>
              <a:t> </a:t>
            </a:r>
            <a:r>
              <a:rPr lang="es-ES" dirty="0" err="1"/>
              <a:t>duen</a:t>
            </a:r>
            <a:r>
              <a:rPr lang="es-ES" dirty="0"/>
              <a:t> </a:t>
            </a:r>
            <a:r>
              <a:rPr lang="es-ES" dirty="0" err="1"/>
              <a:t>gehiegizko</a:t>
            </a:r>
            <a:r>
              <a:rPr lang="es-ES" dirty="0"/>
              <a:t> </a:t>
            </a:r>
            <a:r>
              <a:rPr lang="es-ES" dirty="0" err="1"/>
              <a:t>arriskuak</a:t>
            </a:r>
            <a:r>
              <a:rPr lang="es-ES" dirty="0"/>
              <a:t> </a:t>
            </a:r>
            <a:r>
              <a:rPr lang="es-ES" dirty="0" err="1"/>
              <a:t>iraun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duela (</a:t>
            </a:r>
            <a:r>
              <a:rPr lang="es-ES" dirty="0">
                <a:hlinkClick r:id="rId5" action="ppaction://hlinksldjump"/>
              </a:rPr>
              <a:t>3. taula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2337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21634" y="1205037"/>
            <a:ext cx="11393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Azterlan</a:t>
            </a:r>
            <a:r>
              <a:rPr lang="es-ES" dirty="0"/>
              <a:t> </a:t>
            </a:r>
            <a:r>
              <a:rPr lang="es-ES" dirty="0" err="1"/>
              <a:t>epidemiologiko</a:t>
            </a:r>
            <a:r>
              <a:rPr lang="es-ES" dirty="0"/>
              <a:t> </a:t>
            </a:r>
            <a:r>
              <a:rPr lang="es-ES" dirty="0" err="1"/>
              <a:t>prospektiboen</a:t>
            </a:r>
            <a:r>
              <a:rPr lang="es-ES" dirty="0"/>
              <a:t> </a:t>
            </a:r>
            <a:r>
              <a:rPr lang="es-ES" dirty="0" err="1"/>
              <a:t>metaanalisi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(2019) </a:t>
            </a:r>
            <a:r>
              <a:rPr lang="es-ES" dirty="0" err="1"/>
              <a:t>argitaratu</a:t>
            </a:r>
            <a:r>
              <a:rPr lang="es-ES" dirty="0"/>
              <a:t> zen, eta </a:t>
            </a:r>
            <a:r>
              <a:rPr lang="es-ES" dirty="0" err="1"/>
              <a:t>egile</a:t>
            </a:r>
            <a:r>
              <a:rPr lang="es-ES" dirty="0"/>
              <a:t> </a:t>
            </a:r>
            <a:r>
              <a:rPr lang="es-ES" dirty="0" err="1"/>
              <a:t>batzuek</a:t>
            </a:r>
            <a:r>
              <a:rPr lang="es-ES" dirty="0"/>
              <a:t> </a:t>
            </a:r>
            <a:r>
              <a:rPr lang="es-ES" b="1" dirty="0" err="1"/>
              <a:t>HTSaren</a:t>
            </a:r>
            <a:r>
              <a:rPr lang="es-ES" b="1" dirty="0"/>
              <a:t> eta </a:t>
            </a:r>
            <a:br>
              <a:rPr lang="es-ES" b="1" dirty="0"/>
            </a:br>
            <a:r>
              <a:rPr lang="es-ES" b="1" dirty="0" err="1"/>
              <a:t>bularreko</a:t>
            </a:r>
            <a:r>
              <a:rPr lang="es-ES" b="1" dirty="0"/>
              <a:t> </a:t>
            </a:r>
            <a:r>
              <a:rPr lang="es-ES" b="1" dirty="0" err="1"/>
              <a:t>minbiziaren</a:t>
            </a:r>
            <a:r>
              <a:rPr lang="es-ES" b="1" dirty="0"/>
              <a:t> </a:t>
            </a:r>
            <a:r>
              <a:rPr lang="es-ES" dirty="0" err="1"/>
              <a:t>arteko</a:t>
            </a:r>
            <a:r>
              <a:rPr lang="es-ES" dirty="0"/>
              <a:t> </a:t>
            </a:r>
            <a:r>
              <a:rPr lang="es-ES" dirty="0" err="1"/>
              <a:t>loturari</a:t>
            </a:r>
            <a:r>
              <a:rPr lang="es-ES" dirty="0"/>
              <a:t> </a:t>
            </a:r>
            <a:r>
              <a:rPr lang="es-ES" dirty="0" err="1"/>
              <a:t>buruz</a:t>
            </a:r>
            <a:r>
              <a:rPr lang="es-ES" dirty="0"/>
              <a:t> </a:t>
            </a:r>
            <a:r>
              <a:rPr lang="es-ES" dirty="0" err="1"/>
              <a:t>dituzten</a:t>
            </a:r>
            <a:r>
              <a:rPr lang="es-ES" dirty="0"/>
              <a:t> </a:t>
            </a:r>
            <a:r>
              <a:rPr lang="es-ES" b="1" dirty="0" err="1"/>
              <a:t>kezkak</a:t>
            </a:r>
            <a:r>
              <a:rPr lang="es-ES" b="1" dirty="0"/>
              <a:t> </a:t>
            </a:r>
            <a:r>
              <a:rPr lang="es-ES" b="1" dirty="0" err="1"/>
              <a:t>berraktibatu</a:t>
            </a:r>
            <a:r>
              <a:rPr lang="es-ES" b="1" dirty="0"/>
              <a:t> </a:t>
            </a:r>
            <a:r>
              <a:rPr lang="es-ES" dirty="0" err="1"/>
              <a:t>ditu</a:t>
            </a:r>
            <a:r>
              <a:rPr lang="es-ES" dirty="0"/>
              <a:t> </a:t>
            </a:r>
            <a:r>
              <a:rPr lang="es-ES" dirty="0" err="1"/>
              <a:t>analisi</a:t>
            </a:r>
            <a:r>
              <a:rPr lang="es-ES" dirty="0"/>
              <a:t> </a:t>
            </a:r>
            <a:r>
              <a:rPr lang="es-ES" dirty="0" err="1"/>
              <a:t>horrek</a:t>
            </a:r>
            <a:r>
              <a:rPr lang="es-ES" dirty="0"/>
              <a:t>.</a:t>
            </a:r>
          </a:p>
          <a:p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Batez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65 </a:t>
            </a:r>
            <a:r>
              <a:rPr lang="es-ES" dirty="0" err="1"/>
              <a:t>urterekin</a:t>
            </a:r>
            <a:r>
              <a:rPr lang="es-ES" dirty="0"/>
              <a:t> </a:t>
            </a:r>
            <a:r>
              <a:rPr lang="es-ES" dirty="0" err="1"/>
              <a:t>bularreko</a:t>
            </a:r>
            <a:r>
              <a:rPr lang="es-ES" dirty="0"/>
              <a:t> </a:t>
            </a:r>
            <a:r>
              <a:rPr lang="es-ES" dirty="0" err="1"/>
              <a:t>minbizia</a:t>
            </a:r>
            <a:r>
              <a:rPr lang="es-ES" dirty="0"/>
              <a:t> </a:t>
            </a:r>
            <a:r>
              <a:rPr lang="es-ES" dirty="0" err="1"/>
              <a:t>diagnostikatu</a:t>
            </a:r>
            <a:r>
              <a:rPr lang="es-ES" dirty="0"/>
              <a:t> </a:t>
            </a:r>
            <a:r>
              <a:rPr lang="es-ES" dirty="0" err="1"/>
              <a:t>zitzaien</a:t>
            </a:r>
            <a:r>
              <a:rPr lang="es-ES" dirty="0"/>
              <a:t> 100.000 </a:t>
            </a:r>
            <a:r>
              <a:rPr lang="es-ES" dirty="0" err="1"/>
              <a:t>emakume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gehiagoren</a:t>
            </a:r>
            <a:r>
              <a:rPr lang="es-ES" dirty="0"/>
              <a:t> </a:t>
            </a:r>
            <a:r>
              <a:rPr lang="es-ES" dirty="0" err="1"/>
              <a:t>kasuak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sartu</a:t>
            </a:r>
            <a:r>
              <a:rPr lang="es-ES" dirty="0"/>
              <a:t> </a:t>
            </a:r>
            <a:r>
              <a:rPr lang="es-ES" dirty="0" err="1"/>
              <a:t>ziren</a:t>
            </a:r>
            <a:r>
              <a:rPr lang="es-ES" dirty="0"/>
              <a:t>. </a:t>
            </a:r>
            <a:r>
              <a:rPr lang="es-ES" dirty="0" err="1"/>
              <a:t>Epe</a:t>
            </a:r>
            <a:r>
              <a:rPr lang="es-ES" dirty="0"/>
              <a:t> </a:t>
            </a:r>
            <a:r>
              <a:rPr lang="es-ES" dirty="0" err="1"/>
              <a:t>luzerako</a:t>
            </a:r>
            <a:r>
              <a:rPr lang="es-ES" dirty="0"/>
              <a:t> </a:t>
            </a:r>
            <a:r>
              <a:rPr lang="es-ES" dirty="0" err="1"/>
              <a:t>jarraipena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zitzaien</a:t>
            </a:r>
            <a:r>
              <a:rPr lang="es-ES" dirty="0"/>
              <a:t>, </a:t>
            </a:r>
            <a:r>
              <a:rPr lang="es-ES" dirty="0" err="1"/>
              <a:t>bai</a:t>
            </a:r>
            <a:r>
              <a:rPr lang="es-ES" dirty="0"/>
              <a:t> </a:t>
            </a:r>
            <a:r>
              <a:rPr lang="es-ES" dirty="0" err="1"/>
              <a:t>HTSrik</a:t>
            </a:r>
            <a:r>
              <a:rPr lang="es-ES" dirty="0"/>
              <a:t> jaso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zuten</a:t>
            </a:r>
            <a:r>
              <a:rPr lang="es-ES" dirty="0"/>
              <a:t> </a:t>
            </a:r>
            <a:r>
              <a:rPr lang="es-ES" dirty="0" err="1"/>
              <a:t>emakumeei</a:t>
            </a:r>
            <a:r>
              <a:rPr lang="es-ES" dirty="0"/>
              <a:t>, </a:t>
            </a:r>
            <a:r>
              <a:rPr lang="es-ES" dirty="0" err="1"/>
              <a:t>bai</a:t>
            </a:r>
            <a:r>
              <a:rPr lang="es-ES" dirty="0"/>
              <a:t> jaso </a:t>
            </a:r>
            <a:r>
              <a:rPr lang="es-ES" dirty="0" err="1"/>
              <a:t>zutenei</a:t>
            </a:r>
            <a:r>
              <a:rPr lang="es-ES" dirty="0"/>
              <a:t>, </a:t>
            </a:r>
            <a:r>
              <a:rPr lang="es-ES" dirty="0" err="1"/>
              <a:t>iraupena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alde</a:t>
            </a:r>
            <a:r>
              <a:rPr lang="es-ES" dirty="0"/>
              <a:t> batera </a:t>
            </a:r>
            <a:r>
              <a:rPr lang="es-ES" dirty="0" err="1"/>
              <a:t>utzita</a:t>
            </a:r>
            <a:r>
              <a:rPr lang="es-ES" dirty="0"/>
              <a:t>. 50 </a:t>
            </a:r>
            <a:r>
              <a:rPr lang="es-ES" dirty="0" err="1"/>
              <a:t>urterekin</a:t>
            </a:r>
            <a:r>
              <a:rPr lang="es-ES" dirty="0"/>
              <a:t> </a:t>
            </a:r>
            <a:r>
              <a:rPr lang="es-ES" dirty="0" err="1"/>
              <a:t>hasi</a:t>
            </a:r>
            <a:r>
              <a:rPr lang="es-ES" dirty="0"/>
              <a:t> </a:t>
            </a:r>
            <a:r>
              <a:rPr lang="es-ES" dirty="0" err="1"/>
              <a:t>ziren</a:t>
            </a:r>
            <a:r>
              <a:rPr lang="es-ES" dirty="0"/>
              <a:t> </a:t>
            </a:r>
            <a:r>
              <a:rPr lang="es-ES" dirty="0" err="1"/>
              <a:t>batez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HTSarekin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Metaanalisi horretan ikusi zen </a:t>
            </a:r>
            <a:r>
              <a:rPr lang="es-ES" dirty="0" err="1"/>
              <a:t>estrogeno</a:t>
            </a:r>
            <a:r>
              <a:rPr lang="es-ES" dirty="0"/>
              <a:t> eta </a:t>
            </a:r>
            <a:r>
              <a:rPr lang="es-ES" dirty="0" err="1"/>
              <a:t>progestageno</a:t>
            </a:r>
            <a:r>
              <a:rPr lang="es-ES" dirty="0"/>
              <a:t> </a:t>
            </a:r>
            <a:r>
              <a:rPr lang="es-ES" dirty="0" err="1"/>
              <a:t>bidezko</a:t>
            </a:r>
            <a:r>
              <a:rPr lang="es-ES" dirty="0"/>
              <a:t> </a:t>
            </a:r>
            <a:r>
              <a:rPr lang="fi-FI" b="1" dirty="0"/>
              <a:t>bularreko minbiziaren arriskua</a:t>
            </a:r>
            <a:r>
              <a:rPr lang="es-ES" dirty="0"/>
              <a:t>: </a:t>
            </a:r>
          </a:p>
          <a:p>
            <a:pPr marL="742950" lvl="1" indent="-285750">
              <a:buFontTx/>
              <a:buChar char="-"/>
            </a:pPr>
            <a:r>
              <a:rPr lang="es-ES" b="1" dirty="0" err="1"/>
              <a:t>Handitu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</a:t>
            </a:r>
            <a:r>
              <a:rPr lang="es-ES" dirty="0" err="1"/>
              <a:t>zela</a:t>
            </a:r>
            <a:r>
              <a:rPr lang="es-ES" dirty="0"/>
              <a:t> </a:t>
            </a:r>
            <a:r>
              <a:rPr lang="es-ES" dirty="0" err="1"/>
              <a:t>HTSaren</a:t>
            </a:r>
            <a:r>
              <a:rPr lang="es-ES" dirty="0"/>
              <a:t> </a:t>
            </a:r>
            <a:r>
              <a:rPr lang="es-ES" b="1" dirty="0" err="1"/>
              <a:t>erabilera-denbora</a:t>
            </a:r>
            <a:r>
              <a:rPr lang="es-ES" b="1" dirty="0"/>
              <a:t> </a:t>
            </a:r>
            <a:r>
              <a:rPr lang="es-ES" b="1" dirty="0" err="1"/>
              <a:t>luzatu</a:t>
            </a:r>
            <a:r>
              <a:rPr lang="es-ES" b="1" dirty="0"/>
              <a:t> </a:t>
            </a:r>
            <a:r>
              <a:rPr lang="es-ES" b="1" dirty="0" err="1"/>
              <a:t>ahala</a:t>
            </a:r>
            <a:r>
              <a:rPr lang="es-ES" dirty="0"/>
              <a:t>: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&lt; </a:t>
            </a:r>
            <a:r>
              <a:rPr lang="es-ES" dirty="0" err="1"/>
              <a:t>urte</a:t>
            </a:r>
            <a:r>
              <a:rPr lang="es-ES" dirty="0"/>
              <a:t> 1 : </a:t>
            </a:r>
            <a:r>
              <a:rPr lang="es-ES" dirty="0" err="1"/>
              <a:t>gutxi</a:t>
            </a:r>
            <a:r>
              <a:rPr lang="es-ES" dirty="0"/>
              <a:t>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1etik - 4 </a:t>
            </a:r>
            <a:r>
              <a:rPr lang="es-ES" dirty="0" err="1"/>
              <a:t>urtera</a:t>
            </a:r>
            <a:r>
              <a:rPr lang="es-ES" dirty="0"/>
              <a:t>:  % 60 (RR: 1,6; IC% 95: 1,5-1,7)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5-14 </a:t>
            </a:r>
            <a:r>
              <a:rPr lang="es-ES" dirty="0" err="1"/>
              <a:t>urte</a:t>
            </a:r>
            <a:r>
              <a:rPr lang="es-ES" dirty="0"/>
              <a:t>: </a:t>
            </a:r>
            <a:r>
              <a:rPr lang="es-ES" dirty="0" err="1"/>
              <a:t>bikoiztu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zen (RR: 2,1; IC% 95: 2,0-2,2). </a:t>
            </a:r>
          </a:p>
          <a:p>
            <a:pPr marL="742950" lvl="1" indent="-285750">
              <a:buFont typeface="Calibri" panose="020F0502020204030204" pitchFamily="34" charset="0"/>
              <a:buChar char="­"/>
            </a:pPr>
            <a:r>
              <a:rPr lang="es-ES" dirty="0" err="1"/>
              <a:t>Gutxitu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zen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etetean</a:t>
            </a:r>
            <a:r>
              <a:rPr lang="es-ES" dirty="0"/>
              <a:t>, </a:t>
            </a:r>
            <a:r>
              <a:rPr lang="es-ES" b="1" dirty="0" err="1"/>
              <a:t>nahiz</a:t>
            </a:r>
            <a:r>
              <a:rPr lang="es-ES" b="1" dirty="0"/>
              <a:t> eta 10 </a:t>
            </a:r>
            <a:r>
              <a:rPr lang="es-ES" b="1" dirty="0" err="1"/>
              <a:t>urte</a:t>
            </a:r>
            <a:r>
              <a:rPr lang="es-ES" b="1" dirty="0"/>
              <a:t> </a:t>
            </a:r>
            <a:r>
              <a:rPr lang="es-ES" b="1" dirty="0" err="1"/>
              <a:t>baino</a:t>
            </a:r>
            <a:r>
              <a:rPr lang="es-ES" b="1" dirty="0"/>
              <a:t> </a:t>
            </a:r>
            <a:r>
              <a:rPr lang="es-ES" b="1" dirty="0" err="1"/>
              <a:t>gehiago</a:t>
            </a:r>
            <a:r>
              <a:rPr lang="es-ES" b="1" dirty="0"/>
              <a:t> </a:t>
            </a:r>
            <a:r>
              <a:rPr lang="es-ES" b="1" dirty="0" err="1"/>
              <a:t>iraun</a:t>
            </a:r>
            <a:r>
              <a:rPr lang="es-ES" b="1" dirty="0"/>
              <a:t> </a:t>
            </a:r>
            <a:r>
              <a:rPr lang="es-ES" dirty="0" err="1"/>
              <a:t>etenaldiaren</a:t>
            </a:r>
            <a:r>
              <a:rPr lang="es-ES" dirty="0"/>
              <a:t> </a:t>
            </a:r>
            <a:r>
              <a:rPr lang="es-ES" dirty="0" err="1"/>
              <a:t>ondoren</a:t>
            </a:r>
            <a:r>
              <a:rPr lang="es-ES" dirty="0"/>
              <a:t>. </a:t>
            </a:r>
          </a:p>
          <a:p>
            <a:pPr marL="742950" lvl="1" indent="-285750">
              <a:buFontTx/>
              <a:buChar char="-"/>
            </a:pPr>
            <a:r>
              <a:rPr lang="es-ES" dirty="0" err="1"/>
              <a:t>Murriztu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zen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etetean</a:t>
            </a:r>
            <a:r>
              <a:rPr lang="es-ES" dirty="0"/>
              <a:t>, </a:t>
            </a:r>
            <a:r>
              <a:rPr lang="es-ES" dirty="0" err="1"/>
              <a:t>baina</a:t>
            </a:r>
            <a:r>
              <a:rPr lang="es-ES" dirty="0"/>
              <a:t> 10 </a:t>
            </a:r>
            <a:r>
              <a:rPr lang="es-ES" dirty="0" err="1"/>
              <a:t>urte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gehiago</a:t>
            </a:r>
            <a:r>
              <a:rPr lang="es-ES" dirty="0"/>
              <a:t> </a:t>
            </a:r>
            <a:r>
              <a:rPr lang="es-ES" dirty="0" err="1"/>
              <a:t>irauten</a:t>
            </a:r>
            <a:r>
              <a:rPr lang="es-ES" dirty="0"/>
              <a:t> </a:t>
            </a:r>
            <a:r>
              <a:rPr lang="es-ES" dirty="0" err="1"/>
              <a:t>zuen</a:t>
            </a:r>
            <a:r>
              <a:rPr lang="es-ES" dirty="0"/>
              <a:t> </a:t>
            </a:r>
            <a:r>
              <a:rPr lang="es-ES" dirty="0" err="1"/>
              <a:t>tratamendua</a:t>
            </a:r>
            <a:r>
              <a:rPr lang="es-ES" dirty="0"/>
              <a:t> </a:t>
            </a:r>
            <a:r>
              <a:rPr lang="es-ES" dirty="0" err="1"/>
              <a:t>eten</a:t>
            </a:r>
            <a:r>
              <a:rPr lang="es-ES" dirty="0"/>
              <a:t> eta </a:t>
            </a:r>
            <a:r>
              <a:rPr lang="es-ES" dirty="0" err="1"/>
              <a:t>gero</a:t>
            </a:r>
            <a:r>
              <a:rPr lang="es-ES" dirty="0"/>
              <a:t>. </a:t>
            </a:r>
          </a:p>
          <a:p>
            <a:pPr marL="742950" lvl="1" indent="-285750">
              <a:buFontTx/>
              <a:buChar char="-"/>
            </a:pPr>
            <a:r>
              <a:rPr lang="es-ES" b="1" dirty="0"/>
              <a:t>Ez </a:t>
            </a:r>
            <a:r>
              <a:rPr lang="es-ES" b="1" dirty="0" err="1"/>
              <a:t>zegoen</a:t>
            </a:r>
            <a:r>
              <a:rPr lang="es-ES" b="1" dirty="0"/>
              <a:t> </a:t>
            </a:r>
            <a:r>
              <a:rPr lang="es-ES" b="1" dirty="0" err="1"/>
              <a:t>lotuta</a:t>
            </a:r>
            <a:r>
              <a:rPr lang="es-ES" b="1" dirty="0"/>
              <a:t> </a:t>
            </a:r>
            <a:r>
              <a:rPr lang="es-ES" b="1" dirty="0" err="1"/>
              <a:t>tratamendua</a:t>
            </a:r>
            <a:r>
              <a:rPr lang="es-ES" b="1" dirty="0"/>
              <a:t> </a:t>
            </a:r>
            <a:r>
              <a:rPr lang="es-ES" b="1" dirty="0" err="1"/>
              <a:t>hasteko</a:t>
            </a:r>
            <a:r>
              <a:rPr lang="es-ES" b="1" dirty="0"/>
              <a:t> </a:t>
            </a:r>
            <a:r>
              <a:rPr lang="es-ES" b="1" dirty="0" err="1"/>
              <a:t>adinarekin</a:t>
            </a:r>
            <a:r>
              <a:rPr lang="es-ES" b="1" dirty="0"/>
              <a:t> </a:t>
            </a:r>
            <a:r>
              <a:rPr lang="es-ES" dirty="0"/>
              <a:t>(69 </a:t>
            </a:r>
            <a:r>
              <a:rPr lang="es-ES" dirty="0" err="1"/>
              <a:t>urterekin</a:t>
            </a:r>
            <a:r>
              <a:rPr lang="es-ES" dirty="0"/>
              <a:t> </a:t>
            </a:r>
            <a:r>
              <a:rPr lang="es-ES" dirty="0" err="1"/>
              <a:t>arriskua</a:t>
            </a:r>
            <a:r>
              <a:rPr lang="es-ES" dirty="0"/>
              <a:t> </a:t>
            </a:r>
            <a:r>
              <a:rPr lang="es-ES" dirty="0" err="1"/>
              <a:t>antzekoa</a:t>
            </a:r>
            <a:r>
              <a:rPr lang="es-ES" dirty="0"/>
              <a:t> zen, </a:t>
            </a:r>
            <a:r>
              <a:rPr lang="es-ES" dirty="0" err="1"/>
              <a:t>HTSa</a:t>
            </a:r>
            <a:r>
              <a:rPr lang="es-ES" dirty="0"/>
              <a:t> 40 </a:t>
            </a:r>
            <a:r>
              <a:rPr lang="es-ES" dirty="0" err="1"/>
              <a:t>urterekin</a:t>
            </a:r>
            <a:r>
              <a:rPr lang="es-ES" dirty="0"/>
              <a:t> </a:t>
            </a:r>
            <a:r>
              <a:rPr lang="es-ES" dirty="0" err="1"/>
              <a:t>hasi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50 </a:t>
            </a:r>
            <a:r>
              <a:rPr lang="es-ES" dirty="0" err="1"/>
              <a:t>urterekin</a:t>
            </a:r>
            <a:r>
              <a:rPr lang="es-ES" dirty="0"/>
              <a:t>).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HORMONA-TRATAMENDU SISTEMATIKOAREN (HTS) SEGURTASUNA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807642" y="3118142"/>
            <a:ext cx="11014244" cy="257096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69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HORMONA-TRATAMENDU SISTEMATIKOAREN (HTS) SEGURTASUNA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1635" y="1205037"/>
            <a:ext cx="106169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HTS </a:t>
            </a:r>
            <a:r>
              <a:rPr lang="es-ES" b="1" dirty="0" err="1"/>
              <a:t>motari</a:t>
            </a:r>
            <a:r>
              <a:rPr lang="es-ES" b="1" dirty="0"/>
              <a:t> </a:t>
            </a:r>
            <a:r>
              <a:rPr lang="es-ES" b="1" dirty="0" err="1"/>
              <a:t>dagokionez</a:t>
            </a:r>
            <a:r>
              <a:rPr lang="es-ES" b="1" dirty="0"/>
              <a:t>, HTS mota </a:t>
            </a:r>
            <a:r>
              <a:rPr lang="es-ES" b="1" dirty="0" err="1"/>
              <a:t>guztiak</a:t>
            </a:r>
            <a:r>
              <a:rPr lang="es-ES" b="1" dirty="0"/>
              <a:t> </a:t>
            </a:r>
            <a:r>
              <a:rPr lang="es-ES" b="1" dirty="0" err="1"/>
              <a:t>lotu</a:t>
            </a:r>
            <a:r>
              <a:rPr lang="es-ES" b="1" dirty="0"/>
              <a:t> </a:t>
            </a:r>
            <a:r>
              <a:rPr lang="es-ES" b="1" dirty="0" err="1"/>
              <a:t>ziren</a:t>
            </a:r>
            <a:r>
              <a:rPr lang="es-ES" b="1" dirty="0"/>
              <a:t> </a:t>
            </a:r>
            <a:r>
              <a:rPr lang="es-ES" b="1" dirty="0" err="1"/>
              <a:t>bularreko</a:t>
            </a:r>
            <a:r>
              <a:rPr lang="es-ES" b="1" dirty="0"/>
              <a:t> </a:t>
            </a:r>
            <a:r>
              <a:rPr lang="es-ES" b="1" dirty="0" err="1"/>
              <a:t>minbizia</a:t>
            </a:r>
            <a:r>
              <a:rPr lang="es-ES" b="1" dirty="0"/>
              <a:t> </a:t>
            </a:r>
            <a:r>
              <a:rPr lang="es-ES" b="1" dirty="0" err="1"/>
              <a:t>izateko</a:t>
            </a:r>
            <a:r>
              <a:rPr lang="es-ES" b="1" dirty="0"/>
              <a:t> </a:t>
            </a:r>
            <a:r>
              <a:rPr lang="es-ES" b="1" dirty="0" err="1"/>
              <a:t>arrisku</a:t>
            </a:r>
            <a:r>
              <a:rPr lang="es-ES" b="1" dirty="0"/>
              <a:t> </a:t>
            </a:r>
            <a:r>
              <a:rPr lang="es-ES" b="1" dirty="0" err="1"/>
              <a:t>handiegiarekin</a:t>
            </a:r>
            <a:r>
              <a:rPr lang="es-ES" dirty="0"/>
              <a:t>, </a:t>
            </a:r>
            <a:r>
              <a:rPr lang="es-ES" dirty="0" err="1"/>
              <a:t>baginatiko</a:t>
            </a:r>
            <a:r>
              <a:rPr lang="es-ES" dirty="0"/>
              <a:t> </a:t>
            </a:r>
            <a:r>
              <a:rPr lang="es-ES" dirty="0" err="1"/>
              <a:t>dosi</a:t>
            </a:r>
            <a:r>
              <a:rPr lang="es-ES" dirty="0"/>
              <a:t> </a:t>
            </a:r>
            <a:r>
              <a:rPr lang="es-ES" dirty="0" err="1"/>
              <a:t>txikiko</a:t>
            </a:r>
            <a:r>
              <a:rPr lang="es-ES" dirty="0"/>
              <a:t> </a:t>
            </a:r>
            <a:r>
              <a:rPr lang="es-ES" dirty="0" err="1"/>
              <a:t>estrogenoak</a:t>
            </a:r>
            <a:r>
              <a:rPr lang="es-ES" dirty="0"/>
              <a:t> izan </a:t>
            </a:r>
            <a:r>
              <a:rPr lang="es-ES" dirty="0" err="1"/>
              <a:t>ezik</a:t>
            </a:r>
            <a:r>
              <a:rPr lang="es-ES" dirty="0"/>
              <a:t>. </a:t>
            </a:r>
            <a:r>
              <a:rPr lang="es-ES" dirty="0" err="1"/>
              <a:t>Arriskua</a:t>
            </a:r>
            <a:r>
              <a:rPr lang="es-ES" dirty="0"/>
              <a:t> </a:t>
            </a:r>
            <a:r>
              <a:rPr lang="es-ES" b="1" dirty="0" err="1"/>
              <a:t>handiagoa</a:t>
            </a:r>
            <a:r>
              <a:rPr lang="es-ES" b="1" dirty="0"/>
              <a:t> izan zen </a:t>
            </a:r>
            <a:r>
              <a:rPr lang="es-ES" b="1" dirty="0" err="1"/>
              <a:t>progestagenoekin</a:t>
            </a:r>
            <a:r>
              <a:rPr lang="es-ES" b="1" dirty="0"/>
              <a:t> batera </a:t>
            </a:r>
            <a:r>
              <a:rPr lang="es-ES" b="1" dirty="0" err="1"/>
              <a:t>hartutako</a:t>
            </a:r>
            <a:r>
              <a:rPr lang="es-ES" b="1" dirty="0"/>
              <a:t> </a:t>
            </a:r>
            <a:r>
              <a:rPr lang="es-ES" b="1" dirty="0" err="1"/>
              <a:t>estrogenoen</a:t>
            </a:r>
            <a:r>
              <a:rPr lang="es-ES" b="1" dirty="0"/>
              <a:t> </a:t>
            </a:r>
            <a:r>
              <a:rPr lang="es-ES" b="1" dirty="0" err="1"/>
              <a:t>konbinazioekin</a:t>
            </a:r>
            <a:r>
              <a:rPr lang="es-ES" dirty="0"/>
              <a:t> </a:t>
            </a:r>
            <a:r>
              <a:rPr lang="es-ES" dirty="0" err="1"/>
              <a:t>estrogenoekin</a:t>
            </a:r>
            <a:r>
              <a:rPr lang="es-ES" dirty="0"/>
              <a:t> </a:t>
            </a:r>
            <a:r>
              <a:rPr lang="es-ES" dirty="0" err="1"/>
              <a:t>bakarrik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, </a:t>
            </a:r>
            <a:r>
              <a:rPr lang="es-ES" b="1" dirty="0" err="1"/>
              <a:t>batez</a:t>
            </a:r>
            <a:r>
              <a:rPr lang="es-ES" b="1" dirty="0"/>
              <a:t> ere </a:t>
            </a:r>
            <a:r>
              <a:rPr lang="es-ES" dirty="0"/>
              <a:t>progesterona </a:t>
            </a:r>
            <a:r>
              <a:rPr lang="es-ES" b="1" dirty="0" err="1"/>
              <a:t>egunerokoa</a:t>
            </a:r>
            <a:r>
              <a:rPr lang="es-ES" b="1" dirty="0"/>
              <a:t> </a:t>
            </a:r>
            <a:r>
              <a:rPr lang="es-ES" dirty="0" err="1"/>
              <a:t>bazen</a:t>
            </a:r>
            <a:r>
              <a:rPr lang="es-ES" dirty="0"/>
              <a:t> </a:t>
            </a:r>
            <a:r>
              <a:rPr lang="es-ES" dirty="0" err="1"/>
              <a:t>sekuentzialki</a:t>
            </a:r>
            <a:r>
              <a:rPr lang="es-ES" dirty="0"/>
              <a:t> </a:t>
            </a:r>
            <a:r>
              <a:rPr lang="es-ES" dirty="0" err="1"/>
              <a:t>hartu</a:t>
            </a:r>
            <a:r>
              <a:rPr lang="es-ES" dirty="0"/>
              <a:t> </a:t>
            </a:r>
            <a:r>
              <a:rPr lang="es-ES" dirty="0" err="1"/>
              <a:t>beharrean</a:t>
            </a:r>
            <a:r>
              <a:rPr lang="es-ES" dirty="0"/>
              <a:t>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Ez zen </a:t>
            </a:r>
            <a:r>
              <a:rPr lang="es-ES" dirty="0" err="1"/>
              <a:t>alderik</a:t>
            </a:r>
            <a:r>
              <a:rPr lang="es-ES" dirty="0"/>
              <a:t> </a:t>
            </a:r>
            <a:r>
              <a:rPr lang="es-ES" dirty="0" err="1"/>
              <a:t>ikusi</a:t>
            </a:r>
            <a:r>
              <a:rPr lang="es-ES" dirty="0"/>
              <a:t> </a:t>
            </a:r>
            <a:r>
              <a:rPr lang="es-ES" dirty="0" err="1"/>
              <a:t>progestageno</a:t>
            </a:r>
            <a:r>
              <a:rPr lang="es-ES" dirty="0"/>
              <a:t> </a:t>
            </a:r>
            <a:r>
              <a:rPr lang="es-ES" dirty="0" err="1"/>
              <a:t>motaren</a:t>
            </a:r>
            <a:r>
              <a:rPr lang="es-ES" dirty="0"/>
              <a:t>, </a:t>
            </a:r>
            <a:r>
              <a:rPr lang="es-ES" dirty="0" err="1"/>
              <a:t>estrogeno</a:t>
            </a:r>
            <a:r>
              <a:rPr lang="es-ES" dirty="0"/>
              <a:t> </a:t>
            </a:r>
            <a:r>
              <a:rPr lang="es-ES" dirty="0" err="1"/>
              <a:t>motaren</a:t>
            </a:r>
            <a:r>
              <a:rPr lang="es-ES" dirty="0"/>
              <a:t> eta </a:t>
            </a:r>
            <a:r>
              <a:rPr lang="es-ES" dirty="0" err="1"/>
              <a:t>administratze-bidearen</a:t>
            </a:r>
            <a:r>
              <a:rPr lang="es-ES" dirty="0"/>
              <a:t> (</a:t>
            </a:r>
            <a:r>
              <a:rPr lang="es-ES" dirty="0" err="1"/>
              <a:t>ahotikoa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transdermikoa</a:t>
            </a:r>
            <a:r>
              <a:rPr lang="es-ES" dirty="0"/>
              <a:t>) </a:t>
            </a:r>
            <a:r>
              <a:rPr lang="es-ES" dirty="0" err="1"/>
              <a:t>arabera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Metaanalisiaren</a:t>
            </a:r>
            <a:r>
              <a:rPr lang="es-ES" dirty="0"/>
              <a:t> </a:t>
            </a:r>
            <a:r>
              <a:rPr lang="es-ES" dirty="0" err="1"/>
              <a:t>mugak</a:t>
            </a:r>
            <a:r>
              <a:rPr lang="es-E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Behaketa-azterlanak</a:t>
            </a:r>
            <a:r>
              <a:rPr lang="es-ES" dirty="0"/>
              <a:t> izan </a:t>
            </a:r>
            <a:r>
              <a:rPr lang="es-ES" dirty="0" err="1"/>
              <a:t>direla</a:t>
            </a:r>
            <a:r>
              <a:rPr lang="es-E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Emakume</a:t>
            </a:r>
            <a:r>
              <a:rPr lang="es-ES" dirty="0"/>
              <a:t> </a:t>
            </a:r>
            <a:r>
              <a:rPr lang="es-ES" dirty="0" err="1"/>
              <a:t>gehienek</a:t>
            </a:r>
            <a:r>
              <a:rPr lang="es-ES" dirty="0"/>
              <a:t> </a:t>
            </a:r>
            <a:r>
              <a:rPr lang="es-ES" dirty="0" err="1"/>
              <a:t>estrogeno</a:t>
            </a:r>
            <a:r>
              <a:rPr lang="es-ES" dirty="0"/>
              <a:t> </a:t>
            </a:r>
            <a:r>
              <a:rPr lang="es-ES" dirty="0" err="1"/>
              <a:t>konjugatuak</a:t>
            </a:r>
            <a:r>
              <a:rPr lang="es-ES" dirty="0"/>
              <a:t> eta </a:t>
            </a:r>
            <a:r>
              <a:rPr lang="es-ES" dirty="0" err="1"/>
              <a:t>medroxiprogesterona</a:t>
            </a:r>
            <a:r>
              <a:rPr lang="es-ES" dirty="0"/>
              <a:t> </a:t>
            </a:r>
            <a:r>
              <a:rPr lang="es-ES" dirty="0" err="1"/>
              <a:t>azetatoa</a:t>
            </a:r>
            <a:r>
              <a:rPr lang="es-ES" dirty="0"/>
              <a:t> </a:t>
            </a:r>
            <a:r>
              <a:rPr lang="es-ES" dirty="0" err="1"/>
              <a:t>erabili</a:t>
            </a:r>
            <a:r>
              <a:rPr lang="es-ES" dirty="0"/>
              <a:t> </a:t>
            </a:r>
            <a:r>
              <a:rPr lang="es-ES" dirty="0" err="1"/>
              <a:t>zituztela</a:t>
            </a:r>
            <a:r>
              <a:rPr lang="es-E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Gaur</a:t>
            </a:r>
            <a:r>
              <a:rPr lang="es-ES" dirty="0"/>
              <a:t> </a:t>
            </a:r>
            <a:r>
              <a:rPr lang="es-ES" dirty="0" err="1"/>
              <a:t>egun</a:t>
            </a:r>
            <a:r>
              <a:rPr lang="es-ES" dirty="0"/>
              <a:t> </a:t>
            </a:r>
            <a:r>
              <a:rPr lang="es-ES" dirty="0" err="1"/>
              <a:t>estrogeno-dosi</a:t>
            </a:r>
            <a:r>
              <a:rPr lang="es-ES" dirty="0"/>
              <a:t> </a:t>
            </a:r>
            <a:r>
              <a:rPr lang="es-ES" dirty="0" err="1"/>
              <a:t>txikiagoak</a:t>
            </a:r>
            <a:r>
              <a:rPr lang="es-ES" dirty="0"/>
              <a:t> </a:t>
            </a:r>
            <a:r>
              <a:rPr lang="es-ES" dirty="0" err="1"/>
              <a:t>erabiltzen</a:t>
            </a:r>
            <a:r>
              <a:rPr lang="es-ES" dirty="0"/>
              <a:t> </a:t>
            </a:r>
            <a:r>
              <a:rPr lang="es-ES" dirty="0" err="1"/>
              <a:t>direla</a:t>
            </a:r>
            <a:r>
              <a:rPr lang="es-ES" dirty="0"/>
              <a:t>. </a:t>
            </a:r>
          </a:p>
          <a:p>
            <a:pPr lvl="1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Bularreko</a:t>
            </a:r>
            <a:r>
              <a:rPr lang="es-ES" dirty="0"/>
              <a:t> </a:t>
            </a:r>
            <a:r>
              <a:rPr lang="es-ES" dirty="0" err="1"/>
              <a:t>minbiziaren</a:t>
            </a:r>
            <a:r>
              <a:rPr lang="es-ES" dirty="0"/>
              <a:t> </a:t>
            </a:r>
            <a:r>
              <a:rPr lang="es-ES" dirty="0" err="1"/>
              <a:t>arriskuen</a:t>
            </a:r>
            <a:r>
              <a:rPr lang="es-ES" dirty="0"/>
              <a:t> </a:t>
            </a:r>
            <a:r>
              <a:rPr lang="es-ES" dirty="0" err="1"/>
              <a:t>balioespenaren</a:t>
            </a:r>
            <a:r>
              <a:rPr lang="es-ES" dirty="0"/>
              <a:t> </a:t>
            </a:r>
            <a:r>
              <a:rPr lang="es-ES" dirty="0" err="1"/>
              <a:t>eguneraketa</a:t>
            </a:r>
            <a:r>
              <a:rPr lang="es-ES" dirty="0"/>
              <a:t> </a:t>
            </a:r>
            <a:r>
              <a:rPr lang="es-ES" dirty="0" err="1"/>
              <a:t>honekin</a:t>
            </a:r>
            <a:r>
              <a:rPr lang="es-ES" dirty="0"/>
              <a:t>, </a:t>
            </a:r>
            <a:r>
              <a:rPr lang="es-ES" dirty="0" err="1"/>
              <a:t>gehiegizko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totalak</a:t>
            </a:r>
            <a:r>
              <a:rPr lang="es-ES" dirty="0"/>
              <a:t> (</a:t>
            </a:r>
            <a:r>
              <a:rPr lang="es-ES" dirty="0" err="1"/>
              <a:t>kardiobaskularrak</a:t>
            </a:r>
            <a:r>
              <a:rPr lang="es-ES" dirty="0"/>
              <a:t> eta </a:t>
            </a:r>
            <a:r>
              <a:rPr lang="es-ES" dirty="0" err="1"/>
              <a:t>minbizikoak</a:t>
            </a:r>
            <a:r>
              <a:rPr lang="es-ES" dirty="0"/>
              <a:t>, </a:t>
            </a:r>
            <a:r>
              <a:rPr lang="es-ES" dirty="0">
                <a:hlinkClick r:id="rId5" action="ppaction://hlinksldjump"/>
              </a:rPr>
              <a:t>3. taula</a:t>
            </a:r>
            <a:r>
              <a:rPr lang="es-ES" dirty="0"/>
              <a:t>) </a:t>
            </a:r>
            <a:r>
              <a:rPr lang="es-ES" dirty="0" err="1"/>
              <a:t>nabarmen</a:t>
            </a:r>
            <a:r>
              <a:rPr lang="es-ES" dirty="0"/>
              <a:t> </a:t>
            </a:r>
            <a:r>
              <a:rPr lang="es-ES" dirty="0" err="1"/>
              <a:t>handitzen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, </a:t>
            </a:r>
            <a:r>
              <a:rPr lang="es-ES" dirty="0" err="1"/>
              <a:t>bai</a:t>
            </a:r>
            <a:r>
              <a:rPr lang="es-ES" dirty="0"/>
              <a:t> </a:t>
            </a:r>
            <a:r>
              <a:rPr lang="es-ES" dirty="0" err="1"/>
              <a:t>HTSa</a:t>
            </a:r>
            <a:r>
              <a:rPr lang="es-ES" dirty="0"/>
              <a:t> </a:t>
            </a:r>
            <a:r>
              <a:rPr lang="es-ES" dirty="0" err="1"/>
              <a:t>erabiltzen</a:t>
            </a:r>
            <a:r>
              <a:rPr lang="es-ES" dirty="0"/>
              <a:t> den </a:t>
            </a:r>
            <a:r>
              <a:rPr lang="es-ES" dirty="0" err="1"/>
              <a:t>bitartean</a:t>
            </a:r>
            <a:r>
              <a:rPr lang="es-ES" dirty="0"/>
              <a:t>, </a:t>
            </a:r>
            <a:br>
              <a:rPr lang="es-ES" dirty="0"/>
            </a:br>
            <a:r>
              <a:rPr lang="es-ES" dirty="0" err="1"/>
              <a:t>bai</a:t>
            </a:r>
            <a:r>
              <a:rPr lang="es-ES" dirty="0"/>
              <a:t> </a:t>
            </a:r>
            <a:r>
              <a:rPr lang="es-ES" dirty="0" err="1"/>
              <a:t>eten</a:t>
            </a:r>
            <a:r>
              <a:rPr lang="es-ES" dirty="0"/>
              <a:t> </a:t>
            </a:r>
            <a:r>
              <a:rPr lang="es-ES" dirty="0" err="1"/>
              <a:t>ondoren</a:t>
            </a:r>
            <a:r>
              <a:rPr lang="es-ES" dirty="0"/>
              <a:t>. </a:t>
            </a:r>
            <a:r>
              <a:rPr lang="es-ES" dirty="0" err="1"/>
              <a:t>Beraz</a:t>
            </a:r>
            <a:r>
              <a:rPr lang="es-ES" b="1" dirty="0"/>
              <a:t>, </a:t>
            </a:r>
            <a:r>
              <a:rPr lang="es-ES" b="1" dirty="0" err="1"/>
              <a:t>informazio</a:t>
            </a:r>
            <a:r>
              <a:rPr lang="es-ES" b="1" dirty="0"/>
              <a:t> </a:t>
            </a:r>
            <a:r>
              <a:rPr lang="es-ES" b="1" dirty="0" err="1"/>
              <a:t>hori</a:t>
            </a:r>
            <a:r>
              <a:rPr lang="es-ES" b="1" dirty="0"/>
              <a:t> </a:t>
            </a:r>
            <a:r>
              <a:rPr lang="es-ES" dirty="0" err="1"/>
              <a:t>menopausiaren</a:t>
            </a:r>
            <a:r>
              <a:rPr lang="es-ES" dirty="0"/>
              <a:t>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arintzeko</a:t>
            </a:r>
            <a:r>
              <a:rPr lang="es-ES" dirty="0"/>
              <a:t> </a:t>
            </a:r>
            <a:r>
              <a:rPr lang="es-ES" dirty="0" err="1"/>
              <a:t>HTSa</a:t>
            </a:r>
            <a:r>
              <a:rPr lang="es-ES" dirty="0"/>
              <a:t> </a:t>
            </a:r>
            <a:r>
              <a:rPr lang="es-ES" dirty="0" err="1"/>
              <a:t>erabiltzen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erabiltzea</a:t>
            </a:r>
            <a:r>
              <a:rPr lang="es-ES" dirty="0"/>
              <a:t> </a:t>
            </a:r>
            <a:r>
              <a:rPr lang="es-ES" dirty="0" err="1"/>
              <a:t>pentsatzen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b="1" dirty="0" err="1"/>
              <a:t>emakumeekin</a:t>
            </a:r>
            <a:r>
              <a:rPr lang="es-ES" b="1" dirty="0"/>
              <a:t> </a:t>
            </a:r>
            <a:r>
              <a:rPr lang="es-ES" b="1" dirty="0" err="1"/>
              <a:t>partekatu</a:t>
            </a:r>
            <a:r>
              <a:rPr lang="es-ES" b="1" dirty="0"/>
              <a:t> eta </a:t>
            </a:r>
            <a:r>
              <a:rPr lang="es-ES" b="1" dirty="0" err="1"/>
              <a:t>eztabaidatu</a:t>
            </a:r>
            <a:r>
              <a:rPr lang="es-ES" b="1" dirty="0"/>
              <a:t> </a:t>
            </a:r>
            <a:r>
              <a:rPr lang="es-ES" b="1" dirty="0" err="1"/>
              <a:t>beharko</a:t>
            </a:r>
            <a:r>
              <a:rPr lang="es-ES" b="1" dirty="0"/>
              <a:t> </a:t>
            </a:r>
            <a:r>
              <a:rPr lang="es-ES" b="1" dirty="0" err="1"/>
              <a:t>litzateke</a:t>
            </a:r>
            <a:r>
              <a:rPr lang="es-ES" b="1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479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6" y="1660435"/>
            <a:ext cx="6709276" cy="379168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671514" y="1100437"/>
            <a:ext cx="1123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3. Taula. </a:t>
            </a:r>
            <a:r>
              <a:rPr lang="es-ES" b="1" dirty="0" err="1">
                <a:solidFill>
                  <a:srgbClr val="4E9EBA"/>
                </a:solidFill>
              </a:rPr>
              <a:t>Gehiegizko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arriskua</a:t>
            </a:r>
            <a:r>
              <a:rPr lang="es-ES" b="1" dirty="0">
                <a:solidFill>
                  <a:srgbClr val="4E9EBA"/>
                </a:solidFill>
              </a:rPr>
              <a:t>, </a:t>
            </a:r>
            <a:r>
              <a:rPr lang="es-ES" b="1" dirty="0" err="1">
                <a:solidFill>
                  <a:srgbClr val="4E9EBA"/>
                </a:solidFill>
              </a:rPr>
              <a:t>estrogeno</a:t>
            </a:r>
            <a:r>
              <a:rPr lang="es-ES" b="1" dirty="0">
                <a:solidFill>
                  <a:srgbClr val="4E9EBA"/>
                </a:solidFill>
              </a:rPr>
              <a:t> eta </a:t>
            </a:r>
            <a:r>
              <a:rPr lang="es-ES" b="1" dirty="0" err="1">
                <a:solidFill>
                  <a:srgbClr val="4E9EBA"/>
                </a:solidFill>
              </a:rPr>
              <a:t>progestageno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bidezko</a:t>
            </a:r>
            <a:r>
              <a:rPr lang="es-ES" b="1" dirty="0">
                <a:solidFill>
                  <a:srgbClr val="4E9EBA"/>
                </a:solidFill>
              </a:rPr>
              <a:t> 5 </a:t>
            </a:r>
            <a:r>
              <a:rPr lang="es-ES" b="1" dirty="0" err="1">
                <a:solidFill>
                  <a:srgbClr val="4E9EBA"/>
                </a:solidFill>
              </a:rPr>
              <a:t>urteko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tratamenduarekin</a:t>
            </a:r>
            <a:r>
              <a:rPr lang="es-ES" b="1" dirty="0">
                <a:solidFill>
                  <a:srgbClr val="4E9EBA"/>
                </a:solidFill>
              </a:rPr>
              <a:t/>
            </a:r>
            <a:br>
              <a:rPr lang="es-ES" b="1" dirty="0">
                <a:solidFill>
                  <a:srgbClr val="4E9EBA"/>
                </a:solidFill>
              </a:rPr>
            </a:br>
            <a:r>
              <a:rPr lang="es-ES" b="1" dirty="0">
                <a:solidFill>
                  <a:srgbClr val="4E9EBA"/>
                </a:solidFill>
              </a:rPr>
              <a:t>               (</a:t>
            </a:r>
            <a:r>
              <a:rPr lang="es-ES" b="1" dirty="0" err="1">
                <a:solidFill>
                  <a:srgbClr val="4E9EBA"/>
                </a:solidFill>
              </a:rPr>
              <a:t>gertakari-kop</a:t>
            </a:r>
            <a:r>
              <a:rPr lang="es-ES" b="1" dirty="0">
                <a:solidFill>
                  <a:srgbClr val="4E9EBA"/>
                </a:solidFill>
              </a:rPr>
              <a:t>.: 1.000 </a:t>
            </a:r>
            <a:r>
              <a:rPr lang="es-ES" b="1" dirty="0" err="1">
                <a:solidFill>
                  <a:srgbClr val="4E9EBA"/>
                </a:solidFill>
              </a:rPr>
              <a:t>emakume</a:t>
            </a:r>
            <a:r>
              <a:rPr lang="es-ES" b="1" dirty="0">
                <a:solidFill>
                  <a:srgbClr val="4E9EBA"/>
                </a:solidFill>
              </a:rPr>
              <a:t>/</a:t>
            </a:r>
            <a:r>
              <a:rPr lang="es-ES" b="1" dirty="0" err="1">
                <a:solidFill>
                  <a:srgbClr val="4E9EBA"/>
                </a:solidFill>
              </a:rPr>
              <a:t>urte</a:t>
            </a:r>
            <a:r>
              <a:rPr lang="es-ES" b="1" dirty="0">
                <a:solidFill>
                  <a:srgbClr val="4E9EBA"/>
                </a:solidFill>
              </a:rPr>
              <a:t>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55474" y="2937186"/>
            <a:ext cx="3093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/>
              <a:t>(*)</a:t>
            </a:r>
            <a:r>
              <a:rPr lang="es-ES" sz="800" dirty="0"/>
              <a:t>: +7 </a:t>
            </a:r>
            <a:r>
              <a:rPr lang="es-ES" sz="800" dirty="0" err="1"/>
              <a:t>progestageno</a:t>
            </a:r>
            <a:r>
              <a:rPr lang="es-ES" sz="800" dirty="0"/>
              <a:t> </a:t>
            </a:r>
            <a:r>
              <a:rPr lang="es-ES" sz="800" dirty="0" err="1"/>
              <a:t>sekuentzialak</a:t>
            </a:r>
            <a:r>
              <a:rPr lang="es-ES" sz="800" dirty="0"/>
              <a:t> </a:t>
            </a:r>
            <a:r>
              <a:rPr lang="es-ES" sz="800" dirty="0" err="1"/>
              <a:t>badira</a:t>
            </a:r>
            <a:r>
              <a:rPr lang="es-ES" sz="800" dirty="0"/>
              <a:t>, eta +10 </a:t>
            </a:r>
            <a:r>
              <a:rPr lang="es-ES" sz="800" dirty="0" err="1"/>
              <a:t>jarraituak</a:t>
            </a:r>
            <a:r>
              <a:rPr lang="es-ES" sz="800" dirty="0"/>
              <a:t> </a:t>
            </a:r>
            <a:r>
              <a:rPr lang="es-ES" sz="800" dirty="0" err="1"/>
              <a:t>badira</a:t>
            </a:r>
            <a:r>
              <a:rPr lang="es-ES" sz="800" dirty="0"/>
              <a:t> </a:t>
            </a:r>
            <a:br>
              <a:rPr lang="es-ES" sz="800" dirty="0"/>
            </a:br>
            <a:r>
              <a:rPr lang="es-ES" sz="800" b="1" dirty="0"/>
              <a:t>($)</a:t>
            </a:r>
            <a:r>
              <a:rPr lang="es-ES" sz="800" dirty="0"/>
              <a:t>: +14 </a:t>
            </a:r>
            <a:r>
              <a:rPr lang="es-ES" sz="800" dirty="0" err="1"/>
              <a:t>progestageno</a:t>
            </a:r>
            <a:r>
              <a:rPr lang="es-ES" sz="800" dirty="0"/>
              <a:t> </a:t>
            </a:r>
            <a:r>
              <a:rPr lang="es-ES" sz="800" dirty="0" err="1"/>
              <a:t>sekuentzialak</a:t>
            </a:r>
            <a:r>
              <a:rPr lang="es-ES" sz="800" dirty="0"/>
              <a:t> </a:t>
            </a:r>
            <a:r>
              <a:rPr lang="es-ES" sz="800" dirty="0" err="1"/>
              <a:t>badira</a:t>
            </a:r>
            <a:r>
              <a:rPr lang="es-ES" sz="800" dirty="0"/>
              <a:t>, eta +20 </a:t>
            </a:r>
            <a:r>
              <a:rPr lang="es-ES" sz="800" dirty="0" err="1"/>
              <a:t>jarraituak</a:t>
            </a:r>
            <a:r>
              <a:rPr lang="es-ES" sz="800" dirty="0"/>
              <a:t> </a:t>
            </a:r>
            <a:r>
              <a:rPr lang="es-ES" sz="800" dirty="0" err="1"/>
              <a:t>badira</a:t>
            </a:r>
            <a:endParaRPr lang="es-ES" sz="800" dirty="0"/>
          </a:p>
        </p:txBody>
      </p:sp>
      <p:sp>
        <p:nvSpPr>
          <p:cNvPr id="6" name="Rectángulo 5"/>
          <p:cNvSpPr/>
          <p:nvPr/>
        </p:nvSpPr>
        <p:spPr>
          <a:xfrm>
            <a:off x="1964417" y="5452122"/>
            <a:ext cx="8308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err="1"/>
              <a:t>Progestagenorik</a:t>
            </a:r>
            <a:r>
              <a:rPr lang="es-ES" sz="800" dirty="0"/>
              <a:t> </a:t>
            </a:r>
            <a:r>
              <a:rPr lang="es-ES" sz="800" dirty="0" err="1"/>
              <a:t>gabeko</a:t>
            </a:r>
            <a:r>
              <a:rPr lang="es-ES" sz="800" dirty="0"/>
              <a:t> </a:t>
            </a:r>
            <a:r>
              <a:rPr lang="es-ES" sz="800" dirty="0" err="1"/>
              <a:t>estrogenoen</a:t>
            </a:r>
            <a:r>
              <a:rPr lang="es-ES" sz="800" dirty="0"/>
              <a:t> </a:t>
            </a:r>
            <a:r>
              <a:rPr lang="es-ES" sz="800" dirty="0" err="1"/>
              <a:t>erabilera</a:t>
            </a:r>
            <a:r>
              <a:rPr lang="es-ES" sz="800" dirty="0"/>
              <a:t> </a:t>
            </a:r>
            <a:r>
              <a:rPr lang="es-ES" sz="800" dirty="0" err="1"/>
              <a:t>bularreko</a:t>
            </a:r>
            <a:r>
              <a:rPr lang="es-ES" sz="800" dirty="0"/>
              <a:t> </a:t>
            </a:r>
            <a:r>
              <a:rPr lang="es-ES" sz="800" dirty="0" err="1"/>
              <a:t>minbiziaren</a:t>
            </a:r>
            <a:r>
              <a:rPr lang="es-ES" sz="800" dirty="0"/>
              <a:t> eta </a:t>
            </a:r>
            <a:r>
              <a:rPr lang="es-ES" sz="800" dirty="0" err="1"/>
              <a:t>tronboenbolismo</a:t>
            </a:r>
            <a:r>
              <a:rPr lang="es-ES" sz="800" dirty="0"/>
              <a:t> </a:t>
            </a:r>
            <a:r>
              <a:rPr lang="es-ES" sz="800" dirty="0" err="1"/>
              <a:t>benosoaren</a:t>
            </a:r>
            <a:r>
              <a:rPr lang="es-ES" sz="800" dirty="0"/>
              <a:t> </a:t>
            </a:r>
            <a:r>
              <a:rPr lang="es-ES" sz="800" dirty="0" err="1"/>
              <a:t>gehiegizko</a:t>
            </a:r>
            <a:r>
              <a:rPr lang="es-ES" sz="800" dirty="0"/>
              <a:t> </a:t>
            </a:r>
            <a:r>
              <a:rPr lang="es-ES" sz="800" dirty="0" err="1"/>
              <a:t>arrisku</a:t>
            </a:r>
            <a:r>
              <a:rPr lang="es-ES" sz="800" dirty="0"/>
              <a:t> </a:t>
            </a:r>
            <a:r>
              <a:rPr lang="es-ES" sz="800" dirty="0" err="1"/>
              <a:t>txikiagoekin</a:t>
            </a:r>
            <a:r>
              <a:rPr lang="es-ES" sz="800" dirty="0"/>
              <a:t> eta </a:t>
            </a:r>
            <a:r>
              <a:rPr lang="es-ES" sz="800" dirty="0" err="1"/>
              <a:t>endometrioko</a:t>
            </a:r>
            <a:r>
              <a:rPr lang="es-ES" sz="800" dirty="0"/>
              <a:t> </a:t>
            </a:r>
            <a:r>
              <a:rPr lang="es-ES" sz="800" dirty="0" err="1"/>
              <a:t>minbizia</a:t>
            </a:r>
            <a:r>
              <a:rPr lang="es-ES" sz="800" dirty="0"/>
              <a:t> </a:t>
            </a:r>
            <a:r>
              <a:rPr lang="es-ES" sz="800" dirty="0" err="1"/>
              <a:t>izateko</a:t>
            </a:r>
            <a:r>
              <a:rPr lang="es-ES" sz="800" dirty="0"/>
              <a:t> </a:t>
            </a:r>
            <a:r>
              <a:rPr lang="es-ES" sz="800" dirty="0" err="1"/>
              <a:t>arrisku</a:t>
            </a:r>
            <a:r>
              <a:rPr lang="es-ES" sz="800" dirty="0"/>
              <a:t> </a:t>
            </a:r>
            <a:r>
              <a:rPr lang="es-ES" sz="800" dirty="0" err="1"/>
              <a:t>handiagoekin</a:t>
            </a:r>
            <a:r>
              <a:rPr lang="es-ES" sz="800" dirty="0"/>
              <a:t> </a:t>
            </a:r>
            <a:r>
              <a:rPr lang="es-ES" sz="800" dirty="0" err="1"/>
              <a:t>lotzen</a:t>
            </a:r>
            <a:r>
              <a:rPr lang="es-ES" sz="800" dirty="0"/>
              <a:t> da. </a:t>
            </a:r>
            <a:r>
              <a:rPr lang="es-ES" sz="800" dirty="0" err="1"/>
              <a:t>Datu</a:t>
            </a:r>
            <a:r>
              <a:rPr lang="es-ES" sz="800" dirty="0"/>
              <a:t> </a:t>
            </a:r>
            <a:r>
              <a:rPr lang="es-ES" sz="800" dirty="0" err="1"/>
              <a:t>hauek</a:t>
            </a:r>
            <a:r>
              <a:rPr lang="es-ES" sz="800" dirty="0"/>
              <a:t> eta 10 </a:t>
            </a:r>
            <a:r>
              <a:rPr lang="es-ES" sz="800" dirty="0" err="1"/>
              <a:t>urteko</a:t>
            </a:r>
            <a:r>
              <a:rPr lang="es-ES" sz="800" dirty="0"/>
              <a:t> </a:t>
            </a:r>
            <a:r>
              <a:rPr lang="es-ES" sz="800" dirty="0" err="1"/>
              <a:t>tratamenduarekin</a:t>
            </a:r>
            <a:r>
              <a:rPr lang="es-ES" sz="800" dirty="0"/>
              <a:t> </a:t>
            </a:r>
            <a:r>
              <a:rPr lang="es-ES" sz="800" dirty="0" err="1"/>
              <a:t>lotutako</a:t>
            </a:r>
            <a:r>
              <a:rPr lang="es-ES" sz="800" dirty="0"/>
              <a:t> </a:t>
            </a:r>
            <a:r>
              <a:rPr lang="es-ES" sz="800" dirty="0" err="1"/>
              <a:t>arriskuak</a:t>
            </a:r>
            <a:r>
              <a:rPr lang="es-ES" sz="800" dirty="0"/>
              <a:t> </a:t>
            </a:r>
            <a:r>
              <a:rPr lang="es-ES" sz="800" dirty="0" err="1"/>
              <a:t>esteka</a:t>
            </a:r>
            <a:r>
              <a:rPr lang="es-ES" sz="800" dirty="0"/>
              <a:t> </a:t>
            </a:r>
            <a:r>
              <a:rPr lang="es-ES" sz="800" dirty="0" err="1"/>
              <a:t>hauetan</a:t>
            </a:r>
            <a:r>
              <a:rPr lang="es-ES" sz="800" dirty="0"/>
              <a:t> </a:t>
            </a:r>
            <a:r>
              <a:rPr lang="es-ES" sz="800" dirty="0" err="1"/>
              <a:t>kontsulta</a:t>
            </a:r>
            <a:r>
              <a:rPr lang="es-ES" sz="800" dirty="0"/>
              <a:t> </a:t>
            </a:r>
            <a:r>
              <a:rPr lang="es-ES" sz="800" dirty="0" err="1"/>
              <a:t>daitezke</a:t>
            </a:r>
            <a:r>
              <a:rPr lang="es-ES" sz="8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i="1" dirty="0"/>
              <a:t>1. Taula: </a:t>
            </a:r>
            <a:r>
              <a:rPr lang="es-ES" sz="800" i="1" dirty="0" err="1"/>
              <a:t>Summary</a:t>
            </a:r>
            <a:r>
              <a:rPr lang="es-ES" sz="800" i="1" dirty="0"/>
              <a:t> of HRT </a:t>
            </a:r>
            <a:r>
              <a:rPr lang="es-ES" sz="800" i="1" dirty="0" err="1"/>
              <a:t>risks</a:t>
            </a:r>
            <a:r>
              <a:rPr lang="es-ES" sz="800" i="1" dirty="0"/>
              <a:t> and </a:t>
            </a:r>
            <a:r>
              <a:rPr lang="es-ES" sz="800" i="1" dirty="0" err="1"/>
              <a:t>benefits</a:t>
            </a:r>
            <a:r>
              <a:rPr lang="es-ES" sz="800" i="1" dirty="0"/>
              <a:t> </a:t>
            </a:r>
            <a:r>
              <a:rPr lang="es-ES" sz="800" i="1" dirty="0" err="1"/>
              <a:t>during</a:t>
            </a:r>
            <a:r>
              <a:rPr lang="es-ES" sz="800" i="1" dirty="0"/>
              <a:t> </a:t>
            </a:r>
            <a:r>
              <a:rPr lang="es-ES" sz="800" i="1" dirty="0" err="1"/>
              <a:t>current</a:t>
            </a:r>
            <a:r>
              <a:rPr lang="es-ES" sz="800" i="1" dirty="0"/>
              <a:t> use and </a:t>
            </a:r>
            <a:r>
              <a:rPr lang="es-ES" sz="800" i="1" dirty="0" err="1"/>
              <a:t>current</a:t>
            </a:r>
            <a:r>
              <a:rPr lang="es-ES" sz="800" i="1" dirty="0"/>
              <a:t> use plus post-</a:t>
            </a:r>
            <a:r>
              <a:rPr lang="es-ES" sz="800" i="1" dirty="0" err="1"/>
              <a:t>treatment</a:t>
            </a:r>
            <a:r>
              <a:rPr lang="es-ES" sz="800" i="1" dirty="0"/>
              <a:t> </a:t>
            </a:r>
            <a:r>
              <a:rPr lang="es-ES" sz="800" i="1" dirty="0" err="1"/>
              <a:t>from</a:t>
            </a:r>
            <a:r>
              <a:rPr lang="es-ES" sz="800" i="1" dirty="0"/>
              <a:t> </a:t>
            </a:r>
            <a:r>
              <a:rPr lang="es-ES" sz="800" i="1" dirty="0" err="1"/>
              <a:t>age</a:t>
            </a:r>
            <a:r>
              <a:rPr lang="es-ES" sz="800" i="1" dirty="0"/>
              <a:t> of </a:t>
            </a:r>
            <a:r>
              <a:rPr lang="es-ES" sz="800" i="1" dirty="0" err="1"/>
              <a:t>menopause</a:t>
            </a:r>
            <a:r>
              <a:rPr lang="es-ES" sz="800" i="1" dirty="0"/>
              <a:t> up to </a:t>
            </a:r>
            <a:r>
              <a:rPr lang="es-ES" sz="800" i="1" dirty="0" err="1"/>
              <a:t>age</a:t>
            </a:r>
            <a:r>
              <a:rPr lang="es-ES" sz="800" i="1" dirty="0"/>
              <a:t> 69 </a:t>
            </a:r>
            <a:r>
              <a:rPr lang="es-ES" sz="800" i="1" dirty="0" err="1"/>
              <a:t>years</a:t>
            </a:r>
            <a:r>
              <a:rPr lang="es-ES" sz="800" i="1" dirty="0"/>
              <a:t>, per 1000 </a:t>
            </a:r>
            <a:r>
              <a:rPr lang="es-ES" sz="800" i="1" dirty="0" err="1"/>
              <a:t>women</a:t>
            </a:r>
            <a:r>
              <a:rPr lang="es-ES" sz="800" i="1" dirty="0"/>
              <a:t> </a:t>
            </a:r>
            <a:r>
              <a:rPr lang="es-ES" sz="800" i="1" dirty="0" err="1"/>
              <a:t>with</a:t>
            </a:r>
            <a:r>
              <a:rPr lang="es-ES" sz="800" i="1" dirty="0"/>
              <a:t> 5 </a:t>
            </a:r>
            <a:r>
              <a:rPr lang="es-ES" sz="800" i="1" dirty="0" err="1"/>
              <a:t>years</a:t>
            </a:r>
            <a:r>
              <a:rPr lang="es-ES" sz="800" i="1" dirty="0"/>
              <a:t> </a:t>
            </a:r>
            <a:r>
              <a:rPr lang="es-ES" sz="800" i="1" dirty="0" err="1"/>
              <a:t>or</a:t>
            </a:r>
            <a:r>
              <a:rPr lang="es-ES" sz="800" i="1" dirty="0"/>
              <a:t> 10 </a:t>
            </a:r>
            <a:r>
              <a:rPr lang="es-ES" sz="800" i="1" dirty="0" err="1"/>
              <a:t>years</a:t>
            </a:r>
            <a:r>
              <a:rPr lang="es-ES" sz="800" i="1" dirty="0"/>
              <a:t> use of HRT.</a:t>
            </a:r>
            <a:r>
              <a:rPr lang="es-ES" sz="800" dirty="0"/>
              <a:t> Disponible en: </a:t>
            </a:r>
            <a:r>
              <a:rPr lang="es-ES" sz="800" dirty="0">
                <a:hlinkClick r:id="rId6"/>
              </a:rPr>
              <a:t>https://assets.publishing.service.gov.uk/media/5d680409e5274a1711fbe65a/Table1.pdf</a:t>
            </a:r>
            <a:endParaRPr lang="es-E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i="1" dirty="0"/>
              <a:t>2. Taula: </a:t>
            </a:r>
            <a:r>
              <a:rPr lang="es-ES" sz="800" i="1" dirty="0" err="1"/>
              <a:t>Detailed</a:t>
            </a:r>
            <a:r>
              <a:rPr lang="es-ES" sz="800" i="1" dirty="0"/>
              <a:t> </a:t>
            </a:r>
            <a:r>
              <a:rPr lang="es-ES" sz="800" i="1" dirty="0" err="1"/>
              <a:t>summary</a:t>
            </a:r>
            <a:r>
              <a:rPr lang="es-ES" sz="800" i="1" dirty="0"/>
              <a:t> of </a:t>
            </a:r>
            <a:r>
              <a:rPr lang="es-ES" sz="800" i="1" dirty="0" err="1"/>
              <a:t>relative</a:t>
            </a:r>
            <a:r>
              <a:rPr lang="es-ES" sz="800" i="1" dirty="0"/>
              <a:t> and </a:t>
            </a:r>
            <a:r>
              <a:rPr lang="es-ES" sz="800" i="1" dirty="0" err="1"/>
              <a:t>absolute</a:t>
            </a:r>
            <a:r>
              <a:rPr lang="es-ES" sz="800" i="1" dirty="0"/>
              <a:t> </a:t>
            </a:r>
            <a:r>
              <a:rPr lang="es-ES" sz="800" i="1" dirty="0" err="1"/>
              <a:t>risks</a:t>
            </a:r>
            <a:r>
              <a:rPr lang="es-ES" sz="800" i="1" dirty="0"/>
              <a:t> and </a:t>
            </a:r>
            <a:r>
              <a:rPr lang="es-ES" sz="800" i="1" dirty="0" err="1"/>
              <a:t>benefits</a:t>
            </a:r>
            <a:r>
              <a:rPr lang="es-ES" sz="800" i="1" dirty="0"/>
              <a:t> </a:t>
            </a:r>
            <a:r>
              <a:rPr lang="es-ES" sz="800" i="1" dirty="0" err="1"/>
              <a:t>during</a:t>
            </a:r>
            <a:r>
              <a:rPr lang="es-ES" sz="800" i="1" dirty="0"/>
              <a:t> </a:t>
            </a:r>
            <a:r>
              <a:rPr lang="es-ES" sz="800" i="1" dirty="0" err="1"/>
              <a:t>current</a:t>
            </a:r>
            <a:r>
              <a:rPr lang="es-ES" sz="800" i="1" dirty="0"/>
              <a:t> use </a:t>
            </a:r>
            <a:r>
              <a:rPr lang="es-ES" sz="800" i="1" dirty="0" err="1"/>
              <a:t>from</a:t>
            </a:r>
            <a:r>
              <a:rPr lang="es-ES" sz="800" i="1" dirty="0"/>
              <a:t> </a:t>
            </a:r>
            <a:r>
              <a:rPr lang="es-ES" sz="800" i="1" dirty="0" err="1"/>
              <a:t>age</a:t>
            </a:r>
            <a:r>
              <a:rPr lang="es-ES" sz="800" i="1" dirty="0"/>
              <a:t> of </a:t>
            </a:r>
            <a:r>
              <a:rPr lang="es-ES" sz="800" i="1" dirty="0" err="1"/>
              <a:t>menopause</a:t>
            </a:r>
            <a:r>
              <a:rPr lang="es-ES" sz="800" i="1" dirty="0"/>
              <a:t> and up to </a:t>
            </a:r>
            <a:r>
              <a:rPr lang="es-ES" sz="800" i="1" dirty="0" err="1"/>
              <a:t>age</a:t>
            </a:r>
            <a:r>
              <a:rPr lang="es-ES" sz="800" i="1" dirty="0"/>
              <a:t> 69, per 1000 </a:t>
            </a:r>
            <a:r>
              <a:rPr lang="es-ES" sz="800" i="1" dirty="0" err="1"/>
              <a:t>women</a:t>
            </a:r>
            <a:r>
              <a:rPr lang="es-ES" sz="800" i="1" dirty="0"/>
              <a:t> </a:t>
            </a:r>
            <a:r>
              <a:rPr lang="es-ES" sz="800" i="1" dirty="0" err="1"/>
              <a:t>with</a:t>
            </a:r>
            <a:r>
              <a:rPr lang="es-ES" sz="800" i="1" dirty="0"/>
              <a:t> 5 </a:t>
            </a:r>
            <a:r>
              <a:rPr lang="es-ES" sz="800" i="1" dirty="0" err="1"/>
              <a:t>years</a:t>
            </a:r>
            <a:r>
              <a:rPr lang="es-ES" sz="800" i="1" dirty="0"/>
              <a:t> </a:t>
            </a:r>
            <a:r>
              <a:rPr lang="es-ES" sz="800" i="1" dirty="0" err="1"/>
              <a:t>or</a:t>
            </a:r>
            <a:r>
              <a:rPr lang="es-ES" sz="800" i="1" dirty="0"/>
              <a:t> 10 </a:t>
            </a:r>
            <a:r>
              <a:rPr lang="es-ES" sz="800" i="1" dirty="0" err="1"/>
              <a:t>years</a:t>
            </a:r>
            <a:r>
              <a:rPr lang="es-ES" sz="800" i="1" dirty="0"/>
              <a:t> use of HRT</a:t>
            </a:r>
            <a:r>
              <a:rPr lang="es-ES" sz="800" dirty="0"/>
              <a:t>: </a:t>
            </a:r>
            <a:r>
              <a:rPr lang="es-ES" sz="800" dirty="0">
                <a:hlinkClick r:id="rId7"/>
              </a:rPr>
              <a:t>https://assets.publishing.service.gov.uk/media/5d680384ed915d53b8ebdba7/table2.pdf</a:t>
            </a:r>
            <a:r>
              <a:rPr lang="es-ES" sz="800" dirty="0"/>
              <a:t>    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HORMONA-TRATAMENDU SISTEMATIKOAREN (HTS) SEGURTASUNA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204856" y="1660435"/>
            <a:ext cx="2857095" cy="379168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355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452207"/>
            <a:ext cx="9601200" cy="2872144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SARRERA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MENOPAUSIAREN SINDROME GENITOURINARIOA (MSG)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BEROALDIAK. SINTOMA BASOMOTORRAK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HORMONA-TRATAMENDU SISTEMATIKOAREN (HTS) SEGURTASUNA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IDEIA NAGUSIAK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813766" y="3715697"/>
            <a:ext cx="3545583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81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452206"/>
            <a:ext cx="9601200" cy="2824519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SARRERA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MENOPAUSIAREN SINDROME GENITOURINARIOA (MSG)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BEROALDIAK. SINTOMA BASOMOTORRAK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HORMONA-TRATAMENDU SISTEMATIKOAREN (HTS) SEGURTASUNA </a:t>
            </a:r>
          </a:p>
          <a:p>
            <a:pPr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IDEIA NAGUSIAK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813766" y="2024817"/>
            <a:ext cx="8733646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379229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Funtsezko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ideak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03677" cy="203661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595004" y="1218336"/>
            <a:ext cx="9578340" cy="2286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/>
          <p:cNvSpPr txBox="1">
            <a:spLocks/>
          </p:cNvSpPr>
          <p:nvPr/>
        </p:nvSpPr>
        <p:spPr>
          <a:xfrm>
            <a:off x="1246909" y="1367858"/>
            <a:ext cx="10231524" cy="370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Menopausia </a:t>
            </a:r>
            <a:r>
              <a:rPr lang="es-ES" sz="2000" b="1" dirty="0" err="1">
                <a:solidFill>
                  <a:srgbClr val="89C5C5"/>
                </a:solidFill>
              </a:rPr>
              <a:t>bizitzaren</a:t>
            </a:r>
            <a:r>
              <a:rPr lang="es-ES" sz="2000" b="1" dirty="0">
                <a:solidFill>
                  <a:srgbClr val="89C5C5"/>
                </a:solidFill>
              </a:rPr>
              <a:t> etapa </a:t>
            </a:r>
            <a:r>
              <a:rPr lang="es-ES" sz="2000" b="1" dirty="0" err="1">
                <a:solidFill>
                  <a:srgbClr val="89C5C5"/>
                </a:solidFill>
              </a:rPr>
              <a:t>fisiologiko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bat</a:t>
            </a:r>
            <a:r>
              <a:rPr lang="es-ES" sz="2000" b="1" dirty="0">
                <a:solidFill>
                  <a:srgbClr val="89C5C5"/>
                </a:solidFill>
              </a:rPr>
              <a:t> da, eta </a:t>
            </a:r>
            <a:r>
              <a:rPr lang="es-ES" sz="2000" b="1" dirty="0" err="1">
                <a:solidFill>
                  <a:srgbClr val="89C5C5"/>
                </a:solidFill>
              </a:rPr>
              <a:t>ez</a:t>
            </a:r>
            <a:r>
              <a:rPr lang="es-ES" sz="2000" b="1" dirty="0">
                <a:solidFill>
                  <a:srgbClr val="89C5C5"/>
                </a:solidFill>
              </a:rPr>
              <a:t> da </a:t>
            </a:r>
            <a:r>
              <a:rPr lang="es-ES" sz="2000" b="1" dirty="0" err="1">
                <a:solidFill>
                  <a:srgbClr val="89C5C5"/>
                </a:solidFill>
              </a:rPr>
              <a:t>gaixotasuntzat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jo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dirty="0" err="1"/>
              <a:t>behar</a:t>
            </a:r>
            <a:r>
              <a:rPr lang="es-ES" sz="2000" dirty="0"/>
              <a:t>. </a:t>
            </a:r>
            <a:r>
              <a:rPr lang="es-ES" sz="2000" dirty="0" err="1"/>
              <a:t>Menopausiari</a:t>
            </a:r>
            <a:r>
              <a:rPr lang="es-ES" sz="2000" dirty="0"/>
              <a:t> </a:t>
            </a:r>
            <a:r>
              <a:rPr lang="es-ES" sz="2000" dirty="0" err="1"/>
              <a:t>lotutako</a:t>
            </a:r>
            <a:r>
              <a:rPr lang="es-ES" sz="2000" dirty="0"/>
              <a:t> era </a:t>
            </a:r>
            <a:r>
              <a:rPr lang="es-ES" sz="2000" dirty="0" err="1"/>
              <a:t>askotako</a:t>
            </a:r>
            <a:r>
              <a:rPr lang="es-ES" sz="2000" dirty="0"/>
              <a:t> </a:t>
            </a:r>
            <a:r>
              <a:rPr lang="es-ES" sz="2000" dirty="0" err="1"/>
              <a:t>sintomak</a:t>
            </a:r>
            <a:r>
              <a:rPr lang="es-ES" sz="2000" dirty="0"/>
              <a:t> </a:t>
            </a:r>
            <a:r>
              <a:rPr lang="es-ES" sz="2000" dirty="0" err="1"/>
              <a:t>daude</a:t>
            </a:r>
            <a:r>
              <a:rPr lang="es-ES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Sindrome</a:t>
            </a:r>
            <a:r>
              <a:rPr lang="es-ES" sz="2000" dirty="0"/>
              <a:t> </a:t>
            </a:r>
            <a:r>
              <a:rPr lang="es-ES" sz="2000" dirty="0" err="1"/>
              <a:t>genitourinarioari</a:t>
            </a:r>
            <a:r>
              <a:rPr lang="es-ES" sz="2000" dirty="0"/>
              <a:t> </a:t>
            </a:r>
            <a:r>
              <a:rPr lang="es-ES" sz="2000" dirty="0" err="1"/>
              <a:t>dagokionez</a:t>
            </a:r>
            <a:r>
              <a:rPr lang="es-ES" sz="2000" dirty="0"/>
              <a:t>, </a:t>
            </a:r>
            <a:r>
              <a:rPr lang="es-ES" sz="2000" dirty="0" err="1"/>
              <a:t>baginako</a:t>
            </a:r>
            <a:r>
              <a:rPr lang="es-ES" sz="2000" dirty="0"/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hidratatzaileak</a:t>
            </a:r>
            <a:r>
              <a:rPr lang="es-ES" sz="2000" b="1" dirty="0">
                <a:solidFill>
                  <a:srgbClr val="89C5C5"/>
                </a:solidFill>
              </a:rPr>
              <a:t> eta </a:t>
            </a:r>
            <a:r>
              <a:rPr lang="es-ES" sz="2000" b="1" dirty="0" err="1">
                <a:solidFill>
                  <a:srgbClr val="89C5C5"/>
                </a:solidFill>
              </a:rPr>
              <a:t>lubrifikatzaileak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aukera</a:t>
            </a:r>
            <a:r>
              <a:rPr lang="es-ES" sz="2000" dirty="0"/>
              <a:t>, eta, </a:t>
            </a:r>
            <a:r>
              <a:rPr lang="es-ES" sz="2000" dirty="0" err="1"/>
              <a:t>nahikoak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badira</a:t>
            </a:r>
            <a:r>
              <a:rPr lang="es-ES" sz="2000" dirty="0"/>
              <a:t>, </a:t>
            </a:r>
            <a:r>
              <a:rPr lang="es-ES" sz="2000" dirty="0" err="1"/>
              <a:t>baginatiko</a:t>
            </a:r>
            <a:r>
              <a:rPr lang="es-ES" sz="2000" dirty="0"/>
              <a:t> </a:t>
            </a:r>
            <a:r>
              <a:rPr lang="es-ES" sz="2000" dirty="0" err="1"/>
              <a:t>estrogenoak</a:t>
            </a:r>
            <a:r>
              <a:rPr lang="es-ES" sz="20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b="1" dirty="0" err="1">
                <a:solidFill>
                  <a:srgbClr val="89C5C5"/>
                </a:solidFill>
              </a:rPr>
              <a:t>Plazeboak</a:t>
            </a:r>
            <a:r>
              <a:rPr lang="es-ES" sz="2000" dirty="0"/>
              <a:t> </a:t>
            </a:r>
            <a:r>
              <a:rPr lang="es-ES" sz="2000" dirty="0" err="1"/>
              <a:t>pazienteen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89C5C5"/>
                </a:solidFill>
              </a:rPr>
              <a:t>% 50i </a:t>
            </a:r>
            <a:r>
              <a:rPr lang="es-ES" sz="2000" dirty="0" err="1"/>
              <a:t>murrizten</a:t>
            </a:r>
            <a:r>
              <a:rPr lang="es-ES" sz="2000" dirty="0"/>
              <a:t> </a:t>
            </a:r>
            <a:r>
              <a:rPr lang="es-ES" sz="2000" dirty="0" err="1"/>
              <a:t>dizkio</a:t>
            </a:r>
            <a:r>
              <a:rPr lang="es-ES" sz="2000" dirty="0"/>
              <a:t> </a:t>
            </a:r>
            <a:r>
              <a:rPr lang="es-ES" sz="2000" dirty="0" err="1"/>
              <a:t>beroaldiak</a:t>
            </a:r>
            <a:r>
              <a:rPr lang="es-ES" sz="20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Sintoma</a:t>
            </a:r>
            <a:r>
              <a:rPr lang="es-ES" sz="2000" dirty="0"/>
              <a:t> </a:t>
            </a:r>
            <a:r>
              <a:rPr lang="es-ES" sz="2000" dirty="0" err="1"/>
              <a:t>basomotorretan</a:t>
            </a:r>
            <a:r>
              <a:rPr lang="es-ES" sz="2000" dirty="0"/>
              <a:t>, </a:t>
            </a:r>
            <a:r>
              <a:rPr lang="es-ES" sz="2000" dirty="0" err="1"/>
              <a:t>HTSa</a:t>
            </a:r>
            <a:r>
              <a:rPr lang="es-ES" sz="2000" dirty="0"/>
              <a:t> da </a:t>
            </a:r>
            <a:r>
              <a:rPr lang="es-ES" sz="2000" dirty="0" err="1"/>
              <a:t>tratamendurik</a:t>
            </a:r>
            <a:r>
              <a:rPr lang="es-ES" sz="2000" dirty="0"/>
              <a:t> </a:t>
            </a:r>
            <a:r>
              <a:rPr lang="es-ES" sz="2000" dirty="0" err="1"/>
              <a:t>eraginkorrena</a:t>
            </a:r>
            <a:r>
              <a:rPr lang="es-ES" sz="2000" dirty="0"/>
              <a:t>. </a:t>
            </a:r>
            <a:r>
              <a:rPr lang="es-ES" sz="2000" dirty="0" err="1"/>
              <a:t>Epe</a:t>
            </a:r>
            <a:r>
              <a:rPr lang="es-ES" sz="2000" dirty="0"/>
              <a:t> </a:t>
            </a:r>
            <a:r>
              <a:rPr lang="es-ES" sz="2000" dirty="0" err="1"/>
              <a:t>luzera</a:t>
            </a:r>
            <a:r>
              <a:rPr lang="es-ES" sz="2000" dirty="0"/>
              <a:t> </a:t>
            </a:r>
            <a:r>
              <a:rPr lang="es-ES" sz="2000" dirty="0" err="1"/>
              <a:t>estrogeno</a:t>
            </a:r>
            <a:r>
              <a:rPr lang="es-ES" sz="2000" dirty="0"/>
              <a:t> eta </a:t>
            </a:r>
            <a:r>
              <a:rPr lang="es-ES" sz="2000" dirty="0" err="1"/>
              <a:t>progestageno</a:t>
            </a:r>
            <a:r>
              <a:rPr lang="es-ES" sz="2000" dirty="0"/>
              <a:t> </a:t>
            </a:r>
            <a:r>
              <a:rPr lang="es-ES" sz="2000" dirty="0" err="1"/>
              <a:t>konbinazioa</a:t>
            </a:r>
            <a:r>
              <a:rPr lang="es-ES" sz="2000" dirty="0"/>
              <a:t> </a:t>
            </a:r>
            <a:r>
              <a:rPr lang="es-ES" sz="2000" dirty="0" err="1"/>
              <a:t>erabiltzeak</a:t>
            </a:r>
            <a:r>
              <a:rPr lang="es-ES" sz="2000" dirty="0"/>
              <a:t>, </a:t>
            </a:r>
            <a:r>
              <a:rPr lang="es-ES" sz="2000" dirty="0" err="1"/>
              <a:t>hasteko</a:t>
            </a:r>
            <a:r>
              <a:rPr lang="es-ES" sz="2000" dirty="0"/>
              <a:t> </a:t>
            </a:r>
            <a:r>
              <a:rPr lang="es-ES" sz="2000" dirty="0" err="1"/>
              <a:t>adina</a:t>
            </a:r>
            <a:r>
              <a:rPr lang="es-ES" sz="2000" dirty="0"/>
              <a:t> </a:t>
            </a:r>
            <a:r>
              <a:rPr lang="es-ES" sz="2000" dirty="0" err="1"/>
              <a:t>edozein</a:t>
            </a:r>
            <a:r>
              <a:rPr lang="es-ES" sz="2000" dirty="0"/>
              <a:t> dela ere, </a:t>
            </a:r>
            <a:r>
              <a:rPr lang="es-ES" sz="2000" b="1" dirty="0" err="1">
                <a:solidFill>
                  <a:srgbClr val="89C5C5"/>
                </a:solidFill>
              </a:rPr>
              <a:t>onura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baino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arrisku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gehiago</a:t>
            </a:r>
            <a:r>
              <a:rPr lang="es-ES" sz="2000" dirty="0"/>
              <a:t> izan </a:t>
            </a:r>
            <a:r>
              <a:rPr lang="es-ES" sz="2000" dirty="0" err="1"/>
              <a:t>ditzake</a:t>
            </a:r>
            <a:r>
              <a:rPr lang="es-ES" sz="2000" dirty="0"/>
              <a:t> menopausia </a:t>
            </a:r>
            <a:r>
              <a:rPr lang="es-ES" sz="2000" dirty="0" err="1"/>
              <a:t>osteko</a:t>
            </a:r>
            <a:r>
              <a:rPr lang="es-ES" sz="2000" dirty="0"/>
              <a:t> </a:t>
            </a:r>
            <a:r>
              <a:rPr lang="es-ES" sz="2000" dirty="0" err="1"/>
              <a:t>emakumeetan</a:t>
            </a:r>
            <a:r>
              <a:rPr lang="es-ES" sz="2000" dirty="0"/>
              <a:t> (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 eta </a:t>
            </a:r>
            <a:r>
              <a:rPr lang="es-ES" sz="2000" dirty="0" err="1"/>
              <a:t>istripu</a:t>
            </a:r>
            <a:r>
              <a:rPr lang="es-ES" sz="2000" dirty="0"/>
              <a:t> </a:t>
            </a:r>
            <a:r>
              <a:rPr lang="es-ES" sz="2000" dirty="0" err="1"/>
              <a:t>kardiobaskularrak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89C5C5"/>
                </a:solidFill>
              </a:rPr>
              <a:t>50 </a:t>
            </a:r>
            <a:r>
              <a:rPr lang="es-ES" sz="2000" b="1" dirty="0" err="1">
                <a:solidFill>
                  <a:srgbClr val="89C5C5"/>
                </a:solidFill>
              </a:rPr>
              <a:t>urterekin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bost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urtean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dirty="0" err="1"/>
              <a:t>ahotik</a:t>
            </a:r>
            <a:r>
              <a:rPr lang="es-ES" sz="2000" dirty="0"/>
              <a:t> </a:t>
            </a:r>
            <a:r>
              <a:rPr lang="es-ES" sz="2000" dirty="0" err="1"/>
              <a:t>hartzeko</a:t>
            </a:r>
            <a:r>
              <a:rPr lang="es-ES" sz="2000" dirty="0"/>
              <a:t> HTS </a:t>
            </a:r>
            <a:r>
              <a:rPr lang="es-ES" sz="2000" dirty="0" err="1"/>
              <a:t>konbinatuta</a:t>
            </a:r>
            <a:r>
              <a:rPr lang="es-ES" sz="2000" dirty="0"/>
              <a:t> </a:t>
            </a:r>
            <a:r>
              <a:rPr lang="es-ES" sz="2000" dirty="0" err="1"/>
              <a:t>erabiltzeak</a:t>
            </a:r>
            <a:r>
              <a:rPr lang="es-ES" sz="2000" dirty="0"/>
              <a:t> </a:t>
            </a:r>
            <a:r>
              <a:rPr lang="es-ES" sz="2000" dirty="0" err="1"/>
              <a:t>esan</a:t>
            </a:r>
            <a:r>
              <a:rPr lang="es-ES" sz="2000" dirty="0"/>
              <a:t> </a:t>
            </a:r>
            <a:r>
              <a:rPr lang="es-ES" sz="2000" dirty="0" err="1"/>
              <a:t>nahi</a:t>
            </a:r>
            <a:r>
              <a:rPr lang="es-ES" sz="2000" dirty="0"/>
              <a:t> du</a:t>
            </a:r>
            <a:r>
              <a:rPr lang="es-ES" sz="2000" b="1" dirty="0"/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bularreko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minbiziaren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kasu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bat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gehiago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izango</a:t>
            </a:r>
            <a:r>
              <a:rPr lang="es-ES" sz="2000" b="1" dirty="0">
                <a:solidFill>
                  <a:srgbClr val="89C5C5"/>
                </a:solidFill>
              </a:rPr>
              <a:t> dela 69 </a:t>
            </a:r>
            <a:r>
              <a:rPr lang="es-ES" sz="2000" b="1" dirty="0" err="1">
                <a:solidFill>
                  <a:srgbClr val="89C5C5"/>
                </a:solidFill>
              </a:rPr>
              <a:t>urterekin</a:t>
            </a:r>
            <a:r>
              <a:rPr lang="es-ES" sz="2000" dirty="0">
                <a:solidFill>
                  <a:srgbClr val="89C5C5"/>
                </a:solidFill>
              </a:rPr>
              <a:t>,</a:t>
            </a:r>
            <a:r>
              <a:rPr lang="es-ES" sz="2000" dirty="0"/>
              <a:t> </a:t>
            </a:r>
            <a:r>
              <a:rPr lang="es-ES" sz="2000" dirty="0" err="1"/>
              <a:t>tratatutako</a:t>
            </a:r>
            <a:r>
              <a:rPr lang="es-ES" sz="2000" dirty="0"/>
              <a:t> 50 </a:t>
            </a:r>
            <a:r>
              <a:rPr lang="es-ES" sz="2000" dirty="0" err="1"/>
              <a:t>emakumeko</a:t>
            </a:r>
            <a:r>
              <a:rPr lang="es-ES" sz="2000" dirty="0"/>
              <a:t>.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bikoiztu</a:t>
            </a:r>
            <a:r>
              <a:rPr lang="es-ES" sz="2000" dirty="0"/>
              <a:t> </a:t>
            </a:r>
            <a:r>
              <a:rPr lang="es-ES" sz="2000" dirty="0" err="1"/>
              <a:t>egiten</a:t>
            </a:r>
            <a:r>
              <a:rPr lang="es-ES" sz="2000" dirty="0"/>
              <a:t> da 10 </a:t>
            </a:r>
            <a:r>
              <a:rPr lang="es-ES" sz="2000" dirty="0" err="1"/>
              <a:t>urtez</a:t>
            </a:r>
            <a:r>
              <a:rPr lang="es-ES" sz="2000" dirty="0"/>
              <a:t> </a:t>
            </a:r>
            <a:r>
              <a:rPr lang="es-ES" sz="2000" dirty="0" err="1"/>
              <a:t>erabiltzen</a:t>
            </a:r>
            <a:r>
              <a:rPr lang="es-ES" sz="2000" dirty="0"/>
              <a:t> </a:t>
            </a:r>
            <a:r>
              <a:rPr lang="es-ES" sz="2000" dirty="0" err="1"/>
              <a:t>bada</a:t>
            </a:r>
            <a:r>
              <a:rPr lang="es-ES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err="1"/>
              <a:t>Sintoma</a:t>
            </a:r>
            <a:r>
              <a:rPr lang="es-ES" sz="2000" dirty="0"/>
              <a:t> </a:t>
            </a:r>
            <a:r>
              <a:rPr lang="es-ES" sz="2000" dirty="0" err="1"/>
              <a:t>menopausiko</a:t>
            </a:r>
            <a:r>
              <a:rPr lang="es-ES" sz="2000" dirty="0"/>
              <a:t> </a:t>
            </a:r>
            <a:r>
              <a:rPr lang="es-ES" sz="2000" dirty="0" err="1"/>
              <a:t>desatsegin</a:t>
            </a:r>
            <a:r>
              <a:rPr lang="es-ES" sz="2000" dirty="0"/>
              <a:t> eta </a:t>
            </a:r>
            <a:r>
              <a:rPr lang="es-ES" sz="2000" dirty="0" err="1"/>
              <a:t>ezgaitzaileak</a:t>
            </a:r>
            <a:r>
              <a:rPr lang="es-ES" sz="2000" dirty="0"/>
              <a:t> </a:t>
            </a:r>
            <a:r>
              <a:rPr lang="es-ES" sz="2000" dirty="0" err="1"/>
              <a:t>izanez</a:t>
            </a:r>
            <a:r>
              <a:rPr lang="es-ES" sz="2000" dirty="0"/>
              <a:t> </a:t>
            </a:r>
            <a:r>
              <a:rPr lang="es-ES" sz="2000" dirty="0" err="1"/>
              <a:t>gero</a:t>
            </a:r>
            <a:r>
              <a:rPr lang="es-ES" sz="2000" dirty="0"/>
              <a:t>, </a:t>
            </a:r>
            <a:r>
              <a:rPr lang="es-ES" sz="2000" b="1" dirty="0" err="1">
                <a:solidFill>
                  <a:srgbClr val="89C5C5"/>
                </a:solidFill>
              </a:rPr>
              <a:t>indibidualki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balioetsi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dirty="0" err="1"/>
              <a:t>behar</a:t>
            </a:r>
            <a:r>
              <a:rPr lang="es-ES" sz="2000" dirty="0"/>
              <a:t> da </a:t>
            </a:r>
            <a:r>
              <a:rPr lang="es-ES" sz="2000" dirty="0" err="1"/>
              <a:t>HTSa</a:t>
            </a:r>
            <a:r>
              <a:rPr lang="es-ES" sz="2000" dirty="0"/>
              <a:t>, 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efikaz</a:t>
            </a:r>
            <a:r>
              <a:rPr lang="es-ES" sz="2000" dirty="0"/>
              <a:t> </a:t>
            </a:r>
            <a:r>
              <a:rPr lang="es-ES" sz="2000" dirty="0" err="1"/>
              <a:t>txikiena</a:t>
            </a:r>
            <a:r>
              <a:rPr lang="es-ES" sz="2000" dirty="0"/>
              <a:t> </a:t>
            </a:r>
            <a:r>
              <a:rPr lang="es-ES" sz="2000" dirty="0" err="1"/>
              <a:t>emanez</a:t>
            </a:r>
            <a:r>
              <a:rPr lang="es-ES" sz="2000" dirty="0"/>
              <a:t>, eta </a:t>
            </a:r>
            <a:r>
              <a:rPr lang="es-ES" sz="2000" b="1" dirty="0" err="1">
                <a:solidFill>
                  <a:srgbClr val="89C5C5"/>
                </a:solidFill>
              </a:rPr>
              <a:t>aldian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behin</a:t>
            </a:r>
            <a:r>
              <a:rPr lang="es-ES" sz="2000" b="1" dirty="0">
                <a:solidFill>
                  <a:srgbClr val="89C5C5"/>
                </a:solidFill>
              </a:rPr>
              <a:t> </a:t>
            </a:r>
            <a:r>
              <a:rPr lang="es-ES" sz="2000" b="1" dirty="0" err="1">
                <a:solidFill>
                  <a:srgbClr val="89C5C5"/>
                </a:solidFill>
              </a:rPr>
              <a:t>baloratuz</a:t>
            </a:r>
            <a:r>
              <a:rPr lang="es-ES" sz="2000" dirty="0"/>
              <a:t>, eta </a:t>
            </a:r>
            <a:r>
              <a:rPr lang="es-ES" sz="2000" dirty="0" err="1"/>
              <a:t>betiere</a:t>
            </a:r>
            <a:r>
              <a:rPr lang="es-ES" sz="2000" dirty="0"/>
              <a:t> </a:t>
            </a:r>
            <a:r>
              <a:rPr lang="es-ES" sz="2000" dirty="0" err="1"/>
              <a:t>tratamendua</a:t>
            </a:r>
            <a:r>
              <a:rPr lang="es-ES" sz="2000" dirty="0"/>
              <a:t> </a:t>
            </a:r>
            <a:r>
              <a:rPr lang="es-ES" sz="2000" dirty="0" err="1"/>
              <a:t>ahalik</a:t>
            </a:r>
            <a:r>
              <a:rPr lang="es-ES" sz="2000" dirty="0"/>
              <a:t> eta </a:t>
            </a:r>
            <a:r>
              <a:rPr lang="es-ES" sz="2000" dirty="0" err="1"/>
              <a:t>denborarik</a:t>
            </a:r>
            <a:r>
              <a:rPr lang="es-ES" sz="2000" dirty="0"/>
              <a:t> </a:t>
            </a:r>
            <a:r>
              <a:rPr lang="es-ES" sz="2000" dirty="0" err="1"/>
              <a:t>laburrenean</a:t>
            </a:r>
            <a:r>
              <a:rPr lang="es-ES" sz="2000" dirty="0"/>
              <a:t> </a:t>
            </a:r>
            <a:r>
              <a:rPr lang="es-ES" sz="2000" dirty="0" err="1"/>
              <a:t>emanda</a:t>
            </a:r>
            <a:r>
              <a:rPr lang="es-ES" sz="2000" dirty="0"/>
              <a:t>.</a:t>
            </a:r>
            <a:endParaRPr lang="es-ES" sz="4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210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98" y="1105592"/>
            <a:ext cx="9236826" cy="606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err="1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Informazio</a:t>
            </a:r>
            <a: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4000" b="1" dirty="0" err="1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gehiagorako</a:t>
            </a:r>
            <a: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 eta </a:t>
            </a:r>
            <a:r>
              <a:rPr lang="es-ES" sz="4000" b="1" dirty="0" err="1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bibliografia</a:t>
            </a:r>
            <a: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…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/>
            </a:r>
            <a:b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chemeClr val="dk1"/>
              </a:buClr>
              <a:buSzPts val="2800"/>
            </a:pPr>
            <a:endParaRPr lang="pt-BR" u="sng" dirty="0">
              <a:solidFill>
                <a:schemeClr val="hlink"/>
              </a:solidFill>
              <a:latin typeface="Arial Black"/>
              <a:ea typeface="Arial Black"/>
              <a:cs typeface="Arial Black"/>
              <a:sym typeface="Arial Black"/>
              <a:hlinkClick r:id="rId3"/>
            </a:endParaRPr>
          </a:p>
          <a:p>
            <a:pPr lvl="0" algn="ctr">
              <a:buClr>
                <a:schemeClr val="dk1"/>
              </a:buClr>
              <a:buSzPts val="2800"/>
            </a:pPr>
            <a:endParaRPr lang="pt-BR" u="sng" dirty="0">
              <a:solidFill>
                <a:schemeClr val="hlink"/>
              </a:solidFill>
              <a:latin typeface="Arial Black"/>
              <a:ea typeface="Arial Black"/>
              <a:cs typeface="Arial Black"/>
              <a:sym typeface="Arial Black"/>
              <a:hlinkClick r:id="rId3"/>
            </a:endParaRPr>
          </a:p>
          <a:p>
            <a:pPr marL="0" lvl="0" indent="0" algn="ctr">
              <a:buClr>
                <a:schemeClr val="dk1"/>
              </a:buClr>
              <a:buSzPts val="2800"/>
              <a:buNone/>
            </a:pPr>
            <a:r>
              <a:rPr lang="pt-BR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INFAC </a:t>
            </a:r>
            <a:r>
              <a:rPr lang="pl-PL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30 Liburukia, 8 Zk - 2022</a:t>
            </a:r>
            <a:endParaRPr lang="pl-PL" u="sng" dirty="0">
              <a:solidFill>
                <a:schemeClr val="hlink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>
              <a:buClr>
                <a:schemeClr val="dk1"/>
              </a:buClr>
              <a:buSzPts val="2800"/>
              <a:buNone/>
            </a:pPr>
            <a:endParaRPr lang="pt-BR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74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/>
          <p:cNvSpPr txBox="1">
            <a:spLocks/>
          </p:cNvSpPr>
          <p:nvPr/>
        </p:nvSpPr>
        <p:spPr>
          <a:xfrm>
            <a:off x="756458" y="1581629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MENOPAUSIAREN SINDROME GENITOURINARIOA (MSG)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/>
              <a:t>Garai</a:t>
            </a:r>
            <a:r>
              <a:rPr lang="es-ES" sz="2200" dirty="0"/>
              <a:t> batean, “atrofia </a:t>
            </a:r>
            <a:r>
              <a:rPr lang="es-ES" sz="2200" dirty="0" err="1"/>
              <a:t>bulbobaginala</a:t>
            </a:r>
            <a:r>
              <a:rPr lang="es-ES" sz="2200" dirty="0"/>
              <a:t>” </a:t>
            </a:r>
            <a:r>
              <a:rPr lang="es-ES" sz="2200" dirty="0" err="1"/>
              <a:t>esaten</a:t>
            </a:r>
            <a:r>
              <a:rPr lang="es-ES" sz="2200" dirty="0"/>
              <a:t> </a:t>
            </a:r>
            <a:r>
              <a:rPr lang="es-ES" sz="2200" dirty="0" err="1"/>
              <a:t>zitzaion</a:t>
            </a:r>
            <a:r>
              <a:rPr lang="es-ES" sz="2200" dirty="0"/>
              <a:t>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>
                <a:sym typeface="Arial"/>
              </a:rPr>
              <a:t>Estrogeno-galeraren</a:t>
            </a:r>
            <a:r>
              <a:rPr lang="es-ES" sz="2200" dirty="0">
                <a:sym typeface="Arial"/>
              </a:rPr>
              <a:t> </a:t>
            </a:r>
            <a:r>
              <a:rPr lang="es-ES" sz="2200" dirty="0" err="1">
                <a:sym typeface="Arial"/>
              </a:rPr>
              <a:t>ondorioz</a:t>
            </a:r>
            <a:r>
              <a:rPr lang="es-ES" sz="2200" dirty="0">
                <a:sym typeface="Arial"/>
              </a:rPr>
              <a:t>, </a:t>
            </a:r>
            <a:r>
              <a:rPr lang="es-ES" sz="2200" dirty="0" err="1">
                <a:sym typeface="Arial"/>
              </a:rPr>
              <a:t>eremu</a:t>
            </a:r>
            <a:r>
              <a:rPr lang="es-ES" sz="2200" dirty="0">
                <a:sym typeface="Arial"/>
              </a:rPr>
              <a:t> </a:t>
            </a:r>
            <a:r>
              <a:rPr lang="es-ES" sz="2200" dirty="0" err="1">
                <a:sym typeface="Arial"/>
              </a:rPr>
              <a:t>bulbobaginalean</a:t>
            </a:r>
            <a:r>
              <a:rPr lang="es-ES" sz="2200" dirty="0">
                <a:sym typeface="Arial"/>
              </a:rPr>
              <a:t> eta </a:t>
            </a:r>
            <a:r>
              <a:rPr lang="es-ES" sz="2200" dirty="0" err="1">
                <a:sym typeface="Arial"/>
              </a:rPr>
              <a:t>besikouretralean</a:t>
            </a:r>
            <a:r>
              <a:rPr lang="es-ES" sz="2200" dirty="0">
                <a:sym typeface="Arial"/>
              </a:rPr>
              <a:t> izan </a:t>
            </a:r>
            <a:r>
              <a:rPr lang="es-ES" sz="2200" dirty="0" err="1">
                <a:sym typeface="Arial"/>
              </a:rPr>
              <a:t>ditzaketen</a:t>
            </a:r>
            <a:r>
              <a:rPr lang="es-ES" sz="2200" dirty="0">
                <a:sym typeface="Arial"/>
              </a:rPr>
              <a:t> </a:t>
            </a:r>
            <a:r>
              <a:rPr lang="es-ES" sz="2200" dirty="0" err="1">
                <a:sym typeface="Arial"/>
              </a:rPr>
              <a:t>sintoma</a:t>
            </a:r>
            <a:r>
              <a:rPr lang="es-ES" sz="2200" dirty="0">
                <a:sym typeface="Arial"/>
              </a:rPr>
              <a:t> </a:t>
            </a:r>
            <a:r>
              <a:rPr lang="es-ES" sz="2200" dirty="0" err="1">
                <a:sym typeface="Arial"/>
              </a:rPr>
              <a:t>atrofiko</a:t>
            </a:r>
            <a:r>
              <a:rPr lang="es-ES" sz="2200" dirty="0">
                <a:sym typeface="Arial"/>
              </a:rPr>
              <a:t> </a:t>
            </a:r>
            <a:r>
              <a:rPr lang="es-ES" sz="2200" dirty="0" err="1">
                <a:sym typeface="Arial"/>
              </a:rPr>
              <a:t>guztiak</a:t>
            </a:r>
            <a:r>
              <a:rPr lang="es-ES" sz="2200" dirty="0">
                <a:sym typeface="Arial"/>
              </a:rPr>
              <a:t> </a:t>
            </a:r>
            <a:r>
              <a:rPr lang="es-ES" sz="2200" dirty="0" err="1">
                <a:sym typeface="Arial"/>
              </a:rPr>
              <a:t>dira</a:t>
            </a:r>
            <a:r>
              <a:rPr lang="es-ES" sz="2200" dirty="0">
                <a:sym typeface="Arial"/>
              </a:rPr>
              <a:t>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Honako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hauekin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lotzen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da: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800" dirty="0"/>
              <a:t>molestia </a:t>
            </a:r>
            <a:r>
              <a:rPr lang="es-ES" sz="1800" dirty="0" err="1"/>
              <a:t>bulbobaginalak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leh</a:t>
            </a:r>
            <a:r>
              <a:rPr lang="es-ES" sz="1800" dirty="0" err="1"/>
              <a:t>ortasuna</a:t>
            </a:r>
            <a:r>
              <a:rPr lang="es-ES" sz="1800" dirty="0"/>
              <a:t>, </a:t>
            </a:r>
            <a:r>
              <a:rPr lang="es-ES" sz="1800" dirty="0" err="1"/>
              <a:t>erresumina</a:t>
            </a:r>
            <a:r>
              <a:rPr lang="es-ES" sz="1800" dirty="0"/>
              <a:t>, </a:t>
            </a:r>
            <a:r>
              <a:rPr lang="es-ES" sz="1800" dirty="0" err="1"/>
              <a:t>azkura</a:t>
            </a:r>
            <a:r>
              <a:rPr lang="es-ES" sz="1800" dirty="0"/>
              <a:t>, </a:t>
            </a:r>
            <a:r>
              <a:rPr lang="es-ES" sz="1800" dirty="0" err="1"/>
              <a:t>dispareunia</a:t>
            </a:r>
            <a:r>
              <a:rPr lang="es-ES" sz="1800" dirty="0"/>
              <a:t>, </a:t>
            </a:r>
            <a:r>
              <a:rPr lang="es-ES" sz="1800" dirty="0" err="1"/>
              <a:t>baginako</a:t>
            </a:r>
            <a:r>
              <a:rPr lang="es-ES" sz="1800" dirty="0"/>
              <a:t> </a:t>
            </a:r>
            <a:r>
              <a:rPr lang="es-ES" sz="1800" dirty="0" err="1"/>
              <a:t>fluxua</a:t>
            </a:r>
            <a:r>
              <a:rPr lang="es-ES" sz="1800" dirty="0"/>
              <a:t>, </a:t>
            </a:r>
            <a:r>
              <a:rPr lang="es-ES" sz="1800" dirty="0" err="1"/>
              <a:t>odol-galtzea</a:t>
            </a:r>
            <a:r>
              <a:rPr lang="es-ES" sz="1800" dirty="0"/>
              <a:t>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zikintzea</a:t>
            </a:r>
            <a:r>
              <a:rPr lang="es-ES" sz="1800" dirty="0"/>
              <a:t> </a:t>
            </a:r>
            <a:endParaRPr lang="es-ES" sz="18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800" dirty="0" err="1"/>
              <a:t>gernu-traktuko</a:t>
            </a:r>
            <a:r>
              <a:rPr lang="es-ES" sz="1800" dirty="0"/>
              <a:t> </a:t>
            </a:r>
            <a:r>
              <a:rPr lang="es-ES" sz="1800" dirty="0" err="1"/>
              <a:t>sintomak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disuria, </a:t>
            </a:r>
            <a:r>
              <a:rPr lang="es-ES" sz="1800" dirty="0" err="1"/>
              <a:t>polakiuria</a:t>
            </a:r>
            <a:r>
              <a:rPr lang="es-ES" sz="1800" dirty="0"/>
              <a:t> eta </a:t>
            </a:r>
            <a:r>
              <a:rPr lang="es-ES" sz="1800" dirty="0" err="1"/>
              <a:t>gernu-infekzio</a:t>
            </a:r>
            <a:r>
              <a:rPr lang="es-ES" sz="1800" dirty="0"/>
              <a:t> </a:t>
            </a:r>
            <a:r>
              <a:rPr lang="es-ES" sz="1800" dirty="0" err="1"/>
              <a:t>errepikakorrak</a:t>
            </a:r>
            <a:endParaRPr lang="es-ES" sz="18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71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HIDRATATZAILE ETA LUBRIFIKATZAILEAK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400" dirty="0" err="1"/>
              <a:t>Baginako</a:t>
            </a:r>
            <a:r>
              <a:rPr lang="es-ES" sz="2400" dirty="0"/>
              <a:t> </a:t>
            </a:r>
            <a:r>
              <a:rPr lang="es-ES" sz="2400" dirty="0" err="1"/>
              <a:t>lehortasuna</a:t>
            </a:r>
            <a:r>
              <a:rPr lang="es-ES" sz="2400" dirty="0"/>
              <a:t> eta </a:t>
            </a:r>
            <a:r>
              <a:rPr lang="es-ES" sz="2400" dirty="0" err="1"/>
              <a:t>dispareunia</a:t>
            </a:r>
            <a:r>
              <a:rPr lang="es-ES" sz="2400" dirty="0"/>
              <a:t> </a:t>
            </a:r>
            <a:r>
              <a:rPr lang="es-ES" sz="2400" dirty="0" err="1"/>
              <a:t>tratatzeko</a:t>
            </a:r>
            <a:r>
              <a:rPr lang="es-ES" sz="2400" dirty="0"/>
              <a:t>: </a:t>
            </a:r>
          </a:p>
          <a:p>
            <a:pPr lvl="1">
              <a:spcBef>
                <a:spcPts val="600"/>
              </a:spcBef>
              <a:buClr>
                <a:schemeClr val="dk1"/>
              </a:buClr>
            </a:pPr>
            <a:r>
              <a:rPr lang="es-ES" sz="2000" dirty="0"/>
              <a:t>gel </a:t>
            </a:r>
            <a:r>
              <a:rPr lang="es-ES" sz="2000" dirty="0" err="1"/>
              <a:t>hidratatzaileak</a:t>
            </a:r>
            <a:r>
              <a:rPr lang="es-ES" sz="2000" dirty="0"/>
              <a:t> astean 2 </a:t>
            </a:r>
            <a:r>
              <a:rPr lang="es-ES" sz="2000" dirty="0" err="1"/>
              <a:t>edo</a:t>
            </a:r>
            <a:r>
              <a:rPr lang="es-ES" sz="2000" dirty="0"/>
              <a:t> 3 </a:t>
            </a:r>
            <a:r>
              <a:rPr lang="es-ES" sz="2000" dirty="0" err="1"/>
              <a:t>egunetan</a:t>
            </a:r>
            <a:r>
              <a:rPr lang="es-ES" sz="2000" dirty="0"/>
              <a:t> (</a:t>
            </a:r>
            <a:r>
              <a:rPr lang="es-ES" sz="2000" dirty="0" err="1"/>
              <a:t>lehen</a:t>
            </a:r>
            <a:r>
              <a:rPr lang="es-ES" sz="2000" dirty="0"/>
              <a:t> </a:t>
            </a:r>
            <a:r>
              <a:rPr lang="es-ES" sz="2000" dirty="0" err="1"/>
              <a:t>aukerakoa</a:t>
            </a:r>
            <a:r>
              <a:rPr lang="es-ES" sz="2000" dirty="0"/>
              <a:t> da) + </a:t>
            </a:r>
            <a:r>
              <a:rPr lang="es-ES" sz="2000" dirty="0" err="1"/>
              <a:t>lubrifikatzaileak</a:t>
            </a:r>
            <a:r>
              <a:rPr lang="es-ES" sz="2000" dirty="0"/>
              <a:t>, </a:t>
            </a:r>
            <a:r>
              <a:rPr lang="es-ES" sz="2000" dirty="0" err="1"/>
              <a:t>sexu-harremanak</a:t>
            </a:r>
            <a:r>
              <a:rPr lang="es-ES" sz="2000" dirty="0"/>
              <a:t> </a:t>
            </a:r>
            <a:r>
              <a:rPr lang="es-ES" sz="2000" dirty="0" err="1"/>
              <a:t>izaten</a:t>
            </a:r>
            <a:r>
              <a:rPr lang="es-ES" sz="2000" dirty="0"/>
              <a:t> </a:t>
            </a:r>
            <a:r>
              <a:rPr lang="es-ES" sz="2000" dirty="0" err="1"/>
              <a:t>direnean</a:t>
            </a:r>
            <a:endParaRPr lang="es-ES" sz="2000" dirty="0"/>
          </a:p>
          <a:p>
            <a:pPr lvl="1">
              <a:spcBef>
                <a:spcPts val="600"/>
              </a:spcBef>
              <a:buClr>
                <a:schemeClr val="dk1"/>
              </a:buClr>
            </a:pPr>
            <a:r>
              <a:rPr lang="es-ES" sz="2000" dirty="0" err="1"/>
              <a:t>baselina</a:t>
            </a:r>
            <a:r>
              <a:rPr lang="es-ES" sz="2000" dirty="0"/>
              <a:t>, olio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landare-koipe</a:t>
            </a:r>
            <a:r>
              <a:rPr lang="es-ES" sz="2000" dirty="0"/>
              <a:t> </a:t>
            </a:r>
            <a:r>
              <a:rPr lang="es-ES" sz="2000" dirty="0" err="1"/>
              <a:t>bidezko</a:t>
            </a:r>
            <a:r>
              <a:rPr lang="es-ES" sz="2000" dirty="0"/>
              <a:t> </a:t>
            </a:r>
            <a:r>
              <a:rPr lang="es-ES" sz="2000" dirty="0" err="1"/>
              <a:t>lubrifikatzaileek</a:t>
            </a:r>
            <a:r>
              <a:rPr lang="es-ES" sz="2000" dirty="0"/>
              <a:t> </a:t>
            </a:r>
            <a:r>
              <a:rPr lang="es-ES" sz="2000" dirty="0" err="1"/>
              <a:t>preserbatiboen</a:t>
            </a:r>
            <a:r>
              <a:rPr lang="es-ES" sz="2000" dirty="0"/>
              <a:t> </a:t>
            </a:r>
            <a:r>
              <a:rPr lang="es-ES" sz="2000" dirty="0" err="1"/>
              <a:t>latexa</a:t>
            </a:r>
            <a:r>
              <a:rPr lang="es-ES" sz="2000" dirty="0"/>
              <a:t> </a:t>
            </a:r>
            <a:r>
              <a:rPr lang="es-ES" sz="2000" dirty="0" err="1"/>
              <a:t>hondatu</a:t>
            </a:r>
            <a:r>
              <a:rPr lang="es-ES" sz="2000" dirty="0"/>
              <a:t> </a:t>
            </a:r>
            <a:r>
              <a:rPr lang="es-ES" sz="2000" dirty="0" err="1"/>
              <a:t>dezakete</a:t>
            </a:r>
            <a:r>
              <a:rPr lang="es-ES" sz="2000" dirty="0"/>
              <a:t> </a:t>
            </a:r>
          </a:p>
          <a:p>
            <a:pPr>
              <a:spcBef>
                <a:spcPts val="600"/>
              </a:spcBef>
              <a:buClr>
                <a:schemeClr val="dk1"/>
              </a:buClr>
            </a:pPr>
            <a:endParaRPr lang="es-ES" dirty="0"/>
          </a:p>
          <a:p>
            <a:pPr>
              <a:spcBef>
                <a:spcPts val="600"/>
              </a:spcBef>
              <a:buClr>
                <a:schemeClr val="dk1"/>
              </a:buClr>
            </a:pPr>
            <a:r>
              <a:rPr lang="es-ES" sz="2400" dirty="0" err="1"/>
              <a:t>Saihestu</a:t>
            </a:r>
            <a:r>
              <a:rPr lang="es-ES" dirty="0"/>
              <a:t>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antiseptikoak</a:t>
            </a:r>
            <a:r>
              <a:rPr lang="es-ES" sz="2000" dirty="0"/>
              <a:t> (</a:t>
            </a:r>
            <a:r>
              <a:rPr lang="es-ES" sz="2000" dirty="0" err="1"/>
              <a:t>adibidez</a:t>
            </a:r>
            <a:r>
              <a:rPr lang="es-ES" sz="2000" dirty="0"/>
              <a:t>, </a:t>
            </a:r>
            <a:r>
              <a:rPr lang="es-ES" sz="2000" dirty="0" err="1"/>
              <a:t>klorhexidina</a:t>
            </a:r>
            <a:r>
              <a:rPr lang="es-ES" sz="2000" dirty="0"/>
              <a:t>)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bagina-gelak</a:t>
            </a:r>
            <a:r>
              <a:rPr lang="es-ES" sz="2000" dirty="0"/>
              <a:t>, </a:t>
            </a:r>
            <a:r>
              <a:rPr lang="es-ES" sz="2000" dirty="0" err="1"/>
              <a:t>baginako</a:t>
            </a:r>
            <a:r>
              <a:rPr lang="es-ES" sz="2000" dirty="0"/>
              <a:t> floraren </a:t>
            </a:r>
            <a:r>
              <a:rPr lang="es-ES" sz="2000" dirty="0" err="1"/>
              <a:t>oreka</a:t>
            </a:r>
            <a:r>
              <a:rPr lang="es-ES" sz="2000" dirty="0"/>
              <a:t> </a:t>
            </a:r>
            <a:r>
              <a:rPr lang="es-ES" sz="2000" dirty="0" err="1"/>
              <a:t>alda</a:t>
            </a:r>
            <a:r>
              <a:rPr lang="es-ES" sz="2000" dirty="0"/>
              <a:t> </a:t>
            </a:r>
            <a:r>
              <a:rPr lang="es-ES" sz="2000" dirty="0" err="1"/>
              <a:t>dezake</a:t>
            </a:r>
            <a:r>
              <a:rPr lang="es-ES" sz="2000" dirty="0"/>
              <a:t> eta </a:t>
            </a:r>
            <a:r>
              <a:rPr lang="es-ES" sz="2000" dirty="0" err="1"/>
              <a:t>baginosi</a:t>
            </a:r>
            <a:r>
              <a:rPr lang="es-ES" sz="2000" dirty="0"/>
              <a:t> </a:t>
            </a:r>
            <a:r>
              <a:rPr lang="es-ES" sz="2000" dirty="0" err="1"/>
              <a:t>bakterianoa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endParaRPr lang="es-ES" sz="2000" dirty="0"/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alergiak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r>
              <a:rPr lang="es-ES" sz="2000" dirty="0"/>
              <a:t> </a:t>
            </a:r>
            <a:r>
              <a:rPr lang="es-ES" sz="2000" dirty="0" err="1"/>
              <a:t>ditzaketen</a:t>
            </a:r>
            <a:r>
              <a:rPr lang="es-ES" sz="2000" dirty="0"/>
              <a:t> </a:t>
            </a:r>
            <a:r>
              <a:rPr lang="es-ES" sz="2000" dirty="0" err="1"/>
              <a:t>substantziak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gelak</a:t>
            </a:r>
            <a:r>
              <a:rPr lang="es-ES" sz="2000" dirty="0"/>
              <a:t> (</a:t>
            </a:r>
            <a:r>
              <a:rPr lang="es-ES" sz="2000" dirty="0" err="1"/>
              <a:t>propilenglikola</a:t>
            </a:r>
            <a:r>
              <a:rPr lang="es-ES" sz="2000" dirty="0"/>
              <a:t>, </a:t>
            </a:r>
            <a:r>
              <a:rPr lang="es-ES" sz="2000" dirty="0" err="1"/>
              <a:t>hidroxibentzoatoak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parabenoak</a:t>
            </a:r>
            <a:r>
              <a:rPr lang="es-ES" sz="2000" dirty="0"/>
              <a:t>, </a:t>
            </a:r>
            <a:r>
              <a:rPr lang="es-ES" sz="2000" dirty="0" err="1"/>
              <a:t>lurrinak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landare-aterakinak</a:t>
            </a:r>
            <a:r>
              <a:rPr lang="es-ES" sz="2000" dirty="0"/>
              <a:t>, </a:t>
            </a:r>
            <a:r>
              <a:rPr lang="es-ES" sz="2000" dirty="0" err="1"/>
              <a:t>esaterako</a:t>
            </a:r>
            <a:r>
              <a:rPr lang="es-ES" sz="2000" dirty="0"/>
              <a:t> </a:t>
            </a:r>
            <a:r>
              <a:rPr lang="es-ES" sz="2000" i="1" dirty="0"/>
              <a:t>Aloe vera</a:t>
            </a:r>
            <a:r>
              <a:rPr lang="es-ES" sz="2000" dirty="0"/>
              <a:t>)</a:t>
            </a:r>
            <a:endParaRPr lang="es-ES" sz="20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28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756457" y="1393371"/>
            <a:ext cx="11114117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HORMONA-TRATAMENDUA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Baginatiko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estrogenoak</a:t>
            </a:r>
            <a:r>
              <a:rPr lang="es-ES" sz="2200" b="1" dirty="0">
                <a:solidFill>
                  <a:srgbClr val="4E9EBA"/>
                </a:solidFill>
              </a:rPr>
              <a:t>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Hidratatzaileei</a:t>
            </a:r>
            <a:r>
              <a:rPr lang="es-ES" sz="2000" dirty="0"/>
              <a:t> eta </a:t>
            </a:r>
            <a:r>
              <a:rPr lang="es-ES" sz="2000" dirty="0" err="1"/>
              <a:t>lubrifikatzaileei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bezala</a:t>
            </a:r>
            <a:r>
              <a:rPr lang="es-ES" sz="2000" dirty="0"/>
              <a:t> </a:t>
            </a:r>
            <a:r>
              <a:rPr lang="es-ES" sz="2000" dirty="0" err="1"/>
              <a:t>erantzuten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dietenentzat</a:t>
            </a:r>
            <a:r>
              <a:rPr lang="es-ES" sz="2000" dirty="0"/>
              <a:t> </a:t>
            </a:r>
            <a:r>
              <a:rPr lang="es-ES" sz="2000" dirty="0" err="1"/>
              <a:t>baginatiko</a:t>
            </a:r>
            <a:r>
              <a:rPr lang="es-ES" sz="2000" dirty="0"/>
              <a:t> </a:t>
            </a:r>
            <a:r>
              <a:rPr lang="es-ES" sz="2000" dirty="0" err="1"/>
              <a:t>estrogenoak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 </a:t>
            </a:r>
            <a:r>
              <a:rPr lang="es-ES" sz="2000" dirty="0" err="1"/>
              <a:t>bigarren</a:t>
            </a:r>
            <a:r>
              <a:rPr lang="es-ES" sz="2000" dirty="0"/>
              <a:t> </a:t>
            </a:r>
            <a:r>
              <a:rPr lang="es-ES" sz="2000" dirty="0" err="1"/>
              <a:t>aukerako</a:t>
            </a:r>
            <a:r>
              <a:rPr lang="es-ES" sz="2000" dirty="0"/>
              <a:t> </a:t>
            </a:r>
            <a:r>
              <a:rPr lang="es-ES" sz="2000" dirty="0" err="1"/>
              <a:t>tratamendua</a:t>
            </a:r>
            <a:r>
              <a:rPr lang="es-ES" sz="2000" dirty="0"/>
              <a:t> </a:t>
            </a:r>
            <a:r>
              <a:rPr lang="es-ES" sz="2000" dirty="0" err="1"/>
              <a:t>MSGrako</a:t>
            </a:r>
            <a:r>
              <a:rPr lang="es-ES" sz="2000" dirty="0"/>
              <a:t>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Sintoma</a:t>
            </a:r>
            <a:r>
              <a:rPr lang="es-ES" sz="2000" dirty="0"/>
              <a:t> </a:t>
            </a:r>
            <a:r>
              <a:rPr lang="es-ES" sz="2000" dirty="0" err="1"/>
              <a:t>hauek</a:t>
            </a:r>
            <a:r>
              <a:rPr lang="es-ES" sz="2000" dirty="0"/>
              <a:t> </a:t>
            </a:r>
            <a:r>
              <a:rPr lang="es-ES" sz="2000" dirty="0" err="1"/>
              <a:t>hobetu</a:t>
            </a:r>
            <a:r>
              <a:rPr lang="es-ES" sz="2000" dirty="0"/>
              <a:t> </a:t>
            </a:r>
            <a:r>
              <a:rPr lang="es-ES" sz="2000" dirty="0" err="1"/>
              <a:t>ditzakete</a:t>
            </a:r>
            <a:r>
              <a:rPr lang="es-ES" sz="2000" dirty="0"/>
              <a:t>: 	</a:t>
            </a:r>
          </a:p>
          <a:p>
            <a:pPr lvl="2">
              <a:spcBef>
                <a:spcPts val="600"/>
              </a:spcBef>
              <a:buClr>
                <a:schemeClr val="dk1"/>
              </a:buClr>
            </a:pPr>
            <a:r>
              <a:rPr lang="es-ES" dirty="0" err="1"/>
              <a:t>lehortasuna</a:t>
            </a:r>
            <a:r>
              <a:rPr lang="es-ES" dirty="0"/>
              <a:t>, </a:t>
            </a:r>
            <a:r>
              <a:rPr lang="es-ES" dirty="0" err="1"/>
              <a:t>ondoez</a:t>
            </a:r>
            <a:r>
              <a:rPr lang="es-ES" dirty="0"/>
              <a:t> </a:t>
            </a:r>
            <a:r>
              <a:rPr lang="es-ES" dirty="0" err="1"/>
              <a:t>bulbobaginala</a:t>
            </a:r>
            <a:r>
              <a:rPr lang="es-ES" dirty="0"/>
              <a:t> (</a:t>
            </a:r>
            <a:r>
              <a:rPr lang="es-ES" dirty="0" err="1"/>
              <a:t>erresumina</a:t>
            </a:r>
            <a:r>
              <a:rPr lang="es-ES" dirty="0"/>
              <a:t>, </a:t>
            </a:r>
            <a:r>
              <a:rPr lang="es-ES" dirty="0" err="1"/>
              <a:t>azkura</a:t>
            </a:r>
            <a:r>
              <a:rPr lang="es-ES" dirty="0"/>
              <a:t>, </a:t>
            </a:r>
            <a:r>
              <a:rPr lang="es-ES" dirty="0" err="1"/>
              <a:t>narritadura</a:t>
            </a:r>
            <a:r>
              <a:rPr lang="es-ES" dirty="0"/>
              <a:t>), </a:t>
            </a:r>
          </a:p>
          <a:p>
            <a:pPr lvl="2">
              <a:spcBef>
                <a:spcPts val="600"/>
              </a:spcBef>
              <a:buClr>
                <a:schemeClr val="dk1"/>
              </a:buClr>
            </a:pPr>
            <a:r>
              <a:rPr lang="es-ES" dirty="0" err="1"/>
              <a:t>ehunen</a:t>
            </a:r>
            <a:r>
              <a:rPr lang="es-ES" dirty="0"/>
              <a:t> </a:t>
            </a:r>
            <a:r>
              <a:rPr lang="es-ES" dirty="0" err="1"/>
              <a:t>hauskortasuna</a:t>
            </a:r>
            <a:r>
              <a:rPr lang="es-ES" dirty="0"/>
              <a:t> (</a:t>
            </a:r>
            <a:r>
              <a:rPr lang="es-ES" dirty="0" err="1"/>
              <a:t>koitoaren</a:t>
            </a:r>
            <a:r>
              <a:rPr lang="es-ES" dirty="0"/>
              <a:t> </a:t>
            </a:r>
            <a:r>
              <a:rPr lang="es-ES" dirty="0" err="1"/>
              <a:t>ondoren</a:t>
            </a:r>
            <a:r>
              <a:rPr lang="es-ES" dirty="0"/>
              <a:t> </a:t>
            </a:r>
            <a:r>
              <a:rPr lang="es-ES" dirty="0" err="1"/>
              <a:t>odol</a:t>
            </a:r>
            <a:r>
              <a:rPr lang="es-ES" dirty="0"/>
              <a:t>-galera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pitzadurak</a:t>
            </a:r>
            <a:r>
              <a:rPr lang="es-ES" dirty="0"/>
              <a:t> </a:t>
            </a:r>
            <a:r>
              <a:rPr lang="es-ES" dirty="0" err="1"/>
              <a:t>eragin</a:t>
            </a:r>
            <a:r>
              <a:rPr lang="es-ES" dirty="0"/>
              <a:t> </a:t>
            </a:r>
            <a:r>
              <a:rPr lang="es-ES" dirty="0" err="1"/>
              <a:t>ditzake</a:t>
            </a:r>
            <a:r>
              <a:rPr lang="es-ES" dirty="0"/>
              <a:t>)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dispareunia</a:t>
            </a:r>
            <a:r>
              <a:rPr lang="es-ES" dirty="0"/>
              <a:t> </a:t>
            </a:r>
          </a:p>
          <a:p>
            <a:pPr lvl="2">
              <a:spcBef>
                <a:spcPts val="600"/>
              </a:spcBef>
              <a:buClr>
                <a:schemeClr val="dk1"/>
              </a:buClr>
            </a:pPr>
            <a:r>
              <a:rPr lang="es-ES" dirty="0" err="1"/>
              <a:t>gernu-traktuko</a:t>
            </a:r>
            <a:r>
              <a:rPr lang="es-ES" dirty="0"/>
              <a:t> </a:t>
            </a:r>
            <a:r>
              <a:rPr lang="es-ES" dirty="0" err="1"/>
              <a:t>infekzioak</a:t>
            </a:r>
            <a:r>
              <a:rPr lang="es-ES" dirty="0"/>
              <a:t> eta </a:t>
            </a:r>
            <a:r>
              <a:rPr lang="es-ES" dirty="0" err="1"/>
              <a:t>maskuri</a:t>
            </a:r>
            <a:r>
              <a:rPr lang="es-ES" dirty="0"/>
              <a:t> </a:t>
            </a:r>
            <a:r>
              <a:rPr lang="es-ES" dirty="0" err="1"/>
              <a:t>hiperaktiboaren</a:t>
            </a:r>
            <a:r>
              <a:rPr lang="es-ES" dirty="0"/>
              <a:t> </a:t>
            </a:r>
            <a:r>
              <a:rPr lang="es-ES" dirty="0" err="1"/>
              <a:t>sintomak</a:t>
            </a:r>
            <a:r>
              <a:rPr lang="es-ES" dirty="0"/>
              <a:t> </a:t>
            </a:r>
          </a:p>
          <a:p>
            <a:pPr lvl="1">
              <a:spcBef>
                <a:spcPts val="600"/>
              </a:spcBef>
              <a:buClr>
                <a:schemeClr val="dk1"/>
              </a:buClr>
            </a:pPr>
            <a:r>
              <a:rPr lang="es-ES" sz="2000" dirty="0"/>
              <a:t>Ez </a:t>
            </a:r>
            <a:r>
              <a:rPr lang="es-ES" sz="2000" dirty="0" err="1"/>
              <a:t>dute</a:t>
            </a:r>
            <a:r>
              <a:rPr lang="es-ES" sz="2000" dirty="0"/>
              <a:t> </a:t>
            </a:r>
            <a:r>
              <a:rPr lang="es-ES" sz="2000" dirty="0" err="1"/>
              <a:t>hobetzen</a:t>
            </a:r>
            <a:r>
              <a:rPr lang="es-ES" sz="2000" dirty="0"/>
              <a:t> </a:t>
            </a:r>
            <a:r>
              <a:rPr lang="es-ES" sz="2000" dirty="0" err="1"/>
              <a:t>urgentziazko</a:t>
            </a:r>
            <a:r>
              <a:rPr lang="es-ES" sz="2000" dirty="0"/>
              <a:t> eta </a:t>
            </a:r>
            <a:r>
              <a:rPr lang="es-ES" sz="2000" dirty="0" err="1"/>
              <a:t>esfortzuko</a:t>
            </a:r>
            <a:r>
              <a:rPr lang="es-ES" sz="2000" dirty="0"/>
              <a:t> </a:t>
            </a:r>
            <a:r>
              <a:rPr lang="es-ES" sz="2000" dirty="0" err="1"/>
              <a:t>gernu-ihesa</a:t>
            </a:r>
            <a:r>
              <a:rPr lang="es-ES" sz="2000" dirty="0"/>
              <a:t>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Kontraindikatuta</a:t>
            </a:r>
            <a:r>
              <a:rPr lang="es-ES" sz="2000" dirty="0"/>
              <a:t> </a:t>
            </a:r>
            <a:r>
              <a:rPr lang="es-ES" sz="2000" dirty="0" err="1"/>
              <a:t>daude</a:t>
            </a:r>
            <a:r>
              <a:rPr lang="es-ES" sz="2000" dirty="0"/>
              <a:t> </a:t>
            </a:r>
            <a:r>
              <a:rPr lang="es-ES" sz="2000" dirty="0" err="1"/>
              <a:t>tumore</a:t>
            </a:r>
            <a:r>
              <a:rPr lang="es-ES" sz="2000" dirty="0"/>
              <a:t> </a:t>
            </a:r>
            <a:r>
              <a:rPr lang="es-ES" sz="2000" dirty="0" err="1"/>
              <a:t>estrogeno-mendekoak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emakumeentzat</a:t>
            </a:r>
            <a:r>
              <a:rPr lang="es-ES" sz="2000" dirty="0"/>
              <a:t>, </a:t>
            </a:r>
            <a:r>
              <a:rPr lang="es-ES" sz="2000" dirty="0" err="1"/>
              <a:t>bereziki</a:t>
            </a:r>
            <a:r>
              <a:rPr lang="es-ES" sz="2000" dirty="0"/>
              <a:t> terapia </a:t>
            </a:r>
            <a:r>
              <a:rPr lang="es-ES" sz="2000" dirty="0" err="1"/>
              <a:t>antiestrogenikoa</a:t>
            </a:r>
            <a:r>
              <a:rPr lang="es-ES" sz="2000" dirty="0"/>
              <a:t> </a:t>
            </a:r>
            <a:r>
              <a:rPr lang="es-ES" sz="2000" dirty="0" err="1"/>
              <a:t>jasotzen</a:t>
            </a:r>
            <a:r>
              <a:rPr lang="es-ES" sz="2000" dirty="0"/>
              <a:t> </a:t>
            </a:r>
            <a:r>
              <a:rPr lang="es-ES" sz="2000" dirty="0" err="1"/>
              <a:t>dutenentzat</a:t>
            </a:r>
            <a:r>
              <a:rPr lang="es-ES" sz="2000" dirty="0"/>
              <a:t>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7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/>
          <p:cNvSpPr txBox="1">
            <a:spLocks/>
          </p:cNvSpPr>
          <p:nvPr/>
        </p:nvSpPr>
        <p:spPr>
          <a:xfrm>
            <a:off x="756458" y="1164772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HORMONA-TRATAMENDUA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 err="1">
                <a:solidFill>
                  <a:srgbClr val="4E9EBA"/>
                </a:solidFill>
              </a:rPr>
              <a:t>Baginatiko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estrogenoak</a:t>
            </a:r>
            <a:r>
              <a:rPr lang="es-ES" sz="2200" b="1" dirty="0">
                <a:solidFill>
                  <a:srgbClr val="4E9EBA"/>
                </a:solidFill>
              </a:rPr>
              <a:t>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Estrogenoak</a:t>
            </a:r>
            <a:r>
              <a:rPr lang="es-ES" sz="2000" dirty="0"/>
              <a:t> </a:t>
            </a:r>
            <a:r>
              <a:rPr lang="es-ES" sz="2000" dirty="0" err="1"/>
              <a:t>baginatik</a:t>
            </a:r>
            <a:r>
              <a:rPr lang="es-ES" sz="2000" dirty="0"/>
              <a:t> </a:t>
            </a:r>
            <a:r>
              <a:rPr lang="es-ES" sz="2000" dirty="0" err="1"/>
              <a:t>administratzea</a:t>
            </a:r>
            <a:r>
              <a:rPr lang="es-ES" sz="2000" dirty="0"/>
              <a:t> </a:t>
            </a:r>
            <a:r>
              <a:rPr lang="es-ES" sz="2000" dirty="0" err="1"/>
              <a:t>eraginkorragoa</a:t>
            </a:r>
            <a:r>
              <a:rPr lang="es-ES" sz="2000" dirty="0"/>
              <a:t> da </a:t>
            </a:r>
            <a:r>
              <a:rPr lang="es-ES" sz="2000" dirty="0" err="1"/>
              <a:t>administrazio</a:t>
            </a:r>
            <a:r>
              <a:rPr lang="es-ES" sz="2000" dirty="0"/>
              <a:t> </a:t>
            </a:r>
            <a:r>
              <a:rPr lang="es-ES" sz="2000" dirty="0" err="1"/>
              <a:t>sistemikoa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(</a:t>
            </a:r>
            <a:r>
              <a:rPr lang="es-ES" sz="2000" dirty="0" err="1"/>
              <a:t>ahotikoa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txaplatak</a:t>
            </a:r>
            <a:r>
              <a:rPr lang="es-ES" sz="2000" dirty="0"/>
              <a:t>), eta </a:t>
            </a:r>
            <a:r>
              <a:rPr lang="es-ES" sz="2000" dirty="0" err="1"/>
              <a:t>segurtasun-profil</a:t>
            </a:r>
            <a:r>
              <a:rPr lang="es-ES" sz="2000" dirty="0"/>
              <a:t> </a:t>
            </a:r>
            <a:r>
              <a:rPr lang="es-ES" sz="2000" dirty="0" err="1"/>
              <a:t>hobea</a:t>
            </a:r>
            <a:r>
              <a:rPr lang="es-ES" sz="2000" dirty="0"/>
              <a:t> du.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pt-BR" sz="2000" dirty="0"/>
              <a:t>Gel, </a:t>
            </a:r>
            <a:r>
              <a:rPr lang="pt-BR" sz="2000" dirty="0" err="1"/>
              <a:t>krema</a:t>
            </a:r>
            <a:r>
              <a:rPr lang="pt-BR" sz="2000" dirty="0"/>
              <a:t>, </a:t>
            </a:r>
            <a:r>
              <a:rPr lang="pt-BR" sz="2000" dirty="0" err="1"/>
              <a:t>obulua</a:t>
            </a:r>
            <a:r>
              <a:rPr lang="pt-BR" sz="2000" dirty="0"/>
              <a:t> </a:t>
            </a:r>
            <a:r>
              <a:rPr lang="pt-BR" sz="2000" dirty="0" err="1"/>
              <a:t>edo</a:t>
            </a:r>
            <a:r>
              <a:rPr lang="pt-BR" sz="2000" dirty="0"/>
              <a:t> </a:t>
            </a:r>
            <a:r>
              <a:rPr lang="pt-BR" sz="2000" dirty="0" err="1"/>
              <a:t>konprimatu</a:t>
            </a:r>
            <a:r>
              <a:rPr lang="pt-BR" sz="2000" dirty="0"/>
              <a:t> </a:t>
            </a:r>
            <a:r>
              <a:rPr lang="pt-BR" sz="2000" dirty="0" err="1"/>
              <a:t>baginalak</a:t>
            </a:r>
            <a:r>
              <a:rPr lang="pt-BR" sz="2000" dirty="0"/>
              <a:t>: </a:t>
            </a:r>
            <a:r>
              <a:rPr lang="pt-BR" sz="2000" dirty="0" err="1"/>
              <a:t>ahal</a:t>
            </a:r>
            <a:r>
              <a:rPr lang="pt-BR" sz="2000" dirty="0"/>
              <a:t> dela, </a:t>
            </a:r>
            <a:r>
              <a:rPr lang="pt-BR" sz="2000" dirty="0" err="1"/>
              <a:t>oheratu</a:t>
            </a:r>
            <a:r>
              <a:rPr lang="pt-BR" sz="2000" dirty="0"/>
              <a:t> </a:t>
            </a:r>
            <a:r>
              <a:rPr lang="pt-BR" sz="2000" dirty="0" err="1"/>
              <a:t>aurretik</a:t>
            </a:r>
            <a:r>
              <a:rPr lang="pt-BR" sz="2000" dirty="0"/>
              <a:t> </a:t>
            </a:r>
            <a:r>
              <a:rPr lang="pt-BR" sz="2000" dirty="0" err="1"/>
              <a:t>administratzen</a:t>
            </a:r>
            <a:r>
              <a:rPr lang="pt-BR" sz="2000" dirty="0"/>
              <a:t> </a:t>
            </a:r>
            <a:r>
              <a:rPr lang="pt-BR" sz="2000" dirty="0" err="1"/>
              <a:t>dira</a:t>
            </a:r>
            <a:r>
              <a:rPr lang="pt-BR" sz="2000" dirty="0"/>
              <a:t>, </a:t>
            </a:r>
            <a:r>
              <a:rPr lang="pt-BR" sz="2000" dirty="0" err="1"/>
              <a:t>lehenengo</a:t>
            </a:r>
            <a:r>
              <a:rPr lang="pt-BR" sz="2000" dirty="0"/>
              <a:t> 2-3 </a:t>
            </a:r>
            <a:r>
              <a:rPr lang="pt-BR" sz="2000" dirty="0" err="1"/>
              <a:t>asteetan</a:t>
            </a:r>
            <a:r>
              <a:rPr lang="pt-BR" sz="2000" dirty="0"/>
              <a:t> </a:t>
            </a:r>
            <a:r>
              <a:rPr lang="pt-BR" sz="2000" dirty="0" err="1"/>
              <a:t>egunero</a:t>
            </a:r>
            <a:r>
              <a:rPr lang="pt-BR" sz="2000" dirty="0"/>
              <a:t> </a:t>
            </a:r>
            <a:r>
              <a:rPr lang="pt-BR" sz="2000" dirty="0" err="1"/>
              <a:t>eta</a:t>
            </a:r>
            <a:r>
              <a:rPr lang="pt-BR" sz="2000" dirty="0"/>
              <a:t> </a:t>
            </a:r>
            <a:r>
              <a:rPr lang="pt-BR" sz="2000" dirty="0" err="1"/>
              <a:t>ondoren</a:t>
            </a:r>
            <a:r>
              <a:rPr lang="pt-BR" sz="2000" dirty="0"/>
              <a:t> </a:t>
            </a:r>
            <a:r>
              <a:rPr lang="pt-BR" sz="2000" dirty="0" err="1"/>
              <a:t>astean</a:t>
            </a:r>
            <a:r>
              <a:rPr lang="pt-BR" sz="2000" dirty="0"/>
              <a:t> </a:t>
            </a:r>
            <a:r>
              <a:rPr lang="pt-BR" sz="2000" dirty="0" err="1"/>
              <a:t>bitan</a:t>
            </a:r>
            <a:r>
              <a:rPr lang="pt-BR" sz="2000" dirty="0"/>
              <a:t>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Baginako</a:t>
            </a:r>
            <a:r>
              <a:rPr lang="es-ES" sz="2000" dirty="0"/>
              <a:t> </a:t>
            </a:r>
            <a:r>
              <a:rPr lang="es-ES" sz="2000" dirty="0" err="1"/>
              <a:t>eraztuna</a:t>
            </a:r>
            <a:r>
              <a:rPr lang="es-ES" sz="2000" dirty="0"/>
              <a:t>: 90 </a:t>
            </a:r>
            <a:r>
              <a:rPr lang="es-ES" sz="2000" dirty="0" err="1"/>
              <a:t>egunean</a:t>
            </a:r>
            <a:r>
              <a:rPr lang="es-ES" sz="2000" dirty="0"/>
              <a:t> </a:t>
            </a:r>
            <a:r>
              <a:rPr lang="es-ES" sz="2000" dirty="0" err="1"/>
              <a:t>behin</a:t>
            </a:r>
            <a:r>
              <a:rPr lang="es-ES" sz="2000" dirty="0"/>
              <a:t> </a:t>
            </a:r>
            <a:r>
              <a:rPr lang="es-ES" sz="2000" dirty="0" err="1"/>
              <a:t>aldatzen</a:t>
            </a:r>
            <a:r>
              <a:rPr lang="es-ES" sz="2000" dirty="0"/>
              <a:t> da.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Baginako</a:t>
            </a:r>
            <a:r>
              <a:rPr lang="es-ES" sz="2000" dirty="0"/>
              <a:t> </a:t>
            </a:r>
            <a:r>
              <a:rPr lang="es-ES" sz="2000" dirty="0" err="1"/>
              <a:t>hidratatzaileekin</a:t>
            </a:r>
            <a:r>
              <a:rPr lang="es-ES" sz="2000" dirty="0"/>
              <a:t> eta </a:t>
            </a:r>
            <a:r>
              <a:rPr lang="es-ES" sz="2000" dirty="0" err="1"/>
              <a:t>lubrifikatzaileekin</a:t>
            </a:r>
            <a:r>
              <a:rPr lang="es-ES" sz="2000" dirty="0"/>
              <a:t> batera </a:t>
            </a:r>
            <a:r>
              <a:rPr lang="es-ES" sz="2000" dirty="0" err="1"/>
              <a:t>erabil</a:t>
            </a:r>
            <a:r>
              <a:rPr lang="es-ES" sz="2000" dirty="0"/>
              <a:t> </a:t>
            </a:r>
            <a:r>
              <a:rPr lang="es-ES" sz="2000" dirty="0" err="1"/>
              <a:t>daiteke</a:t>
            </a:r>
            <a:r>
              <a:rPr lang="es-ES" sz="2000" dirty="0"/>
              <a:t> 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Ahalik</a:t>
            </a:r>
            <a:r>
              <a:rPr lang="es-ES" sz="2000" dirty="0"/>
              <a:t> eta </a:t>
            </a:r>
            <a:r>
              <a:rPr lang="es-ES" sz="2000" dirty="0" err="1"/>
              <a:t>denbora</a:t>
            </a:r>
            <a:r>
              <a:rPr lang="es-ES" sz="2000" dirty="0"/>
              <a:t> </a:t>
            </a:r>
            <a:r>
              <a:rPr lang="es-ES" sz="2000" dirty="0" err="1"/>
              <a:t>laburrenean</a:t>
            </a:r>
            <a:r>
              <a:rPr lang="es-ES" sz="2000" dirty="0"/>
              <a:t> eta 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eraginkor</a:t>
            </a:r>
            <a:r>
              <a:rPr lang="es-ES" sz="2000" dirty="0"/>
              <a:t> </a:t>
            </a:r>
            <a:r>
              <a:rPr lang="es-ES" sz="2000" dirty="0" err="1"/>
              <a:t>txikienean</a:t>
            </a:r>
            <a:r>
              <a:rPr lang="es-ES" sz="2000" dirty="0"/>
              <a:t> </a:t>
            </a:r>
            <a:r>
              <a:rPr lang="es-ES" sz="2000" dirty="0" err="1"/>
              <a:t>erabili</a:t>
            </a:r>
            <a:r>
              <a:rPr lang="es-ES" sz="2000" dirty="0"/>
              <a:t>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, </a:t>
            </a:r>
            <a:r>
              <a:rPr lang="es-ES" sz="2000" dirty="0" err="1"/>
              <a:t>betiere</a:t>
            </a:r>
            <a:r>
              <a:rPr lang="es-ES" sz="2000" dirty="0"/>
              <a:t> </a:t>
            </a:r>
            <a:r>
              <a:rPr lang="es-ES" sz="2000" dirty="0" err="1"/>
              <a:t>gaixotasun</a:t>
            </a:r>
            <a:r>
              <a:rPr lang="es-ES" sz="2000" dirty="0"/>
              <a:t> </a:t>
            </a:r>
            <a:r>
              <a:rPr lang="es-ES" sz="2000" dirty="0" err="1"/>
              <a:t>tronboenbolikoa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tumore</a:t>
            </a:r>
            <a:r>
              <a:rPr lang="es-ES" sz="2000" dirty="0"/>
              <a:t> </a:t>
            </a:r>
            <a:r>
              <a:rPr lang="es-ES" sz="2000" dirty="0" err="1"/>
              <a:t>estrogeno-mendekoa</a:t>
            </a:r>
            <a:r>
              <a:rPr lang="es-ES" sz="2000" dirty="0"/>
              <a:t> </a:t>
            </a:r>
            <a:r>
              <a:rPr lang="es-ES" sz="2000" dirty="0" err="1"/>
              <a:t>baztertu</a:t>
            </a:r>
            <a:r>
              <a:rPr lang="es-ES" sz="2000" dirty="0"/>
              <a:t> </a:t>
            </a:r>
            <a:r>
              <a:rPr lang="es-ES" sz="2000" dirty="0" err="1"/>
              <a:t>badira</a:t>
            </a:r>
            <a:r>
              <a:rPr lang="es-ES" sz="2000" dirty="0"/>
              <a:t> (</a:t>
            </a:r>
            <a:r>
              <a:rPr lang="es-ES" sz="2000" dirty="0">
                <a:hlinkClick r:id="rId5" action="ppaction://hlinksldjump"/>
              </a:rPr>
              <a:t>1. </a:t>
            </a:r>
            <a:r>
              <a:rPr lang="es-ES" sz="2000" dirty="0" err="1">
                <a:hlinkClick r:id="rId5" action="ppaction://hlinksldjump"/>
              </a:rPr>
              <a:t>koadroa</a:t>
            </a:r>
            <a:r>
              <a:rPr lang="es-ES" sz="2000" dirty="0"/>
              <a:t>).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MSGa</a:t>
            </a:r>
            <a:r>
              <a:rPr lang="es-ES" sz="2000" dirty="0"/>
              <a:t> eta </a:t>
            </a:r>
            <a:r>
              <a:rPr lang="es-ES" sz="2000" dirty="0" err="1"/>
              <a:t>sintoma</a:t>
            </a:r>
            <a:r>
              <a:rPr lang="es-ES" sz="2000" dirty="0"/>
              <a:t> </a:t>
            </a:r>
            <a:r>
              <a:rPr lang="es-ES" sz="2000" dirty="0" err="1"/>
              <a:t>basomotorrak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/>
              <a:t>emakumeen</a:t>
            </a:r>
            <a:r>
              <a:rPr lang="es-ES" sz="2000" dirty="0"/>
              <a:t> </a:t>
            </a:r>
            <a:r>
              <a:rPr lang="es-ES" sz="2000" dirty="0" err="1"/>
              <a:t>kasuan</a:t>
            </a:r>
            <a:r>
              <a:rPr lang="es-ES" sz="2000" dirty="0"/>
              <a:t>, hormona-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sistemikoak</a:t>
            </a:r>
            <a:r>
              <a:rPr lang="es-ES" sz="2000" dirty="0"/>
              <a:t> (HTS) </a:t>
            </a:r>
            <a:r>
              <a:rPr lang="es-ES" sz="2000" dirty="0" err="1"/>
              <a:t>bi</a:t>
            </a:r>
            <a:r>
              <a:rPr lang="es-ES" sz="2000" dirty="0"/>
              <a:t> </a:t>
            </a:r>
            <a:r>
              <a:rPr lang="es-ES" sz="2000" dirty="0" err="1"/>
              <a:t>sintoma</a:t>
            </a:r>
            <a:r>
              <a:rPr lang="es-ES" sz="2000" dirty="0"/>
              <a:t> mota </a:t>
            </a:r>
            <a:r>
              <a:rPr lang="es-ES" sz="2000" dirty="0" err="1"/>
              <a:t>horiek</a:t>
            </a:r>
            <a:r>
              <a:rPr lang="es-ES" sz="2000" dirty="0"/>
              <a:t> </a:t>
            </a:r>
            <a:r>
              <a:rPr lang="es-ES" sz="2000" dirty="0" err="1"/>
              <a:t>arintzeko</a:t>
            </a:r>
            <a:r>
              <a:rPr lang="es-ES" sz="2000" dirty="0"/>
              <a:t> </a:t>
            </a:r>
            <a:r>
              <a:rPr lang="es-ES" sz="2000" dirty="0" err="1"/>
              <a:t>balio</a:t>
            </a:r>
            <a:r>
              <a:rPr lang="es-ES" sz="2000" dirty="0"/>
              <a:t> du.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Hormona-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sistemikoa</a:t>
            </a:r>
            <a:r>
              <a:rPr lang="es-ES" sz="2000" dirty="0"/>
              <a:t> </a:t>
            </a:r>
            <a:r>
              <a:rPr lang="es-ES" sz="2000" dirty="0" err="1"/>
              <a:t>jasota</a:t>
            </a:r>
            <a:r>
              <a:rPr lang="es-ES" sz="2000" dirty="0"/>
              <a:t> ere </a:t>
            </a:r>
            <a:r>
              <a:rPr lang="es-ES" sz="2000" dirty="0" err="1"/>
              <a:t>MSGak</a:t>
            </a:r>
            <a:r>
              <a:rPr lang="es-ES" sz="2000" dirty="0"/>
              <a:t> </a:t>
            </a:r>
            <a:r>
              <a:rPr lang="es-ES" sz="2000" dirty="0" err="1"/>
              <a:t>jarraitzen</a:t>
            </a:r>
            <a:r>
              <a:rPr lang="es-ES" sz="2000" dirty="0"/>
              <a:t> </a:t>
            </a:r>
            <a:r>
              <a:rPr lang="es-ES" sz="2000" dirty="0" err="1"/>
              <a:t>badu</a:t>
            </a:r>
            <a:r>
              <a:rPr lang="es-ES" sz="2000" dirty="0"/>
              <a:t>, </a:t>
            </a:r>
            <a:r>
              <a:rPr lang="es-ES" sz="2000" dirty="0" err="1"/>
              <a:t>baginatiko</a:t>
            </a:r>
            <a:r>
              <a:rPr lang="es-ES" sz="2000" dirty="0"/>
              <a:t> </a:t>
            </a:r>
            <a:r>
              <a:rPr lang="es-ES" sz="2000" dirty="0" err="1"/>
              <a:t>estrogenoak</a:t>
            </a:r>
            <a:r>
              <a:rPr lang="es-ES" sz="2000" dirty="0"/>
              <a:t> ere </a:t>
            </a:r>
            <a:r>
              <a:rPr lang="es-ES" sz="2000" dirty="0" err="1"/>
              <a:t>eman</a:t>
            </a:r>
            <a:r>
              <a:rPr lang="es-ES" sz="2000" dirty="0"/>
              <a:t> </a:t>
            </a:r>
            <a:r>
              <a:rPr lang="es-ES" sz="2000" dirty="0" err="1"/>
              <a:t>daitezke</a:t>
            </a:r>
            <a:r>
              <a:rPr lang="es-ES" sz="2000" dirty="0"/>
              <a:t>.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2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MENOPAUSIAREN SINDROME GENITOURINARIOA (MSG)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731519" y="1789942"/>
            <a:ext cx="10897986" cy="3830928"/>
          </a:xfrm>
          <a:prstGeom prst="rect">
            <a:avLst/>
          </a:prstGeom>
          <a:solidFill>
            <a:srgbClr val="EFF5FB"/>
          </a:solidFill>
          <a:ln>
            <a:solidFill>
              <a:srgbClr val="4E9EB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400" dirty="0" err="1">
                <a:hlinkClick r:id="rId5"/>
              </a:rPr>
              <a:t>Medikamentuen</a:t>
            </a:r>
            <a:r>
              <a:rPr lang="es-ES" sz="2400" dirty="0">
                <a:hlinkClick r:id="rId5"/>
              </a:rPr>
              <a:t> </a:t>
            </a:r>
            <a:r>
              <a:rPr lang="es-ES" sz="2400" dirty="0" err="1">
                <a:hlinkClick r:id="rId5"/>
              </a:rPr>
              <a:t>Europako</a:t>
            </a:r>
            <a:r>
              <a:rPr lang="es-ES" sz="2400" dirty="0">
                <a:hlinkClick r:id="rId5"/>
              </a:rPr>
              <a:t> </a:t>
            </a:r>
            <a:r>
              <a:rPr lang="es-ES" sz="2400" dirty="0" err="1">
                <a:hlinkClick r:id="rId5"/>
              </a:rPr>
              <a:t>Agentziaren</a:t>
            </a:r>
            <a:r>
              <a:rPr lang="es-ES" sz="2400" dirty="0">
                <a:hlinkClick r:id="rId5"/>
              </a:rPr>
              <a:t> </a:t>
            </a:r>
            <a:r>
              <a:rPr lang="es-ES" sz="2400" dirty="0" err="1">
                <a:hlinkClick r:id="rId5"/>
              </a:rPr>
              <a:t>Segurtasun</a:t>
            </a:r>
            <a:r>
              <a:rPr lang="es-ES" sz="2400" dirty="0">
                <a:hlinkClick r:id="rId5"/>
              </a:rPr>
              <a:t> </a:t>
            </a:r>
            <a:r>
              <a:rPr lang="es-ES" sz="2400" dirty="0" err="1">
                <a:hlinkClick r:id="rId5"/>
              </a:rPr>
              <a:t>Batzordearen</a:t>
            </a:r>
            <a:r>
              <a:rPr lang="es-ES" sz="2400" dirty="0">
                <a:hlinkClick r:id="rId5"/>
              </a:rPr>
              <a:t> </a:t>
            </a:r>
            <a:r>
              <a:rPr lang="es-ES" sz="2400" dirty="0"/>
              <a:t>(PRAC; 2020):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Kontzentrazio</a:t>
            </a:r>
            <a:r>
              <a:rPr lang="es-ES" sz="2000" dirty="0"/>
              <a:t> </a:t>
            </a:r>
            <a:r>
              <a:rPr lang="es-ES" sz="2000" dirty="0" err="1"/>
              <a:t>handiko</a:t>
            </a:r>
            <a:r>
              <a:rPr lang="es-ES" sz="2000" dirty="0"/>
              <a:t> estradiol-</a:t>
            </a:r>
            <a:r>
              <a:rPr lang="es-ES" sz="2000" dirty="0" err="1"/>
              <a:t>krema</a:t>
            </a:r>
            <a:r>
              <a:rPr lang="es-ES" sz="2000" dirty="0"/>
              <a:t> </a:t>
            </a:r>
            <a:r>
              <a:rPr lang="es-ES" sz="2000" dirty="0" err="1"/>
              <a:t>baginalek</a:t>
            </a:r>
            <a:r>
              <a:rPr lang="es-ES" sz="2000" dirty="0"/>
              <a:t> (0,1 mg/g, </a:t>
            </a:r>
            <a:r>
              <a:rPr lang="es-ES" sz="2000" i="1" dirty="0" err="1"/>
              <a:t>Espainian</a:t>
            </a:r>
            <a:r>
              <a:rPr lang="es-ES" sz="2000" i="1" dirty="0"/>
              <a:t> </a:t>
            </a:r>
            <a:r>
              <a:rPr lang="es-ES" sz="2000" i="1" dirty="0" err="1"/>
              <a:t>merkaturatu</a:t>
            </a:r>
            <a:r>
              <a:rPr lang="es-ES" sz="2000" i="1" dirty="0"/>
              <a:t> gabea</a:t>
            </a:r>
            <a:r>
              <a:rPr lang="es-ES" sz="2000" dirty="0"/>
              <a:t>), </a:t>
            </a:r>
            <a:r>
              <a:rPr lang="es-ES" sz="2000" dirty="0" err="1"/>
              <a:t>SGMa</a:t>
            </a:r>
            <a:r>
              <a:rPr lang="es-ES" sz="2000" dirty="0"/>
              <a:t> </a:t>
            </a:r>
            <a:r>
              <a:rPr lang="es-ES" sz="2000" dirty="0" err="1"/>
              <a:t>tratatzeko</a:t>
            </a:r>
            <a:r>
              <a:rPr lang="es-ES" sz="2000" dirty="0"/>
              <a:t> </a:t>
            </a:r>
            <a:r>
              <a:rPr lang="es-ES" sz="2000" dirty="0" err="1"/>
              <a:t>erabiltzen</a:t>
            </a:r>
            <a:r>
              <a:rPr lang="es-ES" sz="2000" dirty="0"/>
              <a:t> </a:t>
            </a:r>
            <a:r>
              <a:rPr lang="es-ES" sz="2000" dirty="0" err="1"/>
              <a:t>direnek</a:t>
            </a:r>
            <a:r>
              <a:rPr lang="es-ES" sz="2000" dirty="0"/>
              <a:t>, </a:t>
            </a:r>
            <a:r>
              <a:rPr lang="es-ES" sz="2000" dirty="0" err="1"/>
              <a:t>THSarekin</a:t>
            </a:r>
            <a:r>
              <a:rPr lang="es-ES" sz="2000" dirty="0"/>
              <a:t> </a:t>
            </a:r>
            <a:r>
              <a:rPr lang="es-ES" sz="2000" dirty="0" err="1"/>
              <a:t>ahoz</a:t>
            </a:r>
            <a:r>
              <a:rPr lang="es-ES" sz="2000" dirty="0"/>
              <a:t> eta </a:t>
            </a:r>
            <a:r>
              <a:rPr lang="es-ES" sz="2000" dirty="0" err="1"/>
              <a:t>transdermikoki</a:t>
            </a:r>
            <a:r>
              <a:rPr lang="es-ES" sz="2000" dirty="0"/>
              <a:t> </a:t>
            </a:r>
            <a:r>
              <a:rPr lang="es-ES" sz="2000" dirty="0" err="1"/>
              <a:t>behatutakoen</a:t>
            </a:r>
            <a:r>
              <a:rPr lang="es-ES" sz="2000" dirty="0"/>
              <a:t> </a:t>
            </a:r>
            <a:r>
              <a:rPr lang="es-ES" sz="2000" dirty="0" err="1"/>
              <a:t>antzeko</a:t>
            </a:r>
            <a:r>
              <a:rPr lang="es-ES" sz="2000" dirty="0"/>
              <a:t> albo-</a:t>
            </a:r>
            <a:r>
              <a:rPr lang="es-ES" sz="2000" dirty="0" err="1"/>
              <a:t>ondorioak</a:t>
            </a:r>
            <a:r>
              <a:rPr lang="es-ES" sz="2000" dirty="0"/>
              <a:t> </a:t>
            </a:r>
            <a:r>
              <a:rPr lang="es-ES" sz="2000" dirty="0" err="1"/>
              <a:t>eragin</a:t>
            </a:r>
            <a:r>
              <a:rPr lang="es-ES" sz="2000" dirty="0"/>
              <a:t> </a:t>
            </a:r>
            <a:r>
              <a:rPr lang="es-ES" sz="2000" dirty="0" err="1"/>
              <a:t>zitzaketela</a:t>
            </a:r>
            <a:r>
              <a:rPr lang="es-ES" sz="2000" dirty="0"/>
              <a:t> (</a:t>
            </a:r>
            <a:r>
              <a:rPr lang="es-ES" sz="2000" dirty="0" err="1"/>
              <a:t>tronboenbolismo</a:t>
            </a:r>
            <a:r>
              <a:rPr lang="es-ES" sz="2000" dirty="0"/>
              <a:t> </a:t>
            </a:r>
            <a:r>
              <a:rPr lang="es-ES" sz="2000" dirty="0" err="1"/>
              <a:t>benosoa</a:t>
            </a:r>
            <a:r>
              <a:rPr lang="es-ES" sz="2000" dirty="0"/>
              <a:t>, </a:t>
            </a:r>
            <a:r>
              <a:rPr lang="es-ES" sz="2000" dirty="0" err="1"/>
              <a:t>istripu</a:t>
            </a:r>
            <a:r>
              <a:rPr lang="es-ES" sz="2000" dirty="0"/>
              <a:t> </a:t>
            </a:r>
            <a:r>
              <a:rPr lang="es-ES" sz="2000" dirty="0" err="1"/>
              <a:t>zerebrobaskularra</a:t>
            </a:r>
            <a:r>
              <a:rPr lang="es-ES" sz="2000" dirty="0"/>
              <a:t>, </a:t>
            </a:r>
            <a:r>
              <a:rPr lang="es-ES" sz="2000" dirty="0" err="1"/>
              <a:t>endometrioko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 eta </a:t>
            </a:r>
            <a:r>
              <a:rPr lang="es-ES" sz="2000" dirty="0" err="1"/>
              <a:t>bularreko</a:t>
            </a:r>
            <a:r>
              <a:rPr lang="es-ES" sz="2000" dirty="0"/>
              <a:t> </a:t>
            </a:r>
            <a:r>
              <a:rPr lang="es-ES" sz="2000" dirty="0" err="1"/>
              <a:t>minbizia</a:t>
            </a:r>
            <a:r>
              <a:rPr lang="es-ES" sz="2000" dirty="0"/>
              <a:t>).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Gomendioa</a:t>
            </a:r>
            <a:r>
              <a:rPr lang="es-ES" sz="2000" dirty="0"/>
              <a:t>: </a:t>
            </a:r>
            <a:r>
              <a:rPr lang="es-ES" sz="2000" dirty="0" err="1"/>
              <a:t>kontzentrazio</a:t>
            </a:r>
            <a:r>
              <a:rPr lang="es-ES" sz="2000" dirty="0"/>
              <a:t> </a:t>
            </a:r>
            <a:r>
              <a:rPr lang="es-ES" sz="2000" dirty="0" err="1"/>
              <a:t>handiko</a:t>
            </a:r>
            <a:r>
              <a:rPr lang="es-ES" sz="2000" dirty="0"/>
              <a:t> estradiol </a:t>
            </a:r>
            <a:r>
              <a:rPr lang="es-ES" sz="2000" dirty="0" err="1"/>
              <a:t>topikoa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errezetatu</a:t>
            </a:r>
            <a:r>
              <a:rPr lang="es-ES" sz="2000" dirty="0"/>
              <a:t> 4 </a:t>
            </a:r>
            <a:r>
              <a:rPr lang="es-ES" sz="2000" dirty="0" err="1"/>
              <a:t>asteko</a:t>
            </a:r>
            <a:r>
              <a:rPr lang="es-ES" sz="2000" dirty="0"/>
              <a:t> </a:t>
            </a:r>
            <a:r>
              <a:rPr lang="es-ES" sz="2000" dirty="0" err="1"/>
              <a:t>tratamendu</a:t>
            </a:r>
            <a:r>
              <a:rPr lang="es-ES" sz="2000" dirty="0"/>
              <a:t> </a:t>
            </a:r>
            <a:r>
              <a:rPr lang="es-ES" sz="2000" dirty="0" err="1"/>
              <a:t>bakar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</a:t>
            </a:r>
            <a:r>
              <a:rPr lang="es-ES" sz="2000" dirty="0" err="1"/>
              <a:t>baino</a:t>
            </a:r>
            <a:r>
              <a:rPr lang="es-ES" sz="2000" dirty="0"/>
              <a:t> </a:t>
            </a:r>
            <a:r>
              <a:rPr lang="es-ES" sz="2000" dirty="0" err="1"/>
              <a:t>gehiagorako</a:t>
            </a:r>
            <a:r>
              <a:rPr lang="es-ES" sz="2000" dirty="0"/>
              <a:t>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Ez </a:t>
            </a:r>
            <a:r>
              <a:rPr lang="es-ES" sz="1600" dirty="0" err="1"/>
              <a:t>dago</a:t>
            </a:r>
            <a:r>
              <a:rPr lang="es-ES" sz="1600" dirty="0"/>
              <a:t> </a:t>
            </a:r>
            <a:r>
              <a:rPr lang="es-ES" sz="1600" dirty="0" err="1"/>
              <a:t>baginatiko</a:t>
            </a:r>
            <a:r>
              <a:rPr lang="es-ES" sz="1600" dirty="0"/>
              <a:t> </a:t>
            </a:r>
            <a:r>
              <a:rPr lang="es-ES" sz="1600" dirty="0" err="1"/>
              <a:t>estrogenoaren</a:t>
            </a:r>
            <a:r>
              <a:rPr lang="es-ES" sz="1600" dirty="0"/>
              <a:t> </a:t>
            </a:r>
            <a:r>
              <a:rPr lang="es-ES" sz="1600" dirty="0" err="1"/>
              <a:t>dosi</a:t>
            </a:r>
            <a:r>
              <a:rPr lang="es-ES" sz="1600" dirty="0"/>
              <a:t> </a:t>
            </a:r>
            <a:r>
              <a:rPr lang="es-ES" sz="1600" dirty="0" err="1"/>
              <a:t>baxuen</a:t>
            </a:r>
            <a:r>
              <a:rPr lang="es-ES" sz="1600" dirty="0"/>
              <a:t> </a:t>
            </a:r>
            <a:r>
              <a:rPr lang="es-ES" sz="1600" dirty="0" err="1"/>
              <a:t>erabileraren</a:t>
            </a:r>
            <a:r>
              <a:rPr lang="es-ES" sz="1600" dirty="0"/>
              <a:t> </a:t>
            </a:r>
            <a:r>
              <a:rPr lang="es-ES" sz="1600" dirty="0" err="1"/>
              <a:t>segurtasuna</a:t>
            </a:r>
            <a:r>
              <a:rPr lang="es-ES" sz="1600" dirty="0"/>
              <a:t> </a:t>
            </a:r>
            <a:r>
              <a:rPr lang="es-ES" sz="1600" dirty="0" err="1"/>
              <a:t>ebaluatzen</a:t>
            </a:r>
            <a:r>
              <a:rPr lang="es-ES" sz="1600" dirty="0"/>
              <a:t> </a:t>
            </a:r>
            <a:r>
              <a:rPr lang="es-ES" sz="1600" dirty="0" err="1"/>
              <a:t>duen</a:t>
            </a:r>
            <a:r>
              <a:rPr lang="es-ES" sz="1600" dirty="0"/>
              <a:t>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/>
              <a:t>luzeko</a:t>
            </a:r>
            <a:r>
              <a:rPr lang="es-ES" sz="1600" dirty="0"/>
              <a:t> </a:t>
            </a:r>
            <a:r>
              <a:rPr lang="es-ES" sz="1600" dirty="0" err="1"/>
              <a:t>saiakuntza</a:t>
            </a:r>
            <a:r>
              <a:rPr lang="es-ES" sz="1600" dirty="0"/>
              <a:t> </a:t>
            </a:r>
            <a:r>
              <a:rPr lang="es-ES" sz="1600" dirty="0" err="1"/>
              <a:t>ausazkoturik</a:t>
            </a:r>
            <a:r>
              <a:rPr lang="es-ES" sz="1600" dirty="0"/>
              <a:t>. </a:t>
            </a:r>
            <a:r>
              <a:rPr lang="es-ES" sz="1600" dirty="0" err="1"/>
              <a:t>Epe</a:t>
            </a:r>
            <a:r>
              <a:rPr lang="es-ES" sz="1600" dirty="0"/>
              <a:t> </a:t>
            </a:r>
            <a:r>
              <a:rPr lang="es-ES" sz="1600" dirty="0" err="1"/>
              <a:t>luzerako</a:t>
            </a:r>
            <a:r>
              <a:rPr lang="es-ES" sz="1600" dirty="0"/>
              <a:t> </a:t>
            </a:r>
            <a:r>
              <a:rPr lang="es-ES" sz="1600" dirty="0" err="1"/>
              <a:t>behaketa-azterlanek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erakutsi</a:t>
            </a:r>
            <a:r>
              <a:rPr lang="es-ES" sz="1600" dirty="0"/>
              <a:t> </a:t>
            </a:r>
            <a:r>
              <a:rPr lang="es-ES" sz="1600" dirty="0" err="1"/>
              <a:t>bularreko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endometrioko</a:t>
            </a:r>
            <a:r>
              <a:rPr lang="es-ES" sz="1600" dirty="0"/>
              <a:t> </a:t>
            </a:r>
            <a:r>
              <a:rPr lang="es-ES" sz="1600" dirty="0" err="1"/>
              <a:t>minbizia</a:t>
            </a:r>
            <a:r>
              <a:rPr lang="es-ES" sz="1600" dirty="0"/>
              <a:t>, </a:t>
            </a:r>
            <a:r>
              <a:rPr lang="es-ES" sz="1600" dirty="0" err="1"/>
              <a:t>gaixotasun</a:t>
            </a:r>
            <a:r>
              <a:rPr lang="es-ES" sz="1600" dirty="0"/>
              <a:t> </a:t>
            </a:r>
            <a:r>
              <a:rPr lang="es-ES" sz="1600" dirty="0" err="1"/>
              <a:t>koronarioa</a:t>
            </a:r>
            <a:r>
              <a:rPr lang="es-ES" sz="1600" dirty="0"/>
              <a:t>, </a:t>
            </a:r>
            <a:r>
              <a:rPr lang="es-ES" sz="1600" dirty="0" err="1"/>
              <a:t>istripu</a:t>
            </a:r>
            <a:r>
              <a:rPr lang="es-ES" sz="1600" dirty="0"/>
              <a:t> </a:t>
            </a:r>
            <a:r>
              <a:rPr lang="es-ES" sz="1600" dirty="0" err="1"/>
              <a:t>zerebrobaskularra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tronboenbolismo</a:t>
            </a:r>
            <a:r>
              <a:rPr lang="es-ES" sz="1600" dirty="0"/>
              <a:t> </a:t>
            </a:r>
            <a:r>
              <a:rPr lang="es-ES" sz="1600" dirty="0" err="1"/>
              <a:t>benosoa</a:t>
            </a:r>
            <a:r>
              <a:rPr lang="es-ES" sz="1600" dirty="0"/>
              <a:t> </a:t>
            </a:r>
            <a:r>
              <a:rPr lang="es-ES" sz="1600" dirty="0" err="1"/>
              <a:t>izateko</a:t>
            </a:r>
            <a:r>
              <a:rPr lang="es-ES" sz="1600" dirty="0"/>
              <a:t> </a:t>
            </a:r>
            <a:r>
              <a:rPr lang="es-ES" sz="1600" dirty="0" err="1"/>
              <a:t>arriskua</a:t>
            </a:r>
            <a:r>
              <a:rPr lang="es-ES" sz="1600" dirty="0"/>
              <a:t> </a:t>
            </a:r>
            <a:r>
              <a:rPr lang="es-ES" sz="1600" dirty="0" err="1"/>
              <a:t>handitzen</a:t>
            </a:r>
            <a:r>
              <a:rPr lang="es-ES" sz="1600" dirty="0"/>
              <a:t> </a:t>
            </a:r>
            <a:r>
              <a:rPr lang="es-ES" sz="1600" dirty="0" err="1"/>
              <a:t>denik</a:t>
            </a:r>
            <a:r>
              <a:rPr lang="es-ES" sz="1600" dirty="0"/>
              <a:t>. </a:t>
            </a:r>
            <a:r>
              <a:rPr lang="es-ES" sz="1600" dirty="0" err="1"/>
              <a:t>Dena</a:t>
            </a:r>
            <a:r>
              <a:rPr lang="es-ES" sz="1600" dirty="0"/>
              <a:t> den, </a:t>
            </a:r>
            <a:r>
              <a:rPr lang="es-ES" sz="1600" dirty="0" err="1"/>
              <a:t>agintari</a:t>
            </a:r>
            <a:r>
              <a:rPr lang="es-ES" sz="1600" dirty="0"/>
              <a:t> </a:t>
            </a:r>
            <a:r>
              <a:rPr lang="es-ES" sz="1600" dirty="0" err="1"/>
              <a:t>arautzaileek</a:t>
            </a:r>
            <a:r>
              <a:rPr lang="es-ES" sz="1600" dirty="0"/>
              <a:t> </a:t>
            </a:r>
            <a:r>
              <a:rPr lang="es-ES" sz="1600" dirty="0" err="1"/>
              <a:t>xedatu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HTSrako</a:t>
            </a:r>
            <a:r>
              <a:rPr lang="es-ES" sz="1600" dirty="0"/>
              <a:t> </a:t>
            </a:r>
            <a:r>
              <a:rPr lang="es-ES" sz="1600" dirty="0" err="1"/>
              <a:t>erabilitako</a:t>
            </a:r>
            <a:r>
              <a:rPr lang="es-ES" sz="1600" dirty="0"/>
              <a:t> </a:t>
            </a:r>
            <a:r>
              <a:rPr lang="es-ES" sz="1600" dirty="0" err="1"/>
              <a:t>estrogenoei</a:t>
            </a:r>
            <a:r>
              <a:rPr lang="es-ES" sz="1600" dirty="0"/>
              <a:t> </a:t>
            </a:r>
            <a:r>
              <a:rPr lang="es-ES" sz="1600" dirty="0" err="1"/>
              <a:t>buruz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den </a:t>
            </a:r>
            <a:r>
              <a:rPr lang="es-ES" sz="1600" dirty="0" err="1"/>
              <a:t>ohartarazpen</a:t>
            </a:r>
            <a:r>
              <a:rPr lang="es-ES" sz="1600" dirty="0"/>
              <a:t> </a:t>
            </a:r>
            <a:r>
              <a:rPr lang="es-ES" sz="1600" dirty="0" err="1"/>
              <a:t>bera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dela </a:t>
            </a:r>
            <a:r>
              <a:rPr lang="es-ES" sz="1600" dirty="0" err="1"/>
              <a:t>baginatiko</a:t>
            </a:r>
            <a:r>
              <a:rPr lang="es-ES" sz="1600" dirty="0"/>
              <a:t> </a:t>
            </a:r>
            <a:r>
              <a:rPr lang="es-ES" sz="1600" dirty="0" err="1"/>
              <a:t>estrogenoei</a:t>
            </a:r>
            <a:r>
              <a:rPr lang="es-ES" sz="1600" dirty="0"/>
              <a:t> </a:t>
            </a:r>
            <a:r>
              <a:rPr lang="es-ES" sz="1600" dirty="0" err="1"/>
              <a:t>buruz</a:t>
            </a:r>
            <a:r>
              <a:rPr lang="es-ES" sz="1600" dirty="0"/>
              <a:t> ere.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71513" y="1275004"/>
            <a:ext cx="458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1. </a:t>
            </a:r>
            <a:r>
              <a:rPr lang="es-ES" dirty="0" err="1">
                <a:solidFill>
                  <a:srgbClr val="4E9EBA"/>
                </a:solidFill>
              </a:rPr>
              <a:t>Koadroa</a:t>
            </a:r>
            <a:r>
              <a:rPr lang="es-ES" dirty="0">
                <a:solidFill>
                  <a:srgbClr val="4E9EBA"/>
                </a:solidFill>
              </a:rPr>
              <a:t>. </a:t>
            </a:r>
            <a:r>
              <a:rPr lang="es-ES" b="1" dirty="0" err="1">
                <a:solidFill>
                  <a:srgbClr val="4E9EBA"/>
                </a:solidFill>
              </a:rPr>
              <a:t>Baginatiko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estrogenoak</a:t>
            </a:r>
            <a:r>
              <a:rPr lang="es-ES" b="1" dirty="0">
                <a:solidFill>
                  <a:srgbClr val="4E9EBA"/>
                </a:solidFill>
              </a:rPr>
              <a:t>. </a:t>
            </a:r>
            <a:r>
              <a:rPr lang="es-ES" b="1" dirty="0" err="1">
                <a:solidFill>
                  <a:srgbClr val="4E9EBA"/>
                </a:solidFill>
              </a:rPr>
              <a:t>Eztabaida</a:t>
            </a:r>
            <a:endParaRPr lang="es-ES" b="1" dirty="0">
              <a:solidFill>
                <a:srgbClr val="4E9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44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6" ma:contentTypeDescription="Create a new document." ma:contentTypeScope="" ma:versionID="425cd23d2edfe17dc9bf03461bfeb4a9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eb989ff74015724fce6d6b5bb7aca058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schemas.microsoft.com/office/2006/documentManagement/types"/>
    <ds:schemaRef ds:uri="http://schemas.microsoft.com/office/2006/metadata/properties"/>
    <ds:schemaRef ds:uri="f301a845-6ce7-4628-b9f3-e90712a662a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fdafc60-6e87-4fef-9209-278af2a3ac6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BAFF6E-DB33-49A7-8E07-B8F2158CCA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3996</Words>
  <Application>Microsoft Office PowerPoint</Application>
  <PresentationFormat>Panorámica</PresentationFormat>
  <Paragraphs>324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Montserrat</vt:lpstr>
      <vt:lpstr>Wingdings</vt:lpstr>
      <vt:lpstr>Wingdings 3</vt:lpstr>
      <vt:lpstr>Tema de Office</vt:lpstr>
      <vt:lpstr>NOLA KUDEATU  MENOPAUSIAREN SINTOMAK  30 Liburukia, 8 Zk - 2022</vt:lpstr>
      <vt:lpstr>Aurkibidea</vt:lpstr>
      <vt:lpstr>SARRERA</vt:lpstr>
      <vt:lpstr>Aurkibidea</vt:lpstr>
      <vt:lpstr>MENOPAUSIAREN SINDROME GENITOURINARIOA (MSG) </vt:lpstr>
      <vt:lpstr>MENOPAUSIAREN SINDROME GENITOURINARIOA (MSG) </vt:lpstr>
      <vt:lpstr>MENOPAUSIAREN SINDROME GENITOURINARIOA (MSG) </vt:lpstr>
      <vt:lpstr>MENOPAUSIAREN SINDROME GENITOURINARIOA (MSG) </vt:lpstr>
      <vt:lpstr>MENOPAUSIAREN SINDROME GENITOURINARIOA (MSG) </vt:lpstr>
      <vt:lpstr>MENOPAUSIAREN SINDROME GENITOURINARIOA (MSG) </vt:lpstr>
      <vt:lpstr>MENOPAUSIAREN SINDROME GENITOURINARIOA (MSG) </vt:lpstr>
      <vt:lpstr>MENOPAUSIAREN SINDROME GENITOURINARIOA (MSG) </vt:lpstr>
      <vt:lpstr>MENOPAUSIAREN SINDROME GENITOURINARIOA (MSG) </vt:lpstr>
      <vt:lpstr>MENOPAUSIAREN SINDROME GENITOURINARIOA (MSG)</vt:lpstr>
      <vt:lpstr>Aurkibidea</vt:lpstr>
      <vt:lpstr>BEROALDIAK. SINTOMA BASOMOTORRAK</vt:lpstr>
      <vt:lpstr>BEROALDIAK. SINTOMA BASOMOTORRAK</vt:lpstr>
      <vt:lpstr>BEROALDIAK. SINTOMA BASOMOTORRAK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Aurkibidea</vt:lpstr>
      <vt:lpstr>HORMONA-TRATAMENDU SISTEMATIKOAREN (HTS) SEGURTASUNA</vt:lpstr>
      <vt:lpstr>HORMONA-TRATAMENDU SISTEMATIKOAREN (HTS) SEGURTASUNA</vt:lpstr>
      <vt:lpstr>Presentación de PowerPoint</vt:lpstr>
      <vt:lpstr>Presentación de PowerPoint</vt:lpstr>
      <vt:lpstr>Presentación de PowerPoint</vt:lpstr>
      <vt:lpstr>Aurkibidea</vt:lpstr>
      <vt:lpstr>Funtsezko ideak</vt:lpstr>
      <vt:lpstr>Informazio gehiagorako eta bibliografia… 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327</cp:revision>
  <dcterms:created xsi:type="dcterms:W3CDTF">2022-01-18T07:46:55Z</dcterms:created>
  <dcterms:modified xsi:type="dcterms:W3CDTF">2023-03-27T13:06:53Z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