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9" r:id="rId6"/>
    <p:sldId id="262" r:id="rId7"/>
    <p:sldId id="289" r:id="rId8"/>
    <p:sldId id="281" r:id="rId9"/>
    <p:sldId id="280" r:id="rId10"/>
    <p:sldId id="290" r:id="rId11"/>
    <p:sldId id="260" r:id="rId12"/>
    <p:sldId id="291" r:id="rId13"/>
    <p:sldId id="279" r:id="rId14"/>
    <p:sldId id="298" r:id="rId15"/>
    <p:sldId id="299" r:id="rId16"/>
    <p:sldId id="292" r:id="rId17"/>
    <p:sldId id="284" r:id="rId18"/>
    <p:sldId id="293" r:id="rId19"/>
    <p:sldId id="285" r:id="rId20"/>
    <p:sldId id="286" r:id="rId21"/>
    <p:sldId id="294" r:id="rId22"/>
    <p:sldId id="295" r:id="rId23"/>
    <p:sldId id="288" r:id="rId24"/>
    <p:sldId id="296" r:id="rId25"/>
    <p:sldId id="29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0AE"/>
    <a:srgbClr val="4E9EBA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2662" autoAdjust="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33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88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22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15/eu_def/adjuntos/INFAC_Vol_23_n_10_taula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euskadi.eus/contenidos/informacion/cevime_infac_2015/eu_def/adjuntos/INFAC-Vol-23-n-10_idorreriaLINK-CORREGID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osakidetza.eus/sites/Intranet/es/referencia-documental/Documentos%20compartidos/Asistencia%20Sanitaria/Programa_Salud_Infantil/Euskera/Recomendaciones_ante_el_estrenimiento_en_pediatria_eu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akidetza.eus/sites/Intranet/es/referencia-documental/Documentos%20compartidos/Estrategia/Protocolos%20de%20Atencion%20Primaria/ERIZAINTZAKO%20ARRETA-PROTOKOLOA%20.Gorakoak%20pediatria.pdf" TargetMode="External"/><Relationship Id="rId2" Type="http://schemas.openxmlformats.org/officeDocument/2006/relationships/hyperlink" Target="https://www.osakidetza.eus/sites/Intranet/es/referencia-documental/Documentos%20compartidos/Estrategia/Protocolos%20de%20Atencion%20Primaria/ERIZAINTZAKO%20ARRETA-PROTOKOLOA.Goragalea%20edota%20gorakoak%20(Helduak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amf-semfyc.com/web/article/124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osakidetza.eus/sites/Intranet/es/referencia-documental/Documentos%20compartidos/Estrategia/Protocolos%20de%20Atencion%20Primaria/ERIZAINTZAKO%20ARRETA-PROTOKOLOA%20Katarroa%20Helduan.pdf" TargetMode="External"/><Relationship Id="rId7" Type="http://schemas.openxmlformats.org/officeDocument/2006/relationships/hyperlink" Target="https://www.osakidetza.euskadi.eus/gaixotasun-arruntak-pediatrian/-/katarrorentzako-aholku-baliagarriak-pediatria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akidetza.euskadi.eus/helduen-gaixotasun-arruntak/-/hoztura-arrunterako-gomendio-erabalgarriak/" TargetMode="External"/><Relationship Id="rId5" Type="http://schemas.openxmlformats.org/officeDocument/2006/relationships/hyperlink" Target="https://www.euskadi.eus/contenidos/informacion/ibotika_fitxak/eu_def/adjuntos/ibotika_29_eztula.pdf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osakidetza.eus/sites/Intranet/es/referencia-documental/Documentos%20compartidos/Estrategia/Protocolos%20de%20Atencion%20Primaria/ERIZAINTZAKO%20ARRETA-PROTOKOLOA.Katarroa%20Pediatrian.pdf" TargetMode="Externa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hyperlink" Target="https://www.cedimcat.info/images/bit/2011/esbit031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adi.eus/contenidos/informacion/ibotika_fitxak/es_def/adjuntos/ibotika_16_POMADAS_OFTALMICAS.pdf" TargetMode="External"/><Relationship Id="rId5" Type="http://schemas.openxmlformats.org/officeDocument/2006/relationships/hyperlink" Target="https://www.cofbizkaia.net/Sec_RV/wf_revistalst.aspx?IdMenu=108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euskadi.eus/contenidos/informacion/cevime_infac_2009/es_def/adjuntos/infac_v17_n1.pdf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candida-vulvovaginitis-clinical-manifestations-and-diagnosis" TargetMode="External"/><Relationship Id="rId5" Type="http://schemas.openxmlformats.org/officeDocument/2006/relationships/hyperlink" Target="https://amf-semfyc.com/web/article/2793" TargetMode="External"/><Relationship Id="rId4" Type="http://schemas.openxmlformats.org/officeDocument/2006/relationships/hyperlink" Target="https://www.osakidetza.euskadi.eus/contenidos/informacion/cevime_infac_2009/es_def/adjuntos/infac_v17_n10.pdf" TargetMode="Externa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uskadi.eus/contenidos/informacion/cevime_infac_2022/eu_def/adjuntos/INFAC_Vol_30_4_erizaintza-prozesu-arina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sakidetza.eus/sites/Intranet/eu/comunicacion/publicaciones/corporativas/Orriak/Protocolo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akidetza.eus/sites/Intranet/es/referencia-documental/Documentos%20compartidos/Estrategia/Protocolos%20de%20Atencion%20Primaria/ERIZAINTZAKO%20ARRETA-PROTOKOLOA.%20Eztarriko%20mina%20pediatrian.pdf" TargetMode="External"/><Relationship Id="rId13" Type="http://schemas.openxmlformats.org/officeDocument/2006/relationships/hyperlink" Target="https://www.euskadi.eus/contenidos/informacion/ibotika_aine/es_def/adjuntos/ibotika_AIEE_segurtasuna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osakidetza.eus/sites/Intranet/es/referencia-documental/Documentos%20compartidos/Estrategia/Protocolos%20de%20Atencion%20Primaria/ERIZAINTZAKO%20ARRETA-PROTOKOLOA.%20Eztarriko%20mina%20helduengan.pdf" TargetMode="External"/><Relationship Id="rId12" Type="http://schemas.openxmlformats.org/officeDocument/2006/relationships/hyperlink" Target="https://www.euskadi.eus/contenidos/informacion/ibotika_fitxak/eu_def/adjuntos/i_botika_13_Parazetamola_gehiago_ez_da_bet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euskadi.eus/contenidos/informacion/ibotika_fitxak/eu_def/adjuntos/i_botika_14_IBUPROFENOA_BATZUETAN_GUTXIAGO_GEHIAGO_DA.pdf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s://www.euskadi.eus/contenidos/informacion/ibotika_fitxak/eu_def/adjuntos/Ficha_ibuprofeno_euskera.pdf" TargetMode="External"/><Relationship Id="rId10" Type="http://schemas.openxmlformats.org/officeDocument/2006/relationships/hyperlink" Target="https://www.euskadi.eus/contenidos/informacion/cevime_infac_2021/eu_def/adjuntos/INFAC-Vol-29-n-4_AIEE-segurtasuna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euskadi.eus/contenidos/informacion/cevime_infac_2018/eu_def/adjuntos/INFAC_Vol_26_N%201%20eu.pdf" TargetMode="External"/><Relationship Id="rId14" Type="http://schemas.openxmlformats.org/officeDocument/2006/relationships/hyperlink" Target="https://www.euskadi.eus/contenidos/informacion/ibotika_fitxak/eu_def/adjuntos/pediatrian_paracetamol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osakidetza.eus/sites/Intranet/es/referencia-documental/Documentos%20compartidos/Estrategia/Protocolos%20de%20Atencion%20Primaria/ERIZAINTZAKO%20ARRETA-PROTOKOLOA%20Sukarra%20Pediatria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osakidetza.eus/sites/Intranet/es/referencia-documental/Documentos%20compartidos/Estrategia/Protocolos%20de%20Atencion%20Primaria/ERIZAINTZAKO%20ARRETA-PROTOKOLOA.Sukarra%20Heldua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osakidetza.eus/sites/Intranet/es/referencia-documental/Documentos%20compartidos/Asistencia%20Sanitaria/Programa_Salud_Infantil/Euskera/Hoja%201%20Actuacion%20ante%20la%20fiebre%20por%20las%20vacunas__eu.pdf" TargetMode="External"/><Relationship Id="rId4" Type="http://schemas.openxmlformats.org/officeDocument/2006/relationships/hyperlink" Target="https://www.osakidetza.euskadi.eus/helduen-gaixotasun-arruntak/-/gomendio-baliagarriak-helduen-sukarra-tratatzek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osakidetza.eus/sites/Intranet/es/referencia-documental/Documentos%20compartidos/Estrategia/Protocolos%20de%20Atencion%20Primaria/ERIZAINTZAKO%20ARRETA.%20PROTOKOLOA.%20Umeen%20Diarre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akidetza.eus/sites/Intranet/es/referencia-documental/Documentos%20compartidos/Estrategia/Protocolos%20de%20Atencion%20Primaria/ERIZAINTZAKO%20ARRETA-PROTOKOLOA.%20Helduen%20beherakoa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1635" y="2361627"/>
            <a:ext cx="10752083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ERIZAINAREN INDIKAZIOA:</a:t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PROZESU ARINETARAKO SENDAGAIEN GIDA</a:t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30 </a:t>
            </a:r>
            <a:r>
              <a:rPr lang="es-ES_tradnl" sz="40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Liburukia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, 4 </a:t>
            </a:r>
            <a:r>
              <a:rPr lang="es-ES_tradnl" sz="40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Zk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– 2022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6074" y="365125"/>
            <a:ext cx="9437716" cy="52175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IDORRERIA – </a:t>
            </a:r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LIBRAGARRIAK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383552" y="1754395"/>
            <a:ext cx="95917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595004" y="1218336"/>
            <a:ext cx="9578340" cy="2286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004" y="1735408"/>
            <a:ext cx="88868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 1"/>
          <p:cNvSpPr/>
          <p:nvPr/>
        </p:nvSpPr>
        <p:spPr>
          <a:xfrm>
            <a:off x="1399371" y="187340"/>
            <a:ext cx="90512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dirty="0">
                <a:solidFill>
                  <a:srgbClr val="4E9EBA"/>
                </a:solidFill>
                <a:latin typeface="Arial Black" pitchFamily="34" charset="0"/>
                <a:ea typeface="+mj-ea"/>
                <a:cs typeface="+mj-cs"/>
              </a:rPr>
              <a:t>IDORRERIA – LIBRAGARRIAK</a:t>
            </a:r>
            <a:endParaRPr lang="es-ES" sz="34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2050473" y="749252"/>
            <a:ext cx="7162515" cy="5544296"/>
            <a:chOff x="1474067" y="836235"/>
            <a:chExt cx="8976593" cy="661075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067" y="836235"/>
              <a:ext cx="8976593" cy="32772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4067" y="1163963"/>
              <a:ext cx="8976593" cy="277185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4067" y="3860861"/>
              <a:ext cx="8976593" cy="358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1600" y="4408208"/>
            <a:ext cx="2558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</a:rPr>
              <a:t>Esteka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</a:rPr>
              <a:t>interesgarriak</a:t>
            </a:r>
            <a:r>
              <a:rPr lang="es-ES" sz="1200" dirty="0" smtClean="0">
                <a:latin typeface="Arial" panose="020B0604020202020204" pitchFamily="34" charset="0"/>
              </a:rPr>
              <a:t>: </a:t>
            </a:r>
          </a:p>
          <a:p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>
                <a:latin typeface="Arial" panose="020B0604020202020204" pitchFamily="34" charset="0"/>
              </a:rPr>
              <a:t>INFAC: 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Idorreria</a:t>
            </a:r>
            <a:r>
              <a:rPr lang="es-ES" sz="1200" dirty="0">
                <a:latin typeface="Arial" panose="020B0604020202020204" pitchFamily="34" charset="0"/>
                <a:hlinkClick r:id="rId2"/>
              </a:rPr>
              <a:t> eta 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libragarriak</a:t>
            </a:r>
            <a:r>
              <a:rPr lang="es-ES" sz="1200" dirty="0" smtClean="0">
                <a:latin typeface="Arial" panose="020B0604020202020204" pitchFamily="34" charset="0"/>
                <a:hlinkClick r:id="rId2"/>
              </a:rPr>
              <a:t>. 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Eguneratzea</a:t>
            </a:r>
            <a:r>
              <a:rPr lang="es-ES" sz="1200" dirty="0">
                <a:latin typeface="Arial" panose="020B0604020202020204" pitchFamily="34" charset="0"/>
              </a:rPr>
              <a:t> (eta </a:t>
            </a:r>
            <a:r>
              <a:rPr lang="es-ES" sz="1200" dirty="0" smtClean="0">
                <a:latin typeface="Arial" panose="020B0604020202020204" pitchFamily="34" charset="0"/>
                <a:hlinkClick r:id="rId3"/>
              </a:rPr>
              <a:t>Taula</a:t>
            </a:r>
            <a:r>
              <a:rPr lang="es-ES" sz="1200" dirty="0" smtClean="0">
                <a:latin typeface="Arial" panose="020B0604020202020204" pitchFamily="34" charset="0"/>
              </a:rPr>
              <a:t>)</a:t>
            </a:r>
          </a:p>
          <a:p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Idorrerirako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gomendioak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pediatrian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.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Haurren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Osasunerako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smtClean="0">
                <a:latin typeface="Arial" panose="020B0604020202020204" pitchFamily="34" charset="0"/>
                <a:hlinkClick r:id="rId4"/>
              </a:rPr>
              <a:t>Programa</a:t>
            </a:r>
            <a:endParaRPr lang="es-ES" sz="1200" dirty="0"/>
          </a:p>
        </p:txBody>
      </p:sp>
      <p:sp>
        <p:nvSpPr>
          <p:cNvPr id="9" name="Rectángulo 8"/>
          <p:cNvSpPr/>
          <p:nvPr/>
        </p:nvSpPr>
        <p:spPr>
          <a:xfrm>
            <a:off x="701963" y="170425"/>
            <a:ext cx="10963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</a:rPr>
              <a:t>IDORRERIA – LIBRAGARRIAK</a:t>
            </a:r>
            <a:endParaRPr lang="es-ES" sz="3000" dirty="0">
              <a:solidFill>
                <a:prstClr val="black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611418" y="655782"/>
            <a:ext cx="6724074" cy="6202218"/>
            <a:chOff x="3491343" y="745410"/>
            <a:chExt cx="7972571" cy="773358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1345" y="745410"/>
              <a:ext cx="7972569" cy="29298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1344" y="1038396"/>
              <a:ext cx="7972570" cy="403632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1343" y="4975597"/>
              <a:ext cx="7972571" cy="3503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881" y="324374"/>
            <a:ext cx="10319327" cy="9187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GORAGALEAK ETA GORAKOAK </a:t>
            </a:r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–</a:t>
            </a:r>
            <a:br>
              <a:rPr lang="es-ES" sz="36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AHOTIKO 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ERREHIDRATAZIO-SOLUZIOAK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err="1"/>
              <a:t>Goragaleen</a:t>
            </a:r>
            <a:r>
              <a:rPr lang="es-ES" sz="1800" dirty="0"/>
              <a:t> eta </a:t>
            </a:r>
            <a:r>
              <a:rPr lang="es-ES" sz="1800" dirty="0" err="1"/>
              <a:t>gorakoen</a:t>
            </a:r>
            <a:r>
              <a:rPr lang="es-ES" sz="1800" dirty="0"/>
              <a:t> </a:t>
            </a:r>
            <a:r>
              <a:rPr lang="es-ES" sz="1800" dirty="0" err="1"/>
              <a:t>kasuan</a:t>
            </a:r>
            <a:r>
              <a:rPr lang="es-ES" sz="1800" dirty="0"/>
              <a:t>, </a:t>
            </a:r>
            <a:r>
              <a:rPr lang="es-ES" sz="1800" dirty="0" err="1"/>
              <a:t>etxeko</a:t>
            </a:r>
            <a:r>
              <a:rPr lang="es-ES" sz="1800" dirty="0"/>
              <a:t> </a:t>
            </a:r>
            <a:r>
              <a:rPr lang="es-ES" sz="1800" dirty="0" err="1"/>
              <a:t>saldak</a:t>
            </a:r>
            <a:r>
              <a:rPr lang="es-ES" sz="1800" dirty="0"/>
              <a:t> eta </a:t>
            </a:r>
            <a:r>
              <a:rPr lang="es-ES" sz="1800" dirty="0" err="1"/>
              <a:t>serumak</a:t>
            </a:r>
            <a:r>
              <a:rPr lang="es-ES" sz="1800" dirty="0"/>
              <a:t> </a:t>
            </a:r>
            <a:r>
              <a:rPr lang="es-ES" sz="1800" dirty="0" err="1"/>
              <a:t>gomendatzen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helduen</a:t>
            </a:r>
            <a:r>
              <a:rPr lang="es-ES" sz="1800" dirty="0"/>
              <a:t> PAA </a:t>
            </a:r>
            <a:r>
              <a:rPr lang="es-ES" sz="1800" dirty="0" err="1"/>
              <a:t>protokoloetan</a:t>
            </a:r>
            <a:r>
              <a:rPr lang="es-ES" sz="1800" dirty="0"/>
              <a:t>. </a:t>
            </a:r>
            <a:endParaRPr lang="es-ES" sz="1800" dirty="0" smtClean="0"/>
          </a:p>
          <a:p>
            <a:r>
              <a:rPr lang="es-ES" sz="1800" dirty="0" err="1" smtClean="0"/>
              <a:t>Pediatriako</a:t>
            </a:r>
            <a:r>
              <a:rPr lang="es-ES" sz="1800" dirty="0" smtClean="0"/>
              <a:t> </a:t>
            </a:r>
            <a:r>
              <a:rPr lang="es-ES" sz="1800" dirty="0"/>
              <a:t>PAA </a:t>
            </a:r>
            <a:r>
              <a:rPr lang="es-ES" sz="1800" dirty="0" err="1"/>
              <a:t>protokoloan</a:t>
            </a:r>
            <a:r>
              <a:rPr lang="es-ES" sz="1800" dirty="0"/>
              <a:t>, </a:t>
            </a:r>
            <a:r>
              <a:rPr lang="es-ES" sz="1800" dirty="0" err="1"/>
              <a:t>ahotiko</a:t>
            </a:r>
            <a:r>
              <a:rPr lang="es-ES" sz="1800" dirty="0"/>
              <a:t> </a:t>
            </a:r>
            <a:r>
              <a:rPr lang="es-ES" sz="1800" dirty="0" err="1"/>
              <a:t>errehidratazio-soluzioak</a:t>
            </a:r>
            <a:r>
              <a:rPr lang="es-ES" sz="1800" dirty="0"/>
              <a:t> ere </a:t>
            </a:r>
            <a:r>
              <a:rPr lang="es-ES" sz="1800" dirty="0" err="1"/>
              <a:t>aipatzen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(</a:t>
            </a:r>
            <a:r>
              <a:rPr lang="es-ES" sz="1800" dirty="0" err="1"/>
              <a:t>ikus</a:t>
            </a:r>
            <a:r>
              <a:rPr lang="es-ES" sz="1800" dirty="0"/>
              <a:t> “</a:t>
            </a:r>
            <a:r>
              <a:rPr lang="es-ES" sz="1800" dirty="0" err="1"/>
              <a:t>Beherakoa</a:t>
            </a:r>
            <a:r>
              <a:rPr lang="es-ES" sz="1800" dirty="0"/>
              <a:t>” </a:t>
            </a:r>
            <a:r>
              <a:rPr lang="es-ES" sz="1800" dirty="0" err="1"/>
              <a:t>ataleko</a:t>
            </a:r>
            <a:r>
              <a:rPr lang="es-ES" sz="1800" dirty="0"/>
              <a:t> taula</a:t>
            </a:r>
            <a:r>
              <a:rPr lang="es-ES" sz="1800" dirty="0" smtClean="0"/>
              <a:t>).</a:t>
            </a:r>
          </a:p>
          <a:p>
            <a:r>
              <a:rPr lang="es-ES" sz="1800" dirty="0" err="1" smtClean="0"/>
              <a:t>Antiemetikoek</a:t>
            </a:r>
            <a:r>
              <a:rPr lang="es-ES" sz="1800" dirty="0" smtClean="0"/>
              <a:t> </a:t>
            </a:r>
            <a:r>
              <a:rPr lang="es-ES" sz="1800" dirty="0"/>
              <a:t>(</a:t>
            </a:r>
            <a:r>
              <a:rPr lang="es-ES" sz="1800" dirty="0" err="1"/>
              <a:t>adibidez</a:t>
            </a:r>
            <a:r>
              <a:rPr lang="es-ES" sz="1800" dirty="0"/>
              <a:t>, </a:t>
            </a:r>
            <a:r>
              <a:rPr lang="es-ES" sz="1800" dirty="0" err="1"/>
              <a:t>metoklopramidak</a:t>
            </a:r>
            <a:r>
              <a:rPr lang="es-ES" sz="1800" dirty="0"/>
              <a:t>, </a:t>
            </a:r>
            <a:r>
              <a:rPr lang="es-ES" sz="1800" dirty="0" err="1"/>
              <a:t>donperidonak</a:t>
            </a:r>
            <a:r>
              <a:rPr lang="es-ES" sz="1800" dirty="0"/>
              <a:t>) </a:t>
            </a:r>
            <a:r>
              <a:rPr lang="es-ES" sz="1800" dirty="0" err="1"/>
              <a:t>medikuaren</a:t>
            </a:r>
            <a:r>
              <a:rPr lang="es-ES" sz="1800" dirty="0"/>
              <a:t> </a:t>
            </a:r>
            <a:r>
              <a:rPr lang="es-ES" sz="1800" dirty="0" err="1"/>
              <a:t>preskripzioa</a:t>
            </a:r>
            <a:r>
              <a:rPr lang="es-ES" sz="1800" dirty="0"/>
              <a:t> </a:t>
            </a:r>
            <a:r>
              <a:rPr lang="es-ES" sz="1800" dirty="0" err="1"/>
              <a:t>eskatzen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;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erizainek</a:t>
            </a:r>
            <a:r>
              <a:rPr lang="es-ES" sz="1800" dirty="0"/>
              <a:t> </a:t>
            </a:r>
            <a:r>
              <a:rPr lang="es-ES" sz="1800" dirty="0" err="1"/>
              <a:t>ezin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</a:t>
            </a:r>
            <a:r>
              <a:rPr lang="es-ES" sz="1800" dirty="0" err="1"/>
              <a:t>modu</a:t>
            </a:r>
            <a:r>
              <a:rPr lang="es-ES" sz="1800" dirty="0"/>
              <a:t> </a:t>
            </a:r>
            <a:r>
              <a:rPr lang="es-ES" sz="1800" dirty="0" err="1"/>
              <a:t>autonomoan</a:t>
            </a:r>
            <a:r>
              <a:rPr lang="es-ES" sz="1800" dirty="0"/>
              <a:t> </a:t>
            </a:r>
            <a:r>
              <a:rPr lang="es-ES" sz="1800" dirty="0" err="1"/>
              <a:t>indikatu</a:t>
            </a:r>
            <a:r>
              <a:rPr lang="es-ES" dirty="0"/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80655" y="3909399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</a:rPr>
              <a:t>Esteka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</a:rPr>
              <a:t>interesgarriak</a:t>
            </a:r>
            <a:r>
              <a:rPr lang="es-ES" sz="1200" dirty="0" smtClean="0">
                <a:latin typeface="Arial" panose="020B0604020202020204" pitchFamily="34" charset="0"/>
              </a:rPr>
              <a:t>:</a:t>
            </a:r>
          </a:p>
          <a:p>
            <a:endParaRPr lang="es-ES" sz="400" dirty="0" smtClean="0">
              <a:latin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</a:rPr>
              <a:t>• </a:t>
            </a:r>
            <a:r>
              <a:rPr lang="es-ES" sz="1200" dirty="0">
                <a:latin typeface="Arial" panose="020B0604020202020204" pitchFamily="34" charset="0"/>
                <a:hlinkClick r:id="rId2"/>
              </a:rPr>
              <a:t>PAA: 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goragaleak</a:t>
            </a:r>
            <a:r>
              <a:rPr lang="es-ES" sz="1200" dirty="0">
                <a:latin typeface="Arial" panose="020B0604020202020204" pitchFamily="34" charset="0"/>
                <a:hlinkClick r:id="rId2"/>
              </a:rPr>
              <a:t> eta/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edo</a:t>
            </a:r>
            <a:r>
              <a:rPr lang="es-ES" sz="12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2"/>
              </a:rPr>
              <a:t>gorakoak</a:t>
            </a:r>
            <a:r>
              <a:rPr lang="es-ES" sz="12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hlinkClick r:id="rId2"/>
              </a:rPr>
              <a:t>helduetan</a:t>
            </a:r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</a:rPr>
              <a:t>•</a:t>
            </a:r>
            <a:r>
              <a:rPr lang="es-ES" sz="1200" dirty="0" smtClean="0">
                <a:latin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hlinkClick r:id="rId3"/>
              </a:rPr>
              <a:t>PAA: </a:t>
            </a:r>
            <a:r>
              <a:rPr lang="es-ES" sz="1200" dirty="0" err="1">
                <a:latin typeface="Arial" panose="020B0604020202020204" pitchFamily="34" charset="0"/>
                <a:hlinkClick r:id="rId3"/>
              </a:rPr>
              <a:t>gorakoak</a:t>
            </a:r>
            <a:r>
              <a:rPr lang="es-ES" sz="1200" dirty="0">
                <a:latin typeface="Arial" panose="020B0604020202020204" pitchFamily="34" charset="0"/>
                <a:hlinkClick r:id="rId3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hlinkClick r:id="rId3"/>
              </a:rPr>
              <a:t>pediatrian</a:t>
            </a:r>
            <a:endParaRPr lang="es-ES" sz="1200" dirty="0"/>
          </a:p>
        </p:txBody>
      </p:sp>
      <p:grpSp>
        <p:nvGrpSpPr>
          <p:cNvPr id="5" name="Grupo 4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" name="Conector recto 8"/>
          <p:cNvCxnSpPr/>
          <p:nvPr/>
        </p:nvCxnSpPr>
        <p:spPr>
          <a:xfrm>
            <a:off x="433801" y="121552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74363"/>
            <a:ext cx="10515600" cy="4545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DISPEPSIA – ANTIAZIDOAK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9482" y="1191492"/>
            <a:ext cx="6134735" cy="38330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0216" y="1059452"/>
            <a:ext cx="54163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• Oro </a:t>
            </a:r>
            <a:r>
              <a:rPr lang="es-ES" sz="1400" dirty="0" err="1"/>
              <a:t>har</a:t>
            </a:r>
            <a:r>
              <a:rPr lang="es-ES" sz="1400" dirty="0"/>
              <a:t>, </a:t>
            </a:r>
            <a:r>
              <a:rPr lang="es-ES" sz="1400" dirty="0" err="1"/>
              <a:t>hiperazidotasuna</a:t>
            </a:r>
            <a:r>
              <a:rPr lang="es-ES" sz="1400" dirty="0"/>
              <a:t> eta dispepsia </a:t>
            </a:r>
            <a:r>
              <a:rPr lang="es-ES" sz="1400" dirty="0" err="1"/>
              <a:t>onbideratzeko</a:t>
            </a:r>
            <a:r>
              <a:rPr lang="es-ES" sz="1400" dirty="0"/>
              <a:t>, </a:t>
            </a:r>
            <a:r>
              <a:rPr lang="es-ES" sz="1400" dirty="0" err="1"/>
              <a:t>nahikoa</a:t>
            </a:r>
            <a:r>
              <a:rPr lang="es-ES" sz="1400" dirty="0"/>
              <a:t> izan </a:t>
            </a:r>
            <a:r>
              <a:rPr lang="es-ES" sz="1400" dirty="0" err="1"/>
              <a:t>daiteke</a:t>
            </a:r>
            <a:r>
              <a:rPr lang="es-ES" sz="1400" dirty="0"/>
              <a:t> </a:t>
            </a:r>
            <a:r>
              <a:rPr lang="es-ES" sz="1400" b="1" dirty="0">
                <a:solidFill>
                  <a:srgbClr val="4E9EBA"/>
                </a:solidFill>
              </a:rPr>
              <a:t>dieta </a:t>
            </a:r>
            <a:r>
              <a:rPr lang="es-ES" sz="1400" b="1" dirty="0" err="1">
                <a:solidFill>
                  <a:srgbClr val="4E9EBA"/>
                </a:solidFill>
              </a:rPr>
              <a:t>egokia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dirty="0" smtClean="0"/>
              <a:t>(</a:t>
            </a:r>
            <a:r>
              <a:rPr lang="es-ES" sz="1400" dirty="0" err="1" smtClean="0"/>
              <a:t>berariaz</a:t>
            </a:r>
            <a:r>
              <a:rPr lang="es-ES" sz="1400" dirty="0" smtClean="0"/>
              <a:t> </a:t>
            </a:r>
            <a:r>
              <a:rPr lang="es-ES" sz="1400" dirty="0" err="1"/>
              <a:t>baztertuta</a:t>
            </a:r>
            <a:r>
              <a:rPr lang="es-ES" sz="1400" dirty="0"/>
              <a:t> </a:t>
            </a:r>
            <a:r>
              <a:rPr lang="es-ES" sz="1400" dirty="0" err="1"/>
              <a:t>elikagai</a:t>
            </a:r>
            <a:r>
              <a:rPr lang="es-ES" sz="1400" dirty="0"/>
              <a:t> </a:t>
            </a:r>
            <a:r>
              <a:rPr lang="es-ES" sz="1400" dirty="0" err="1"/>
              <a:t>espeziatuak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koipetsuak</a:t>
            </a:r>
            <a:r>
              <a:rPr lang="es-ES" sz="1400" dirty="0"/>
              <a:t>, </a:t>
            </a:r>
            <a:r>
              <a:rPr lang="es-ES" sz="1400" dirty="0" err="1"/>
              <a:t>kafeina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edariak</a:t>
            </a:r>
            <a:r>
              <a:rPr lang="es-ES" sz="1400" dirty="0"/>
              <a:t> eta </a:t>
            </a:r>
            <a:r>
              <a:rPr lang="es-ES" sz="1400" dirty="0" err="1"/>
              <a:t>alkohola</a:t>
            </a:r>
            <a:r>
              <a:rPr lang="es-ES" sz="1400" dirty="0"/>
              <a:t>) </a:t>
            </a:r>
            <a:r>
              <a:rPr lang="es-ES" sz="1400" b="1" dirty="0">
                <a:solidFill>
                  <a:srgbClr val="4E9EBA"/>
                </a:solidFill>
              </a:rPr>
              <a:t>eta </a:t>
            </a:r>
            <a:r>
              <a:rPr lang="es-ES" sz="1400" b="1" dirty="0" err="1">
                <a:solidFill>
                  <a:srgbClr val="4E9EBA"/>
                </a:solidFill>
              </a:rPr>
              <a:t>bizimoduan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aldaketak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egitea</a:t>
            </a:r>
            <a:r>
              <a:rPr lang="es-ES" sz="1400" dirty="0"/>
              <a:t>: </a:t>
            </a:r>
            <a:r>
              <a:rPr lang="es-ES" sz="1400" dirty="0" err="1"/>
              <a:t>kopuru</a:t>
            </a:r>
            <a:r>
              <a:rPr lang="es-ES" sz="1400" dirty="0"/>
              <a:t> </a:t>
            </a:r>
            <a:r>
              <a:rPr lang="es-ES" sz="1400" dirty="0" err="1"/>
              <a:t>txikiak</a:t>
            </a:r>
            <a:r>
              <a:rPr lang="es-ES" sz="1400" dirty="0"/>
              <a:t> </a:t>
            </a:r>
            <a:r>
              <a:rPr lang="es-ES" sz="1400" dirty="0" err="1"/>
              <a:t>maizago</a:t>
            </a:r>
            <a:r>
              <a:rPr lang="es-ES" sz="1400" dirty="0"/>
              <a:t> jatea (5-6 </a:t>
            </a:r>
            <a:r>
              <a:rPr lang="es-ES" sz="1400" dirty="0" err="1"/>
              <a:t>otordu</a:t>
            </a:r>
            <a:r>
              <a:rPr lang="es-ES" sz="1400" dirty="0"/>
              <a:t>/</a:t>
            </a:r>
            <a:r>
              <a:rPr lang="es-ES" sz="1400" dirty="0" err="1"/>
              <a:t>egun</a:t>
            </a:r>
            <a:r>
              <a:rPr lang="es-ES" sz="1400" dirty="0"/>
              <a:t>), </a:t>
            </a:r>
            <a:r>
              <a:rPr lang="es-ES" sz="1400" dirty="0" err="1"/>
              <a:t>gehiegizko</a:t>
            </a:r>
            <a:r>
              <a:rPr lang="es-ES" sz="1400" dirty="0"/>
              <a:t> </a:t>
            </a:r>
            <a:r>
              <a:rPr lang="es-ES" sz="1400" dirty="0" err="1"/>
              <a:t>pisua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obesitatea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izatea</a:t>
            </a:r>
            <a:r>
              <a:rPr lang="es-ES" sz="1400" dirty="0"/>
              <a:t>, </a:t>
            </a:r>
            <a:r>
              <a:rPr lang="es-ES" sz="1400" dirty="0" err="1"/>
              <a:t>tabakorik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erretzea</a:t>
            </a:r>
            <a:r>
              <a:rPr lang="es-ES" sz="1400" dirty="0"/>
              <a:t>, </a:t>
            </a:r>
            <a:r>
              <a:rPr lang="es-ES" sz="1400" dirty="0" err="1"/>
              <a:t>jantzi</a:t>
            </a:r>
            <a:r>
              <a:rPr lang="es-ES" sz="1400" dirty="0"/>
              <a:t> eta </a:t>
            </a:r>
            <a:r>
              <a:rPr lang="es-ES" sz="1400" dirty="0" err="1"/>
              <a:t>gerriko</a:t>
            </a:r>
            <a:r>
              <a:rPr lang="es-ES" sz="1400" dirty="0"/>
              <a:t> </a:t>
            </a:r>
            <a:r>
              <a:rPr lang="es-ES" sz="1400" dirty="0" err="1"/>
              <a:t>estuak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janztea</a:t>
            </a:r>
            <a:r>
              <a:rPr lang="es-ES" sz="1400" dirty="0"/>
              <a:t>, </a:t>
            </a:r>
            <a:r>
              <a:rPr lang="es-ES" sz="1400" dirty="0" err="1"/>
              <a:t>otorduen</a:t>
            </a:r>
            <a:r>
              <a:rPr lang="es-ES" sz="1400" dirty="0"/>
              <a:t> </a:t>
            </a:r>
            <a:r>
              <a:rPr lang="es-ES" sz="1400" dirty="0" err="1"/>
              <a:t>ondoren</a:t>
            </a:r>
            <a:r>
              <a:rPr lang="es-ES" sz="1400" dirty="0"/>
              <a:t> </a:t>
            </a:r>
            <a:r>
              <a:rPr lang="es-ES" sz="1400" dirty="0" err="1"/>
              <a:t>berehala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oheratzea</a:t>
            </a:r>
            <a:r>
              <a:rPr lang="es-ES" sz="1400" dirty="0"/>
              <a:t>, </a:t>
            </a:r>
            <a:r>
              <a:rPr lang="es-ES" sz="1400" dirty="0" err="1"/>
              <a:t>ohe-burua</a:t>
            </a:r>
            <a:r>
              <a:rPr lang="es-ES" sz="1400" dirty="0"/>
              <a:t> </a:t>
            </a:r>
            <a:r>
              <a:rPr lang="es-ES" sz="1400" dirty="0" err="1" smtClean="0"/>
              <a:t>altxatzea</a:t>
            </a:r>
            <a:r>
              <a:rPr lang="es-ES" sz="14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400" dirty="0" smtClean="0"/>
              <a:t>•</a:t>
            </a:r>
            <a:r>
              <a:rPr lang="es-ES" sz="1400" b="1" dirty="0" smtClean="0"/>
              <a:t> </a:t>
            </a:r>
            <a:r>
              <a:rPr lang="es-ES" sz="1400" b="1" dirty="0" err="1" smtClean="0">
                <a:solidFill>
                  <a:srgbClr val="4E9EBA"/>
                </a:solidFill>
              </a:rPr>
              <a:t>Antiazidoak</a:t>
            </a:r>
            <a:r>
              <a:rPr lang="es-ES" sz="1400" b="1" dirty="0" smtClean="0">
                <a:solidFill>
                  <a:srgbClr val="4E9EBA"/>
                </a:solidFill>
              </a:rPr>
              <a:t> </a:t>
            </a:r>
            <a:r>
              <a:rPr lang="es-ES" sz="1400" dirty="0" err="1"/>
              <a:t>hartzea</a:t>
            </a:r>
            <a:r>
              <a:rPr lang="es-ES" sz="1400" dirty="0"/>
              <a:t> </a:t>
            </a:r>
            <a:r>
              <a:rPr lang="es-ES" sz="1400" dirty="0" err="1"/>
              <a:t>beste</a:t>
            </a:r>
            <a:r>
              <a:rPr lang="es-ES" sz="1400" dirty="0"/>
              <a:t> </a:t>
            </a:r>
            <a:r>
              <a:rPr lang="es-ES" sz="1400" dirty="0" err="1"/>
              <a:t>aukera</a:t>
            </a:r>
            <a:r>
              <a:rPr lang="es-ES" sz="1400" dirty="0"/>
              <a:t> </a:t>
            </a:r>
            <a:r>
              <a:rPr lang="es-ES" sz="1400" dirty="0" err="1"/>
              <a:t>bat</a:t>
            </a:r>
            <a:r>
              <a:rPr lang="es-ES" sz="1400" dirty="0"/>
              <a:t> da, </a:t>
            </a:r>
            <a:r>
              <a:rPr lang="es-ES" sz="1400" dirty="0" err="1"/>
              <a:t>baina</a:t>
            </a:r>
            <a:r>
              <a:rPr lang="es-ES" sz="1400" dirty="0"/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eraginkortasun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mugatua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dute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 smtClean="0">
                <a:solidFill>
                  <a:srgbClr val="4E9EBA"/>
                </a:solidFill>
              </a:rPr>
              <a:t>dispepsian</a:t>
            </a:r>
            <a:r>
              <a:rPr lang="es-ES" sz="1400" b="1" dirty="0" smtClean="0"/>
              <a:t>.</a:t>
            </a:r>
            <a:r>
              <a:rPr lang="es-ES" sz="1400" dirty="0" smtClean="0"/>
              <a:t> </a:t>
            </a:r>
            <a:r>
              <a:rPr lang="es-ES" sz="1400" dirty="0" err="1"/>
              <a:t>Antiazidoen</a:t>
            </a:r>
            <a:r>
              <a:rPr lang="es-ES" sz="1400" dirty="0"/>
              <a:t> </a:t>
            </a:r>
            <a:r>
              <a:rPr lang="es-ES" sz="1400" dirty="0" err="1"/>
              <a:t>eginkizuna</a:t>
            </a:r>
            <a:r>
              <a:rPr lang="es-ES" sz="1400" dirty="0"/>
              <a:t> </a:t>
            </a:r>
            <a:r>
              <a:rPr lang="es-ES" sz="1400" dirty="0" err="1"/>
              <a:t>digestio</a:t>
            </a:r>
            <a:r>
              <a:rPr lang="es-ES" sz="1400" dirty="0"/>
              <a:t>-trastorno </a:t>
            </a:r>
            <a:r>
              <a:rPr lang="es-ES" sz="1400" dirty="0" err="1"/>
              <a:t>arin</a:t>
            </a:r>
            <a:r>
              <a:rPr lang="es-ES" sz="1400" dirty="0"/>
              <a:t> eta </a:t>
            </a:r>
            <a:r>
              <a:rPr lang="es-ES" sz="1400" dirty="0" err="1"/>
              <a:t>aldizkakoekin</a:t>
            </a:r>
            <a:r>
              <a:rPr lang="es-ES" sz="1400" dirty="0"/>
              <a:t> </a:t>
            </a:r>
            <a:r>
              <a:rPr lang="es-ES" sz="1400" dirty="0" err="1"/>
              <a:t>lotutako</a:t>
            </a:r>
            <a:r>
              <a:rPr lang="es-ES" sz="1400" dirty="0"/>
              <a:t> </a:t>
            </a:r>
            <a:r>
              <a:rPr lang="es-ES" sz="1400" dirty="0" err="1"/>
              <a:t>bihotzerrearen</a:t>
            </a:r>
            <a:r>
              <a:rPr lang="es-ES" sz="1400" dirty="0"/>
              <a:t> </a:t>
            </a:r>
            <a:r>
              <a:rPr lang="es-ES" sz="1400" dirty="0" err="1"/>
              <a:t>tratamendura</a:t>
            </a:r>
            <a:r>
              <a:rPr lang="es-ES" sz="1400" dirty="0"/>
              <a:t> </a:t>
            </a:r>
            <a:r>
              <a:rPr lang="es-ES" sz="1400" dirty="0" err="1"/>
              <a:t>mugatzen</a:t>
            </a:r>
            <a:r>
              <a:rPr lang="es-ES" sz="1400" dirty="0"/>
              <a:t> </a:t>
            </a:r>
            <a:r>
              <a:rPr lang="es-ES" sz="1400" dirty="0" smtClean="0"/>
              <a:t>da, </a:t>
            </a:r>
            <a:r>
              <a:rPr lang="es-ES" sz="1400" dirty="0"/>
              <a:t>eta </a:t>
            </a:r>
            <a:r>
              <a:rPr lang="es-ES" sz="1400" dirty="0" err="1"/>
              <a:t>eskariaren</a:t>
            </a:r>
            <a:r>
              <a:rPr lang="es-ES" sz="1400" dirty="0"/>
              <a:t> </a:t>
            </a:r>
            <a:r>
              <a:rPr lang="es-ES" sz="1400" dirty="0" err="1"/>
              <a:t>arabera</a:t>
            </a:r>
            <a:r>
              <a:rPr lang="es-ES" sz="1400" dirty="0"/>
              <a:t> </a:t>
            </a:r>
            <a:r>
              <a:rPr lang="es-ES" sz="1400" dirty="0" err="1"/>
              <a:t>erabiltzen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sintomak</a:t>
            </a:r>
            <a:r>
              <a:rPr lang="es-ES" sz="1400" dirty="0"/>
              <a:t> </a:t>
            </a:r>
            <a:r>
              <a:rPr lang="es-ES" sz="1400" dirty="0" err="1"/>
              <a:t>daudenean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aurreikusten</a:t>
            </a:r>
            <a:r>
              <a:rPr lang="es-ES" sz="1400" dirty="0"/>
              <a:t> </a:t>
            </a:r>
            <a:r>
              <a:rPr lang="es-ES" sz="1400" dirty="0" err="1"/>
              <a:t>direnean</a:t>
            </a:r>
            <a:r>
              <a:rPr lang="es-ES" sz="1400" dirty="0"/>
              <a:t> (</a:t>
            </a:r>
            <a:r>
              <a:rPr lang="es-ES" sz="1400" dirty="0" err="1"/>
              <a:t>adibidez</a:t>
            </a:r>
            <a:r>
              <a:rPr lang="es-ES" sz="1400" dirty="0"/>
              <a:t>, </a:t>
            </a:r>
            <a:r>
              <a:rPr lang="es-ES" sz="1400" dirty="0" err="1"/>
              <a:t>otordu</a:t>
            </a:r>
            <a:r>
              <a:rPr lang="es-ES" sz="1400" dirty="0"/>
              <a:t> </a:t>
            </a:r>
            <a:r>
              <a:rPr lang="es-ES" sz="1400" dirty="0" err="1" smtClean="0"/>
              <a:t>nagusien</a:t>
            </a:r>
            <a:r>
              <a:rPr lang="es-ES" sz="1400" dirty="0" smtClean="0"/>
              <a:t> </a:t>
            </a:r>
            <a:r>
              <a:rPr lang="es-ES" sz="1400" dirty="0" err="1"/>
              <a:t>ondorengo</a:t>
            </a:r>
            <a:r>
              <a:rPr lang="es-ES" sz="1400" dirty="0"/>
              <a:t> 30-60 </a:t>
            </a:r>
            <a:r>
              <a:rPr lang="es-ES" sz="1400" dirty="0" err="1"/>
              <a:t>minutuetan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oheratzean</a:t>
            </a:r>
            <a:r>
              <a:rPr lang="es-ES" sz="1400" dirty="0" smtClean="0"/>
              <a:t>). </a:t>
            </a:r>
            <a:r>
              <a:rPr lang="es-ES" sz="1400" dirty="0"/>
              <a:t>Azkar </a:t>
            </a:r>
            <a:r>
              <a:rPr lang="es-ES" sz="1400" dirty="0" err="1"/>
              <a:t>eragiten</a:t>
            </a:r>
            <a:r>
              <a:rPr lang="es-ES" sz="1400" dirty="0"/>
              <a:t> </a:t>
            </a:r>
            <a:r>
              <a:rPr lang="es-ES" sz="1400" dirty="0" err="1"/>
              <a:t>dute</a:t>
            </a:r>
            <a:r>
              <a:rPr lang="es-ES" sz="1400" dirty="0"/>
              <a:t>, </a:t>
            </a:r>
            <a:r>
              <a:rPr lang="es-ES" sz="1400" dirty="0" err="1"/>
              <a:t>baina</a:t>
            </a:r>
            <a:r>
              <a:rPr lang="es-ES" sz="1400" dirty="0"/>
              <a:t> </a:t>
            </a:r>
            <a:r>
              <a:rPr lang="es-ES" sz="1400" dirty="0" err="1"/>
              <a:t>iraupen</a:t>
            </a:r>
            <a:r>
              <a:rPr lang="es-ES" sz="1400" dirty="0"/>
              <a:t> </a:t>
            </a:r>
            <a:r>
              <a:rPr lang="es-ES" sz="1400" dirty="0" err="1"/>
              <a:t>laburreko</a:t>
            </a:r>
            <a:r>
              <a:rPr lang="es-ES" sz="1400" dirty="0"/>
              <a:t> </a:t>
            </a:r>
            <a:r>
              <a:rPr lang="es-ES" sz="1400" dirty="0" err="1"/>
              <a:t>efektua</a:t>
            </a:r>
            <a:r>
              <a:rPr lang="es-ES" sz="1400" dirty="0"/>
              <a:t> </a:t>
            </a:r>
            <a:r>
              <a:rPr lang="es-ES" sz="1400" dirty="0" err="1" smtClean="0"/>
              <a:t>daukate</a:t>
            </a:r>
            <a:r>
              <a:rPr lang="es-ES" sz="14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400" dirty="0" smtClean="0"/>
              <a:t>• </a:t>
            </a:r>
            <a:r>
              <a:rPr lang="es-ES" sz="1400" dirty="0" err="1" smtClean="0"/>
              <a:t>Garrantzitsua</a:t>
            </a:r>
            <a:r>
              <a:rPr lang="es-ES" sz="1400" dirty="0" smtClean="0"/>
              <a:t> </a:t>
            </a:r>
            <a:r>
              <a:rPr lang="es-ES" sz="1400" dirty="0"/>
              <a:t>da </a:t>
            </a:r>
            <a:r>
              <a:rPr lang="es-ES" sz="1400" b="1" dirty="0" err="1">
                <a:solidFill>
                  <a:srgbClr val="4E9EBA"/>
                </a:solidFill>
              </a:rPr>
              <a:t>kontuan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hartzea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sintoma</a:t>
            </a:r>
            <a:r>
              <a:rPr lang="es-ES" sz="1400" b="1" dirty="0">
                <a:solidFill>
                  <a:srgbClr val="4E9EBA"/>
                </a:solidFill>
              </a:rPr>
              <a:t> eta alerta-</a:t>
            </a:r>
            <a:r>
              <a:rPr lang="es-ES" sz="1400" b="1" dirty="0" err="1">
                <a:solidFill>
                  <a:srgbClr val="4E9EBA"/>
                </a:solidFill>
              </a:rPr>
              <a:t>zeinu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posibleak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dirty="0"/>
              <a:t>(disfagia, </a:t>
            </a:r>
            <a:r>
              <a:rPr lang="es-ES" sz="1400" dirty="0" err="1"/>
              <a:t>gorako</a:t>
            </a:r>
            <a:r>
              <a:rPr lang="es-ES" sz="1400" dirty="0"/>
              <a:t> </a:t>
            </a:r>
            <a:r>
              <a:rPr lang="es-ES" sz="1400" dirty="0" err="1"/>
              <a:t>errepikatuak</a:t>
            </a:r>
            <a:r>
              <a:rPr lang="es-ES" sz="1400" dirty="0"/>
              <a:t>, </a:t>
            </a:r>
            <a:r>
              <a:rPr lang="es-ES" sz="1400" dirty="0" err="1"/>
              <a:t>odoljario</a:t>
            </a:r>
            <a:r>
              <a:rPr lang="es-ES" sz="1400" dirty="0"/>
              <a:t> </a:t>
            </a:r>
            <a:r>
              <a:rPr lang="es-ES" sz="1400" dirty="0" err="1"/>
              <a:t>digestibo</a:t>
            </a:r>
            <a:r>
              <a:rPr lang="es-ES" sz="1400" dirty="0"/>
              <a:t> </a:t>
            </a:r>
            <a:r>
              <a:rPr lang="es-ES" sz="1400" dirty="0" err="1"/>
              <a:t>altua</a:t>
            </a:r>
            <a:r>
              <a:rPr lang="es-ES" sz="1400" dirty="0"/>
              <a:t>, anemia, </a:t>
            </a:r>
            <a:r>
              <a:rPr lang="es-ES" sz="1400" dirty="0" err="1"/>
              <a:t>azalpenik</a:t>
            </a:r>
            <a:r>
              <a:rPr lang="es-ES" sz="1400" dirty="0"/>
              <a:t> </a:t>
            </a:r>
            <a:r>
              <a:rPr lang="es-ES" sz="1400" dirty="0" err="1"/>
              <a:t>gabeko</a:t>
            </a:r>
            <a:r>
              <a:rPr lang="es-ES" sz="1400" dirty="0"/>
              <a:t> </a:t>
            </a:r>
            <a:r>
              <a:rPr lang="es-ES" sz="1400" dirty="0" err="1"/>
              <a:t>pisu</a:t>
            </a:r>
            <a:r>
              <a:rPr lang="es-ES" sz="1400" dirty="0"/>
              <a:t>-galera, </a:t>
            </a:r>
            <a:r>
              <a:rPr lang="es-ES" sz="1400" dirty="0" err="1"/>
              <a:t>miaketa</a:t>
            </a:r>
            <a:r>
              <a:rPr lang="es-ES" sz="1400" dirty="0"/>
              <a:t> </a:t>
            </a:r>
            <a:r>
              <a:rPr lang="es-ES" sz="1400" dirty="0" err="1"/>
              <a:t>fisiko</a:t>
            </a:r>
            <a:r>
              <a:rPr lang="es-ES" sz="1400" dirty="0"/>
              <a:t> </a:t>
            </a:r>
            <a:r>
              <a:rPr lang="es-ES" sz="1400" dirty="0" err="1"/>
              <a:t>patologikoa</a:t>
            </a:r>
            <a:r>
              <a:rPr lang="es-ES" sz="1400" dirty="0"/>
              <a:t> eta min </a:t>
            </a:r>
            <a:r>
              <a:rPr lang="es-ES" sz="1400" dirty="0" err="1"/>
              <a:t>jarraitua</a:t>
            </a:r>
            <a:r>
              <a:rPr lang="es-ES" sz="1400" dirty="0"/>
              <a:t>), </a:t>
            </a:r>
            <a:r>
              <a:rPr lang="es-ES" sz="1400" dirty="0" err="1"/>
              <a:t>halakoek</a:t>
            </a:r>
            <a:r>
              <a:rPr lang="es-ES" sz="1400" dirty="0"/>
              <a:t> </a:t>
            </a:r>
            <a:r>
              <a:rPr lang="es-ES" sz="1400" dirty="0" err="1"/>
              <a:t>bestelako</a:t>
            </a:r>
            <a:r>
              <a:rPr lang="es-ES" sz="1400" dirty="0"/>
              <a:t> </a:t>
            </a:r>
            <a:r>
              <a:rPr lang="es-ES" sz="1400" dirty="0" err="1"/>
              <a:t>esku-hartze</a:t>
            </a:r>
            <a:r>
              <a:rPr lang="es-ES" sz="1400" dirty="0"/>
              <a:t> </a:t>
            </a:r>
            <a:r>
              <a:rPr lang="es-ES" sz="1400" dirty="0" err="1"/>
              <a:t>batzuk</a:t>
            </a:r>
            <a:r>
              <a:rPr lang="es-ES" sz="1400" dirty="0"/>
              <a:t> </a:t>
            </a:r>
            <a:r>
              <a:rPr lang="es-ES" sz="1400" dirty="0" err="1"/>
              <a:t>eskatzen</a:t>
            </a:r>
            <a:r>
              <a:rPr lang="es-ES" sz="1400" dirty="0"/>
              <a:t> </a:t>
            </a:r>
            <a:r>
              <a:rPr lang="es-ES" sz="1400" dirty="0" err="1" smtClean="0"/>
              <a:t>baitituzte</a:t>
            </a:r>
            <a:r>
              <a:rPr lang="es-ES" sz="14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400" dirty="0" smtClean="0"/>
              <a:t>• </a:t>
            </a:r>
            <a:r>
              <a:rPr lang="es-ES" sz="1400" dirty="0" err="1" smtClean="0"/>
              <a:t>Erizainak</a:t>
            </a:r>
            <a:r>
              <a:rPr lang="es-ES" sz="1400" dirty="0" smtClean="0"/>
              <a:t> </a:t>
            </a:r>
            <a:r>
              <a:rPr lang="es-ES" sz="1400" dirty="0" err="1"/>
              <a:t>ezin</a:t>
            </a:r>
            <a:r>
              <a:rPr lang="es-ES" sz="1400" dirty="0"/>
              <a:t> </a:t>
            </a:r>
            <a:r>
              <a:rPr lang="es-ES" sz="1400" dirty="0" err="1"/>
              <a:t>ditu</a:t>
            </a:r>
            <a:r>
              <a:rPr lang="es-ES" sz="1400" dirty="0"/>
              <a:t> </a:t>
            </a:r>
            <a:r>
              <a:rPr lang="es-ES" sz="1400" dirty="0" err="1"/>
              <a:t>modu</a:t>
            </a:r>
            <a:r>
              <a:rPr lang="es-ES" sz="1400" dirty="0"/>
              <a:t> </a:t>
            </a:r>
            <a:r>
              <a:rPr lang="es-ES" sz="1400" dirty="0" err="1"/>
              <a:t>autonomoan</a:t>
            </a:r>
            <a:r>
              <a:rPr lang="es-ES" sz="1400" dirty="0"/>
              <a:t> </a:t>
            </a:r>
            <a:r>
              <a:rPr lang="es-ES" sz="1400" dirty="0" err="1"/>
              <a:t>indikatu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protoi-ponparen</a:t>
            </a:r>
            <a:r>
              <a:rPr lang="es-ES" sz="1400" dirty="0"/>
              <a:t> </a:t>
            </a:r>
            <a:r>
              <a:rPr lang="es-ES" sz="1400" dirty="0" err="1"/>
              <a:t>inhibitzaileak</a:t>
            </a:r>
            <a:r>
              <a:rPr lang="es-ES" sz="1400" dirty="0"/>
              <a:t> (</a:t>
            </a:r>
            <a:r>
              <a:rPr lang="es-ES" sz="1400" dirty="0" err="1"/>
              <a:t>aukerako</a:t>
            </a:r>
            <a:r>
              <a:rPr lang="es-ES" sz="1400" dirty="0"/>
              <a:t> </a:t>
            </a:r>
            <a:r>
              <a:rPr lang="es-ES" sz="1400" dirty="0" err="1"/>
              <a:t>farmakoak</a:t>
            </a:r>
            <a:r>
              <a:rPr lang="es-ES" sz="1400" dirty="0"/>
              <a:t> </a:t>
            </a:r>
            <a:r>
              <a:rPr lang="es-ES" sz="1400" dirty="0" err="1"/>
              <a:t>ultzera</a:t>
            </a:r>
            <a:r>
              <a:rPr lang="es-ES" sz="1400" dirty="0"/>
              <a:t> </a:t>
            </a:r>
            <a:r>
              <a:rPr lang="es-ES" sz="1400" dirty="0" err="1"/>
              <a:t>peptikoan</a:t>
            </a:r>
            <a:r>
              <a:rPr lang="es-ES" sz="1400" dirty="0"/>
              <a:t>, </a:t>
            </a:r>
            <a:r>
              <a:rPr lang="es-ES" sz="1400" dirty="0" err="1"/>
              <a:t>errefluxuan</a:t>
            </a:r>
            <a:r>
              <a:rPr lang="es-ES" sz="1400" dirty="0"/>
              <a:t> eta </a:t>
            </a:r>
            <a:r>
              <a:rPr lang="es-ES" sz="1400" dirty="0" err="1"/>
              <a:t>dispepsian</a:t>
            </a:r>
            <a:r>
              <a:rPr lang="es-ES" sz="1400" dirty="0"/>
              <a:t>) </a:t>
            </a:r>
            <a:r>
              <a:rPr lang="es-ES" sz="1400" dirty="0" err="1"/>
              <a:t>ezta</a:t>
            </a:r>
            <a:r>
              <a:rPr lang="es-ES" sz="1400" dirty="0"/>
              <a:t> </a:t>
            </a:r>
            <a:r>
              <a:rPr lang="es-ES" sz="1400" dirty="0" smtClean="0"/>
              <a:t>AntiH</a:t>
            </a:r>
            <a:r>
              <a:rPr lang="es-ES" sz="1400" baseline="-25000" dirty="0" smtClean="0"/>
              <a:t>2</a:t>
            </a:r>
            <a:r>
              <a:rPr lang="es-ES" sz="1400" dirty="0" smtClean="0"/>
              <a:t>-ak </a:t>
            </a:r>
            <a:r>
              <a:rPr lang="es-ES" sz="1400" dirty="0"/>
              <a:t>ere.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14836" y="5795121"/>
            <a:ext cx="1357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</a:rPr>
              <a:t>• AMF: </a:t>
            </a: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Dispepsia</a:t>
            </a:r>
            <a:endParaRPr lang="es-ES" sz="1200" dirty="0">
              <a:solidFill>
                <a:prstClr val="black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33802" y="94527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9" name="Imagen 8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188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543" y="287437"/>
            <a:ext cx="11009745" cy="86331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9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HOTZERI ARRUNTA – ANTITUSIBOAK, SUDUR-DESKONGESTIONATZAILEAK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635" y="1308389"/>
            <a:ext cx="10824529" cy="49406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1600" dirty="0" err="1"/>
              <a:t>Hotzeri</a:t>
            </a:r>
            <a:r>
              <a:rPr lang="es-ES" sz="1600" dirty="0"/>
              <a:t> </a:t>
            </a:r>
            <a:r>
              <a:rPr lang="es-ES" sz="1600" dirty="0" err="1"/>
              <a:t>gehienak</a:t>
            </a:r>
            <a:r>
              <a:rPr lang="es-ES" sz="1600" dirty="0"/>
              <a:t> 7-10 </a:t>
            </a:r>
            <a:r>
              <a:rPr lang="es-ES" sz="1600" dirty="0" err="1"/>
              <a:t>egunetan</a:t>
            </a:r>
            <a:r>
              <a:rPr lang="es-ES" sz="1600" dirty="0"/>
              <a:t> </a:t>
            </a:r>
            <a:r>
              <a:rPr lang="es-ES" sz="1600" dirty="0" err="1"/>
              <a:t>hobetzen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eta 2-3 </a:t>
            </a:r>
            <a:r>
              <a:rPr lang="es-ES" sz="1600" dirty="0" err="1"/>
              <a:t>aste</a:t>
            </a:r>
            <a:r>
              <a:rPr lang="es-ES" sz="1600" dirty="0"/>
              <a:t> </a:t>
            </a:r>
            <a:r>
              <a:rPr lang="es-ES" sz="1600" dirty="0" err="1"/>
              <a:t>bitartean</a:t>
            </a:r>
            <a:r>
              <a:rPr lang="es-ES" sz="1600" dirty="0"/>
              <a:t> </a:t>
            </a:r>
            <a:r>
              <a:rPr lang="es-ES" sz="1600" dirty="0" err="1"/>
              <a:t>sendatzen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</a:t>
            </a:r>
            <a:r>
              <a:rPr lang="es-ES" sz="1600" dirty="0" err="1"/>
              <a:t>tratamendu</a:t>
            </a:r>
            <a:r>
              <a:rPr lang="es-ES" sz="1600" dirty="0"/>
              <a:t> </a:t>
            </a:r>
            <a:r>
              <a:rPr lang="es-ES" sz="1600" dirty="0" err="1" smtClean="0"/>
              <a:t>farmakologikoaren</a:t>
            </a:r>
            <a:r>
              <a:rPr lang="es-ES" sz="1600" dirty="0" smtClean="0"/>
              <a:t> </a:t>
            </a:r>
            <a:r>
              <a:rPr lang="es-ES" sz="1600" dirty="0" err="1"/>
              <a:t>beharrik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. </a:t>
            </a:r>
            <a:r>
              <a:rPr lang="es-ES" sz="1600" dirty="0" err="1"/>
              <a:t>Sintoma</a:t>
            </a:r>
            <a:r>
              <a:rPr lang="es-ES" sz="1600" dirty="0"/>
              <a:t> </a:t>
            </a:r>
            <a:r>
              <a:rPr lang="es-ES" sz="1600" dirty="0" err="1"/>
              <a:t>moderatuak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larriak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pazienteek</a:t>
            </a:r>
            <a:r>
              <a:rPr lang="es-ES" sz="1600" dirty="0"/>
              <a:t> </a:t>
            </a:r>
            <a:r>
              <a:rPr lang="es-ES" sz="1600" dirty="0" smtClean="0"/>
              <a:t> </a:t>
            </a:r>
            <a:r>
              <a:rPr lang="es-ES" sz="1600" dirty="0" err="1"/>
              <a:t>aukera</a:t>
            </a:r>
            <a:r>
              <a:rPr lang="es-ES" sz="1600" dirty="0"/>
              <a:t> </a:t>
            </a:r>
            <a:r>
              <a:rPr lang="es-ES" sz="1600" dirty="0" err="1"/>
              <a:t>terapeutiko</a:t>
            </a:r>
            <a:r>
              <a:rPr lang="es-ES" sz="1600" dirty="0"/>
              <a:t> </a:t>
            </a:r>
            <a:r>
              <a:rPr lang="es-ES" sz="1600" dirty="0" err="1" smtClean="0"/>
              <a:t>ezberdiank</a:t>
            </a:r>
            <a:r>
              <a:rPr lang="es-ES" sz="1600" dirty="0" smtClean="0"/>
              <a:t> </a:t>
            </a:r>
            <a:r>
              <a:rPr lang="es-ES" sz="1600" dirty="0" err="1" smtClean="0"/>
              <a:t>erabil</a:t>
            </a:r>
            <a:r>
              <a:rPr lang="es-ES" sz="1600" dirty="0" smtClean="0"/>
              <a:t> </a:t>
            </a:r>
            <a:r>
              <a:rPr lang="es-ES" sz="1600" dirty="0" err="1"/>
              <a:t>ditzakete</a:t>
            </a:r>
            <a:r>
              <a:rPr lang="es-ES" sz="1600" dirty="0"/>
              <a:t> </a:t>
            </a:r>
            <a:r>
              <a:rPr lang="es-ES" sz="1600" dirty="0" err="1" smtClean="0"/>
              <a:t>sintoma</a:t>
            </a:r>
            <a:r>
              <a:rPr lang="es-ES" sz="1600" dirty="0" smtClean="0"/>
              <a:t> </a:t>
            </a:r>
            <a:r>
              <a:rPr lang="es-ES" sz="1600" dirty="0" err="1" smtClean="0"/>
              <a:t>nagusien</a:t>
            </a:r>
            <a:r>
              <a:rPr lang="es-ES" sz="1600" dirty="0" smtClean="0"/>
              <a:t> </a:t>
            </a:r>
            <a:r>
              <a:rPr lang="es-ES" sz="1600" dirty="0" err="1" smtClean="0"/>
              <a:t>arabera</a:t>
            </a:r>
            <a:r>
              <a:rPr lang="es-ES" sz="1600" dirty="0" smtClean="0"/>
              <a:t>:</a:t>
            </a:r>
          </a:p>
          <a:p>
            <a:pPr algn="just">
              <a:lnSpc>
                <a:spcPct val="110000"/>
              </a:lnSpc>
            </a:pPr>
            <a:r>
              <a:rPr lang="es-ES" sz="1400" b="1" dirty="0" err="1" smtClean="0">
                <a:solidFill>
                  <a:srgbClr val="4E9EBA"/>
                </a:solidFill>
              </a:rPr>
              <a:t>Neurri</a:t>
            </a:r>
            <a:r>
              <a:rPr lang="es-ES" sz="1400" b="1" dirty="0" smtClean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higienikoak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dirty="0">
                <a:solidFill>
                  <a:srgbClr val="4E9EBA"/>
                </a:solidFill>
              </a:rPr>
              <a:t>–</a:t>
            </a:r>
            <a:r>
              <a:rPr lang="es-ES" sz="1400" dirty="0" err="1"/>
              <a:t>eskuak</a:t>
            </a:r>
            <a:r>
              <a:rPr lang="es-ES" sz="1400" dirty="0"/>
              <a:t> </a:t>
            </a:r>
            <a:r>
              <a:rPr lang="es-ES" sz="1400" dirty="0" err="1"/>
              <a:t>garbitzea</a:t>
            </a:r>
            <a:r>
              <a:rPr lang="es-ES" sz="1400" dirty="0"/>
              <a:t>, </a:t>
            </a:r>
            <a:r>
              <a:rPr lang="es-ES" sz="1400" dirty="0" err="1"/>
              <a:t>maskarak</a:t>
            </a:r>
            <a:r>
              <a:rPr lang="es-ES" sz="1400" dirty="0"/>
              <a:t>, </a:t>
            </a:r>
            <a:r>
              <a:rPr lang="es-ES" sz="1400" dirty="0" err="1"/>
              <a:t>distantzia</a:t>
            </a:r>
            <a:r>
              <a:rPr lang="es-ES" sz="1400" dirty="0"/>
              <a:t> </a:t>
            </a:r>
            <a:r>
              <a:rPr lang="es-ES" sz="1400" dirty="0" err="1"/>
              <a:t>soziala</a:t>
            </a:r>
            <a:r>
              <a:rPr lang="es-ES" sz="1400" dirty="0"/>
              <a:t>...–, arnas </a:t>
            </a:r>
            <a:r>
              <a:rPr lang="es-ES" sz="1400" dirty="0" err="1"/>
              <a:t>birusen</a:t>
            </a:r>
            <a:r>
              <a:rPr lang="es-ES" sz="1400" dirty="0"/>
              <a:t> </a:t>
            </a:r>
            <a:r>
              <a:rPr lang="es-ES" sz="1400" dirty="0" err="1"/>
              <a:t>kutsadura</a:t>
            </a:r>
            <a:r>
              <a:rPr lang="es-ES" sz="1400" dirty="0"/>
              <a:t> </a:t>
            </a:r>
            <a:r>
              <a:rPr lang="es-ES" sz="1400" dirty="0" err="1"/>
              <a:t>murrizteko</a:t>
            </a:r>
            <a:r>
              <a:rPr lang="es-ES" sz="1400" dirty="0"/>
              <a:t>. </a:t>
            </a:r>
            <a:endParaRPr lang="es-ES" sz="1400" dirty="0" smtClean="0"/>
          </a:p>
          <a:p>
            <a:pPr algn="just">
              <a:lnSpc>
                <a:spcPct val="110000"/>
              </a:lnSpc>
            </a:pPr>
            <a:r>
              <a:rPr lang="es-ES" sz="1400" b="1" dirty="0" err="1" smtClean="0">
                <a:solidFill>
                  <a:srgbClr val="4E9EBA"/>
                </a:solidFill>
              </a:rPr>
              <a:t>Analgesikoak</a:t>
            </a:r>
            <a:r>
              <a:rPr lang="es-ES" sz="1400" b="1" dirty="0" smtClean="0">
                <a:solidFill>
                  <a:srgbClr val="4E9EBA"/>
                </a:solidFill>
              </a:rPr>
              <a:t> </a:t>
            </a:r>
            <a:r>
              <a:rPr lang="es-ES" sz="1400" dirty="0"/>
              <a:t>(</a:t>
            </a:r>
            <a:r>
              <a:rPr lang="es-ES" sz="1400" dirty="0" err="1"/>
              <a:t>parazetamola</a:t>
            </a:r>
            <a:r>
              <a:rPr lang="es-ES" sz="1400" dirty="0"/>
              <a:t>, </a:t>
            </a:r>
            <a:r>
              <a:rPr lang="es-ES" sz="1400" dirty="0" err="1"/>
              <a:t>ibuprofenoa</a:t>
            </a:r>
            <a:r>
              <a:rPr lang="es-ES" sz="1400" dirty="0" smtClean="0"/>
              <a:t>): </a:t>
            </a:r>
            <a:r>
              <a:rPr lang="es-ES" sz="1400" dirty="0" err="1"/>
              <a:t>buruko</a:t>
            </a:r>
            <a:r>
              <a:rPr lang="es-ES" sz="1400" dirty="0"/>
              <a:t> mina, </a:t>
            </a:r>
            <a:r>
              <a:rPr lang="es-ES" sz="1400" dirty="0" err="1"/>
              <a:t>belarriko</a:t>
            </a:r>
            <a:r>
              <a:rPr lang="es-ES" sz="1400" dirty="0"/>
              <a:t> mina, min </a:t>
            </a:r>
            <a:r>
              <a:rPr lang="es-ES" sz="1400" dirty="0" err="1"/>
              <a:t>muskuloeskeletikoa</a:t>
            </a:r>
            <a:r>
              <a:rPr lang="es-ES" sz="1400" dirty="0"/>
              <a:t>, </a:t>
            </a:r>
            <a:r>
              <a:rPr lang="es-ES" sz="1400" dirty="0" err="1"/>
              <a:t>ondoeza</a:t>
            </a:r>
            <a:r>
              <a:rPr lang="es-ES" sz="1400" dirty="0"/>
              <a:t> </a:t>
            </a:r>
            <a:r>
              <a:rPr lang="es-ES" sz="1400" dirty="0" err="1"/>
              <a:t>arintzeko</a:t>
            </a:r>
            <a:r>
              <a:rPr lang="es-ES" sz="14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s-ES" sz="1400" b="1" dirty="0" err="1" smtClean="0">
                <a:solidFill>
                  <a:srgbClr val="4E9EBA"/>
                </a:solidFill>
              </a:rPr>
              <a:t>Sudurreko</a:t>
            </a:r>
            <a:r>
              <a:rPr lang="es-ES" sz="1400" b="1" dirty="0" smtClean="0">
                <a:solidFill>
                  <a:srgbClr val="4E9EBA"/>
                </a:solidFill>
              </a:rPr>
              <a:t> </a:t>
            </a:r>
            <a:r>
              <a:rPr lang="es-ES" sz="1400" b="1" dirty="0" err="1" smtClean="0">
                <a:solidFill>
                  <a:srgbClr val="4E9EBA"/>
                </a:solidFill>
              </a:rPr>
              <a:t>kongestiorako</a:t>
            </a:r>
            <a:r>
              <a:rPr lang="es-ES" sz="1400" dirty="0" smtClean="0"/>
              <a:t>: </a:t>
            </a:r>
            <a:r>
              <a:rPr lang="es-ES" sz="1400" dirty="0" err="1"/>
              <a:t>sudur-garbiketak</a:t>
            </a:r>
            <a:r>
              <a:rPr lang="es-ES" sz="1400" dirty="0"/>
              <a:t> </a:t>
            </a:r>
            <a:r>
              <a:rPr lang="es-ES" sz="1400" dirty="0" err="1"/>
              <a:t>ur</a:t>
            </a:r>
            <a:r>
              <a:rPr lang="es-ES" sz="1400" dirty="0"/>
              <a:t> </a:t>
            </a:r>
            <a:r>
              <a:rPr lang="es-ES" sz="1400" dirty="0" err="1"/>
              <a:t>gaziarekin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serum</a:t>
            </a:r>
            <a:r>
              <a:rPr lang="es-ES" sz="1400" dirty="0"/>
              <a:t> </a:t>
            </a:r>
            <a:r>
              <a:rPr lang="es-ES" sz="1400" dirty="0" err="1" smtClean="0"/>
              <a:t>gaziarekin</a:t>
            </a:r>
            <a:r>
              <a:rPr lang="es-ES" sz="1400" dirty="0" smtClean="0"/>
              <a:t>.  </a:t>
            </a:r>
            <a:r>
              <a:rPr lang="es-ES" sz="1400" dirty="0" err="1"/>
              <a:t>Ur-baporizazioak</a:t>
            </a:r>
            <a:r>
              <a:rPr lang="es-ES" sz="1400" dirty="0"/>
              <a:t> </a:t>
            </a:r>
            <a:r>
              <a:rPr lang="es-ES" sz="1400" dirty="0" err="1"/>
              <a:t>erabilgarriak</a:t>
            </a:r>
            <a:r>
              <a:rPr lang="es-ES" sz="1400" dirty="0"/>
              <a:t> izan </a:t>
            </a:r>
            <a:r>
              <a:rPr lang="es-ES" sz="1400" dirty="0" err="1"/>
              <a:t>daitezke</a:t>
            </a:r>
            <a:r>
              <a:rPr lang="es-ES" sz="1400" dirty="0"/>
              <a:t>. </a:t>
            </a:r>
            <a:r>
              <a:rPr lang="es-ES" sz="1400" dirty="0" err="1" smtClean="0"/>
              <a:t>Aurreko</a:t>
            </a:r>
            <a:r>
              <a:rPr lang="es-ES" sz="1400" dirty="0" smtClean="0"/>
              <a:t> </a:t>
            </a:r>
            <a:r>
              <a:rPr lang="es-ES" sz="1400" dirty="0" err="1"/>
              <a:t>guztiak</a:t>
            </a:r>
            <a:r>
              <a:rPr lang="es-ES" sz="1400" dirty="0"/>
              <a:t> </a:t>
            </a:r>
            <a:r>
              <a:rPr lang="es-ES" sz="1400" dirty="0" err="1"/>
              <a:t>eraginkorrak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badira</a:t>
            </a:r>
            <a:r>
              <a:rPr lang="es-ES" sz="1400" dirty="0"/>
              <a:t>, </a:t>
            </a:r>
            <a:r>
              <a:rPr lang="es-ES" sz="1400" b="1" dirty="0" err="1">
                <a:solidFill>
                  <a:srgbClr val="4E9EBA"/>
                </a:solidFill>
              </a:rPr>
              <a:t>sudur-deskongestionatzaile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adrenergikoak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dirty="0" err="1"/>
              <a:t>erabil</a:t>
            </a:r>
            <a:r>
              <a:rPr lang="es-ES" sz="1400" dirty="0"/>
              <a:t> </a:t>
            </a:r>
            <a:r>
              <a:rPr lang="es-ES" sz="1400" dirty="0" err="1"/>
              <a:t>daitezke</a:t>
            </a:r>
            <a:r>
              <a:rPr lang="es-ES" sz="1400" dirty="0"/>
              <a:t>, </a:t>
            </a:r>
            <a:r>
              <a:rPr lang="es-ES" sz="1400" dirty="0" err="1"/>
              <a:t>ezinbesteko</a:t>
            </a:r>
            <a:r>
              <a:rPr lang="es-ES" sz="1400" dirty="0"/>
              <a:t> </a:t>
            </a:r>
            <a:r>
              <a:rPr lang="es-ES" sz="1400" dirty="0" err="1"/>
              <a:t>dosiak</a:t>
            </a:r>
            <a:r>
              <a:rPr lang="es-ES" sz="1400" dirty="0"/>
              <a:t> </a:t>
            </a:r>
            <a:r>
              <a:rPr lang="es-ES" sz="1400" dirty="0" err="1"/>
              <a:t>soilik</a:t>
            </a:r>
            <a:r>
              <a:rPr lang="es-ES" sz="1400" dirty="0"/>
              <a:t> </a:t>
            </a:r>
            <a:r>
              <a:rPr lang="es-ES" sz="1400" dirty="0" err="1"/>
              <a:t>aplikatuz</a:t>
            </a:r>
            <a:r>
              <a:rPr lang="es-ES" sz="1400" dirty="0"/>
              <a:t> (</a:t>
            </a:r>
            <a:r>
              <a:rPr lang="es-ES" sz="1400" dirty="0" err="1"/>
              <a:t>batez</a:t>
            </a:r>
            <a:r>
              <a:rPr lang="es-ES" sz="1400" dirty="0"/>
              <a:t> ere lo </a:t>
            </a:r>
            <a:r>
              <a:rPr lang="es-ES" sz="1400" dirty="0" err="1"/>
              <a:t>egin</a:t>
            </a:r>
            <a:r>
              <a:rPr lang="es-ES" sz="1400" dirty="0"/>
              <a:t> </a:t>
            </a:r>
            <a:r>
              <a:rPr lang="es-ES" sz="1400" dirty="0" err="1"/>
              <a:t>aurrekoa</a:t>
            </a:r>
            <a:r>
              <a:rPr lang="es-ES" sz="1400" dirty="0"/>
              <a:t>) eta </a:t>
            </a:r>
            <a:r>
              <a:rPr lang="es-ES" sz="1400" dirty="0" err="1"/>
              <a:t>gehienez</a:t>
            </a:r>
            <a:r>
              <a:rPr lang="es-ES" sz="1400" dirty="0"/>
              <a:t> ere 3-5 </a:t>
            </a:r>
            <a:r>
              <a:rPr lang="es-ES" sz="1400" dirty="0" err="1" smtClean="0"/>
              <a:t>egun</a:t>
            </a:r>
            <a:r>
              <a:rPr lang="es-ES" sz="1400" dirty="0" smtClean="0"/>
              <a:t> </a:t>
            </a:r>
            <a:r>
              <a:rPr lang="es-ES" sz="1400" dirty="0" err="1" smtClean="0"/>
              <a:t>jarraian</a:t>
            </a:r>
            <a:r>
              <a:rPr lang="es-ES" sz="1400" dirty="0" smtClean="0"/>
              <a:t>, </a:t>
            </a:r>
            <a:r>
              <a:rPr lang="es-ES" sz="1400" dirty="0" err="1" smtClean="0"/>
              <a:t>tratamendua</a:t>
            </a:r>
            <a:r>
              <a:rPr lang="es-ES" sz="1400" dirty="0" smtClean="0"/>
              <a:t> </a:t>
            </a:r>
            <a:r>
              <a:rPr lang="es-ES" sz="1400" dirty="0" err="1" smtClean="0"/>
              <a:t>etetean</a:t>
            </a:r>
            <a:r>
              <a:rPr lang="es-ES" sz="1400" dirty="0" smtClean="0"/>
              <a:t> </a:t>
            </a:r>
            <a:r>
              <a:rPr lang="es-ES" sz="1400" dirty="0" err="1" smtClean="0"/>
              <a:t>errebote-kongestioa</a:t>
            </a:r>
            <a:r>
              <a:rPr lang="es-ES" sz="1400" dirty="0" smtClean="0"/>
              <a:t> </a:t>
            </a:r>
            <a:r>
              <a:rPr lang="es-ES" sz="1400" dirty="0"/>
              <a:t>sor </a:t>
            </a:r>
            <a:r>
              <a:rPr lang="es-ES" sz="1400" dirty="0" err="1" smtClean="0"/>
              <a:t>dezaketelako</a:t>
            </a:r>
            <a:r>
              <a:rPr lang="es-ES" sz="1400" dirty="0" smtClean="0"/>
              <a:t> (</a:t>
            </a:r>
            <a:r>
              <a:rPr lang="es-ES" sz="1400" dirty="0" err="1" smtClean="0"/>
              <a:t>intentsoa</a:t>
            </a:r>
            <a:r>
              <a:rPr lang="es-ES" sz="1400" dirty="0" smtClean="0"/>
              <a:t> </a:t>
            </a:r>
            <a:r>
              <a:rPr lang="es-ES" sz="1400" dirty="0"/>
              <a:t>eta </a:t>
            </a:r>
            <a:r>
              <a:rPr lang="es-ES" sz="1400" dirty="0" err="1"/>
              <a:t>tratatzen</a:t>
            </a:r>
            <a:r>
              <a:rPr lang="es-ES" sz="1400" dirty="0"/>
              <a:t> </a:t>
            </a:r>
            <a:r>
              <a:rPr lang="es-ES" sz="1400" dirty="0" err="1" smtClean="0"/>
              <a:t>zaila</a:t>
            </a:r>
            <a:r>
              <a:rPr lang="es-ES" sz="1400" dirty="0" smtClean="0"/>
              <a:t>).</a:t>
            </a:r>
          </a:p>
          <a:p>
            <a:pPr algn="just">
              <a:lnSpc>
                <a:spcPct val="110000"/>
              </a:lnSpc>
            </a:pPr>
            <a:r>
              <a:rPr lang="es-ES" sz="1400" b="1" dirty="0" err="1" smtClean="0">
                <a:solidFill>
                  <a:srgbClr val="4E9EBA"/>
                </a:solidFill>
              </a:rPr>
              <a:t>Eztularentzat</a:t>
            </a:r>
            <a:r>
              <a:rPr lang="es-ES" sz="1400" dirty="0" smtClean="0"/>
              <a:t>, </a:t>
            </a:r>
            <a:r>
              <a:rPr lang="es-ES" sz="1400" dirty="0" err="1" smtClean="0"/>
              <a:t>likidoak</a:t>
            </a:r>
            <a:r>
              <a:rPr lang="es-ES" sz="1400" dirty="0" smtClean="0"/>
              <a:t> </a:t>
            </a:r>
            <a:r>
              <a:rPr lang="es-ES" sz="1400" dirty="0" err="1"/>
              <a:t>maiz</a:t>
            </a:r>
            <a:r>
              <a:rPr lang="es-ES" sz="1400" dirty="0"/>
              <a:t> </a:t>
            </a:r>
            <a:r>
              <a:rPr lang="es-ES" sz="1400" dirty="0" err="1"/>
              <a:t>edatea</a:t>
            </a:r>
            <a:r>
              <a:rPr lang="es-ES" sz="1400" dirty="0"/>
              <a:t> </a:t>
            </a:r>
            <a:r>
              <a:rPr lang="es-ES" sz="1400" dirty="0" err="1"/>
              <a:t>gomendatzen</a:t>
            </a:r>
            <a:r>
              <a:rPr lang="es-ES" sz="1400" dirty="0"/>
              <a:t> da, eta, </a:t>
            </a:r>
            <a:r>
              <a:rPr lang="es-ES" sz="1400" dirty="0" err="1"/>
              <a:t>eztul</a:t>
            </a:r>
            <a:r>
              <a:rPr lang="es-ES" sz="1400" dirty="0"/>
              <a:t> </a:t>
            </a:r>
            <a:r>
              <a:rPr lang="es-ES" sz="1400" dirty="0" err="1"/>
              <a:t>lehorra</a:t>
            </a:r>
            <a:r>
              <a:rPr lang="es-ES" sz="1400" dirty="0"/>
              <a:t> eta </a:t>
            </a:r>
            <a:r>
              <a:rPr lang="es-ES" sz="1400" dirty="0" err="1"/>
              <a:t>eztarriko</a:t>
            </a:r>
            <a:r>
              <a:rPr lang="es-ES" sz="1400" dirty="0"/>
              <a:t> </a:t>
            </a:r>
            <a:r>
              <a:rPr lang="es-ES" sz="1400" dirty="0" err="1"/>
              <a:t>kilika</a:t>
            </a:r>
            <a:r>
              <a:rPr lang="es-ES" sz="1400" dirty="0"/>
              <a:t> </a:t>
            </a:r>
            <a:r>
              <a:rPr lang="es-ES" sz="1400" dirty="0" err="1"/>
              <a:t>izanez</a:t>
            </a:r>
            <a:r>
              <a:rPr lang="es-ES" sz="1400" dirty="0"/>
              <a:t> </a:t>
            </a:r>
            <a:r>
              <a:rPr lang="es-ES" sz="1400" dirty="0" err="1"/>
              <a:t>gero</a:t>
            </a:r>
            <a:r>
              <a:rPr lang="es-ES" sz="1400" dirty="0"/>
              <a:t>, </a:t>
            </a:r>
            <a:r>
              <a:rPr lang="es-ES" sz="1400" dirty="0" err="1"/>
              <a:t>eztulerako</a:t>
            </a:r>
            <a:r>
              <a:rPr lang="es-ES" sz="1400" dirty="0"/>
              <a:t> </a:t>
            </a:r>
            <a:r>
              <a:rPr lang="es-ES" sz="1400" dirty="0" err="1" smtClean="0"/>
              <a:t>pastillak</a:t>
            </a:r>
            <a:r>
              <a:rPr lang="es-ES" sz="1400" dirty="0" smtClean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karameluak</a:t>
            </a:r>
            <a:r>
              <a:rPr lang="es-ES" sz="1400" dirty="0"/>
              <a:t> </a:t>
            </a:r>
            <a:r>
              <a:rPr lang="es-ES" sz="1400" dirty="0" err="1"/>
              <a:t>erabilgarriak</a:t>
            </a:r>
            <a:r>
              <a:rPr lang="es-ES" sz="1400" dirty="0"/>
              <a:t> </a:t>
            </a:r>
            <a:r>
              <a:rPr lang="es-ES" sz="1400" dirty="0" err="1"/>
              <a:t>izaten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>
                <a:solidFill>
                  <a:srgbClr val="4E9EBA"/>
                </a:solidFill>
              </a:rPr>
              <a:t>. </a:t>
            </a:r>
            <a:r>
              <a:rPr lang="es-ES" sz="1400" b="1" dirty="0" err="1">
                <a:solidFill>
                  <a:srgbClr val="4E9EBA"/>
                </a:solidFill>
              </a:rPr>
              <a:t>Antitusiboen</a:t>
            </a:r>
            <a:r>
              <a:rPr lang="es-ES" sz="1400" dirty="0">
                <a:solidFill>
                  <a:srgbClr val="4E9EBA"/>
                </a:solidFill>
              </a:rPr>
              <a:t> </a:t>
            </a:r>
            <a:r>
              <a:rPr lang="es-ES" sz="1400" dirty="0" err="1"/>
              <a:t>erabilgarritasuna</a:t>
            </a:r>
            <a:r>
              <a:rPr lang="es-ES" sz="1400" dirty="0"/>
              <a:t> </a:t>
            </a:r>
            <a:r>
              <a:rPr lang="es-ES" sz="1400" dirty="0" err="1"/>
              <a:t>mugatua</a:t>
            </a:r>
            <a:r>
              <a:rPr lang="es-ES" sz="1400" dirty="0"/>
              <a:t> da, eta </a:t>
            </a:r>
            <a:r>
              <a:rPr lang="es-ES" sz="1400" dirty="0" err="1"/>
              <a:t>kontrako</a:t>
            </a:r>
            <a:r>
              <a:rPr lang="es-ES" sz="1400" dirty="0"/>
              <a:t> </a:t>
            </a:r>
            <a:r>
              <a:rPr lang="es-ES" sz="1400" dirty="0" err="1"/>
              <a:t>efektuak</a:t>
            </a:r>
            <a:r>
              <a:rPr lang="es-ES" sz="1400" dirty="0"/>
              <a:t> </a:t>
            </a:r>
            <a:r>
              <a:rPr lang="es-ES" sz="1400" dirty="0" err="1"/>
              <a:t>eragin</a:t>
            </a:r>
            <a:r>
              <a:rPr lang="es-ES" sz="1400" dirty="0"/>
              <a:t> </a:t>
            </a:r>
            <a:r>
              <a:rPr lang="es-ES" sz="1400" dirty="0" err="1"/>
              <a:t>ditzakete</a:t>
            </a:r>
            <a:r>
              <a:rPr lang="es-ES" sz="1400" dirty="0"/>
              <a:t> (</a:t>
            </a:r>
            <a:r>
              <a:rPr lang="es-ES" sz="1400" dirty="0" err="1"/>
              <a:t>idorreria</a:t>
            </a:r>
            <a:r>
              <a:rPr lang="es-ES" sz="1400" dirty="0"/>
              <a:t>, </a:t>
            </a:r>
            <a:r>
              <a:rPr lang="es-ES" sz="1400" dirty="0" err="1"/>
              <a:t>sedazioa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mendekotasuna</a:t>
            </a:r>
            <a:r>
              <a:rPr lang="es-ES" sz="1400" dirty="0"/>
              <a:t>); </a:t>
            </a:r>
            <a:r>
              <a:rPr lang="es-ES" sz="1400" dirty="0" err="1"/>
              <a:t>beraz</a:t>
            </a:r>
            <a:r>
              <a:rPr lang="es-ES" sz="1400" dirty="0"/>
              <a:t>, </a:t>
            </a:r>
            <a:r>
              <a:rPr lang="es-ES" sz="1400" dirty="0" err="1"/>
              <a:t>ez</a:t>
            </a:r>
            <a:r>
              <a:rPr lang="es-ES" sz="1400" dirty="0"/>
              <a:t> da </a:t>
            </a:r>
            <a:r>
              <a:rPr lang="es-ES" sz="1400" dirty="0" err="1"/>
              <a:t>gomendatzen</a:t>
            </a:r>
            <a:r>
              <a:rPr lang="es-ES" sz="1400" dirty="0"/>
              <a:t> </a:t>
            </a:r>
            <a:r>
              <a:rPr lang="es-ES" sz="1400" dirty="0" err="1"/>
              <a:t>hotzeri</a:t>
            </a:r>
            <a:r>
              <a:rPr lang="es-ES" sz="1400" dirty="0"/>
              <a:t> </a:t>
            </a:r>
            <a:r>
              <a:rPr lang="es-ES" sz="1400" dirty="0" err="1"/>
              <a:t>arruntetan</a:t>
            </a:r>
            <a:r>
              <a:rPr lang="es-ES" sz="1400" dirty="0"/>
              <a:t> </a:t>
            </a:r>
            <a:r>
              <a:rPr lang="es-ES" sz="1400" dirty="0" err="1"/>
              <a:t>errutinaz</a:t>
            </a:r>
            <a:r>
              <a:rPr lang="es-ES" sz="1400" dirty="0"/>
              <a:t> </a:t>
            </a:r>
            <a:r>
              <a:rPr lang="es-ES" sz="1400" dirty="0" err="1" smtClean="0"/>
              <a:t>erabiltzea</a:t>
            </a:r>
            <a:r>
              <a:rPr lang="es-ES" sz="1400" dirty="0" smtClean="0"/>
              <a:t>. </a:t>
            </a:r>
            <a:r>
              <a:rPr lang="es-ES" sz="1400" dirty="0" err="1"/>
              <a:t>Kasu</a:t>
            </a:r>
            <a:r>
              <a:rPr lang="es-ES" sz="1400" dirty="0"/>
              <a:t> </a:t>
            </a:r>
            <a:r>
              <a:rPr lang="es-ES" sz="1400" dirty="0" err="1"/>
              <a:t>zehatz</a:t>
            </a:r>
            <a:r>
              <a:rPr lang="es-ES" sz="1400" dirty="0"/>
              <a:t> </a:t>
            </a:r>
            <a:r>
              <a:rPr lang="es-ES" sz="1400" dirty="0" err="1"/>
              <a:t>batzuetan</a:t>
            </a:r>
            <a:r>
              <a:rPr lang="es-ES" sz="1400" dirty="0"/>
              <a:t> </a:t>
            </a:r>
            <a:r>
              <a:rPr lang="es-ES" sz="1400" dirty="0" err="1"/>
              <a:t>erabil</a:t>
            </a:r>
            <a:r>
              <a:rPr lang="es-ES" sz="1400" dirty="0"/>
              <a:t> </a:t>
            </a:r>
            <a:r>
              <a:rPr lang="es-ES" sz="1400" dirty="0" err="1"/>
              <a:t>daitezke</a:t>
            </a:r>
            <a:r>
              <a:rPr lang="es-ES" sz="1400" dirty="0"/>
              <a:t>, </a:t>
            </a:r>
            <a:r>
              <a:rPr lang="es-ES" sz="1400" dirty="0" err="1"/>
              <a:t>eztula</a:t>
            </a:r>
            <a:r>
              <a:rPr lang="es-ES" sz="1400" dirty="0"/>
              <a:t> </a:t>
            </a:r>
            <a:r>
              <a:rPr lang="es-ES" sz="1400" dirty="0" err="1"/>
              <a:t>emankorra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denean</a:t>
            </a:r>
            <a:r>
              <a:rPr lang="es-ES" sz="1400" dirty="0"/>
              <a:t> eta loa </a:t>
            </a:r>
            <a:r>
              <a:rPr lang="es-ES" sz="1400" dirty="0" err="1"/>
              <a:t>eragozten</a:t>
            </a:r>
            <a:r>
              <a:rPr lang="es-ES" sz="1400" dirty="0"/>
              <a:t> </a:t>
            </a:r>
            <a:r>
              <a:rPr lang="es-ES" sz="1400" dirty="0" err="1"/>
              <a:t>duenean</a:t>
            </a:r>
            <a:r>
              <a:rPr lang="es-ES" sz="1400" dirty="0"/>
              <a:t>. </a:t>
            </a:r>
            <a:r>
              <a:rPr lang="es-ES" sz="1400" dirty="0" err="1"/>
              <a:t>Antitusiboak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erabili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, </a:t>
            </a:r>
            <a:r>
              <a:rPr lang="es-ES" sz="1400" dirty="0" err="1"/>
              <a:t>eztul</a:t>
            </a:r>
            <a:r>
              <a:rPr lang="es-ES" sz="1400" dirty="0"/>
              <a:t> </a:t>
            </a:r>
            <a:r>
              <a:rPr lang="es-ES" sz="1400" dirty="0" err="1"/>
              <a:t>asmatikoa</a:t>
            </a:r>
            <a:r>
              <a:rPr lang="es-ES" sz="1400" dirty="0"/>
              <a:t>, </a:t>
            </a:r>
            <a:r>
              <a:rPr lang="es-ES" sz="1400" dirty="0" err="1"/>
              <a:t>eztul</a:t>
            </a:r>
            <a:r>
              <a:rPr lang="es-ES" sz="1400" dirty="0"/>
              <a:t> </a:t>
            </a:r>
            <a:r>
              <a:rPr lang="es-ES" sz="1400" dirty="0" err="1"/>
              <a:t>emankorra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arnas </a:t>
            </a:r>
            <a:r>
              <a:rPr lang="es-ES" sz="1400" dirty="0" err="1"/>
              <a:t>gutxiegitasuna</a:t>
            </a:r>
            <a:r>
              <a:rPr lang="es-ES" sz="1400" dirty="0"/>
              <a:t> </a:t>
            </a:r>
            <a:r>
              <a:rPr lang="es-ES" sz="1400" dirty="0" err="1"/>
              <a:t>izanez</a:t>
            </a:r>
            <a:r>
              <a:rPr lang="es-ES" sz="1400" dirty="0"/>
              <a:t> </a:t>
            </a:r>
            <a:r>
              <a:rPr lang="es-ES" sz="1400" dirty="0" err="1"/>
              <a:t>gero</a:t>
            </a:r>
            <a:r>
              <a:rPr lang="es-ES" sz="14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s-ES" sz="1400" dirty="0" smtClean="0"/>
              <a:t>Ez </a:t>
            </a:r>
            <a:r>
              <a:rPr lang="es-ES" sz="1400" dirty="0"/>
              <a:t>da </a:t>
            </a:r>
            <a:r>
              <a:rPr lang="es-ES" sz="1400" dirty="0" err="1"/>
              <a:t>gomendatzen</a:t>
            </a:r>
            <a:r>
              <a:rPr lang="es-ES" sz="1400" dirty="0"/>
              <a:t> </a:t>
            </a:r>
            <a:r>
              <a:rPr lang="es-ES" sz="1400" dirty="0" err="1"/>
              <a:t>antitusiboak</a:t>
            </a:r>
            <a:r>
              <a:rPr lang="es-ES" sz="1400" dirty="0"/>
              <a:t> </a:t>
            </a:r>
            <a:r>
              <a:rPr lang="es-ES" sz="1400" dirty="0" err="1"/>
              <a:t>pediatrian</a:t>
            </a:r>
            <a:r>
              <a:rPr lang="es-ES" sz="1400" dirty="0"/>
              <a:t> </a:t>
            </a:r>
            <a:r>
              <a:rPr lang="es-ES" sz="1400" dirty="0" err="1"/>
              <a:t>erabiltzea</a:t>
            </a:r>
            <a:r>
              <a:rPr lang="es-ES" sz="1400" dirty="0"/>
              <a:t>, </a:t>
            </a:r>
            <a:r>
              <a:rPr lang="es-ES" sz="1400" dirty="0" err="1"/>
              <a:t>salbu</a:t>
            </a:r>
            <a:r>
              <a:rPr lang="es-ES" sz="1400" dirty="0"/>
              <a:t> eta </a:t>
            </a:r>
            <a:r>
              <a:rPr lang="es-ES" sz="1400" dirty="0" err="1"/>
              <a:t>medikuak</a:t>
            </a:r>
            <a:r>
              <a:rPr lang="es-ES" sz="1400" dirty="0"/>
              <a:t> hala </a:t>
            </a:r>
            <a:r>
              <a:rPr lang="es-ES" sz="1400" dirty="0" err="1"/>
              <a:t>indikatzen</a:t>
            </a:r>
            <a:r>
              <a:rPr lang="es-ES" sz="1400" dirty="0"/>
              <a:t> </a:t>
            </a:r>
            <a:r>
              <a:rPr lang="es-ES" sz="1400" dirty="0" err="1" smtClean="0"/>
              <a:t>badu</a:t>
            </a:r>
            <a:r>
              <a:rPr lang="es-ES" sz="14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s-ES" sz="1400" b="1" dirty="0" err="1" smtClean="0">
                <a:solidFill>
                  <a:srgbClr val="4E9EBA"/>
                </a:solidFill>
              </a:rPr>
              <a:t>Mukolitikoen</a:t>
            </a:r>
            <a:r>
              <a:rPr lang="es-ES" sz="1400" b="1" dirty="0" smtClean="0"/>
              <a:t> </a:t>
            </a:r>
            <a:r>
              <a:rPr lang="es-ES" sz="1400" dirty="0" err="1"/>
              <a:t>erabilgarritasuna</a:t>
            </a:r>
            <a:r>
              <a:rPr lang="es-ES" sz="1400" dirty="0"/>
              <a:t> ere oso </a:t>
            </a:r>
            <a:r>
              <a:rPr lang="es-ES" sz="1400" dirty="0" err="1"/>
              <a:t>mugatua</a:t>
            </a:r>
            <a:r>
              <a:rPr lang="es-ES" sz="1400" dirty="0"/>
              <a:t> </a:t>
            </a:r>
            <a:r>
              <a:rPr lang="es-ES" sz="1400" dirty="0" smtClean="0"/>
              <a:t>da.</a:t>
            </a:r>
          </a:p>
          <a:p>
            <a:pPr algn="just">
              <a:lnSpc>
                <a:spcPct val="110000"/>
              </a:lnSpc>
            </a:pPr>
            <a:r>
              <a:rPr lang="es-ES" sz="1400" b="1" dirty="0" err="1">
                <a:solidFill>
                  <a:srgbClr val="4E9EBA"/>
                </a:solidFill>
              </a:rPr>
              <a:t>Haurdunaldian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zehar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hotzeria</a:t>
            </a:r>
            <a:r>
              <a:rPr lang="es-ES" sz="1400" b="1" dirty="0">
                <a:solidFill>
                  <a:srgbClr val="4E9EBA"/>
                </a:solidFill>
              </a:rPr>
              <a:t> </a:t>
            </a:r>
            <a:r>
              <a:rPr lang="es-ES" sz="1400" b="1" dirty="0" err="1">
                <a:solidFill>
                  <a:srgbClr val="4E9EBA"/>
                </a:solidFill>
              </a:rPr>
              <a:t>arintzeko</a:t>
            </a:r>
            <a:r>
              <a:rPr lang="es-ES" sz="1400" dirty="0"/>
              <a:t>, </a:t>
            </a:r>
            <a:r>
              <a:rPr lang="es-ES" sz="1400" dirty="0" err="1"/>
              <a:t>parazetamola</a:t>
            </a:r>
            <a:r>
              <a:rPr lang="es-ES" sz="1400" dirty="0"/>
              <a:t> </a:t>
            </a:r>
            <a:r>
              <a:rPr lang="es-ES" sz="1400" dirty="0" err="1"/>
              <a:t>erabiltzea</a:t>
            </a:r>
            <a:r>
              <a:rPr lang="es-ES" sz="1400" dirty="0"/>
              <a:t> </a:t>
            </a:r>
            <a:r>
              <a:rPr lang="es-ES" sz="1400" dirty="0" err="1"/>
              <a:t>gomendatzen</a:t>
            </a:r>
            <a:r>
              <a:rPr lang="es-ES" sz="1400" dirty="0"/>
              <a:t> da. Ez da </a:t>
            </a:r>
            <a:r>
              <a:rPr lang="es-ES" sz="1400" dirty="0" err="1"/>
              <a:t>sudurreko</a:t>
            </a:r>
            <a:r>
              <a:rPr lang="es-ES" sz="1400" dirty="0"/>
              <a:t> </a:t>
            </a:r>
            <a:r>
              <a:rPr lang="es-ES" sz="1400" dirty="0" err="1" smtClean="0"/>
              <a:t>hodi-konstriktorerik</a:t>
            </a:r>
            <a:r>
              <a:rPr lang="es-ES" sz="1400" dirty="0" smtClean="0"/>
              <a:t> </a:t>
            </a:r>
            <a:r>
              <a:rPr lang="es-ES" sz="1400" dirty="0" err="1"/>
              <a:t>erabili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, eta </a:t>
            </a:r>
            <a:r>
              <a:rPr lang="es-ES" sz="1400" dirty="0" err="1"/>
              <a:t>ez</a:t>
            </a:r>
            <a:r>
              <a:rPr lang="es-ES" sz="1400" dirty="0"/>
              <a:t> da </a:t>
            </a:r>
            <a:r>
              <a:rPr lang="es-ES" sz="1400" dirty="0" err="1"/>
              <a:t>gomendatzen</a:t>
            </a:r>
            <a:r>
              <a:rPr lang="es-ES" sz="1400" dirty="0"/>
              <a:t> </a:t>
            </a:r>
            <a:r>
              <a:rPr lang="es-ES" sz="1400" dirty="0" err="1"/>
              <a:t>antitusiboak</a:t>
            </a:r>
            <a:r>
              <a:rPr lang="es-ES" sz="1400" dirty="0"/>
              <a:t> </a:t>
            </a:r>
            <a:r>
              <a:rPr lang="es-ES" sz="1400" dirty="0" err="1"/>
              <a:t>erabiltzea</a:t>
            </a:r>
            <a:r>
              <a:rPr lang="es-ES" sz="1400" dirty="0"/>
              <a:t>, </a:t>
            </a:r>
            <a:r>
              <a:rPr lang="es-ES" sz="1400" dirty="0" err="1"/>
              <a:t>medikuak</a:t>
            </a:r>
            <a:r>
              <a:rPr lang="es-ES" sz="1400" dirty="0"/>
              <a:t> </a:t>
            </a:r>
            <a:r>
              <a:rPr lang="es-ES" sz="1400" dirty="0" err="1"/>
              <a:t>egoki</a:t>
            </a:r>
            <a:r>
              <a:rPr lang="es-ES" sz="1400" dirty="0"/>
              <a:t> </a:t>
            </a:r>
            <a:r>
              <a:rPr lang="es-ES" sz="1400" dirty="0" err="1"/>
              <a:t>iritzi</a:t>
            </a:r>
            <a:r>
              <a:rPr lang="es-ES" sz="1400" dirty="0"/>
              <a:t> </a:t>
            </a:r>
            <a:r>
              <a:rPr lang="es-ES" sz="1400" dirty="0" err="1" smtClean="0"/>
              <a:t>ezean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900" dirty="0">
                <a:solidFill>
                  <a:srgbClr val="4E9EBA"/>
                </a:solidFill>
                <a:latin typeface="Arial Black" pitchFamily="34" charset="0"/>
              </a:rPr>
              <a:t>HOTZERI ARRUNTA – ANTITUSIBOAK, SUDUR-DESKONGESTIONATZAILEAK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527" y="1245193"/>
            <a:ext cx="7139709" cy="5485573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0151"/>
            <a:ext cx="10515600" cy="817129"/>
          </a:xfrm>
        </p:spPr>
        <p:txBody>
          <a:bodyPr/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HOTZERI ARRUNTA – ANTITUSIBOAK, SUDUR-DESKONGESTIONATZAILEAK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5" y="1297060"/>
            <a:ext cx="8506257" cy="36628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0872" y="495992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err="1"/>
              <a:t>Esteka</a:t>
            </a:r>
            <a:r>
              <a:rPr lang="es-ES" sz="1400" dirty="0"/>
              <a:t> </a:t>
            </a:r>
            <a:r>
              <a:rPr lang="es-ES" sz="1400" dirty="0" err="1" smtClean="0"/>
              <a:t>interesgarriak</a:t>
            </a:r>
            <a:r>
              <a:rPr lang="es-ES" sz="1400" dirty="0" smtClean="0"/>
              <a:t>:</a:t>
            </a:r>
          </a:p>
          <a:p>
            <a:r>
              <a:rPr lang="es-ES" sz="1200" dirty="0" smtClean="0"/>
              <a:t>• </a:t>
            </a:r>
            <a:r>
              <a:rPr lang="es-ES" sz="1200" dirty="0">
                <a:hlinkClick r:id="rId3"/>
              </a:rPr>
              <a:t>PAA: </a:t>
            </a:r>
            <a:r>
              <a:rPr lang="es-ES" sz="1200" dirty="0" err="1">
                <a:hlinkClick r:id="rId3"/>
              </a:rPr>
              <a:t>hotzeri</a:t>
            </a:r>
            <a:r>
              <a:rPr lang="es-ES" sz="1200" dirty="0">
                <a:hlinkClick r:id="rId3"/>
              </a:rPr>
              <a:t> </a:t>
            </a:r>
            <a:r>
              <a:rPr lang="es-ES" sz="1200" dirty="0" err="1">
                <a:hlinkClick r:id="rId3"/>
              </a:rPr>
              <a:t>arrunta</a:t>
            </a:r>
            <a:r>
              <a:rPr lang="es-ES" sz="1200" dirty="0">
                <a:hlinkClick r:id="rId3"/>
              </a:rPr>
              <a:t> - </a:t>
            </a:r>
            <a:r>
              <a:rPr lang="es-ES" sz="1200" dirty="0" err="1">
                <a:hlinkClick r:id="rId3"/>
              </a:rPr>
              <a:t>katarroa</a:t>
            </a:r>
            <a:r>
              <a:rPr lang="es-ES" sz="1200" dirty="0">
                <a:hlinkClick r:id="rId3"/>
              </a:rPr>
              <a:t> </a:t>
            </a:r>
            <a:r>
              <a:rPr lang="es-ES" sz="1200" dirty="0" err="1" smtClean="0">
                <a:hlinkClick r:id="rId3"/>
              </a:rPr>
              <a:t>helduetan</a:t>
            </a:r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>
                <a:hlinkClick r:id="rId4"/>
              </a:rPr>
              <a:t>PAA: </a:t>
            </a:r>
            <a:r>
              <a:rPr lang="es-ES" sz="1200" dirty="0" err="1">
                <a:hlinkClick r:id="rId4"/>
              </a:rPr>
              <a:t>katarroa</a:t>
            </a:r>
            <a:r>
              <a:rPr lang="es-ES" sz="1200" dirty="0">
                <a:hlinkClick r:id="rId4"/>
              </a:rPr>
              <a:t> </a:t>
            </a:r>
            <a:r>
              <a:rPr lang="es-ES" sz="1200" dirty="0" err="1" smtClean="0">
                <a:hlinkClick r:id="rId4"/>
              </a:rPr>
              <a:t>pediatrian</a:t>
            </a:r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/>
              <a:t>i-</a:t>
            </a:r>
            <a:r>
              <a:rPr lang="es-ES" sz="1200" dirty="0" err="1"/>
              <a:t>botika</a:t>
            </a:r>
            <a:r>
              <a:rPr lang="es-ES" sz="1200" dirty="0"/>
              <a:t> </a:t>
            </a:r>
            <a:r>
              <a:rPr lang="es-ES" sz="1200" dirty="0" err="1"/>
              <a:t>fitxa</a:t>
            </a:r>
            <a:r>
              <a:rPr lang="es-ES" sz="1200" dirty="0"/>
              <a:t>: </a:t>
            </a:r>
            <a:r>
              <a:rPr lang="es-ES" sz="1200" dirty="0" err="1">
                <a:hlinkClick r:id="rId5"/>
              </a:rPr>
              <a:t>Alabak</a:t>
            </a:r>
            <a:r>
              <a:rPr lang="es-ES" sz="1200" dirty="0">
                <a:hlinkClick r:id="rId5"/>
              </a:rPr>
              <a:t> </a:t>
            </a:r>
            <a:r>
              <a:rPr lang="es-ES" sz="1200" dirty="0" err="1">
                <a:hlinkClick r:id="rId5"/>
              </a:rPr>
              <a:t>eztula</a:t>
            </a:r>
            <a:r>
              <a:rPr lang="es-ES" sz="1200" dirty="0">
                <a:hlinkClick r:id="rId5"/>
              </a:rPr>
              <a:t> </a:t>
            </a:r>
            <a:r>
              <a:rPr lang="es-ES" sz="1200" dirty="0" err="1" smtClean="0">
                <a:hlinkClick r:id="rId5"/>
              </a:rPr>
              <a:t>dauka</a:t>
            </a:r>
            <a:r>
              <a:rPr lang="es-ES" sz="1200" dirty="0" smtClean="0">
                <a:hlinkClick r:id="rId5"/>
              </a:rPr>
              <a:t>! </a:t>
            </a:r>
            <a:r>
              <a:rPr lang="es-ES" sz="1200" dirty="0" err="1" smtClean="0">
                <a:hlinkClick r:id="rId5"/>
              </a:rPr>
              <a:t>Semea</a:t>
            </a:r>
            <a:r>
              <a:rPr lang="es-ES" sz="1200" dirty="0" smtClean="0">
                <a:hlinkClick r:id="rId5"/>
              </a:rPr>
              <a:t> </a:t>
            </a:r>
            <a:r>
              <a:rPr lang="es-ES" sz="1200" dirty="0" err="1">
                <a:hlinkClick r:id="rId5"/>
              </a:rPr>
              <a:t>eztulka</a:t>
            </a:r>
            <a:r>
              <a:rPr lang="es-ES" sz="1200" dirty="0">
                <a:hlinkClick r:id="rId5"/>
              </a:rPr>
              <a:t> </a:t>
            </a:r>
            <a:r>
              <a:rPr lang="es-ES" sz="1200" dirty="0" err="1">
                <a:hlinkClick r:id="rId5"/>
              </a:rPr>
              <a:t>ari</a:t>
            </a:r>
            <a:r>
              <a:rPr lang="es-ES" sz="1200" dirty="0">
                <a:hlinkClick r:id="rId5"/>
              </a:rPr>
              <a:t> da </a:t>
            </a:r>
            <a:r>
              <a:rPr lang="es-ES" sz="1200" dirty="0" err="1">
                <a:hlinkClick r:id="rId5"/>
              </a:rPr>
              <a:t>etengabe</a:t>
            </a:r>
            <a:r>
              <a:rPr lang="es-ES" sz="1200" dirty="0">
                <a:hlinkClick r:id="rId5"/>
              </a:rPr>
              <a:t>! </a:t>
            </a:r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 err="1">
                <a:hlinkClick r:id="rId6"/>
              </a:rPr>
              <a:t>Osasun</a:t>
            </a:r>
            <a:r>
              <a:rPr lang="es-ES" sz="1200" dirty="0">
                <a:hlinkClick r:id="rId6"/>
              </a:rPr>
              <a:t> </a:t>
            </a:r>
            <a:r>
              <a:rPr lang="es-ES" sz="1200" dirty="0" err="1">
                <a:hlinkClick r:id="rId6"/>
              </a:rPr>
              <a:t>Eskola</a:t>
            </a:r>
            <a:r>
              <a:rPr lang="es-ES" sz="1200" dirty="0">
                <a:hlinkClick r:id="rId6"/>
              </a:rPr>
              <a:t> – </a:t>
            </a:r>
            <a:r>
              <a:rPr lang="es-ES" sz="1200" dirty="0" err="1">
                <a:hlinkClick r:id="rId6"/>
              </a:rPr>
              <a:t>Hotzeri</a:t>
            </a:r>
            <a:r>
              <a:rPr lang="es-ES" sz="1200" dirty="0">
                <a:hlinkClick r:id="rId6"/>
              </a:rPr>
              <a:t> </a:t>
            </a:r>
            <a:r>
              <a:rPr lang="es-ES" sz="1200" dirty="0" err="1">
                <a:hlinkClick r:id="rId6"/>
              </a:rPr>
              <a:t>arrunta</a:t>
            </a:r>
            <a:r>
              <a:rPr lang="es-ES" sz="1200" dirty="0">
                <a:hlinkClick r:id="rId6"/>
              </a:rPr>
              <a:t> </a:t>
            </a:r>
            <a:r>
              <a:rPr lang="es-ES" sz="1200" dirty="0" err="1" smtClean="0">
                <a:hlinkClick r:id="rId6"/>
              </a:rPr>
              <a:t>helduetan</a:t>
            </a:r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 err="1">
                <a:hlinkClick r:id="rId7"/>
              </a:rPr>
              <a:t>Osasun</a:t>
            </a:r>
            <a:r>
              <a:rPr lang="es-ES" sz="1200" dirty="0">
                <a:hlinkClick r:id="rId7"/>
              </a:rPr>
              <a:t> </a:t>
            </a:r>
            <a:r>
              <a:rPr lang="es-ES" sz="1200" dirty="0" err="1">
                <a:hlinkClick r:id="rId7"/>
              </a:rPr>
              <a:t>eskola</a:t>
            </a:r>
            <a:r>
              <a:rPr lang="es-ES" sz="1200" dirty="0">
                <a:hlinkClick r:id="rId7"/>
              </a:rPr>
              <a:t> – </a:t>
            </a:r>
            <a:r>
              <a:rPr lang="es-ES" sz="1200" dirty="0" err="1">
                <a:hlinkClick r:id="rId7"/>
              </a:rPr>
              <a:t>Hotzeri</a:t>
            </a:r>
            <a:r>
              <a:rPr lang="es-ES" sz="1200" dirty="0">
                <a:hlinkClick r:id="rId7"/>
              </a:rPr>
              <a:t> </a:t>
            </a:r>
            <a:r>
              <a:rPr lang="es-ES" sz="1200" dirty="0" err="1">
                <a:hlinkClick r:id="rId7"/>
              </a:rPr>
              <a:t>arrunta</a:t>
            </a:r>
            <a:r>
              <a:rPr lang="es-ES" sz="1200" dirty="0">
                <a:hlinkClick r:id="rId7"/>
              </a:rPr>
              <a:t> </a:t>
            </a:r>
            <a:r>
              <a:rPr lang="es-ES" sz="1200" dirty="0" err="1">
                <a:hlinkClick r:id="rId7"/>
              </a:rPr>
              <a:t>pediatrian</a:t>
            </a:r>
            <a:endParaRPr lang="es-ES" sz="1200" dirty="0"/>
          </a:p>
        </p:txBody>
      </p:sp>
      <p:grpSp>
        <p:nvGrpSpPr>
          <p:cNvPr id="5" name="Grupo 4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" name="Conector recto 8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3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491" y="383598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BEGI LEHORRA – MALKO ARTIFIZIALAK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635" y="1163782"/>
            <a:ext cx="10856798" cy="50131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s-ES" sz="1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800" dirty="0" smtClean="0"/>
              <a:t>• </a:t>
            </a:r>
            <a:r>
              <a:rPr lang="es-ES" sz="1800" dirty="0" err="1" smtClean="0"/>
              <a:t>Begi</a:t>
            </a:r>
            <a:r>
              <a:rPr lang="es-ES" sz="1800" dirty="0" smtClean="0"/>
              <a:t> </a:t>
            </a:r>
            <a:r>
              <a:rPr lang="es-ES" sz="1800" dirty="0" err="1"/>
              <a:t>lehorraren</a:t>
            </a:r>
            <a:r>
              <a:rPr lang="es-ES" sz="1800" dirty="0"/>
              <a:t> </a:t>
            </a:r>
            <a:r>
              <a:rPr lang="es-ES" sz="1800" dirty="0" err="1"/>
              <a:t>sindromea</a:t>
            </a:r>
            <a:r>
              <a:rPr lang="es-ES" sz="1800" dirty="0"/>
              <a:t> </a:t>
            </a:r>
            <a:r>
              <a:rPr lang="es-ES" sz="1800" dirty="0" err="1"/>
              <a:t>gertatzen</a:t>
            </a:r>
            <a:r>
              <a:rPr lang="es-ES" sz="1800" dirty="0"/>
              <a:t> da </a:t>
            </a:r>
            <a:r>
              <a:rPr lang="es-ES" sz="1800" dirty="0" err="1"/>
              <a:t>begiak</a:t>
            </a:r>
            <a:r>
              <a:rPr lang="es-ES" sz="1800" dirty="0"/>
              <a:t> </a:t>
            </a:r>
            <a:r>
              <a:rPr lang="es-ES" sz="1800" dirty="0" err="1"/>
              <a:t>malko</a:t>
            </a:r>
            <a:r>
              <a:rPr lang="es-ES" sz="1800" dirty="0"/>
              <a:t> </a:t>
            </a:r>
            <a:r>
              <a:rPr lang="es-ES" sz="1800" dirty="0" err="1"/>
              <a:t>nahikorik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duenean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malkoak</a:t>
            </a:r>
            <a:r>
              <a:rPr lang="es-ES" sz="1800" dirty="0"/>
              <a:t> </a:t>
            </a:r>
            <a:r>
              <a:rPr lang="es-ES" sz="1800" dirty="0" err="1"/>
              <a:t>azkarregi</a:t>
            </a:r>
            <a:r>
              <a:rPr lang="es-ES" sz="1800" dirty="0"/>
              <a:t> </a:t>
            </a:r>
            <a:r>
              <a:rPr lang="es-ES" sz="1800" dirty="0" err="1"/>
              <a:t>lurruntzen</a:t>
            </a:r>
            <a:r>
              <a:rPr lang="es-ES" sz="1800" dirty="0"/>
              <a:t> </a:t>
            </a:r>
            <a:r>
              <a:rPr lang="es-ES" sz="1800" dirty="0" err="1"/>
              <a:t>direnean</a:t>
            </a:r>
            <a:r>
              <a:rPr lang="es-ES" sz="1800" dirty="0"/>
              <a:t>. </a:t>
            </a:r>
            <a:r>
              <a:rPr lang="es-ES" sz="1800" dirty="0" err="1"/>
              <a:t>Farmako</a:t>
            </a:r>
            <a:r>
              <a:rPr lang="es-ES" sz="1800" dirty="0"/>
              <a:t> </a:t>
            </a:r>
            <a:r>
              <a:rPr lang="es-ES" sz="1800" dirty="0" err="1"/>
              <a:t>jakin</a:t>
            </a:r>
            <a:r>
              <a:rPr lang="es-ES" sz="1800" dirty="0"/>
              <a:t> </a:t>
            </a:r>
            <a:r>
              <a:rPr lang="es-ES" sz="1800" dirty="0" err="1"/>
              <a:t>batzuk</a:t>
            </a:r>
            <a:r>
              <a:rPr lang="es-ES" sz="1800" dirty="0"/>
              <a:t> (</a:t>
            </a:r>
            <a:r>
              <a:rPr lang="es-ES" sz="1800" dirty="0" err="1"/>
              <a:t>antihistaminikoak</a:t>
            </a:r>
            <a:r>
              <a:rPr lang="es-ES" sz="1800" dirty="0"/>
              <a:t>, </a:t>
            </a:r>
            <a:r>
              <a:rPr lang="es-ES" sz="1800" dirty="0" err="1"/>
              <a:t>antikolinergikoak</a:t>
            </a:r>
            <a:r>
              <a:rPr lang="es-ES" sz="1800" dirty="0"/>
              <a:t>, </a:t>
            </a:r>
            <a:r>
              <a:rPr lang="es-ES" sz="1800" dirty="0" err="1"/>
              <a:t>antiparkinsonianoak</a:t>
            </a:r>
            <a:r>
              <a:rPr lang="es-ES" sz="1800" dirty="0"/>
              <a:t>, </a:t>
            </a:r>
            <a:r>
              <a:rPr lang="es-ES" sz="1800" dirty="0" err="1"/>
              <a:t>fenotiazinak</a:t>
            </a:r>
            <a:r>
              <a:rPr lang="es-ES" sz="1800" dirty="0"/>
              <a:t>, anti-</a:t>
            </a:r>
            <a:r>
              <a:rPr lang="es-ES" sz="1800" dirty="0" err="1"/>
              <a:t>depresibo</a:t>
            </a:r>
            <a:r>
              <a:rPr lang="es-ES" sz="1800" dirty="0"/>
              <a:t> </a:t>
            </a:r>
            <a:r>
              <a:rPr lang="es-ES" sz="1800" dirty="0" err="1"/>
              <a:t>triziklikoak</a:t>
            </a:r>
            <a:r>
              <a:rPr lang="es-ES" sz="1800" dirty="0"/>
              <a:t>) </a:t>
            </a:r>
            <a:r>
              <a:rPr lang="es-ES" sz="1800" dirty="0" err="1"/>
              <a:t>erabiltzearen</a:t>
            </a:r>
            <a:r>
              <a:rPr lang="es-ES" sz="1800" dirty="0"/>
              <a:t> </a:t>
            </a:r>
            <a:r>
              <a:rPr lang="es-ES" sz="1800" dirty="0" err="1"/>
              <a:t>ondorioz</a:t>
            </a:r>
            <a:r>
              <a:rPr lang="es-ES" sz="1800" dirty="0"/>
              <a:t> ere </a:t>
            </a:r>
            <a:r>
              <a:rPr lang="es-ES" sz="1800" dirty="0" err="1"/>
              <a:t>gerta</a:t>
            </a:r>
            <a:r>
              <a:rPr lang="es-ES" sz="1800" dirty="0"/>
              <a:t> </a:t>
            </a:r>
            <a:r>
              <a:rPr lang="es-ES" sz="1800" dirty="0" err="1" smtClean="0"/>
              <a:t>daiteke</a:t>
            </a:r>
            <a:r>
              <a:rPr lang="es-ES" sz="1800" dirty="0" smtClean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800" dirty="0" smtClean="0"/>
              <a:t>• </a:t>
            </a:r>
            <a:r>
              <a:rPr lang="es-ES" sz="1800" dirty="0" err="1" smtClean="0"/>
              <a:t>Garrantzitsua</a:t>
            </a:r>
            <a:r>
              <a:rPr lang="es-ES" sz="1800" dirty="0" smtClean="0"/>
              <a:t> </a:t>
            </a:r>
            <a:r>
              <a:rPr lang="es-ES" sz="1800" dirty="0"/>
              <a:t>da </a:t>
            </a:r>
            <a:r>
              <a:rPr lang="es-ES" sz="1800" dirty="0" err="1"/>
              <a:t>pazienteari</a:t>
            </a:r>
            <a:r>
              <a:rPr lang="es-ES" sz="1800" dirty="0"/>
              <a:t> </a:t>
            </a:r>
            <a:r>
              <a:rPr lang="es-ES" sz="1800" dirty="0" err="1"/>
              <a:t>azaltzea</a:t>
            </a:r>
            <a:r>
              <a:rPr lang="es-ES" sz="1800" dirty="0"/>
              <a:t> </a:t>
            </a:r>
            <a:r>
              <a:rPr lang="es-ES" sz="1800" dirty="0" err="1"/>
              <a:t>nolakoa</a:t>
            </a:r>
            <a:r>
              <a:rPr lang="es-ES" sz="1800" dirty="0"/>
              <a:t> den </a:t>
            </a:r>
            <a:r>
              <a:rPr lang="es-ES" sz="1800" dirty="0" err="1"/>
              <a:t>begi</a:t>
            </a:r>
            <a:r>
              <a:rPr lang="es-ES" sz="1800" dirty="0"/>
              <a:t> </a:t>
            </a:r>
            <a:r>
              <a:rPr lang="es-ES" sz="1800" dirty="0" err="1"/>
              <a:t>lehorraren</a:t>
            </a:r>
            <a:r>
              <a:rPr lang="es-ES" sz="1800" dirty="0"/>
              <a:t> </a:t>
            </a:r>
            <a:r>
              <a:rPr lang="es-ES" sz="1800" dirty="0" err="1"/>
              <a:t>bilakaera</a:t>
            </a:r>
            <a:r>
              <a:rPr lang="es-ES" sz="1800" dirty="0"/>
              <a:t> </a:t>
            </a:r>
            <a:r>
              <a:rPr lang="es-ES" sz="1800" dirty="0" err="1"/>
              <a:t>naturala</a:t>
            </a:r>
            <a:r>
              <a:rPr lang="es-ES" sz="1800" dirty="0"/>
              <a:t> eta </a:t>
            </a:r>
            <a:r>
              <a:rPr lang="es-ES" sz="1800" dirty="0" err="1"/>
              <a:t>adieraztea</a:t>
            </a:r>
            <a:r>
              <a:rPr lang="es-ES" sz="1800" dirty="0"/>
              <a:t> </a:t>
            </a:r>
            <a:r>
              <a:rPr lang="es-ES" sz="1800" dirty="0" err="1" smtClean="0"/>
              <a:t>tratamendu</a:t>
            </a:r>
            <a:r>
              <a:rPr lang="es-ES" sz="1800" dirty="0" smtClean="0"/>
              <a:t> </a:t>
            </a:r>
            <a:r>
              <a:rPr lang="es-ES" sz="1800" dirty="0" err="1"/>
              <a:t>sintomatikoaren</a:t>
            </a:r>
            <a:r>
              <a:rPr lang="es-ES" sz="1800" dirty="0"/>
              <a:t> </a:t>
            </a:r>
            <a:r>
              <a:rPr lang="es-ES" sz="1800" dirty="0" err="1"/>
              <a:t>onura</a:t>
            </a:r>
            <a:r>
              <a:rPr lang="es-ES" sz="1800" dirty="0"/>
              <a:t> apala dela, eta, </a:t>
            </a:r>
            <a:r>
              <a:rPr lang="es-ES" sz="1800" dirty="0" err="1"/>
              <a:t>horrekin</a:t>
            </a:r>
            <a:r>
              <a:rPr lang="es-ES" sz="1800" dirty="0"/>
              <a:t> batera, </a:t>
            </a:r>
            <a:r>
              <a:rPr lang="es-ES" sz="1800" b="1" dirty="0" err="1">
                <a:solidFill>
                  <a:srgbClr val="4E9EBA"/>
                </a:solidFill>
              </a:rPr>
              <a:t>sintomak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murrizteko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aholkuak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dirty="0" err="1" smtClean="0"/>
              <a:t>ematea</a:t>
            </a:r>
            <a:r>
              <a:rPr lang="es-ES" sz="18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800" dirty="0" smtClean="0"/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800" dirty="0" err="1"/>
              <a:t>ukipen-lenteen</a:t>
            </a:r>
            <a:r>
              <a:rPr lang="es-ES" sz="1800" dirty="0"/>
              <a:t> </a:t>
            </a:r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mugatzea</a:t>
            </a:r>
            <a:endParaRPr lang="es-ES" sz="1800" dirty="0"/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800" dirty="0" err="1"/>
              <a:t>begiak</a:t>
            </a:r>
            <a:r>
              <a:rPr lang="es-ES" sz="1800" dirty="0"/>
              <a:t> </a:t>
            </a:r>
            <a:r>
              <a:rPr lang="es-ES" sz="1800" dirty="0" err="1"/>
              <a:t>maiz</a:t>
            </a:r>
            <a:r>
              <a:rPr lang="es-ES" sz="1800" dirty="0"/>
              <a:t> </a:t>
            </a:r>
            <a:r>
              <a:rPr lang="es-ES" sz="1800" dirty="0" err="1"/>
              <a:t>kliskatzea</a:t>
            </a:r>
            <a:r>
              <a:rPr lang="es-ES" sz="1800" dirty="0"/>
              <a:t> </a:t>
            </a:r>
            <a:r>
              <a:rPr lang="es-ES" sz="1800" dirty="0" err="1"/>
              <a:t>pantailak</a:t>
            </a:r>
            <a:r>
              <a:rPr lang="es-ES" sz="1800" dirty="0"/>
              <a:t> </a:t>
            </a:r>
            <a:r>
              <a:rPr lang="es-ES" sz="1800" dirty="0" err="1"/>
              <a:t>luzaroan</a:t>
            </a:r>
            <a:r>
              <a:rPr lang="es-ES" sz="1800" dirty="0"/>
              <a:t> </a:t>
            </a:r>
            <a:r>
              <a:rPr lang="es-ES" sz="1800" dirty="0" err="1"/>
              <a:t>erabiltzen</a:t>
            </a:r>
            <a:r>
              <a:rPr lang="es-ES" sz="1800" dirty="0"/>
              <a:t> </a:t>
            </a:r>
            <a:r>
              <a:rPr lang="es-ES" sz="1800" dirty="0" err="1"/>
              <a:t>badira</a:t>
            </a:r>
            <a:r>
              <a:rPr lang="es-ES" sz="1800" dirty="0"/>
              <a:t> </a:t>
            </a: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800" dirty="0" err="1" smtClean="0"/>
              <a:t>tabakoa</a:t>
            </a:r>
            <a:r>
              <a:rPr lang="es-ES" sz="1800" dirty="0" smtClean="0"/>
              <a:t> </a:t>
            </a:r>
            <a:r>
              <a:rPr lang="es-ES" sz="1800" dirty="0"/>
              <a:t>eta </a:t>
            </a:r>
            <a:r>
              <a:rPr lang="es-ES" sz="1800" dirty="0" err="1"/>
              <a:t>ingurune</a:t>
            </a:r>
            <a:r>
              <a:rPr lang="es-ES" sz="1800" dirty="0"/>
              <a:t> </a:t>
            </a:r>
            <a:r>
              <a:rPr lang="es-ES" sz="1800" dirty="0" err="1"/>
              <a:t>lehorrak</a:t>
            </a:r>
            <a:r>
              <a:rPr lang="es-ES" sz="1800" dirty="0"/>
              <a:t> </a:t>
            </a:r>
            <a:r>
              <a:rPr lang="es-ES" sz="1800" dirty="0" err="1"/>
              <a:t>saihestea</a:t>
            </a:r>
            <a:endParaRPr lang="es-ES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0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BEGI LEHORRA – MALKO ARTIFIZIALAK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09" y="1262206"/>
            <a:ext cx="5638445" cy="5036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dirty="0" err="1"/>
              <a:t>Begi</a:t>
            </a:r>
            <a:r>
              <a:rPr lang="es-ES" sz="1600" dirty="0"/>
              <a:t> </a:t>
            </a:r>
            <a:r>
              <a:rPr lang="es-ES" sz="1600" dirty="0" err="1"/>
              <a:t>lehorren</a:t>
            </a:r>
            <a:r>
              <a:rPr lang="es-ES" sz="1600" dirty="0"/>
              <a:t> </a:t>
            </a:r>
            <a:r>
              <a:rPr lang="es-ES" sz="1600" dirty="0" err="1"/>
              <a:t>kasu</a:t>
            </a:r>
            <a:r>
              <a:rPr lang="es-ES" sz="1600" dirty="0"/>
              <a:t> </a:t>
            </a:r>
            <a:r>
              <a:rPr lang="es-ES" sz="1600" dirty="0" err="1"/>
              <a:t>asko</a:t>
            </a:r>
            <a:r>
              <a:rPr lang="es-ES" sz="1600" dirty="0"/>
              <a:t> </a:t>
            </a:r>
            <a:r>
              <a:rPr lang="es-ES" sz="1600" dirty="0" err="1"/>
              <a:t>berez</a:t>
            </a:r>
            <a:r>
              <a:rPr lang="es-ES" sz="1600" dirty="0"/>
              <a:t> </a:t>
            </a:r>
            <a:r>
              <a:rPr lang="es-ES" sz="1600" dirty="0" err="1"/>
              <a:t>konpontzen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. </a:t>
            </a:r>
            <a:r>
              <a:rPr lang="es-ES" sz="1600" dirty="0" err="1"/>
              <a:t>Aurreko</a:t>
            </a:r>
            <a:r>
              <a:rPr lang="es-ES" sz="1600" dirty="0"/>
              <a:t> </a:t>
            </a:r>
            <a:r>
              <a:rPr lang="es-ES" sz="1600" dirty="0" err="1"/>
              <a:t>aholkuak</a:t>
            </a:r>
            <a:r>
              <a:rPr lang="es-ES" sz="1600" dirty="0"/>
              <a:t> </a:t>
            </a:r>
            <a:r>
              <a:rPr lang="es-ES" sz="1600" dirty="0" err="1"/>
              <a:t>nahikoak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direnean</a:t>
            </a:r>
            <a:r>
              <a:rPr lang="es-ES" sz="1600" dirty="0"/>
              <a:t> </a:t>
            </a:r>
            <a:r>
              <a:rPr lang="es-ES" sz="1600" dirty="0" err="1" smtClean="0"/>
              <a:t>serum</a:t>
            </a:r>
            <a:r>
              <a:rPr lang="es-ES" sz="1600" dirty="0" smtClean="0"/>
              <a:t> </a:t>
            </a:r>
            <a:r>
              <a:rPr lang="es-ES" sz="1600" dirty="0" err="1"/>
              <a:t>fisiologikoa</a:t>
            </a:r>
            <a:r>
              <a:rPr lang="es-ES" sz="1600" dirty="0"/>
              <a:t>, </a:t>
            </a:r>
            <a:r>
              <a:rPr lang="es-ES" sz="1600" dirty="0" err="1"/>
              <a:t>malko</a:t>
            </a:r>
            <a:r>
              <a:rPr lang="es-ES" sz="1600" dirty="0"/>
              <a:t> </a:t>
            </a:r>
            <a:r>
              <a:rPr lang="es-ES" sz="1600" dirty="0" err="1"/>
              <a:t>artifizialak</a:t>
            </a:r>
            <a:r>
              <a:rPr lang="es-ES" sz="1600" dirty="0"/>
              <a:t> eta/</a:t>
            </a:r>
            <a:r>
              <a:rPr lang="es-ES" sz="1600" dirty="0" err="1"/>
              <a:t>edo</a:t>
            </a:r>
            <a:r>
              <a:rPr lang="es-ES" sz="1600" dirty="0"/>
              <a:t> gel </a:t>
            </a:r>
            <a:r>
              <a:rPr lang="es-ES" sz="1600" dirty="0" err="1"/>
              <a:t>lubrifikatzaileak</a:t>
            </a:r>
            <a:r>
              <a:rPr lang="es-ES" sz="1600" dirty="0"/>
              <a:t> </a:t>
            </a:r>
            <a:r>
              <a:rPr lang="es-ES" sz="1600" dirty="0" err="1"/>
              <a:t>erabil</a:t>
            </a:r>
            <a:r>
              <a:rPr lang="es-ES" sz="1600" dirty="0"/>
              <a:t> </a:t>
            </a:r>
            <a:r>
              <a:rPr lang="es-ES" sz="1600" dirty="0" err="1" smtClean="0"/>
              <a:t>daitezke</a:t>
            </a:r>
            <a:r>
              <a:rPr lang="es-ES" sz="1600" dirty="0" smtClean="0"/>
              <a:t>:</a:t>
            </a:r>
          </a:p>
          <a:p>
            <a:pPr algn="just"/>
            <a:r>
              <a:rPr lang="es-ES" sz="1600" b="1" dirty="0" err="1" smtClean="0">
                <a:solidFill>
                  <a:srgbClr val="4E9EBA"/>
                </a:solidFill>
              </a:rPr>
              <a:t>Serum</a:t>
            </a:r>
            <a:r>
              <a:rPr lang="es-ES" sz="1600" b="1" dirty="0" smtClean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fisiologikoa</a:t>
            </a:r>
            <a:r>
              <a:rPr lang="es-ES" sz="1600" dirty="0">
                <a:solidFill>
                  <a:srgbClr val="4E9EBA"/>
                </a:solidFill>
              </a:rPr>
              <a:t>: </a:t>
            </a:r>
            <a:r>
              <a:rPr lang="es-ES" sz="1600" dirty="0" err="1"/>
              <a:t>iraupen</a:t>
            </a:r>
            <a:r>
              <a:rPr lang="es-ES" sz="1600" dirty="0"/>
              <a:t> </a:t>
            </a:r>
            <a:r>
              <a:rPr lang="es-ES" sz="1600" dirty="0" err="1"/>
              <a:t>laburra</a:t>
            </a:r>
            <a:r>
              <a:rPr lang="es-ES" sz="1600" dirty="0"/>
              <a:t>, </a:t>
            </a:r>
            <a:r>
              <a:rPr lang="es-ES" sz="1600" dirty="0" err="1"/>
              <a:t>begien</a:t>
            </a:r>
            <a:r>
              <a:rPr lang="es-ES" sz="1600" dirty="0"/>
              <a:t> </a:t>
            </a:r>
            <a:r>
              <a:rPr lang="es-ES" sz="1600" dirty="0" err="1"/>
              <a:t>erosotasunerako</a:t>
            </a:r>
            <a:r>
              <a:rPr lang="es-ES" sz="1600" dirty="0"/>
              <a:t> </a:t>
            </a:r>
            <a:r>
              <a:rPr lang="es-ES" sz="1600" dirty="0" err="1"/>
              <a:t>ukipen-lenteak</a:t>
            </a:r>
            <a:r>
              <a:rPr lang="es-ES" sz="1600" dirty="0"/>
              <a:t> </a:t>
            </a:r>
            <a:r>
              <a:rPr lang="es-ES" sz="1600" dirty="0" err="1"/>
              <a:t>kendu</a:t>
            </a:r>
            <a:r>
              <a:rPr lang="es-ES" sz="1600" dirty="0"/>
              <a:t> </a:t>
            </a:r>
            <a:r>
              <a:rPr lang="es-ES" sz="1600" dirty="0" err="1" smtClean="0"/>
              <a:t>ondoren</a:t>
            </a:r>
            <a:endParaRPr lang="es-ES" sz="1600" dirty="0" smtClean="0"/>
          </a:p>
          <a:p>
            <a:pPr algn="just"/>
            <a:r>
              <a:rPr lang="es-ES" sz="1600" b="1" dirty="0" err="1" smtClean="0">
                <a:solidFill>
                  <a:srgbClr val="4E9EBA"/>
                </a:solidFill>
              </a:rPr>
              <a:t>Malko</a:t>
            </a:r>
            <a:r>
              <a:rPr lang="es-ES" sz="1600" b="1" dirty="0" smtClean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artifizialak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tantetan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dirty="0">
                <a:solidFill>
                  <a:srgbClr val="4E9EBA"/>
                </a:solidFill>
              </a:rPr>
              <a:t>(</a:t>
            </a:r>
            <a:r>
              <a:rPr lang="es-ES" sz="1600" b="1" dirty="0" err="1">
                <a:solidFill>
                  <a:srgbClr val="4E9EBA"/>
                </a:solidFill>
              </a:rPr>
              <a:t>kolirioak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flaskoan</a:t>
            </a:r>
            <a:r>
              <a:rPr lang="es-ES" sz="1600" dirty="0">
                <a:solidFill>
                  <a:srgbClr val="4E9EBA"/>
                </a:solidFill>
              </a:rPr>
              <a:t>) </a:t>
            </a:r>
            <a:r>
              <a:rPr lang="es-ES" sz="1600" dirty="0"/>
              <a:t>agente </a:t>
            </a:r>
            <a:r>
              <a:rPr lang="es-ES" sz="1600" dirty="0" err="1"/>
              <a:t>hezetzaileekin</a:t>
            </a:r>
            <a:r>
              <a:rPr lang="es-ES" sz="1600" dirty="0"/>
              <a:t>. </a:t>
            </a:r>
            <a:r>
              <a:rPr lang="es-ES" sz="1600" dirty="0" err="1"/>
              <a:t>Kontserbagarriak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, </a:t>
            </a:r>
            <a:r>
              <a:rPr lang="es-ES" sz="1600" dirty="0" err="1"/>
              <a:t>kutsa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daitezen</a:t>
            </a:r>
            <a:r>
              <a:rPr lang="es-ES" sz="1600" dirty="0"/>
              <a:t>; </a:t>
            </a:r>
            <a:r>
              <a:rPr lang="es-ES" sz="1600" dirty="0" err="1"/>
              <a:t>beraz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aplikatu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ukipen-lenteekin</a:t>
            </a:r>
            <a:r>
              <a:rPr lang="es-ES" sz="1600" dirty="0"/>
              <a:t>. </a:t>
            </a:r>
            <a:r>
              <a:rPr lang="es-ES" sz="1600" dirty="0" err="1"/>
              <a:t>Serum</a:t>
            </a:r>
            <a:r>
              <a:rPr lang="es-ES" sz="1600" dirty="0"/>
              <a:t> </a:t>
            </a:r>
            <a:r>
              <a:rPr lang="es-ES" sz="1600" dirty="0" err="1"/>
              <a:t>fisiologikoarena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ekintza-iraupen</a:t>
            </a:r>
            <a:r>
              <a:rPr lang="es-ES" sz="1600" dirty="0"/>
              <a:t> </a:t>
            </a:r>
            <a:r>
              <a:rPr lang="es-ES" sz="1600" dirty="0" err="1"/>
              <a:t>lu-zeagoa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b="1" dirty="0" smtClean="0">
                <a:solidFill>
                  <a:srgbClr val="4E9EBA"/>
                </a:solidFill>
              </a:rPr>
              <a:t>Gel </a:t>
            </a:r>
            <a:r>
              <a:rPr lang="es-ES" sz="1600" b="1" dirty="0" err="1">
                <a:solidFill>
                  <a:srgbClr val="4E9EBA"/>
                </a:solidFill>
              </a:rPr>
              <a:t>lubrifikatzaileak</a:t>
            </a:r>
            <a:r>
              <a:rPr lang="es-ES" sz="1600" b="1" dirty="0">
                <a:solidFill>
                  <a:srgbClr val="4E9EBA"/>
                </a:solidFill>
              </a:rPr>
              <a:t>: </a:t>
            </a:r>
            <a:r>
              <a:rPr lang="es-ES" sz="1600" dirty="0" err="1"/>
              <a:t>biskositate</a:t>
            </a:r>
            <a:r>
              <a:rPr lang="es-ES" sz="1600" dirty="0"/>
              <a:t> </a:t>
            </a:r>
            <a:r>
              <a:rPr lang="es-ES" sz="1600" dirty="0" err="1"/>
              <a:t>handiagoa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, eta </a:t>
            </a:r>
            <a:r>
              <a:rPr lang="es-ES" sz="1600" dirty="0" err="1"/>
              <a:t>erabilgarriak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</a:t>
            </a:r>
            <a:r>
              <a:rPr lang="es-ES" sz="1600" dirty="0" err="1"/>
              <a:t>tantek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adina</a:t>
            </a:r>
            <a:r>
              <a:rPr lang="es-ES" sz="1600" dirty="0"/>
              <a:t> </a:t>
            </a:r>
            <a:r>
              <a:rPr lang="es-ES" sz="1600" dirty="0" err="1"/>
              <a:t>arintzen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 smtClean="0"/>
              <a:t>badute</a:t>
            </a:r>
            <a:r>
              <a:rPr lang="es-ES" sz="1600" dirty="0"/>
              <a:t>. </a:t>
            </a:r>
            <a:r>
              <a:rPr lang="es-ES" sz="1600" dirty="0" err="1"/>
              <a:t>Ikusmen</a:t>
            </a:r>
            <a:r>
              <a:rPr lang="es-ES" sz="1600" dirty="0"/>
              <a:t> </a:t>
            </a:r>
            <a:r>
              <a:rPr lang="es-ES" sz="1600" dirty="0" err="1"/>
              <a:t>lausoa</a:t>
            </a:r>
            <a:r>
              <a:rPr lang="es-ES" sz="1600" dirty="0"/>
              <a:t> </a:t>
            </a:r>
            <a:r>
              <a:rPr lang="es-ES" sz="1600" dirty="0" err="1"/>
              <a:t>eragin</a:t>
            </a:r>
            <a:r>
              <a:rPr lang="es-ES" sz="1600" dirty="0"/>
              <a:t> </a:t>
            </a:r>
            <a:r>
              <a:rPr lang="es-ES" sz="1600" dirty="0" err="1"/>
              <a:t>dezakete</a:t>
            </a:r>
            <a:r>
              <a:rPr lang="es-ES" sz="1600" dirty="0"/>
              <a:t> </a:t>
            </a:r>
            <a:r>
              <a:rPr lang="es-ES" sz="1600" dirty="0" err="1"/>
              <a:t>aplikatu</a:t>
            </a:r>
            <a:r>
              <a:rPr lang="es-ES" sz="1600" dirty="0"/>
              <a:t> </a:t>
            </a:r>
            <a:r>
              <a:rPr lang="es-ES" sz="1600" dirty="0" err="1"/>
              <a:t>ondoren</a:t>
            </a:r>
            <a:r>
              <a:rPr lang="es-ES" sz="1600" dirty="0"/>
              <a:t>; </a:t>
            </a:r>
            <a:r>
              <a:rPr lang="es-ES" sz="1600" dirty="0" err="1"/>
              <a:t>hortaz</a:t>
            </a:r>
            <a:r>
              <a:rPr lang="es-ES" sz="1600" dirty="0"/>
              <a:t>, </a:t>
            </a:r>
            <a:r>
              <a:rPr lang="es-ES" sz="1600" dirty="0" err="1"/>
              <a:t>oheratu</a:t>
            </a:r>
            <a:r>
              <a:rPr lang="es-ES" sz="1600" dirty="0"/>
              <a:t> </a:t>
            </a:r>
            <a:r>
              <a:rPr lang="es-ES" sz="1600" dirty="0" err="1"/>
              <a:t>aurretik</a:t>
            </a:r>
            <a:r>
              <a:rPr lang="es-ES" sz="1600" dirty="0"/>
              <a:t> </a:t>
            </a:r>
            <a:r>
              <a:rPr lang="es-ES" sz="1600" dirty="0" err="1"/>
              <a:t>erabili</a:t>
            </a:r>
            <a:r>
              <a:rPr lang="es-ES" sz="1600" dirty="0"/>
              <a:t> </a:t>
            </a:r>
            <a:r>
              <a:rPr lang="es-ES" sz="1600" dirty="0" err="1"/>
              <a:t>ohi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b="1" dirty="0" err="1" smtClean="0">
                <a:solidFill>
                  <a:srgbClr val="4E9EBA"/>
                </a:solidFill>
              </a:rPr>
              <a:t>Kolirioak</a:t>
            </a:r>
            <a:r>
              <a:rPr lang="es-ES" sz="1600" b="1" dirty="0" smtClean="0">
                <a:solidFill>
                  <a:srgbClr val="4E9EBA"/>
                </a:solidFill>
              </a:rPr>
              <a:t>/</a:t>
            </a:r>
            <a:r>
              <a:rPr lang="es-ES" sz="1600" b="1" dirty="0" err="1" smtClean="0">
                <a:solidFill>
                  <a:srgbClr val="4E9EBA"/>
                </a:solidFill>
              </a:rPr>
              <a:t>gelak</a:t>
            </a:r>
            <a:r>
              <a:rPr lang="es-ES" sz="1600" b="1" dirty="0" smtClean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monodositan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dirty="0"/>
              <a:t>(</a:t>
            </a:r>
            <a:r>
              <a:rPr lang="es-ES" sz="1600" dirty="0" err="1"/>
              <a:t>kontserbagarririk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); </a:t>
            </a:r>
            <a:r>
              <a:rPr lang="es-ES" sz="1600" dirty="0" err="1"/>
              <a:t>egokiagoak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erabilera</a:t>
            </a:r>
            <a:r>
              <a:rPr lang="es-ES" sz="1600" dirty="0"/>
              <a:t> oso </a:t>
            </a:r>
            <a:r>
              <a:rPr lang="es-ES" sz="1600" dirty="0" err="1"/>
              <a:t>ohikoa</a:t>
            </a:r>
            <a:r>
              <a:rPr lang="es-ES" sz="1600" dirty="0"/>
              <a:t> </a:t>
            </a:r>
            <a:r>
              <a:rPr lang="es-ES" sz="1600" dirty="0" err="1"/>
              <a:t>bada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kontserbagarriek</a:t>
            </a:r>
            <a:r>
              <a:rPr lang="es-ES" sz="1600" dirty="0"/>
              <a:t> </a:t>
            </a:r>
            <a:r>
              <a:rPr lang="es-ES" sz="1600" dirty="0" err="1"/>
              <a:t>narritadura</a:t>
            </a:r>
            <a:r>
              <a:rPr lang="es-ES" sz="1600" dirty="0"/>
              <a:t> </a:t>
            </a:r>
            <a:r>
              <a:rPr lang="es-ES" sz="1600" dirty="0" err="1"/>
              <a:t>eragiten</a:t>
            </a:r>
            <a:r>
              <a:rPr lang="es-ES" sz="1600" dirty="0"/>
              <a:t> </a:t>
            </a:r>
            <a:r>
              <a:rPr lang="es-ES" sz="1600" dirty="0" err="1"/>
              <a:t>badute</a:t>
            </a:r>
            <a:r>
              <a:rPr lang="es-ES" sz="1600" dirty="0"/>
              <a:t>. </a:t>
            </a:r>
            <a:r>
              <a:rPr lang="es-ES" sz="1600" dirty="0" err="1"/>
              <a:t>Ukipen-lenteekin</a:t>
            </a:r>
            <a:r>
              <a:rPr lang="es-ES" sz="1600" dirty="0"/>
              <a:t> batera </a:t>
            </a:r>
            <a:r>
              <a:rPr lang="es-ES" sz="1600" dirty="0" err="1"/>
              <a:t>erabil</a:t>
            </a:r>
            <a:r>
              <a:rPr lang="es-ES" sz="1600" dirty="0"/>
              <a:t> </a:t>
            </a:r>
            <a:r>
              <a:rPr lang="es-ES" sz="1600" dirty="0" err="1"/>
              <a:t>daitezke</a:t>
            </a:r>
            <a:r>
              <a:rPr lang="es-ES" sz="1600" dirty="0"/>
              <a:t>. </a:t>
            </a:r>
            <a:r>
              <a:rPr lang="es-ES" sz="1600" dirty="0" err="1"/>
              <a:t>Garestiagoak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flaskoko</a:t>
            </a:r>
            <a:r>
              <a:rPr lang="es-ES" sz="1600" dirty="0"/>
              <a:t> </a:t>
            </a:r>
            <a:r>
              <a:rPr lang="es-ES" sz="1600" dirty="0" err="1"/>
              <a:t>kolirioak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hodiko</a:t>
            </a:r>
            <a:r>
              <a:rPr lang="es-ES" sz="1600" dirty="0"/>
              <a:t> </a:t>
            </a:r>
            <a:r>
              <a:rPr lang="es-ES" sz="1600" dirty="0" err="1"/>
              <a:t>gelak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 smtClean="0"/>
              <a:t>.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76" y="1464786"/>
            <a:ext cx="6147733" cy="32039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87216" y="4856738"/>
            <a:ext cx="570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</a:rPr>
              <a:t>Esteka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</a:rPr>
              <a:t>interesgarriak</a:t>
            </a:r>
            <a:r>
              <a:rPr lang="es-ES" sz="1200" dirty="0" smtClean="0">
                <a:latin typeface="Arial" panose="020B0604020202020204" pitchFamily="34" charset="0"/>
              </a:rPr>
              <a:t>: </a:t>
            </a: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>
                <a:latin typeface="Arial" panose="020B0604020202020204" pitchFamily="34" charset="0"/>
              </a:rPr>
              <a:t>INFAC: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Begietako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arazoak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lehen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mailako</a:t>
            </a:r>
            <a:r>
              <a:rPr lang="es-ES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4"/>
              </a:rPr>
              <a:t>arretan</a:t>
            </a:r>
            <a:r>
              <a:rPr lang="es-ES" sz="1200" dirty="0">
                <a:latin typeface="Arial" panose="020B0604020202020204" pitchFamily="34" charset="0"/>
              </a:rPr>
              <a:t>. </a:t>
            </a:r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 err="1">
                <a:latin typeface="Arial" panose="020B0604020202020204" pitchFamily="34" charset="0"/>
              </a:rPr>
              <a:t>Argibideak</a:t>
            </a:r>
            <a:r>
              <a:rPr lang="es-ES" sz="1200" dirty="0">
                <a:latin typeface="Arial" panose="020B0604020202020204" pitchFamily="34" charset="0"/>
              </a:rPr>
              <a:t> 2021. </a:t>
            </a:r>
            <a:r>
              <a:rPr lang="es-ES" sz="1200" dirty="0" err="1">
                <a:latin typeface="Arial" panose="020B0604020202020204" pitchFamily="34" charset="0"/>
                <a:hlinkClick r:id="rId5"/>
              </a:rPr>
              <a:t>Begi</a:t>
            </a:r>
            <a:r>
              <a:rPr lang="es-ES" sz="1200" dirty="0">
                <a:latin typeface="Arial" panose="020B0604020202020204" pitchFamily="34" charset="0"/>
                <a:hlinkClick r:id="rId5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hlinkClick r:id="rId5"/>
              </a:rPr>
              <a:t>lehorra</a:t>
            </a:r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>
                <a:latin typeface="Arial" panose="020B0604020202020204" pitchFamily="34" charset="0"/>
              </a:rPr>
              <a:t>I-</a:t>
            </a:r>
            <a:r>
              <a:rPr lang="es-ES" sz="1200" dirty="0" err="1">
                <a:latin typeface="Arial" panose="020B0604020202020204" pitchFamily="34" charset="0"/>
              </a:rPr>
              <a:t>botika</a:t>
            </a:r>
            <a:r>
              <a:rPr lang="es-ES" sz="1200" dirty="0">
                <a:latin typeface="Arial" panose="020B0604020202020204" pitchFamily="34" charset="0"/>
              </a:rPr>
              <a:t>: 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pomada </a:t>
            </a:r>
            <a:r>
              <a:rPr lang="es-ES" sz="1200" dirty="0" err="1">
                <a:latin typeface="Arial" panose="020B0604020202020204" pitchFamily="34" charset="0"/>
                <a:hlinkClick r:id="rId6"/>
              </a:rPr>
              <a:t>oftalmikoak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6"/>
              </a:rPr>
              <a:t>aplikatzeko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6"/>
              </a:rPr>
              <a:t>fitxak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, </a:t>
            </a:r>
            <a:r>
              <a:rPr lang="es-ES" sz="1200" dirty="0" err="1">
                <a:latin typeface="Arial" panose="020B0604020202020204" pitchFamily="34" charset="0"/>
                <a:hlinkClick r:id="rId6"/>
              </a:rPr>
              <a:t>kolirioak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6"/>
              </a:rPr>
              <a:t>aplikatzeko</a:t>
            </a:r>
            <a:r>
              <a:rPr lang="es-ES" sz="1200" dirty="0">
                <a:latin typeface="Arial" panose="020B0604020202020204" pitchFamily="34" charset="0"/>
                <a:hlinkClick r:id="rId6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hlinkClick r:id="rId6"/>
              </a:rPr>
              <a:t>fitxak</a:t>
            </a:r>
            <a:endParaRPr lang="es-ES" sz="1200" dirty="0" smtClean="0">
              <a:latin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</a:rPr>
              <a:t>• </a:t>
            </a:r>
            <a:r>
              <a:rPr lang="es-ES" sz="1200" dirty="0">
                <a:latin typeface="Arial" panose="020B0604020202020204" pitchFamily="34" charset="0"/>
              </a:rPr>
              <a:t>BIT </a:t>
            </a:r>
            <a:r>
              <a:rPr lang="es-ES" sz="1200" dirty="0" err="1">
                <a:latin typeface="Arial" panose="020B0604020202020204" pitchFamily="34" charset="0"/>
              </a:rPr>
              <a:t>katalana</a:t>
            </a:r>
            <a:r>
              <a:rPr lang="es-ES" sz="1200" dirty="0">
                <a:latin typeface="Arial" panose="020B0604020202020204" pitchFamily="34" charset="0"/>
              </a:rPr>
              <a:t> 2011.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Begi</a:t>
            </a:r>
            <a:r>
              <a:rPr lang="es-ES" sz="1200" dirty="0">
                <a:latin typeface="Arial" panose="020B0604020202020204" pitchFamily="34" charset="0"/>
                <a:hlinkClick r:id="rId7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lehorraren</a:t>
            </a:r>
            <a:r>
              <a:rPr lang="es-ES" sz="1200" dirty="0">
                <a:latin typeface="Arial" panose="020B0604020202020204" pitchFamily="34" charset="0"/>
                <a:hlinkClick r:id="rId7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sindromea</a:t>
            </a:r>
            <a:r>
              <a:rPr lang="es-ES" sz="1200" dirty="0">
                <a:latin typeface="Arial" panose="020B0604020202020204" pitchFamily="34" charset="0"/>
              </a:rPr>
              <a:t>.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Malko</a:t>
            </a:r>
            <a:r>
              <a:rPr lang="es-ES" sz="1200" dirty="0">
                <a:latin typeface="Arial" panose="020B0604020202020204" pitchFamily="34" charset="0"/>
                <a:hlinkClick r:id="rId7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artifizialen</a:t>
            </a:r>
            <a:r>
              <a:rPr lang="es-ES" sz="1200" dirty="0">
                <a:latin typeface="Arial" panose="020B0604020202020204" pitchFamily="34" charset="0"/>
                <a:hlinkClick r:id="rId7"/>
              </a:rPr>
              <a:t> </a:t>
            </a:r>
            <a:r>
              <a:rPr lang="es-ES" sz="1200" dirty="0" err="1">
                <a:latin typeface="Arial" panose="020B0604020202020204" pitchFamily="34" charset="0"/>
                <a:hlinkClick r:id="rId7"/>
              </a:rPr>
              <a:t>erabilera</a:t>
            </a:r>
            <a:endParaRPr lang="es-ES" sz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12752" y="1362455"/>
            <a:ext cx="9601200" cy="4478667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lang="es-ES" sz="26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7280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746" y="658330"/>
            <a:ext cx="8580581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u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u-ES" altLang="es-ES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• SARRERA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• PROZESU ARINAK ETA SENDAGAIAK 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A)  Mina prozesu arin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automugatuetan</a:t>
            </a: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parazetamola,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ibuprofenoa</a:t>
            </a: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AIEE</a:t>
            </a: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topikoak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B)  Sukarra – parazetamola,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ibuprofenoa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C)  Beherako akutua -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errehidratazio-soluzioak</a:t>
            </a: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beherako-kontrakoak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D)  Idorreria – libragarriak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E)  Goragaleak eta gorakoak – ahotiko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errehidratazio-soluzioak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F)  Dispepsia – antiazidoak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G)  Hotzeri arrunta - antitusiboak, sudur-deskongestionatzaileak</a:t>
            </a:r>
            <a:r>
              <a:rPr kumimoji="0" lang="eu-ES" altLang="es-ES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mukolitikoak</a:t>
            </a:r>
            <a:endParaRPr kumimoji="0" lang="es-ES" altLang="es-ES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H)  Begi lehorra - malko artifizialak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u-ES" altLang="es-ES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kumimoji="0" lang="eu-ES" alt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 Baginako molestiak – </a:t>
            </a:r>
            <a:r>
              <a:rPr kumimoji="0" lang="eu-ES" alt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klotrimazola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59270"/>
            <a:ext cx="9929091" cy="813747"/>
          </a:xfrm>
        </p:spPr>
        <p:txBody>
          <a:bodyPr>
            <a:norm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BAGINAKO MOLESTIAK – </a:t>
            </a:r>
            <a:r>
              <a:rPr lang="es-ES" sz="2600" dirty="0" smtClean="0">
                <a:solidFill>
                  <a:srgbClr val="4E9EBA"/>
                </a:solidFill>
                <a:latin typeface="Arial Black" pitchFamily="34" charset="0"/>
              </a:rPr>
              <a:t>KLOTRIMAZOLA</a:t>
            </a:r>
            <a:endParaRPr lang="es-ES" sz="2600" dirty="0">
              <a:solidFill>
                <a:srgbClr val="4E9EBA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9934" y="1394135"/>
            <a:ext cx="108904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• </a:t>
            </a:r>
            <a:r>
              <a:rPr lang="es-ES" dirty="0" err="1" smtClean="0"/>
              <a:t>Bulbobaginitis</a:t>
            </a:r>
            <a:r>
              <a:rPr lang="es-ES" dirty="0" smtClean="0"/>
              <a:t> </a:t>
            </a:r>
            <a:r>
              <a:rPr lang="es-ES" dirty="0" err="1"/>
              <a:t>kandidiasikoa</a:t>
            </a:r>
            <a:r>
              <a:rPr lang="es-ES" dirty="0"/>
              <a:t> (BBK) </a:t>
            </a:r>
            <a:r>
              <a:rPr lang="es-ES" dirty="0" err="1"/>
              <a:t>baginako</a:t>
            </a:r>
            <a:r>
              <a:rPr lang="es-ES" dirty="0"/>
              <a:t> </a:t>
            </a:r>
            <a:r>
              <a:rPr lang="es-ES" dirty="0" err="1"/>
              <a:t>molestien</a:t>
            </a:r>
            <a:r>
              <a:rPr lang="es-ES" dirty="0"/>
              <a:t>, </a:t>
            </a:r>
            <a:r>
              <a:rPr lang="es-ES" dirty="0" err="1"/>
              <a:t>azkuren</a:t>
            </a:r>
            <a:r>
              <a:rPr lang="es-ES" dirty="0"/>
              <a:t> eta </a:t>
            </a:r>
            <a:r>
              <a:rPr lang="es-ES" dirty="0" err="1"/>
              <a:t>fluxu-handitzeen</a:t>
            </a:r>
            <a:r>
              <a:rPr lang="es-ES" dirty="0"/>
              <a:t> </a:t>
            </a:r>
            <a:r>
              <a:rPr lang="es-ES" dirty="0" err="1"/>
              <a:t>kausa</a:t>
            </a:r>
            <a:r>
              <a:rPr lang="es-ES" dirty="0"/>
              <a:t> </a:t>
            </a:r>
            <a:r>
              <a:rPr lang="es-ES" dirty="0" err="1"/>
              <a:t>ohikoenetako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da. </a:t>
            </a:r>
            <a:r>
              <a:rPr lang="es-ES" dirty="0" err="1"/>
              <a:t>BBKen</a:t>
            </a:r>
            <a:r>
              <a:rPr lang="es-ES" dirty="0"/>
              <a:t> </a:t>
            </a:r>
            <a:r>
              <a:rPr lang="es-ES" dirty="0" smtClean="0"/>
              <a:t>%</a:t>
            </a:r>
            <a:r>
              <a:rPr lang="eu-ES" sz="1200" dirty="0"/>
              <a:t> </a:t>
            </a:r>
            <a:r>
              <a:rPr lang="es-ES" dirty="0" smtClean="0"/>
              <a:t>90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konplikatuak</a:t>
            </a:r>
            <a:r>
              <a:rPr lang="es-ES" dirty="0"/>
              <a:t>. BBK </a:t>
            </a:r>
            <a:r>
              <a:rPr lang="es-ES" dirty="0" err="1" smtClean="0"/>
              <a:t>konplikatuak</a:t>
            </a:r>
            <a:r>
              <a:rPr lang="es-ES" dirty="0" smtClean="0"/>
              <a:t>: </a:t>
            </a:r>
            <a:r>
              <a:rPr lang="es-ES" dirty="0" err="1"/>
              <a:t>sintoma</a:t>
            </a:r>
            <a:r>
              <a:rPr lang="es-ES" dirty="0"/>
              <a:t> </a:t>
            </a:r>
            <a:r>
              <a:rPr lang="es-ES" dirty="0" err="1" smtClean="0"/>
              <a:t>larriak</a:t>
            </a:r>
            <a:r>
              <a:rPr lang="es-ES" dirty="0" smtClean="0"/>
              <a:t>, </a:t>
            </a:r>
            <a:r>
              <a:rPr lang="es-ES" dirty="0" err="1" smtClean="0"/>
              <a:t>infekzioak</a:t>
            </a:r>
            <a:r>
              <a:rPr lang="es-ES" dirty="0" smtClean="0"/>
              <a:t> </a:t>
            </a:r>
            <a:r>
              <a:rPr lang="es-ES" dirty="0" err="1" smtClean="0"/>
              <a:t>errepikakorrak</a:t>
            </a:r>
            <a:r>
              <a:rPr lang="es-ES" dirty="0" smtClean="0"/>
              <a:t>,  </a:t>
            </a:r>
            <a:r>
              <a:rPr lang="es-ES" i="1" dirty="0" err="1"/>
              <a:t>Candida</a:t>
            </a:r>
            <a:r>
              <a:rPr lang="es-ES" i="1" dirty="0"/>
              <a:t> </a:t>
            </a:r>
            <a:r>
              <a:rPr lang="es-ES" i="1" dirty="0" err="1"/>
              <a:t>albicans</a:t>
            </a:r>
            <a:r>
              <a:rPr lang="es-ES" i="1" dirty="0"/>
              <a:t> </a:t>
            </a:r>
            <a:r>
              <a:rPr lang="es-ES" dirty="0" err="1"/>
              <a:t>ez</a:t>
            </a:r>
            <a:r>
              <a:rPr lang="es-ES" dirty="0"/>
              <a:t> den </a:t>
            </a:r>
            <a:r>
              <a:rPr lang="es-ES" dirty="0" err="1"/>
              <a:t>espezie</a:t>
            </a:r>
            <a:r>
              <a:rPr lang="es-ES" dirty="0"/>
              <a:t> </a:t>
            </a:r>
            <a:r>
              <a:rPr lang="es-ES" dirty="0" err="1"/>
              <a:t>batek</a:t>
            </a:r>
            <a:r>
              <a:rPr lang="es-ES" dirty="0"/>
              <a:t> </a:t>
            </a:r>
            <a:r>
              <a:rPr lang="es-ES" dirty="0" err="1" smtClean="0"/>
              <a:t>eragindakoak</a:t>
            </a:r>
            <a:r>
              <a:rPr lang="es-ES" dirty="0" smtClean="0"/>
              <a:t>,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/>
              <a:t>pazientea</a:t>
            </a:r>
            <a:r>
              <a:rPr lang="es-ES" dirty="0"/>
              <a:t> </a:t>
            </a:r>
            <a:r>
              <a:rPr lang="es-ES" dirty="0" err="1"/>
              <a:t>arriskukoa</a:t>
            </a:r>
            <a:r>
              <a:rPr lang="es-ES" dirty="0"/>
              <a:t> </a:t>
            </a:r>
            <a:r>
              <a:rPr lang="es-ES" dirty="0" err="1"/>
              <a:t>denean</a:t>
            </a:r>
            <a:r>
              <a:rPr lang="es-ES" dirty="0"/>
              <a:t> (</a:t>
            </a:r>
            <a:r>
              <a:rPr lang="es-ES" dirty="0" err="1"/>
              <a:t>immunodeprimitua</a:t>
            </a:r>
            <a:r>
              <a:rPr lang="es-ES" dirty="0"/>
              <a:t>,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 smtClean="0"/>
              <a:t>gabeko</a:t>
            </a:r>
            <a:r>
              <a:rPr lang="es-ES" dirty="0" smtClean="0"/>
              <a:t> diabetes,  </a:t>
            </a:r>
            <a:r>
              <a:rPr lang="es-ES" dirty="0" err="1" smtClean="0"/>
              <a:t>haurduna</a:t>
            </a:r>
            <a:r>
              <a:rPr lang="es-ES" dirty="0" smtClean="0"/>
              <a:t>).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100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• </a:t>
            </a:r>
            <a:r>
              <a:rPr lang="es-ES" dirty="0" err="1" smtClean="0"/>
              <a:t>BBKren</a:t>
            </a:r>
            <a:r>
              <a:rPr lang="es-ES" dirty="0" smtClean="0"/>
              <a:t> </a:t>
            </a:r>
            <a:r>
              <a:rPr lang="es-ES" dirty="0" err="1"/>
              <a:t>intzidentzia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da </a:t>
            </a:r>
            <a:r>
              <a:rPr lang="es-ES" dirty="0" err="1"/>
              <a:t>haurdunaldian</a:t>
            </a:r>
            <a:r>
              <a:rPr lang="es-ES" dirty="0"/>
              <a:t>, </a:t>
            </a:r>
            <a:r>
              <a:rPr lang="es-ES" dirty="0" err="1"/>
              <a:t>batez</a:t>
            </a:r>
            <a:r>
              <a:rPr lang="es-ES" dirty="0"/>
              <a:t> ere </a:t>
            </a:r>
            <a:r>
              <a:rPr lang="es-ES" dirty="0" err="1"/>
              <a:t>bigarren</a:t>
            </a:r>
            <a:r>
              <a:rPr lang="es-ES" dirty="0"/>
              <a:t> </a:t>
            </a:r>
            <a:r>
              <a:rPr lang="es-ES" dirty="0" err="1"/>
              <a:t>erdian</a:t>
            </a:r>
            <a:r>
              <a:rPr lang="es-ES" dirty="0"/>
              <a:t>. </a:t>
            </a:r>
            <a:r>
              <a:rPr lang="es-ES" dirty="0" err="1"/>
              <a:t>BBKen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hauetan</a:t>
            </a:r>
            <a:r>
              <a:rPr lang="es-ES" dirty="0"/>
              <a:t> ere </a:t>
            </a:r>
            <a:r>
              <a:rPr lang="es-ES" dirty="0" err="1"/>
              <a:t>handitzen</a:t>
            </a:r>
            <a:r>
              <a:rPr lang="es-ES" dirty="0"/>
              <a:t> da: </a:t>
            </a:r>
            <a:r>
              <a:rPr lang="es-ES" dirty="0" smtClean="0"/>
              <a:t>2 </a:t>
            </a:r>
            <a:r>
              <a:rPr lang="es-ES" dirty="0" err="1" smtClean="0"/>
              <a:t>motako</a:t>
            </a:r>
            <a:r>
              <a:rPr lang="es-ES" dirty="0" smtClean="0"/>
              <a:t> </a:t>
            </a:r>
            <a:r>
              <a:rPr lang="es-ES" dirty="0" err="1"/>
              <a:t>diabetesa</a:t>
            </a:r>
            <a:r>
              <a:rPr lang="es-ES" dirty="0"/>
              <a:t>, </a:t>
            </a:r>
            <a:r>
              <a:rPr lang="es-ES" dirty="0" err="1"/>
              <a:t>immunosupresioa</a:t>
            </a:r>
            <a:r>
              <a:rPr lang="es-ES" dirty="0"/>
              <a:t>, </a:t>
            </a:r>
            <a:r>
              <a:rPr lang="es-ES" dirty="0" err="1"/>
              <a:t>gliflozinak</a:t>
            </a:r>
            <a:r>
              <a:rPr lang="es-ES" dirty="0"/>
              <a:t>, hormona </a:t>
            </a:r>
            <a:r>
              <a:rPr lang="es-ES" dirty="0" err="1"/>
              <a:t>bidezko</a:t>
            </a:r>
            <a:r>
              <a:rPr lang="es-ES" dirty="0"/>
              <a:t> </a:t>
            </a:r>
            <a:r>
              <a:rPr lang="es-ES" dirty="0" smtClean="0"/>
              <a:t>terapia </a:t>
            </a:r>
            <a:r>
              <a:rPr lang="es-ES" dirty="0" err="1"/>
              <a:t>ordeztaileak</a:t>
            </a:r>
            <a:r>
              <a:rPr lang="es-ES" dirty="0"/>
              <a:t>, </a:t>
            </a:r>
            <a:r>
              <a:rPr lang="es-ES" dirty="0" err="1"/>
              <a:t>espektro</a:t>
            </a:r>
            <a:r>
              <a:rPr lang="es-ES" dirty="0"/>
              <a:t> </a:t>
            </a:r>
            <a:r>
              <a:rPr lang="es-ES" dirty="0" err="1"/>
              <a:t>zabaleko</a:t>
            </a:r>
            <a:r>
              <a:rPr lang="es-ES" dirty="0"/>
              <a:t> </a:t>
            </a:r>
            <a:r>
              <a:rPr lang="es-ES" dirty="0" err="1" smtClean="0"/>
              <a:t>antibiotikoak</a:t>
            </a:r>
            <a:r>
              <a:rPr lang="es-ES" dirty="0" smtClean="0"/>
              <a:t>.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faktore</a:t>
            </a:r>
            <a:r>
              <a:rPr lang="es-ES" dirty="0"/>
              <a:t> </a:t>
            </a:r>
            <a:r>
              <a:rPr lang="es-ES" dirty="0" err="1"/>
              <a:t>batzuen</a:t>
            </a:r>
            <a:r>
              <a:rPr lang="es-ES" dirty="0"/>
              <a:t> </a:t>
            </a:r>
            <a:r>
              <a:rPr lang="es-ES" dirty="0" err="1"/>
              <a:t>eginkizuna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argi</a:t>
            </a:r>
            <a:r>
              <a:rPr lang="es-ES" dirty="0"/>
              <a:t>: </a:t>
            </a:r>
            <a:r>
              <a:rPr lang="es-ES" dirty="0" err="1" smtClean="0"/>
              <a:t>antikontzeptibo</a:t>
            </a:r>
            <a:r>
              <a:rPr lang="es-ES" dirty="0" smtClean="0"/>
              <a:t> </a:t>
            </a:r>
            <a:r>
              <a:rPr lang="es-ES" dirty="0"/>
              <a:t>hormonal </a:t>
            </a:r>
            <a:r>
              <a:rPr lang="es-ES" dirty="0" err="1"/>
              <a:t>konbinatuak</a:t>
            </a:r>
            <a:r>
              <a:rPr lang="es-ES" dirty="0"/>
              <a:t>, DIU </a:t>
            </a:r>
            <a:r>
              <a:rPr lang="es-ES" dirty="0" err="1"/>
              <a:t>edo</a:t>
            </a:r>
            <a:r>
              <a:rPr lang="es-ES" dirty="0"/>
              <a:t> diafragma, dieta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 smtClean="0"/>
              <a:t>sexu-praktikak</a:t>
            </a:r>
            <a:r>
              <a:rPr lang="es-ES" dirty="0" smtClean="0"/>
              <a:t>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100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>
                <a:solidFill>
                  <a:srgbClr val="4E9EBA"/>
                </a:solidFill>
              </a:rPr>
              <a:t>• </a:t>
            </a:r>
            <a:r>
              <a:rPr lang="es-ES" b="1" dirty="0" err="1" smtClean="0">
                <a:solidFill>
                  <a:srgbClr val="4E9EBA"/>
                </a:solidFill>
              </a:rPr>
              <a:t>Infekzio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sintomatikoen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kasuan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soilik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dago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indikatuta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b="1" dirty="0" err="1" smtClean="0">
                <a:solidFill>
                  <a:srgbClr val="4E9EBA"/>
                </a:solidFill>
              </a:rPr>
              <a:t>tratamendua</a:t>
            </a:r>
            <a:r>
              <a:rPr lang="es-ES" dirty="0" smtClean="0"/>
              <a:t>, </a:t>
            </a:r>
            <a:r>
              <a:rPr lang="es-ES" dirty="0"/>
              <a:t>eta </a:t>
            </a:r>
            <a:r>
              <a:rPr lang="es-ES" dirty="0" err="1"/>
              <a:t>baginatiko</a:t>
            </a:r>
            <a:r>
              <a:rPr lang="es-ES" dirty="0"/>
              <a:t> </a:t>
            </a:r>
            <a:r>
              <a:rPr lang="es-ES" dirty="0" err="1"/>
              <a:t>klotrimazola</a:t>
            </a:r>
            <a:r>
              <a:rPr lang="es-ES" dirty="0"/>
              <a:t> da </a:t>
            </a:r>
            <a:r>
              <a:rPr lang="es-ES" dirty="0" err="1"/>
              <a:t>aukerako</a:t>
            </a:r>
            <a:r>
              <a:rPr lang="es-ES" dirty="0"/>
              <a:t> </a:t>
            </a:r>
            <a:r>
              <a:rPr lang="es-ES" dirty="0" err="1"/>
              <a:t>farmakoetako</a:t>
            </a:r>
            <a:r>
              <a:rPr lang="es-ES" dirty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.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amaitutakoan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izaten</a:t>
            </a:r>
            <a:r>
              <a:rPr lang="es-ES" dirty="0"/>
              <a:t> </a:t>
            </a:r>
            <a:r>
              <a:rPr lang="es-ES" dirty="0" err="1"/>
              <a:t>jarraitzen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emakumeen</a:t>
            </a:r>
            <a:r>
              <a:rPr lang="es-ES" dirty="0"/>
              <a:t> </a:t>
            </a:r>
            <a:r>
              <a:rPr lang="es-ES" dirty="0" err="1"/>
              <a:t>kasuan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gertakaritik</a:t>
            </a:r>
            <a:r>
              <a:rPr lang="es-ES" dirty="0"/>
              <a:t> </a:t>
            </a:r>
            <a:r>
              <a:rPr lang="es-ES" dirty="0" err="1"/>
              <a:t>bi</a:t>
            </a:r>
            <a:r>
              <a:rPr lang="es-ES" dirty="0"/>
              <a:t> </a:t>
            </a:r>
            <a:r>
              <a:rPr lang="es-ES" dirty="0" err="1"/>
              <a:t>hilabetera</a:t>
            </a:r>
            <a:r>
              <a:rPr lang="es-ES" dirty="0"/>
              <a:t> </a:t>
            </a:r>
            <a:r>
              <a:rPr lang="es-ES" dirty="0" err="1"/>
              <a:t>errepikatuz</a:t>
            </a:r>
            <a:r>
              <a:rPr lang="es-ES" dirty="0"/>
              <a:t> </a:t>
            </a:r>
            <a:r>
              <a:rPr lang="es-ES" dirty="0" err="1"/>
              <a:t>gero</a:t>
            </a:r>
            <a:r>
              <a:rPr lang="es-ES" dirty="0"/>
              <a:t>, </a:t>
            </a:r>
            <a:r>
              <a:rPr lang="es-ES" dirty="0" err="1"/>
              <a:t>medikuarengana</a:t>
            </a:r>
            <a:r>
              <a:rPr lang="es-ES" dirty="0"/>
              <a:t> </a:t>
            </a:r>
            <a:r>
              <a:rPr lang="es-ES" dirty="0" err="1"/>
              <a:t>joatea</a:t>
            </a:r>
            <a:r>
              <a:rPr lang="es-ES" dirty="0"/>
              <a:t> </a:t>
            </a:r>
            <a:r>
              <a:rPr lang="es-ES" dirty="0" err="1"/>
              <a:t>gomendatu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zaio</a:t>
            </a:r>
            <a:r>
              <a:rPr lang="es-ES" dirty="0"/>
              <a:t> </a:t>
            </a:r>
            <a:r>
              <a:rPr lang="es-ES" dirty="0" err="1" smtClean="0"/>
              <a:t>pazienteari</a:t>
            </a:r>
            <a:r>
              <a:rPr lang="es-ES" dirty="0" smtClean="0"/>
              <a:t>.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8586"/>
            <a:ext cx="10515600" cy="596611"/>
          </a:xfrm>
        </p:spPr>
        <p:txBody>
          <a:bodyPr/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BAGINAKO MOLESTIAK – </a:t>
            </a:r>
            <a:r>
              <a:rPr lang="es-ES" sz="2600" dirty="0" smtClean="0">
                <a:solidFill>
                  <a:srgbClr val="4E9EBA"/>
                </a:solidFill>
                <a:latin typeface="Arial Black" pitchFamily="34" charset="0"/>
              </a:rPr>
              <a:t>KLOTRIMAZOLA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2925" y="1254263"/>
            <a:ext cx="8566150" cy="37175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93850" y="5132974"/>
            <a:ext cx="6096000" cy="9273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" sz="1400" dirty="0" err="1"/>
              <a:t>Esteka</a:t>
            </a:r>
            <a:r>
              <a:rPr lang="es-ES" sz="1400" dirty="0"/>
              <a:t> </a:t>
            </a:r>
            <a:r>
              <a:rPr lang="es-ES" sz="1400" dirty="0" err="1" smtClean="0"/>
              <a:t>interesgarriak</a:t>
            </a:r>
            <a:endParaRPr lang="es-ES" sz="1400" dirty="0" smtClean="0"/>
          </a:p>
          <a:p>
            <a:pPr>
              <a:lnSpc>
                <a:spcPct val="110000"/>
              </a:lnSpc>
            </a:pPr>
            <a:r>
              <a:rPr lang="es-ES" sz="1200" dirty="0" smtClean="0"/>
              <a:t>• </a:t>
            </a:r>
            <a:r>
              <a:rPr lang="es-ES" sz="1200" dirty="0" err="1">
                <a:hlinkClick r:id="rId4"/>
              </a:rPr>
              <a:t>Sexu-transmisiozko</a:t>
            </a:r>
            <a:r>
              <a:rPr lang="es-ES" sz="1200" dirty="0">
                <a:hlinkClick r:id="rId4"/>
              </a:rPr>
              <a:t> </a:t>
            </a:r>
            <a:r>
              <a:rPr lang="es-ES" sz="1200" dirty="0" err="1">
                <a:hlinkClick r:id="rId4"/>
              </a:rPr>
              <a:t>infekzioak</a:t>
            </a:r>
            <a:r>
              <a:rPr lang="es-ES" sz="1200" dirty="0"/>
              <a:t>. INFAC (2009</a:t>
            </a:r>
            <a:r>
              <a:rPr lang="es-ES" sz="1200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s-ES" sz="1200" dirty="0" smtClean="0"/>
              <a:t>• </a:t>
            </a:r>
            <a:r>
              <a:rPr lang="es-ES" sz="1200" dirty="0">
                <a:hlinkClick r:id="rId5"/>
              </a:rPr>
              <a:t>AMF </a:t>
            </a:r>
            <a:r>
              <a:rPr lang="es-ES" sz="1200" dirty="0" err="1" smtClean="0">
                <a:hlinkClick r:id="rId5"/>
              </a:rPr>
              <a:t>Bulbobaginitisa</a:t>
            </a:r>
            <a:endParaRPr lang="es-ES" sz="1200" dirty="0" smtClean="0"/>
          </a:p>
          <a:p>
            <a:pPr>
              <a:lnSpc>
                <a:spcPct val="110000"/>
              </a:lnSpc>
            </a:pPr>
            <a:r>
              <a:rPr lang="es-ES" sz="1200" dirty="0" smtClean="0"/>
              <a:t>• </a:t>
            </a:r>
            <a:r>
              <a:rPr lang="es-ES" sz="1200" dirty="0" err="1">
                <a:hlinkClick r:id="rId6"/>
              </a:rPr>
              <a:t>Candida</a:t>
            </a:r>
            <a:r>
              <a:rPr lang="es-ES" sz="1200" dirty="0">
                <a:hlinkClick r:id="rId6"/>
              </a:rPr>
              <a:t> </a:t>
            </a:r>
            <a:r>
              <a:rPr lang="es-ES" sz="1200" dirty="0" err="1">
                <a:hlinkClick r:id="rId6"/>
              </a:rPr>
              <a:t>vulvovaginitis</a:t>
            </a:r>
            <a:r>
              <a:rPr lang="es-ES" sz="1200" dirty="0">
                <a:hlinkClick r:id="rId6"/>
              </a:rPr>
              <a:t>: </a:t>
            </a:r>
            <a:r>
              <a:rPr lang="es-ES" sz="1200" dirty="0" err="1">
                <a:hlinkClick r:id="rId6"/>
              </a:rPr>
              <a:t>clinical-manifestations</a:t>
            </a:r>
            <a:r>
              <a:rPr lang="es-ES" sz="1200" dirty="0">
                <a:hlinkClick r:id="rId6"/>
              </a:rPr>
              <a:t> and diagnosis </a:t>
            </a:r>
            <a:r>
              <a:rPr lang="es-ES" sz="1200" dirty="0" err="1" smtClean="0">
                <a:hlinkClick r:id="rId6"/>
              </a:rPr>
              <a:t>Uptodate</a:t>
            </a:r>
            <a:endParaRPr lang="es-ES" sz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868"/>
          </a:xfrm>
        </p:spPr>
        <p:txBody>
          <a:bodyPr>
            <a:normAutofit/>
          </a:bodyPr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</a:rPr>
              <a:t>I</a:t>
            </a:r>
            <a:r>
              <a:rPr lang="es-ES" sz="4000" dirty="0" err="1" smtClean="0">
                <a:solidFill>
                  <a:srgbClr val="4E9EBA"/>
                </a:solidFill>
                <a:latin typeface="Arial Black" pitchFamily="34" charset="0"/>
              </a:rPr>
              <a:t>nformazio</a:t>
            </a:r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</a:rPr>
              <a:t>gehiagorako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 eta </a:t>
            </a:r>
            <a:r>
              <a:rPr lang="es-ES" sz="4000" dirty="0" err="1" smtClean="0">
                <a:solidFill>
                  <a:srgbClr val="4E9EBA"/>
                </a:solidFill>
                <a:latin typeface="Arial Black" pitchFamily="34" charset="0"/>
              </a:rPr>
              <a:t>bibliografia</a:t>
            </a:r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</a:rPr>
              <a:t>…</a:t>
            </a:r>
            <a:endParaRPr lang="es-ES" sz="4000" dirty="0">
              <a:solidFill>
                <a:srgbClr val="4E9EBA"/>
              </a:solidFill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115993"/>
            <a:ext cx="10707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dirty="0" smtClean="0">
              <a:solidFill>
                <a:srgbClr val="4E9EBA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s-ES" sz="3200" dirty="0">
              <a:solidFill>
                <a:srgbClr val="4E9EBA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30 </a:t>
            </a:r>
            <a:r>
              <a:rPr lang="es-ES" sz="3600" dirty="0" err="1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Liburukia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,</a:t>
            </a:r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 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4 </a:t>
            </a:r>
            <a:r>
              <a:rPr lang="es-ES" sz="3600" dirty="0" err="1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Zk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 </a:t>
            </a:r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- 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2022</a:t>
            </a:r>
            <a:endParaRPr lang="es-ES" sz="3600" dirty="0">
              <a:solidFill>
                <a:srgbClr val="4E9EBA"/>
              </a:solidFill>
              <a:latin typeface="Arial Black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28" y="2931968"/>
            <a:ext cx="3740872" cy="289314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347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659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  <a:endParaRPr lang="es-ES" sz="36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424" y="1171519"/>
            <a:ext cx="11022863" cy="43513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800" dirty="0" err="1" smtClean="0"/>
              <a:t>Gizartea</a:t>
            </a:r>
            <a:r>
              <a:rPr lang="es-ES" sz="1800" dirty="0" smtClean="0"/>
              <a:t> </a:t>
            </a:r>
            <a:r>
              <a:rPr lang="es-ES" sz="1800" dirty="0" err="1"/>
              <a:t>zahartu</a:t>
            </a:r>
            <a:r>
              <a:rPr lang="es-ES" sz="1800" dirty="0"/>
              <a:t> </a:t>
            </a:r>
            <a:r>
              <a:rPr lang="es-ES" sz="1800" dirty="0" err="1"/>
              <a:t>ahala</a:t>
            </a:r>
            <a:r>
              <a:rPr lang="es-ES" sz="1800" dirty="0"/>
              <a:t> </a:t>
            </a:r>
            <a:r>
              <a:rPr lang="es-ES" sz="1800" dirty="0" smtClean="0"/>
              <a:t>eta </a:t>
            </a:r>
            <a:r>
              <a:rPr lang="es-ES" sz="1800" dirty="0" err="1"/>
              <a:t>gaixotasun</a:t>
            </a:r>
            <a:r>
              <a:rPr lang="es-ES" sz="1800" dirty="0"/>
              <a:t> </a:t>
            </a:r>
            <a:r>
              <a:rPr lang="es-ES" sz="1800" dirty="0" err="1"/>
              <a:t>kronikoen</a:t>
            </a:r>
            <a:r>
              <a:rPr lang="es-ES" sz="1800" dirty="0"/>
              <a:t> eta </a:t>
            </a:r>
            <a:r>
              <a:rPr lang="es-ES" sz="1800" dirty="0" err="1"/>
              <a:t>multimorbilitatearen</a:t>
            </a:r>
            <a:r>
              <a:rPr lang="es-ES" sz="1800" dirty="0"/>
              <a:t> </a:t>
            </a:r>
            <a:r>
              <a:rPr lang="es-ES" sz="1800" dirty="0" err="1"/>
              <a:t>prebalentzia</a:t>
            </a:r>
            <a:r>
              <a:rPr lang="es-ES" sz="1800" dirty="0"/>
              <a:t> </a:t>
            </a:r>
            <a:r>
              <a:rPr lang="es-ES" sz="1800" dirty="0" err="1"/>
              <a:t>handitu</a:t>
            </a:r>
            <a:r>
              <a:rPr lang="es-ES" sz="1800" dirty="0"/>
              <a:t> </a:t>
            </a:r>
            <a:r>
              <a:rPr lang="es-ES" sz="1800" dirty="0" err="1"/>
              <a:t>ahala</a:t>
            </a:r>
            <a:r>
              <a:rPr lang="es-ES" sz="1800" dirty="0"/>
              <a:t>, </a:t>
            </a:r>
            <a:r>
              <a:rPr lang="es-ES" sz="1800" dirty="0" err="1"/>
              <a:t>lehen</a:t>
            </a:r>
            <a:r>
              <a:rPr lang="es-ES" sz="1800" dirty="0"/>
              <a:t> </a:t>
            </a:r>
            <a:r>
              <a:rPr lang="es-ES" sz="1800" dirty="0" err="1"/>
              <a:t>mailako</a:t>
            </a:r>
            <a:r>
              <a:rPr lang="es-ES" sz="1800" dirty="0"/>
              <a:t> </a:t>
            </a:r>
            <a:r>
              <a:rPr lang="es-ES" sz="1800" dirty="0" err="1"/>
              <a:t>arretako</a:t>
            </a:r>
            <a:r>
              <a:rPr lang="es-ES" sz="1800" dirty="0"/>
              <a:t> </a:t>
            </a:r>
            <a:r>
              <a:rPr lang="es-ES" sz="1800" dirty="0" err="1"/>
              <a:t>eredu</a:t>
            </a:r>
            <a:r>
              <a:rPr lang="es-ES" sz="1800" dirty="0"/>
              <a:t> </a:t>
            </a:r>
            <a:r>
              <a:rPr lang="es-ES" sz="1800" dirty="0" err="1"/>
              <a:t>berriak</a:t>
            </a:r>
            <a:r>
              <a:rPr lang="es-ES" sz="1800" dirty="0"/>
              <a:t> </a:t>
            </a:r>
            <a:r>
              <a:rPr lang="es-ES" sz="1800" dirty="0" err="1"/>
              <a:t>garatzen</a:t>
            </a:r>
            <a:r>
              <a:rPr lang="es-ES" sz="1800" dirty="0"/>
              <a:t> </a:t>
            </a:r>
            <a:r>
              <a:rPr lang="es-ES" sz="1800" dirty="0" err="1"/>
              <a:t>ari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egoera</a:t>
            </a:r>
            <a:r>
              <a:rPr lang="es-ES" sz="1800" dirty="0"/>
              <a:t> </a:t>
            </a:r>
            <a:r>
              <a:rPr lang="es-ES" sz="1800" dirty="0" err="1"/>
              <a:t>berriei</a:t>
            </a:r>
            <a:r>
              <a:rPr lang="es-ES" sz="1800" dirty="0"/>
              <a:t> </a:t>
            </a:r>
            <a:r>
              <a:rPr lang="es-ES" sz="1800" dirty="0" err="1"/>
              <a:t>erantzuteko</a:t>
            </a:r>
            <a:r>
              <a:rPr lang="es-ES" sz="1800" dirty="0"/>
              <a:t>, eta, </a:t>
            </a:r>
            <a:r>
              <a:rPr lang="es-ES" sz="1800" dirty="0" err="1"/>
              <a:t>eredu</a:t>
            </a:r>
            <a:r>
              <a:rPr lang="es-ES" sz="1800" dirty="0"/>
              <a:t> </a:t>
            </a:r>
            <a:r>
              <a:rPr lang="es-ES" sz="1800" dirty="0" err="1"/>
              <a:t>horien</a:t>
            </a:r>
            <a:r>
              <a:rPr lang="es-ES" sz="1800" dirty="0"/>
              <a:t> </a:t>
            </a:r>
            <a:r>
              <a:rPr lang="es-ES" sz="1800" dirty="0" err="1"/>
              <a:t>barruan</a:t>
            </a:r>
            <a:r>
              <a:rPr lang="es-ES" sz="1800" dirty="0"/>
              <a:t>, </a:t>
            </a:r>
            <a:r>
              <a:rPr lang="es-ES" sz="1800" dirty="0" err="1"/>
              <a:t>erizaintzako</a:t>
            </a:r>
            <a:r>
              <a:rPr lang="es-ES" sz="1800" dirty="0"/>
              <a:t> </a:t>
            </a:r>
            <a:r>
              <a:rPr lang="es-ES" sz="1800" dirty="0" err="1"/>
              <a:t>profesionalek</a:t>
            </a:r>
            <a:r>
              <a:rPr lang="es-ES" sz="1800" dirty="0"/>
              <a:t> </a:t>
            </a:r>
            <a:r>
              <a:rPr lang="es-ES" sz="1800" dirty="0" err="1"/>
              <a:t>sendagaiak</a:t>
            </a:r>
            <a:r>
              <a:rPr lang="es-ES" sz="1800" dirty="0"/>
              <a:t> </a:t>
            </a:r>
            <a:r>
              <a:rPr lang="es-ES" sz="1800" dirty="0" err="1"/>
              <a:t>indikatzeko</a:t>
            </a:r>
            <a:r>
              <a:rPr lang="es-ES" sz="1800" dirty="0"/>
              <a:t> </a:t>
            </a:r>
            <a:r>
              <a:rPr lang="es-ES" sz="1800" dirty="0" err="1"/>
              <a:t>prozesuetan</a:t>
            </a:r>
            <a:r>
              <a:rPr lang="es-ES" sz="1800" dirty="0"/>
              <a:t> parte </a:t>
            </a:r>
            <a:r>
              <a:rPr lang="es-ES" sz="1800" dirty="0" err="1"/>
              <a:t>hartzea</a:t>
            </a:r>
            <a:r>
              <a:rPr lang="es-ES" sz="1800" dirty="0"/>
              <a:t> </a:t>
            </a:r>
            <a:r>
              <a:rPr lang="es-ES" sz="1800" dirty="0" err="1"/>
              <a:t>lagungarria</a:t>
            </a:r>
            <a:r>
              <a:rPr lang="es-ES" sz="1800" dirty="0"/>
              <a:t> izan </a:t>
            </a:r>
            <a:r>
              <a:rPr lang="es-ES" sz="1800" dirty="0" err="1"/>
              <a:t>daiteke</a:t>
            </a:r>
            <a:r>
              <a:rPr lang="es-ES" sz="1800" dirty="0"/>
              <a:t> </a:t>
            </a:r>
            <a:r>
              <a:rPr lang="es-ES" sz="1800" dirty="0" err="1"/>
              <a:t>osasun-arretaren</a:t>
            </a:r>
            <a:r>
              <a:rPr lang="es-ES" sz="1800" dirty="0"/>
              <a:t> </a:t>
            </a:r>
            <a:r>
              <a:rPr lang="es-ES" sz="1800" dirty="0" err="1"/>
              <a:t>irispidea</a:t>
            </a:r>
            <a:r>
              <a:rPr lang="es-ES" sz="1800" dirty="0"/>
              <a:t>, </a:t>
            </a:r>
            <a:r>
              <a:rPr lang="es-ES" sz="1800" dirty="0" err="1"/>
              <a:t>efizientzia</a:t>
            </a:r>
            <a:r>
              <a:rPr lang="es-ES" sz="1800" dirty="0"/>
              <a:t> eta </a:t>
            </a:r>
            <a:r>
              <a:rPr lang="es-ES" sz="1800" dirty="0" err="1"/>
              <a:t>kalitatea</a:t>
            </a:r>
            <a:r>
              <a:rPr lang="es-ES" sz="1800" dirty="0"/>
              <a:t> </a:t>
            </a:r>
            <a:r>
              <a:rPr lang="es-ES" sz="1800" dirty="0" err="1" smtClean="0"/>
              <a:t>hobetzeko</a:t>
            </a:r>
            <a:r>
              <a:rPr lang="es-ES" sz="1800" dirty="0" smtClean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800" dirty="0" err="1" smtClean="0"/>
              <a:t>Euskadiko</a:t>
            </a:r>
            <a:r>
              <a:rPr lang="es-ES" sz="1800" dirty="0" smtClean="0"/>
              <a:t> </a:t>
            </a:r>
            <a:r>
              <a:rPr lang="es-ES" sz="1800" dirty="0" err="1"/>
              <a:t>lehen</a:t>
            </a:r>
            <a:r>
              <a:rPr lang="es-ES" sz="1800" dirty="0"/>
              <a:t> </a:t>
            </a:r>
            <a:r>
              <a:rPr lang="es-ES" sz="1800" dirty="0" err="1"/>
              <a:t>mailako</a:t>
            </a:r>
            <a:r>
              <a:rPr lang="es-ES" sz="1800" dirty="0"/>
              <a:t> </a:t>
            </a:r>
            <a:r>
              <a:rPr lang="es-ES" sz="1800" dirty="0" err="1"/>
              <a:t>arretarako</a:t>
            </a:r>
            <a:r>
              <a:rPr lang="es-ES" sz="1800" dirty="0"/>
              <a:t> </a:t>
            </a:r>
            <a:r>
              <a:rPr lang="es-ES" sz="1800" dirty="0" err="1"/>
              <a:t>estrategiarekin</a:t>
            </a:r>
            <a:r>
              <a:rPr lang="es-ES" sz="1800" dirty="0"/>
              <a:t> </a:t>
            </a:r>
            <a:r>
              <a:rPr lang="es-ES" sz="1800" dirty="0" err="1" smtClean="0"/>
              <a:t>bat</a:t>
            </a:r>
            <a:r>
              <a:rPr lang="es-ES" sz="1800" dirty="0" smtClean="0"/>
              <a:t>, </a:t>
            </a:r>
            <a:r>
              <a:rPr lang="es-ES" sz="1800" dirty="0" err="1"/>
              <a:t>Osakidetzako</a:t>
            </a:r>
            <a:r>
              <a:rPr lang="es-ES" sz="1800" dirty="0"/>
              <a:t> </a:t>
            </a:r>
            <a:r>
              <a:rPr lang="es-ES" sz="1800" dirty="0" err="1"/>
              <a:t>lehen</a:t>
            </a:r>
            <a:r>
              <a:rPr lang="es-ES" sz="1800" dirty="0"/>
              <a:t> </a:t>
            </a:r>
            <a:r>
              <a:rPr lang="es-ES" sz="1800" dirty="0" err="1"/>
              <a:t>mailako</a:t>
            </a:r>
            <a:r>
              <a:rPr lang="es-ES" sz="1800" dirty="0"/>
              <a:t> </a:t>
            </a:r>
            <a:r>
              <a:rPr lang="es-ES" sz="1800" dirty="0" err="1"/>
              <a:t>arretako</a:t>
            </a:r>
            <a:r>
              <a:rPr lang="es-ES" sz="1800" dirty="0"/>
              <a:t> </a:t>
            </a:r>
            <a:r>
              <a:rPr lang="es-ES" sz="1800" dirty="0" err="1" smtClean="0"/>
              <a:t>zentroetan</a:t>
            </a:r>
            <a:r>
              <a:rPr lang="es-ES" sz="1800" dirty="0"/>
              <a:t>, </a:t>
            </a:r>
            <a:r>
              <a:rPr lang="es-ES" sz="1800" dirty="0" err="1"/>
              <a:t>erizaintza-prozedura</a:t>
            </a:r>
            <a:r>
              <a:rPr lang="es-ES" sz="1800" dirty="0"/>
              <a:t> </a:t>
            </a:r>
            <a:r>
              <a:rPr lang="es-ES" sz="1800" dirty="0" err="1"/>
              <a:t>jakin</a:t>
            </a:r>
            <a:r>
              <a:rPr lang="es-ES" sz="1800" dirty="0"/>
              <a:t> </a:t>
            </a:r>
            <a:r>
              <a:rPr lang="es-ES" sz="1800" dirty="0" err="1"/>
              <a:t>batzuk</a:t>
            </a:r>
            <a:r>
              <a:rPr lang="es-ES" sz="1800" dirty="0"/>
              <a:t> </a:t>
            </a:r>
            <a:r>
              <a:rPr lang="es-ES" sz="1800" dirty="0" err="1"/>
              <a:t>hedatzen</a:t>
            </a:r>
            <a:r>
              <a:rPr lang="es-ES" sz="1800" dirty="0"/>
              <a:t> </a:t>
            </a:r>
            <a:r>
              <a:rPr lang="es-ES" sz="1800" dirty="0" err="1"/>
              <a:t>aritu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prozesu</a:t>
            </a:r>
            <a:r>
              <a:rPr lang="es-ES" sz="1800" dirty="0"/>
              <a:t> </a:t>
            </a:r>
            <a:r>
              <a:rPr lang="es-ES" sz="1800" dirty="0" err="1"/>
              <a:t>arin</a:t>
            </a:r>
            <a:r>
              <a:rPr lang="es-ES" sz="1800" dirty="0"/>
              <a:t> </a:t>
            </a:r>
            <a:r>
              <a:rPr lang="es-ES" sz="1800" dirty="0" err="1"/>
              <a:t>automugatuak</a:t>
            </a:r>
            <a:r>
              <a:rPr lang="es-ES" sz="1800" dirty="0"/>
              <a:t> (PAA </a:t>
            </a:r>
            <a:r>
              <a:rPr lang="es-ES" sz="1800" dirty="0" err="1"/>
              <a:t>protokoloak</a:t>
            </a:r>
            <a:r>
              <a:rPr lang="es-ES" sz="1800" dirty="0"/>
              <a:t>) </a:t>
            </a:r>
            <a:r>
              <a:rPr lang="es-ES" sz="1800" dirty="0" err="1" smtClean="0"/>
              <a:t>artatzeko</a:t>
            </a:r>
            <a:r>
              <a:rPr lang="es-ES" sz="18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800" dirty="0" err="1" smtClean="0"/>
              <a:t>Gaur</a:t>
            </a:r>
            <a:r>
              <a:rPr lang="es-ES" sz="1800" dirty="0" smtClean="0"/>
              <a:t> </a:t>
            </a:r>
            <a:r>
              <a:rPr lang="es-ES" sz="1800" dirty="0" err="1"/>
              <a:t>egun</a:t>
            </a:r>
            <a:r>
              <a:rPr lang="es-ES" sz="1800" dirty="0"/>
              <a:t>, </a:t>
            </a:r>
            <a:r>
              <a:rPr lang="es-ES" sz="1800" dirty="0" err="1" smtClean="0"/>
              <a:t>legediaren</a:t>
            </a:r>
            <a:r>
              <a:rPr lang="es-ES" sz="1800" dirty="0" smtClean="0"/>
              <a:t> </a:t>
            </a:r>
            <a:r>
              <a:rPr lang="es-ES" sz="1800" dirty="0" err="1" smtClean="0"/>
              <a:t>arabera</a:t>
            </a:r>
            <a:r>
              <a:rPr lang="es-ES" sz="1800" dirty="0" smtClean="0"/>
              <a:t> (954/2015 </a:t>
            </a:r>
            <a:r>
              <a:rPr lang="es-ES" sz="1800" dirty="0" err="1"/>
              <a:t>Errege</a:t>
            </a:r>
            <a:r>
              <a:rPr lang="es-ES" sz="1800" dirty="0"/>
              <a:t> </a:t>
            </a:r>
            <a:r>
              <a:rPr lang="es-ES" sz="1800" dirty="0" err="1" smtClean="0"/>
              <a:t>Dekretua</a:t>
            </a:r>
            <a:r>
              <a:rPr lang="es-ES" sz="1800" dirty="0" smtClean="0"/>
              <a:t>, 1302/2018 </a:t>
            </a:r>
            <a:r>
              <a:rPr lang="es-ES" sz="1800" dirty="0" err="1"/>
              <a:t>Errege</a:t>
            </a:r>
            <a:r>
              <a:rPr lang="es-ES" sz="1800" dirty="0"/>
              <a:t> </a:t>
            </a:r>
            <a:r>
              <a:rPr lang="es-ES" sz="1800" dirty="0" err="1" smtClean="0"/>
              <a:t>Dekretua</a:t>
            </a:r>
            <a:r>
              <a:rPr lang="es-ES" sz="1800" dirty="0" smtClean="0"/>
              <a:t>, </a:t>
            </a:r>
            <a:r>
              <a:rPr lang="es-ES" sz="1800" dirty="0" err="1" smtClean="0"/>
              <a:t>Osasuneko</a:t>
            </a:r>
            <a:r>
              <a:rPr lang="es-ES" sz="1800" dirty="0" smtClean="0"/>
              <a:t> </a:t>
            </a:r>
            <a:r>
              <a:rPr lang="es-ES" sz="1800" dirty="0" err="1"/>
              <a:t>sailburuaren</a:t>
            </a:r>
            <a:r>
              <a:rPr lang="es-ES" sz="1800" dirty="0"/>
              <a:t> 2019ko </a:t>
            </a:r>
            <a:r>
              <a:rPr lang="es-ES" sz="1800" dirty="0" err="1" smtClean="0"/>
              <a:t>agindua</a:t>
            </a:r>
            <a:r>
              <a:rPr lang="es-ES" sz="1800" dirty="0" smtClean="0"/>
              <a:t>), </a:t>
            </a:r>
            <a:r>
              <a:rPr lang="es-ES" sz="1800" dirty="0" err="1"/>
              <a:t>Osakidetza-ko</a:t>
            </a:r>
            <a:r>
              <a:rPr lang="es-ES" sz="1800" dirty="0"/>
              <a:t> </a:t>
            </a:r>
            <a:r>
              <a:rPr lang="es-ES" sz="1800" dirty="0" err="1"/>
              <a:t>erizainek</a:t>
            </a:r>
            <a:r>
              <a:rPr lang="es-ES" sz="1800" dirty="0"/>
              <a:t> </a:t>
            </a:r>
            <a:r>
              <a:rPr lang="es-ES" sz="1800" dirty="0" err="1"/>
              <a:t>modu</a:t>
            </a:r>
            <a:r>
              <a:rPr lang="es-ES" sz="1800" dirty="0"/>
              <a:t> </a:t>
            </a:r>
            <a:r>
              <a:rPr lang="es-ES" sz="1800" dirty="0" err="1"/>
              <a:t>autonomoan</a:t>
            </a:r>
            <a:r>
              <a:rPr lang="es-ES" sz="1800" dirty="0"/>
              <a:t> </a:t>
            </a:r>
            <a:r>
              <a:rPr lang="es-ES" sz="1800" dirty="0" err="1"/>
              <a:t>indikatu</a:t>
            </a:r>
            <a:r>
              <a:rPr lang="es-ES" sz="1800" dirty="0"/>
              <a:t> </a:t>
            </a:r>
            <a:r>
              <a:rPr lang="es-ES" sz="1800" dirty="0" err="1"/>
              <a:t>ditzakete</a:t>
            </a:r>
            <a:r>
              <a:rPr lang="es-ES" sz="1800" dirty="0"/>
              <a:t> </a:t>
            </a:r>
            <a:r>
              <a:rPr lang="es-ES" sz="1800" dirty="0" err="1" smtClean="0"/>
              <a:t>mediku-preskripziorik</a:t>
            </a:r>
            <a:r>
              <a:rPr lang="es-ES" sz="1800" dirty="0" smtClean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sendagaiak</a:t>
            </a:r>
            <a:r>
              <a:rPr lang="es-ES" sz="1800" dirty="0"/>
              <a:t>, </a:t>
            </a:r>
            <a:r>
              <a:rPr lang="es-ES" sz="1800" dirty="0" err="1"/>
              <a:t>Presbideko</a:t>
            </a:r>
            <a:r>
              <a:rPr lang="es-ES" sz="1800" dirty="0"/>
              <a:t> </a:t>
            </a:r>
            <a:r>
              <a:rPr lang="es-ES" sz="1800" dirty="0" err="1"/>
              <a:t>dispensatze-agindu</a:t>
            </a:r>
            <a:r>
              <a:rPr lang="es-ES" sz="1800" dirty="0"/>
              <a:t> baten </a:t>
            </a:r>
            <a:r>
              <a:rPr lang="es-ES" sz="1800" dirty="0" err="1"/>
              <a:t>bidez</a:t>
            </a:r>
            <a:r>
              <a:rPr lang="es-ES" sz="1800" dirty="0"/>
              <a:t>. </a:t>
            </a:r>
            <a:endParaRPr lang="es-ES" sz="18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800" dirty="0" err="1" smtClean="0"/>
              <a:t>Medikuaren</a:t>
            </a:r>
            <a:r>
              <a:rPr lang="es-ES" sz="1800" dirty="0" smtClean="0"/>
              <a:t> </a:t>
            </a:r>
            <a:r>
              <a:rPr lang="es-ES" sz="1800" dirty="0" err="1"/>
              <a:t>preskripziorik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sendagaiak</a:t>
            </a:r>
            <a:r>
              <a:rPr lang="es-ES" sz="1800" dirty="0"/>
              <a:t> </a:t>
            </a:r>
            <a:r>
              <a:rPr lang="es-ES" sz="1800" dirty="0" err="1"/>
              <a:t>normalean</a:t>
            </a:r>
            <a:r>
              <a:rPr lang="es-ES" sz="1800" dirty="0"/>
              <a:t> </a:t>
            </a:r>
            <a:r>
              <a:rPr lang="es-ES" sz="1800" dirty="0" err="1"/>
              <a:t>prozesu</a:t>
            </a:r>
            <a:r>
              <a:rPr lang="es-ES" sz="1800" dirty="0"/>
              <a:t> </a:t>
            </a:r>
            <a:r>
              <a:rPr lang="es-ES" sz="1800" dirty="0" err="1"/>
              <a:t>arinetan</a:t>
            </a:r>
            <a:r>
              <a:rPr lang="es-ES" sz="1800" dirty="0"/>
              <a:t> –</a:t>
            </a:r>
            <a:r>
              <a:rPr lang="es-ES" sz="1800" dirty="0" err="1"/>
              <a:t>maiz</a:t>
            </a:r>
            <a:r>
              <a:rPr lang="es-ES" sz="1800" dirty="0"/>
              <a:t> </a:t>
            </a:r>
            <a:r>
              <a:rPr lang="es-ES" sz="1800" dirty="0" err="1"/>
              <a:t>automugatuetan</a:t>
            </a:r>
            <a:r>
              <a:rPr lang="es-ES" sz="1800" dirty="0"/>
              <a:t>– </a:t>
            </a:r>
            <a:r>
              <a:rPr lang="es-ES" sz="1800" dirty="0" err="1"/>
              <a:t>erabiltzeko</a:t>
            </a:r>
            <a:r>
              <a:rPr lang="es-ES" sz="1800" dirty="0"/>
              <a:t> </a:t>
            </a:r>
            <a:r>
              <a:rPr lang="es-ES" sz="1800" dirty="0" err="1"/>
              <a:t>baimenduta</a:t>
            </a:r>
            <a:r>
              <a:rPr lang="es-ES" sz="1800" dirty="0"/>
              <a:t> </a:t>
            </a:r>
            <a:r>
              <a:rPr lang="es-ES" sz="1800" dirty="0" err="1"/>
              <a:t>daude</a:t>
            </a:r>
            <a:r>
              <a:rPr lang="es-ES" sz="1800" dirty="0"/>
              <a:t>; </a:t>
            </a:r>
            <a:r>
              <a:rPr lang="es-ES" sz="1800" dirty="0" err="1"/>
              <a:t>baina</a:t>
            </a:r>
            <a:r>
              <a:rPr lang="es-ES" sz="1800" dirty="0"/>
              <a:t> </a:t>
            </a:r>
            <a:r>
              <a:rPr lang="es-ES" sz="1800" dirty="0" err="1"/>
              <a:t>prozesu</a:t>
            </a:r>
            <a:r>
              <a:rPr lang="es-ES" sz="1800" dirty="0"/>
              <a:t> </a:t>
            </a:r>
            <a:r>
              <a:rPr lang="es-ES" sz="1800" dirty="0" err="1"/>
              <a:t>horietan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beti</a:t>
            </a:r>
            <a:r>
              <a:rPr lang="es-ES" sz="1800" dirty="0"/>
              <a:t> </a:t>
            </a:r>
            <a:r>
              <a:rPr lang="es-ES" sz="1800" dirty="0" err="1"/>
              <a:t>sendagai</a:t>
            </a:r>
            <a:r>
              <a:rPr lang="es-ES" sz="1800" dirty="0"/>
              <a:t> </a:t>
            </a:r>
            <a:r>
              <a:rPr lang="es-ES" sz="1800" dirty="0" err="1"/>
              <a:t>hori</a:t>
            </a:r>
            <a:r>
              <a:rPr lang="es-ES" sz="1800" dirty="0"/>
              <a:t> </a:t>
            </a:r>
            <a:r>
              <a:rPr lang="es-ES" sz="1800" dirty="0" err="1" smtClean="0"/>
              <a:t>indikatuta</a:t>
            </a:r>
            <a:r>
              <a:rPr lang="es-ES" sz="1800" dirty="0" smtClean="0"/>
              <a:t>. </a:t>
            </a:r>
            <a:r>
              <a:rPr lang="es-ES" sz="1800" dirty="0" err="1"/>
              <a:t>Horregatik</a:t>
            </a:r>
            <a:r>
              <a:rPr lang="es-ES" sz="1800" dirty="0"/>
              <a:t>, </a:t>
            </a:r>
            <a:r>
              <a:rPr lang="es-ES" sz="1800" dirty="0" err="1"/>
              <a:t>garrantzitsua</a:t>
            </a:r>
            <a:r>
              <a:rPr lang="es-ES" sz="1800" dirty="0"/>
              <a:t> da </a:t>
            </a:r>
            <a:r>
              <a:rPr lang="es-ES" sz="1800" dirty="0" err="1"/>
              <a:t>zehaztea</a:t>
            </a:r>
            <a:r>
              <a:rPr lang="es-ES" sz="1800" dirty="0"/>
              <a:t> </a:t>
            </a:r>
            <a:r>
              <a:rPr lang="es-ES" sz="1800" dirty="0" err="1"/>
              <a:t>sendagai</a:t>
            </a:r>
            <a:r>
              <a:rPr lang="es-ES" sz="1800" dirty="0"/>
              <a:t> </a:t>
            </a:r>
            <a:r>
              <a:rPr lang="es-ES" sz="1800" dirty="0" err="1"/>
              <a:t>horiek</a:t>
            </a:r>
            <a:r>
              <a:rPr lang="es-ES" sz="1800" dirty="0"/>
              <a:t> </a:t>
            </a:r>
            <a:r>
              <a:rPr lang="es-ES" sz="1800" dirty="0" err="1"/>
              <a:t>zein</a:t>
            </a:r>
            <a:r>
              <a:rPr lang="es-ES" sz="1800" dirty="0"/>
              <a:t> </a:t>
            </a:r>
            <a:r>
              <a:rPr lang="es-ES" sz="1800" dirty="0" err="1"/>
              <a:t>egoeratan</a:t>
            </a:r>
            <a:r>
              <a:rPr lang="es-ES" sz="1800" dirty="0"/>
              <a:t> </a:t>
            </a:r>
            <a:r>
              <a:rPr lang="es-ES" sz="1800" dirty="0" err="1"/>
              <a:t>dauden</a:t>
            </a:r>
            <a:r>
              <a:rPr lang="es-ES" sz="1800" dirty="0"/>
              <a:t> </a:t>
            </a:r>
            <a:r>
              <a:rPr lang="es-ES" sz="1800" dirty="0" err="1"/>
              <a:t>indikatuta</a:t>
            </a:r>
            <a:r>
              <a:rPr lang="es-ES" sz="1800" dirty="0"/>
              <a:t>, eta </a:t>
            </a:r>
            <a:r>
              <a:rPr lang="es-ES" sz="1800" dirty="0" err="1"/>
              <a:t>tratamenduek</a:t>
            </a:r>
            <a:r>
              <a:rPr lang="es-ES" sz="1800" dirty="0"/>
              <a:t> </a:t>
            </a:r>
            <a:r>
              <a:rPr lang="es-ES" sz="1800" dirty="0" err="1"/>
              <a:t>zer</a:t>
            </a:r>
            <a:r>
              <a:rPr lang="es-ES" sz="1800" dirty="0"/>
              <a:t> </a:t>
            </a:r>
            <a:r>
              <a:rPr lang="es-ES" sz="1800" dirty="0" err="1"/>
              <a:t>iraupen</a:t>
            </a:r>
            <a:r>
              <a:rPr lang="es-ES" sz="1800" dirty="0"/>
              <a:t> </a:t>
            </a:r>
            <a:r>
              <a:rPr lang="es-ES" sz="1800" dirty="0" err="1"/>
              <a:t>eduki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, </a:t>
            </a:r>
            <a:r>
              <a:rPr lang="es-ES" sz="1800" dirty="0" err="1"/>
              <a:t>sendagaiak</a:t>
            </a:r>
            <a:r>
              <a:rPr lang="es-ES" sz="1800" dirty="0"/>
              <a:t> </a:t>
            </a:r>
            <a:r>
              <a:rPr lang="es-ES" sz="1800" dirty="0" err="1"/>
              <a:t>zuhurtziaz</a:t>
            </a:r>
            <a:r>
              <a:rPr lang="es-ES" sz="1800" dirty="0"/>
              <a:t> </a:t>
            </a:r>
            <a:r>
              <a:rPr lang="es-ES" sz="1800" dirty="0" err="1"/>
              <a:t>erabiltzeko</a:t>
            </a:r>
            <a:r>
              <a:rPr lang="es-ES" sz="1800" dirty="0"/>
              <a:t> </a:t>
            </a:r>
            <a:r>
              <a:rPr lang="es-ES" sz="1800" dirty="0" err="1"/>
              <a:t>irizpideetan</a:t>
            </a:r>
            <a:r>
              <a:rPr lang="es-ES" sz="1800" dirty="0"/>
              <a:t> </a:t>
            </a:r>
            <a:r>
              <a:rPr lang="es-ES" sz="1800" dirty="0" err="1"/>
              <a:t>oinarrituta</a:t>
            </a:r>
            <a:r>
              <a:rPr lang="es-ES" sz="1800" dirty="0"/>
              <a:t> eta </a:t>
            </a:r>
            <a:r>
              <a:rPr lang="es-ES" sz="1800" dirty="0" err="1"/>
              <a:t>neurri</a:t>
            </a:r>
            <a:r>
              <a:rPr lang="es-ES" sz="1800" dirty="0"/>
              <a:t> </a:t>
            </a:r>
            <a:r>
              <a:rPr lang="es-ES" sz="1800" dirty="0" err="1"/>
              <a:t>ez-farmakologikoen</a:t>
            </a:r>
            <a:r>
              <a:rPr lang="es-ES" sz="1800" dirty="0"/>
              <a:t> eta </a:t>
            </a:r>
            <a:r>
              <a:rPr lang="es-ES" sz="1800" dirty="0" err="1"/>
              <a:t>hezkuntzakoen</a:t>
            </a:r>
            <a:r>
              <a:rPr lang="es-ES" sz="1800" dirty="0"/>
              <a:t> </a:t>
            </a:r>
            <a:r>
              <a:rPr lang="es-ES" sz="1800" dirty="0" err="1"/>
              <a:t>osagarri</a:t>
            </a:r>
            <a:r>
              <a:rPr lang="es-ES" sz="1800" dirty="0"/>
              <a:t> </a:t>
            </a:r>
            <a:r>
              <a:rPr lang="es-ES" sz="1800" dirty="0" err="1"/>
              <a:t>gisa</a:t>
            </a:r>
            <a:r>
              <a:rPr lang="es-ES" sz="1800" dirty="0" smtClean="0"/>
              <a:t>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es-ES" sz="3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PROZESU ARINAK ETA SENDAGAIAK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8830"/>
            <a:ext cx="10515600" cy="473219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800" b="1" dirty="0" err="1" smtClean="0">
                <a:solidFill>
                  <a:srgbClr val="4E9EBA"/>
                </a:solidFill>
                <a:cs typeface="Arial" panose="020B0604020202020204" pitchFamily="34" charset="0"/>
              </a:rPr>
              <a:t>Prozesu</a:t>
            </a:r>
            <a:r>
              <a:rPr lang="es-ES" sz="1800" b="1" dirty="0" smtClean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arin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rgbClr val="4E9EBA"/>
                </a:solidFill>
                <a:cs typeface="Arial" panose="020B0604020202020204" pitchFamily="34" charset="0"/>
              </a:rPr>
              <a:t>automugatuaren</a:t>
            </a:r>
            <a:r>
              <a:rPr lang="es-ES" sz="1800" b="1" dirty="0" smtClean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definizioa</a:t>
            </a:r>
            <a:r>
              <a:rPr lang="es-ES" sz="1800" dirty="0" smtClean="0">
                <a:cs typeface="Arial" panose="020B0604020202020204" pitchFamily="34" charset="0"/>
              </a:rPr>
              <a:t> (</a:t>
            </a:r>
            <a:r>
              <a:rPr lang="es-ES" sz="1800" dirty="0" smtClean="0">
                <a:cs typeface="Arial" panose="020B0604020202020204" pitchFamily="34" charset="0"/>
                <a:hlinkClick r:id="rId2"/>
              </a:rPr>
              <a:t>PAA</a:t>
            </a:r>
            <a:r>
              <a:rPr lang="es-ES" sz="1800" dirty="0" smtClean="0">
                <a:cs typeface="Arial" panose="020B0604020202020204" pitchFamily="34" charset="0"/>
              </a:rPr>
              <a:t>):  </a:t>
            </a:r>
            <a:r>
              <a:rPr lang="es-ES" sz="1800" dirty="0" err="1">
                <a:cs typeface="Arial" panose="020B0604020202020204" pitchFamily="34" charset="0"/>
              </a:rPr>
              <a:t>zeinu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sintoma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edo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halakoen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multzo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bat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normalean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berez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konpon-tzeko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joera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duena</a:t>
            </a:r>
            <a:r>
              <a:rPr lang="es-ES" sz="1800" dirty="0">
                <a:cs typeface="Arial" panose="020B0604020202020204" pitchFamily="34" charset="0"/>
              </a:rPr>
              <a:t>. </a:t>
            </a:r>
            <a:r>
              <a:rPr lang="es-ES" sz="1800" dirty="0" err="1">
                <a:cs typeface="Arial" panose="020B0604020202020204" pitchFamily="34" charset="0"/>
              </a:rPr>
              <a:t>Prozesu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horiekiko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arreta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osasun-hezkuntzara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autozainketara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 eta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desmedikalizaziora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rgbClr val="4E9EBA"/>
                </a:solidFill>
                <a:cs typeface="Arial" panose="020B0604020202020204" pitchFamily="34" charset="0"/>
              </a:rPr>
              <a:t>bideratu</a:t>
            </a:r>
            <a:r>
              <a:rPr lang="es-ES" sz="1800" b="1" dirty="0" smtClean="0">
                <a:solidFill>
                  <a:srgbClr val="4E9EBA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4E9EBA"/>
                </a:solidFill>
                <a:cs typeface="Arial" panose="020B0604020202020204" pitchFamily="34" charset="0"/>
              </a:rPr>
              <a:t>behar</a:t>
            </a:r>
            <a:r>
              <a:rPr lang="es-ES" sz="1800" b="1" dirty="0">
                <a:solidFill>
                  <a:srgbClr val="4E9EBA"/>
                </a:solidFill>
                <a:cs typeface="Arial" panose="020B0604020202020204" pitchFamily="34" charset="0"/>
              </a:rPr>
              <a:t> da </a:t>
            </a:r>
            <a:r>
              <a:rPr lang="es-ES" sz="1800" b="1" dirty="0" err="1" smtClean="0">
                <a:solidFill>
                  <a:srgbClr val="4E9EBA"/>
                </a:solidFill>
                <a:cs typeface="Arial" panose="020B0604020202020204" pitchFamily="34" charset="0"/>
              </a:rPr>
              <a:t>nagusiki</a:t>
            </a:r>
            <a:r>
              <a:rPr lang="es-ES" sz="1800" dirty="0" smtClean="0">
                <a:solidFill>
                  <a:srgbClr val="4E9EBA"/>
                </a:solidFill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4E9EBA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800" dirty="0" err="1" smtClean="0">
                <a:cs typeface="Arial" panose="020B0604020202020204" pitchFamily="34" charset="0"/>
              </a:rPr>
              <a:t>Osakidetzak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baditu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zehatuta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smtClean="0">
                <a:cs typeface="Arial" panose="020B0604020202020204" pitchFamily="34" charset="0"/>
              </a:rPr>
              <a:t>PAA </a:t>
            </a:r>
            <a:r>
              <a:rPr lang="es-ES" sz="1800" dirty="0" err="1">
                <a:cs typeface="Arial" panose="020B0604020202020204" pitchFamily="34" charset="0"/>
              </a:rPr>
              <a:t>batzuk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bai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helduetan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bai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pediatrian</a:t>
            </a:r>
            <a:r>
              <a:rPr lang="es-ES" sz="1800" dirty="0">
                <a:cs typeface="Arial" panose="020B0604020202020204" pitchFamily="34" charset="0"/>
              </a:rPr>
              <a:t>: </a:t>
            </a:r>
            <a:r>
              <a:rPr lang="es-ES" sz="1800" dirty="0" err="1">
                <a:cs typeface="Arial" panose="020B0604020202020204" pitchFamily="34" charset="0"/>
              </a:rPr>
              <a:t>katarroa</a:t>
            </a:r>
            <a:r>
              <a:rPr lang="es-ES" sz="1800" dirty="0">
                <a:cs typeface="Arial" panose="020B0604020202020204" pitchFamily="34" charset="0"/>
              </a:rPr>
              <a:t>/</a:t>
            </a:r>
            <a:r>
              <a:rPr lang="es-ES" sz="1800" dirty="0" err="1">
                <a:cs typeface="Arial" panose="020B0604020202020204" pitchFamily="34" charset="0"/>
              </a:rPr>
              <a:t>hotzeria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eztarriko</a:t>
            </a:r>
            <a:r>
              <a:rPr lang="es-ES" sz="1800" dirty="0">
                <a:cs typeface="Arial" panose="020B0604020202020204" pitchFamily="34" charset="0"/>
              </a:rPr>
              <a:t> mina, </a:t>
            </a:r>
            <a:r>
              <a:rPr lang="es-ES" sz="1800" dirty="0" err="1">
                <a:cs typeface="Arial" panose="020B0604020202020204" pitchFamily="34" charset="0"/>
              </a:rPr>
              <a:t>sukarra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beherakoa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goragaleak</a:t>
            </a:r>
            <a:r>
              <a:rPr lang="es-ES" sz="1800" dirty="0">
                <a:cs typeface="Arial" panose="020B0604020202020204" pitchFamily="34" charset="0"/>
              </a:rPr>
              <a:t> eta </a:t>
            </a:r>
            <a:r>
              <a:rPr lang="es-ES" sz="1800" dirty="0" err="1" smtClean="0">
                <a:cs typeface="Arial" panose="020B0604020202020204" pitchFamily="34" charset="0"/>
              </a:rPr>
              <a:t>gorakoak</a:t>
            </a:r>
            <a:r>
              <a:rPr lang="es-ES" sz="1800" dirty="0" smtClean="0">
                <a:cs typeface="Arial" panose="020B0604020202020204" pitchFamily="34" charset="0"/>
              </a:rPr>
              <a:t>. </a:t>
            </a:r>
            <a:r>
              <a:rPr lang="es-ES" sz="1800" dirty="0" err="1">
                <a:cs typeface="Arial" panose="020B0604020202020204" pitchFamily="34" charset="0"/>
              </a:rPr>
              <a:t>Osabide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Globalen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formularioetan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sartuta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daude</a:t>
            </a:r>
            <a:r>
              <a:rPr lang="es-ES" sz="1800" dirty="0">
                <a:cs typeface="Arial" panose="020B0604020202020204" pitchFamily="34" charset="0"/>
              </a:rPr>
              <a:t>. </a:t>
            </a:r>
            <a:r>
              <a:rPr lang="es-ES" sz="1800" dirty="0" err="1">
                <a:cs typeface="Arial" panose="020B0604020202020204" pitchFamily="34" charset="0"/>
              </a:rPr>
              <a:t>Jarduketa-protokolo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bakoitzak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berariaz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jasotzen</a:t>
            </a:r>
            <a:r>
              <a:rPr lang="es-ES" sz="1800" dirty="0">
                <a:cs typeface="Arial" panose="020B0604020202020204" pitchFamily="34" charset="0"/>
              </a:rPr>
              <a:t> du </a:t>
            </a:r>
            <a:r>
              <a:rPr lang="es-ES" sz="1800" dirty="0" err="1">
                <a:cs typeface="Arial" panose="020B0604020202020204" pitchFamily="34" charset="0"/>
              </a:rPr>
              <a:t>zer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bideratze-irizpide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bete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behar</a:t>
            </a:r>
            <a:r>
              <a:rPr lang="es-ES" sz="1800" dirty="0">
                <a:cs typeface="Arial" panose="020B0604020202020204" pitchFamily="34" charset="0"/>
              </a:rPr>
              <a:t> den </a:t>
            </a:r>
            <a:r>
              <a:rPr lang="es-ES" sz="1800" dirty="0" err="1">
                <a:cs typeface="Arial" panose="020B0604020202020204" pitchFamily="34" charset="0"/>
              </a:rPr>
              <a:t>baldin</a:t>
            </a:r>
            <a:r>
              <a:rPr lang="es-ES" sz="1800" dirty="0">
                <a:cs typeface="Arial" panose="020B0604020202020204" pitchFamily="34" charset="0"/>
              </a:rPr>
              <a:t> eta </a:t>
            </a:r>
            <a:r>
              <a:rPr lang="es-ES" sz="1800" dirty="0" err="1">
                <a:cs typeface="Arial" panose="020B0604020202020204" pitchFamily="34" charset="0"/>
              </a:rPr>
              <a:t>patologia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konkomitanteren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bat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edo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pazientearen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osasun-egoeran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bestelako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larritasun-faktorerik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badago</a:t>
            </a:r>
            <a:r>
              <a:rPr lang="es-ES" sz="1800" dirty="0">
                <a:cs typeface="Arial" panose="020B0604020202020204" pitchFamily="34" charset="0"/>
              </a:rPr>
              <a:t>, eta, </a:t>
            </a:r>
            <a:r>
              <a:rPr lang="es-ES" sz="1800" dirty="0" err="1">
                <a:cs typeface="Arial" panose="020B0604020202020204" pitchFamily="34" charset="0"/>
              </a:rPr>
              <a:t>horrez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gain</a:t>
            </a:r>
            <a:r>
              <a:rPr lang="es-ES" sz="1800" dirty="0">
                <a:cs typeface="Arial" panose="020B0604020202020204" pitchFamily="34" charset="0"/>
              </a:rPr>
              <a:t>, </a:t>
            </a:r>
            <a:r>
              <a:rPr lang="es-ES" sz="1800" dirty="0" err="1">
                <a:cs typeface="Arial" panose="020B0604020202020204" pitchFamily="34" charset="0"/>
              </a:rPr>
              <a:t>pazientearen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autozainketarako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gomendio-orri</a:t>
            </a:r>
            <a:r>
              <a:rPr lang="es-ES" sz="1800" dirty="0">
                <a:cs typeface="Arial" panose="020B0604020202020204" pitchFamily="34" charset="0"/>
              </a:rPr>
              <a:t> </a:t>
            </a:r>
            <a:r>
              <a:rPr lang="es-ES" sz="1800" dirty="0" err="1">
                <a:cs typeface="Arial" panose="020B0604020202020204" pitchFamily="34" charset="0"/>
              </a:rPr>
              <a:t>bat</a:t>
            </a:r>
            <a:r>
              <a:rPr lang="es-ES" sz="1800" dirty="0">
                <a:cs typeface="Arial" panose="020B0604020202020204" pitchFamily="34" charset="0"/>
              </a:rPr>
              <a:t> ere </a:t>
            </a:r>
            <a:r>
              <a:rPr lang="es-ES" sz="1800" dirty="0" err="1" smtClean="0">
                <a:cs typeface="Arial" panose="020B0604020202020204" pitchFamily="34" charset="0"/>
              </a:rPr>
              <a:t>dakar</a:t>
            </a:r>
            <a:r>
              <a:rPr lang="es-ES" sz="18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ES" sz="1800" dirty="0" err="1" smtClean="0">
                <a:cs typeface="Arial" panose="020B0604020202020204" pitchFamily="34" charset="0"/>
              </a:rPr>
              <a:t>Erizainak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PAAetarako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sendagai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bat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agintzen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cs typeface="Arial" panose="020B0604020202020204" pitchFamily="34" charset="0"/>
              </a:rPr>
              <a:t>duenean</a:t>
            </a:r>
            <a:r>
              <a:rPr lang="es-ES" sz="1800" dirty="0" smtClean="0">
                <a:cs typeface="Arial" panose="020B0604020202020204" pitchFamily="34" charset="0"/>
              </a:rPr>
              <a:t> </a:t>
            </a:r>
            <a:r>
              <a:rPr lang="es-ES" sz="1800" b="1" dirty="0" smtClean="0">
                <a:solidFill>
                  <a:srgbClr val="4E9EBA"/>
                </a:solidFill>
                <a:cs typeface="Arial" panose="020B0604020202020204" pitchFamily="34" charset="0"/>
              </a:rPr>
              <a:t>PRESBIDEN</a:t>
            </a:r>
            <a:r>
              <a:rPr lang="es-ES" sz="1800" dirty="0" smtClean="0">
                <a:cs typeface="Arial" panose="020B0604020202020204" pitchFamily="34" charset="0"/>
              </a:rPr>
              <a:t>:  </a:t>
            </a:r>
            <a:endParaRPr lang="es-ES" sz="1800" dirty="0"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s-ES" sz="1400" dirty="0">
                <a:cs typeface="Arial" panose="020B0604020202020204" pitchFamily="34" charset="0"/>
              </a:rPr>
              <a:t>Oro </a:t>
            </a:r>
            <a:r>
              <a:rPr lang="es-ES" sz="1400" dirty="0" err="1">
                <a:cs typeface="Arial" panose="020B0604020202020204" pitchFamily="34" charset="0"/>
              </a:rPr>
              <a:t>har</a:t>
            </a:r>
            <a:r>
              <a:rPr lang="es-ES" sz="1400" dirty="0" smtClean="0">
                <a:cs typeface="Arial" panose="020B0604020202020204" pitchFamily="34" charset="0"/>
              </a:rPr>
              <a:t>, </a:t>
            </a:r>
            <a:r>
              <a:rPr lang="es-ES" sz="1400" dirty="0" err="1">
                <a:cs typeface="Arial" panose="020B0604020202020204" pitchFamily="34" charset="0"/>
              </a:rPr>
              <a:t>gomendagarriena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cs typeface="Arial" panose="020B0604020202020204" pitchFamily="34" charset="0"/>
              </a:rPr>
              <a:t>dispensatze-agindu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>
                <a:cs typeface="Arial" panose="020B0604020202020204" pitchFamily="34" charset="0"/>
              </a:rPr>
              <a:t>AKUTU </a:t>
            </a:r>
            <a:r>
              <a:rPr lang="es-ES" sz="1400" dirty="0" err="1">
                <a:cs typeface="Arial" panose="020B0604020202020204" pitchFamily="34" charset="0"/>
              </a:rPr>
              <a:t>gisa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cs typeface="Arial" panose="020B0604020202020204" pitchFamily="34" charset="0"/>
              </a:rPr>
              <a:t>indikatzea</a:t>
            </a:r>
            <a:r>
              <a:rPr lang="es-ES" sz="1400" dirty="0" smtClean="0">
                <a:cs typeface="Arial" panose="020B0604020202020204" pitchFamily="34" charset="0"/>
              </a:rPr>
              <a:t> da </a:t>
            </a:r>
            <a:r>
              <a:rPr lang="es-ES" sz="1400" dirty="0">
                <a:cs typeface="Arial" panose="020B0604020202020204" pitchFamily="34" charset="0"/>
              </a:rPr>
              <a:t>(3 </a:t>
            </a:r>
            <a:r>
              <a:rPr lang="es-ES" sz="1400" dirty="0" err="1">
                <a:cs typeface="Arial" panose="020B0604020202020204" pitchFamily="34" charset="0"/>
              </a:rPr>
              <a:t>hilabete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arteko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iraupen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posiblearekin</a:t>
            </a:r>
            <a:r>
              <a:rPr lang="es-ES" sz="1400" dirty="0" smtClean="0"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s-ES" sz="1400" dirty="0" err="1">
                <a:cs typeface="Arial" panose="020B0604020202020204" pitchFamily="34" charset="0"/>
              </a:rPr>
              <a:t>Pazienteak</a:t>
            </a:r>
            <a:r>
              <a:rPr lang="es-ES" sz="1400" dirty="0">
                <a:cs typeface="Arial" panose="020B0604020202020204" pitchFamily="34" charset="0"/>
              </a:rPr>
              <a:t> premiaren </a:t>
            </a:r>
            <a:r>
              <a:rPr lang="es-ES" sz="1400" dirty="0" err="1">
                <a:cs typeface="Arial" panose="020B0604020202020204" pitchFamily="34" charset="0"/>
              </a:rPr>
              <a:t>arabera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bakarrik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erabiliko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dituen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sendagaietarako</a:t>
            </a:r>
            <a:r>
              <a:rPr lang="es-ES" sz="1400" dirty="0">
                <a:cs typeface="Arial" panose="020B0604020202020204" pitchFamily="34" charset="0"/>
              </a:rPr>
              <a:t>, </a:t>
            </a:r>
            <a:r>
              <a:rPr lang="es-ES" sz="1400" dirty="0" smtClean="0">
                <a:cs typeface="Arial" panose="020B0604020202020204" pitchFamily="34" charset="0"/>
              </a:rPr>
              <a:t>ESKARIAREN ARABERAKO </a:t>
            </a:r>
            <a:r>
              <a:rPr lang="es-ES" sz="1400" dirty="0" err="1" smtClean="0">
                <a:cs typeface="Arial" panose="020B0604020202020204" pitchFamily="34" charset="0"/>
              </a:rPr>
              <a:t>dispensatze-agindu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bat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sortu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ahal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izango</a:t>
            </a:r>
            <a:r>
              <a:rPr lang="es-ES" sz="1400" dirty="0">
                <a:cs typeface="Arial" panose="020B0604020202020204" pitchFamily="34" charset="0"/>
              </a:rPr>
              <a:t> da (</a:t>
            </a:r>
            <a:r>
              <a:rPr lang="es-ES" sz="1400" dirty="0" err="1">
                <a:cs typeface="Arial" panose="020B0604020202020204" pitchFamily="34" charset="0"/>
              </a:rPr>
              <a:t>adibidez</a:t>
            </a:r>
            <a:r>
              <a:rPr lang="es-ES" sz="1400" dirty="0">
                <a:cs typeface="Arial" panose="020B0604020202020204" pitchFamily="34" charset="0"/>
              </a:rPr>
              <a:t>, </a:t>
            </a:r>
            <a:r>
              <a:rPr lang="es-ES" sz="1400" dirty="0" err="1">
                <a:cs typeface="Arial" panose="020B0604020202020204" pitchFamily="34" charset="0"/>
              </a:rPr>
              <a:t>analgesikoak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edo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antiazidoak</a:t>
            </a:r>
            <a:r>
              <a:rPr lang="es-ES" sz="1400" dirty="0">
                <a:cs typeface="Arial" panose="020B0604020202020204" pitchFamily="34" charset="0"/>
              </a:rPr>
              <a:t>, </a:t>
            </a:r>
            <a:r>
              <a:rPr lang="es-ES" sz="1400" dirty="0" err="1">
                <a:cs typeface="Arial" panose="020B0604020202020204" pitchFamily="34" charset="0"/>
              </a:rPr>
              <a:t>denboran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zehar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mantentzen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diren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egoeretarako</a:t>
            </a:r>
            <a:r>
              <a:rPr lang="es-ES" sz="1400" dirty="0">
                <a:cs typeface="Arial" panose="020B0604020202020204" pitchFamily="34" charset="0"/>
              </a:rPr>
              <a:t>). </a:t>
            </a:r>
            <a:endParaRPr lang="es-ES" sz="1400" dirty="0" smtClean="0"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s-ES" sz="1400" dirty="0" err="1" smtClean="0">
                <a:cs typeface="Arial" panose="020B0604020202020204" pitchFamily="34" charset="0"/>
              </a:rPr>
              <a:t>Dispensatze-agindu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>
                <a:cs typeface="Arial" panose="020B0604020202020204" pitchFamily="34" charset="0"/>
              </a:rPr>
              <a:t>KRONIKOEN </a:t>
            </a:r>
            <a:r>
              <a:rPr lang="es-ES" sz="1400" dirty="0" err="1" smtClean="0">
                <a:cs typeface="Arial" panose="020B0604020202020204" pitchFamily="34" charset="0"/>
              </a:rPr>
              <a:t>aukera</a:t>
            </a:r>
            <a:r>
              <a:rPr lang="es-ES" sz="1400" dirty="0" smtClean="0">
                <a:cs typeface="Arial" panose="020B0604020202020204" pitchFamily="34" charset="0"/>
              </a:rPr>
              <a:t>: </a:t>
            </a:r>
            <a:r>
              <a:rPr lang="es-ES" sz="1400" dirty="0" err="1" smtClean="0">
                <a:cs typeface="Arial" panose="020B0604020202020204" pitchFamily="34" charset="0"/>
              </a:rPr>
              <a:t>paziente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cs typeface="Arial" panose="020B0604020202020204" pitchFamily="34" charset="0"/>
              </a:rPr>
              <a:t>jakin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horrentzako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erabilera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kronikoaren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helburua</a:t>
            </a:r>
            <a:r>
              <a:rPr lang="es-ES" sz="1400" dirty="0">
                <a:cs typeface="Arial" panose="020B0604020202020204" pitchFamily="34" charset="0"/>
              </a:rPr>
              <a:t> eta </a:t>
            </a:r>
            <a:r>
              <a:rPr lang="es-ES" sz="1400" dirty="0" err="1">
                <a:cs typeface="Arial" panose="020B0604020202020204" pitchFamily="34" charset="0"/>
              </a:rPr>
              <a:t>egokitasuna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aurrez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baloratu</a:t>
            </a:r>
            <a:r>
              <a:rPr lang="es-ES" sz="1400" dirty="0">
                <a:cs typeface="Arial" panose="020B0604020202020204" pitchFamily="34" charset="0"/>
              </a:rPr>
              <a:t> den </a:t>
            </a:r>
            <a:r>
              <a:rPr lang="es-ES" sz="1400" dirty="0" err="1" smtClean="0">
                <a:cs typeface="Arial" panose="020B0604020202020204" pitchFamily="34" charset="0"/>
              </a:rPr>
              <a:t>tratamenduetarako</a:t>
            </a:r>
            <a:r>
              <a:rPr lang="es-ES" sz="1400" dirty="0" smtClean="0"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cs typeface="Arial" panose="020B0604020202020204" pitchFamily="34" charset="0"/>
              </a:rPr>
              <a:t>gorde</a:t>
            </a:r>
            <a:r>
              <a:rPr lang="es-ES" sz="1400" dirty="0" smtClean="0">
                <a:cs typeface="Arial" panose="020B0604020202020204" pitchFamily="34" charset="0"/>
              </a:rPr>
              <a:t>; </a:t>
            </a:r>
            <a:r>
              <a:rPr lang="es-ES" sz="1400" dirty="0" err="1">
                <a:cs typeface="Arial" panose="020B0604020202020204" pitchFamily="34" charset="0"/>
              </a:rPr>
              <a:t>halakoetan</a:t>
            </a:r>
            <a:r>
              <a:rPr lang="es-ES" sz="1400" dirty="0">
                <a:cs typeface="Arial" panose="020B0604020202020204" pitchFamily="34" charset="0"/>
              </a:rPr>
              <a:t>, </a:t>
            </a:r>
            <a:r>
              <a:rPr lang="es-ES" sz="1400" dirty="0" err="1">
                <a:cs typeface="Arial" panose="020B0604020202020204" pitchFamily="34" charset="0"/>
              </a:rPr>
              <a:t>amaiera</a:t>
            </a:r>
            <a:r>
              <a:rPr lang="es-ES" sz="1400" dirty="0">
                <a:cs typeface="Arial" panose="020B0604020202020204" pitchFamily="34" charset="0"/>
              </a:rPr>
              <a:t>-data ere </a:t>
            </a:r>
            <a:r>
              <a:rPr lang="es-ES" sz="1400" dirty="0" err="1">
                <a:cs typeface="Arial" panose="020B0604020202020204" pitchFamily="34" charset="0"/>
              </a:rPr>
              <a:t>zehaztuko</a:t>
            </a:r>
            <a:r>
              <a:rPr lang="es-ES" sz="1400" dirty="0">
                <a:cs typeface="Arial" panose="020B0604020202020204" pitchFamily="34" charset="0"/>
              </a:rPr>
              <a:t> da, </a:t>
            </a:r>
            <a:r>
              <a:rPr lang="es-ES" sz="1400" dirty="0" err="1">
                <a:cs typeface="Arial" panose="020B0604020202020204" pitchFamily="34" charset="0"/>
              </a:rPr>
              <a:t>tratamendu-epea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mugatua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denean</a:t>
            </a:r>
            <a:r>
              <a:rPr lang="es-ES" sz="1400" dirty="0">
                <a:cs typeface="Arial" panose="020B0604020202020204" pitchFamily="34" charset="0"/>
              </a:rPr>
              <a:t> (</a:t>
            </a:r>
            <a:r>
              <a:rPr lang="es-ES" sz="1400" dirty="0" err="1">
                <a:cs typeface="Arial" panose="020B0604020202020204" pitchFamily="34" charset="0"/>
              </a:rPr>
              <a:t>adib</a:t>
            </a:r>
            <a:r>
              <a:rPr lang="es-ES" sz="1400" dirty="0">
                <a:cs typeface="Arial" panose="020B0604020202020204" pitchFamily="34" charset="0"/>
              </a:rPr>
              <a:t>., 6 </a:t>
            </a:r>
            <a:r>
              <a:rPr lang="es-ES" sz="1400" dirty="0" err="1">
                <a:cs typeface="Arial" panose="020B0604020202020204" pitchFamily="34" charset="0"/>
              </a:rPr>
              <a:t>hilabete</a:t>
            </a:r>
            <a:r>
              <a:rPr lang="es-ES" sz="1400" dirty="0"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591" y="48950"/>
            <a:ext cx="10494818" cy="828078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10000"/>
              </a:lnSpc>
            </a:pPr>
            <a:r>
              <a:rPr lang="es-ES" sz="26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26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6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MINA </a:t>
            </a:r>
            <a:r>
              <a:rPr lang="es-ES" sz="2600" kern="1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PROZESU ARIN AUTOMUGATUETAN – PARAZETAMOLA, IBUPROFENOA, AIEE  </a:t>
            </a:r>
            <a:r>
              <a:rPr lang="es-ES" sz="26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TOPIKOAK</a:t>
            </a:r>
            <a:r>
              <a:rPr lang="es-ES" sz="22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2200" kern="1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2200" kern="1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515257" y="95936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582" y="1048961"/>
            <a:ext cx="7160161" cy="519094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9455" y="1648899"/>
            <a:ext cx="37869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 smtClean="0"/>
          </a:p>
          <a:p>
            <a:pPr algn="just"/>
            <a:r>
              <a:rPr lang="es-ES" sz="1600" dirty="0" err="1" smtClean="0"/>
              <a:t>Kasu</a:t>
            </a:r>
            <a:r>
              <a:rPr lang="es-ES" sz="1600" dirty="0" smtClean="0"/>
              <a:t> </a:t>
            </a:r>
            <a:r>
              <a:rPr lang="es-ES" sz="1600" dirty="0" err="1"/>
              <a:t>gehienetan</a:t>
            </a:r>
            <a:r>
              <a:rPr lang="es-ES" sz="1600" dirty="0"/>
              <a:t>, </a:t>
            </a:r>
            <a:r>
              <a:rPr lang="es-ES" sz="1600" dirty="0" err="1"/>
              <a:t>prozesu</a:t>
            </a:r>
            <a:r>
              <a:rPr lang="es-ES" sz="1600" dirty="0"/>
              <a:t> </a:t>
            </a:r>
            <a:r>
              <a:rPr lang="es-ES" sz="1600" dirty="0" err="1"/>
              <a:t>arinak</a:t>
            </a:r>
            <a:r>
              <a:rPr lang="es-ES" sz="1600" dirty="0"/>
              <a:t> (</a:t>
            </a:r>
            <a:r>
              <a:rPr lang="es-ES" sz="1600" dirty="0" err="1"/>
              <a:t>buruko</a:t>
            </a:r>
            <a:r>
              <a:rPr lang="es-ES" sz="1600" dirty="0"/>
              <a:t> mina, </a:t>
            </a:r>
            <a:r>
              <a:rPr lang="es-ES" sz="1600" dirty="0" err="1"/>
              <a:t>hilekoaren</a:t>
            </a:r>
            <a:r>
              <a:rPr lang="es-ES" sz="1600" dirty="0"/>
              <a:t> mina, </a:t>
            </a:r>
            <a:r>
              <a:rPr lang="es-ES" sz="1600" dirty="0" err="1"/>
              <a:t>eztarriko</a:t>
            </a:r>
            <a:r>
              <a:rPr lang="es-ES" sz="1600" dirty="0"/>
              <a:t> mina, </a:t>
            </a:r>
            <a:r>
              <a:rPr lang="es-ES" sz="1600" dirty="0" err="1"/>
              <a:t>hortzetakoa</a:t>
            </a:r>
            <a:r>
              <a:rPr lang="es-ES" sz="1600" dirty="0"/>
              <a:t>, </a:t>
            </a:r>
            <a:r>
              <a:rPr lang="es-ES" sz="1600" dirty="0" err="1"/>
              <a:t>muskulu-eskeletikoa</a:t>
            </a:r>
            <a:r>
              <a:rPr lang="es-ES" sz="1600" dirty="0"/>
              <a:t>, </a:t>
            </a:r>
            <a:r>
              <a:rPr lang="es-ES" sz="1600" dirty="0" err="1"/>
              <a:t>bizkarrekoa</a:t>
            </a:r>
            <a:r>
              <a:rPr lang="es-ES" sz="1600" dirty="0"/>
              <a:t>, </a:t>
            </a:r>
            <a:r>
              <a:rPr lang="es-ES" sz="1600" dirty="0" err="1"/>
              <a:t>zauriak</a:t>
            </a:r>
            <a:r>
              <a:rPr lang="es-ES" sz="1600" dirty="0"/>
              <a:t>, </a:t>
            </a:r>
            <a:r>
              <a:rPr lang="es-ES" sz="1600" dirty="0" err="1"/>
              <a:t>etab</a:t>
            </a:r>
            <a:r>
              <a:rPr lang="es-ES" sz="1600" dirty="0"/>
              <a:t>.)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bezala</a:t>
            </a:r>
            <a:r>
              <a:rPr lang="es-ES" sz="1600" dirty="0"/>
              <a:t> trata </a:t>
            </a:r>
            <a:r>
              <a:rPr lang="es-ES" sz="1600" dirty="0" err="1"/>
              <a:t>daitezke</a:t>
            </a:r>
            <a:r>
              <a:rPr lang="es-ES" sz="1600" dirty="0"/>
              <a:t> </a:t>
            </a:r>
            <a:r>
              <a:rPr lang="es-ES" sz="1600" dirty="0" err="1"/>
              <a:t>analgesiko</a:t>
            </a:r>
            <a:r>
              <a:rPr lang="es-ES" sz="1600" dirty="0"/>
              <a:t> </a:t>
            </a:r>
            <a:r>
              <a:rPr lang="es-ES" sz="1600" dirty="0" err="1"/>
              <a:t>sinpleekin</a:t>
            </a:r>
            <a:r>
              <a:rPr lang="es-ES" sz="1600" dirty="0"/>
              <a:t> eta </a:t>
            </a:r>
            <a:r>
              <a:rPr lang="es-ES" sz="1600" dirty="0" err="1"/>
              <a:t>neurri</a:t>
            </a:r>
            <a:r>
              <a:rPr lang="es-ES" sz="1600" dirty="0"/>
              <a:t> </a:t>
            </a:r>
            <a:r>
              <a:rPr lang="es-ES" sz="1600" dirty="0" err="1" smtClean="0"/>
              <a:t>ez-farmakologikoekin</a:t>
            </a:r>
            <a:r>
              <a:rPr lang="es-ES" sz="1600" dirty="0" smtClean="0"/>
              <a:t>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err="1" smtClean="0"/>
              <a:t>Sintomak</a:t>
            </a:r>
            <a:r>
              <a:rPr lang="es-ES" sz="1600" dirty="0" smtClean="0"/>
              <a:t> </a:t>
            </a:r>
            <a:r>
              <a:rPr lang="es-ES" sz="1600" dirty="0" err="1"/>
              <a:t>arintzeko</a:t>
            </a:r>
            <a:r>
              <a:rPr lang="es-ES" sz="1600" dirty="0"/>
              <a:t> </a:t>
            </a:r>
            <a:r>
              <a:rPr lang="es-ES" sz="1600" dirty="0" err="1"/>
              <a:t>moduko</a:t>
            </a:r>
            <a:r>
              <a:rPr lang="es-ES" sz="1600" dirty="0"/>
              <a:t> </a:t>
            </a:r>
            <a:r>
              <a:rPr lang="es-ES" sz="1600" dirty="0" err="1"/>
              <a:t>ahalik</a:t>
            </a:r>
            <a:r>
              <a:rPr lang="es-ES" sz="1600" dirty="0"/>
              <a:t> eta </a:t>
            </a:r>
            <a:r>
              <a:rPr lang="es-ES" sz="1600" dirty="0" err="1"/>
              <a:t>dosi</a:t>
            </a:r>
            <a:r>
              <a:rPr lang="es-ES" sz="1600" dirty="0"/>
              <a:t> </a:t>
            </a:r>
            <a:r>
              <a:rPr lang="es-ES" sz="1600" dirty="0" err="1"/>
              <a:t>eraginkor</a:t>
            </a:r>
            <a:r>
              <a:rPr lang="es-ES" sz="1600" dirty="0"/>
              <a:t> </a:t>
            </a:r>
            <a:r>
              <a:rPr lang="es-ES" sz="1600" dirty="0" err="1"/>
              <a:t>txikiena</a:t>
            </a:r>
            <a:r>
              <a:rPr lang="es-ES" sz="1600" dirty="0"/>
              <a:t> </a:t>
            </a:r>
            <a:r>
              <a:rPr lang="es-ES" sz="1600" dirty="0" err="1"/>
              <a:t>erabili</a:t>
            </a:r>
            <a:r>
              <a:rPr lang="es-ES" sz="1600" dirty="0"/>
              <a:t> </a:t>
            </a:r>
            <a:r>
              <a:rPr lang="es-ES" sz="1600" dirty="0" err="1"/>
              <a:t>beharko</a:t>
            </a:r>
            <a:r>
              <a:rPr lang="es-ES" sz="1600" dirty="0"/>
              <a:t> da, </a:t>
            </a:r>
            <a:r>
              <a:rPr lang="es-ES" sz="1600" dirty="0" err="1"/>
              <a:t>ahalik</a:t>
            </a:r>
            <a:r>
              <a:rPr lang="es-ES" sz="1600" dirty="0"/>
              <a:t> eta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 smtClean="0"/>
              <a:t>laburrenean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057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7855"/>
            <a:ext cx="10515600" cy="721273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MINA PROZESU ARIN AUTOMUGATUETAN – PARAZETAMOLA, IBUPROFENOA, AIEE TOPIKOAK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802" y="1980214"/>
            <a:ext cx="10640233" cy="2905763"/>
          </a:xfrm>
        </p:spPr>
        <p:txBody>
          <a:bodyPr/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42" y="2053044"/>
            <a:ext cx="8715261" cy="2639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3802" y="1160224"/>
            <a:ext cx="1116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/>
              <a:t>Kasu</a:t>
            </a:r>
            <a:r>
              <a:rPr lang="es-ES" sz="1600" dirty="0"/>
              <a:t> </a:t>
            </a:r>
            <a:r>
              <a:rPr lang="es-ES" sz="1600" dirty="0" err="1"/>
              <a:t>gehienetan</a:t>
            </a:r>
            <a:r>
              <a:rPr lang="es-ES" sz="1600" dirty="0"/>
              <a:t>, </a:t>
            </a:r>
            <a:r>
              <a:rPr lang="es-ES" sz="1600" dirty="0" err="1"/>
              <a:t>prozesu</a:t>
            </a:r>
            <a:r>
              <a:rPr lang="es-ES" sz="1600" dirty="0"/>
              <a:t> </a:t>
            </a:r>
            <a:r>
              <a:rPr lang="es-ES" sz="1600" dirty="0" err="1"/>
              <a:t>arinak</a:t>
            </a:r>
            <a:r>
              <a:rPr lang="es-ES" sz="1600" dirty="0"/>
              <a:t> (</a:t>
            </a:r>
            <a:r>
              <a:rPr lang="es-ES" sz="1600" dirty="0" err="1"/>
              <a:t>buruko</a:t>
            </a:r>
            <a:r>
              <a:rPr lang="es-ES" sz="1600" dirty="0"/>
              <a:t> mina, </a:t>
            </a:r>
            <a:r>
              <a:rPr lang="es-ES" sz="1600" dirty="0" err="1"/>
              <a:t>hilekoaren</a:t>
            </a:r>
            <a:r>
              <a:rPr lang="es-ES" sz="1600" dirty="0"/>
              <a:t> mina, </a:t>
            </a:r>
            <a:r>
              <a:rPr lang="es-ES" sz="1600" dirty="0" err="1"/>
              <a:t>eztarriko</a:t>
            </a:r>
            <a:r>
              <a:rPr lang="es-ES" sz="1600" dirty="0"/>
              <a:t> mina, </a:t>
            </a:r>
            <a:r>
              <a:rPr lang="es-ES" sz="1600" dirty="0" err="1"/>
              <a:t>hortzetakoa</a:t>
            </a:r>
            <a:r>
              <a:rPr lang="es-ES" sz="1600" dirty="0"/>
              <a:t>, </a:t>
            </a:r>
            <a:r>
              <a:rPr lang="es-ES" sz="1600" dirty="0" err="1"/>
              <a:t>muskulu-eskeletikoa</a:t>
            </a:r>
            <a:r>
              <a:rPr lang="es-ES" sz="1600" dirty="0"/>
              <a:t>, </a:t>
            </a:r>
            <a:r>
              <a:rPr lang="es-ES" sz="1600" dirty="0" err="1"/>
              <a:t>bizkarrekoa</a:t>
            </a:r>
            <a:r>
              <a:rPr lang="es-ES" sz="1600" dirty="0"/>
              <a:t>, </a:t>
            </a:r>
            <a:r>
              <a:rPr lang="es-ES" sz="1600" dirty="0" err="1"/>
              <a:t>zauriak</a:t>
            </a:r>
            <a:r>
              <a:rPr lang="es-ES" sz="1600" dirty="0"/>
              <a:t>, </a:t>
            </a:r>
            <a:r>
              <a:rPr lang="es-ES" sz="1600" dirty="0" err="1"/>
              <a:t>etab</a:t>
            </a:r>
            <a:r>
              <a:rPr lang="es-ES" sz="1600" dirty="0"/>
              <a:t>.)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bezala</a:t>
            </a:r>
            <a:r>
              <a:rPr lang="es-ES" sz="1600" dirty="0"/>
              <a:t> trata </a:t>
            </a:r>
            <a:r>
              <a:rPr lang="es-ES" sz="1600" dirty="0" err="1"/>
              <a:t>daitezke</a:t>
            </a:r>
            <a:r>
              <a:rPr lang="es-ES" sz="1600" dirty="0"/>
              <a:t> </a:t>
            </a:r>
            <a:r>
              <a:rPr lang="es-ES" sz="1600" dirty="0" err="1"/>
              <a:t>analgesiko</a:t>
            </a:r>
            <a:r>
              <a:rPr lang="es-ES" sz="1600" dirty="0"/>
              <a:t> </a:t>
            </a:r>
            <a:r>
              <a:rPr lang="es-ES" sz="1600" dirty="0" err="1"/>
              <a:t>sinpleekin</a:t>
            </a:r>
            <a:r>
              <a:rPr lang="es-ES" sz="1600" dirty="0"/>
              <a:t> eta </a:t>
            </a:r>
            <a:r>
              <a:rPr lang="es-ES" sz="1600" dirty="0" err="1"/>
              <a:t>neurri</a:t>
            </a:r>
            <a:r>
              <a:rPr lang="es-ES" sz="1600" dirty="0"/>
              <a:t> </a:t>
            </a:r>
            <a:r>
              <a:rPr lang="es-ES" sz="1600" dirty="0" err="1" smtClean="0"/>
              <a:t>ez-farmakologikoekin</a:t>
            </a:r>
            <a:r>
              <a:rPr lang="es-ES" sz="1600" dirty="0" smtClean="0"/>
              <a:t>. </a:t>
            </a:r>
            <a:r>
              <a:rPr lang="es-ES" sz="1600" dirty="0" err="1"/>
              <a:t>Sintomak</a:t>
            </a:r>
            <a:r>
              <a:rPr lang="es-ES" sz="1600" dirty="0"/>
              <a:t> </a:t>
            </a:r>
            <a:r>
              <a:rPr lang="es-ES" sz="1600" dirty="0" err="1"/>
              <a:t>arintzeko</a:t>
            </a:r>
            <a:r>
              <a:rPr lang="es-ES" sz="1600" dirty="0"/>
              <a:t> </a:t>
            </a:r>
            <a:r>
              <a:rPr lang="es-ES" sz="1600" dirty="0" err="1"/>
              <a:t>moduko</a:t>
            </a:r>
            <a:r>
              <a:rPr lang="es-ES" sz="1600" dirty="0"/>
              <a:t> </a:t>
            </a:r>
            <a:r>
              <a:rPr lang="es-ES" sz="1600" dirty="0" err="1"/>
              <a:t>ahalik</a:t>
            </a:r>
            <a:r>
              <a:rPr lang="es-ES" sz="1600" dirty="0"/>
              <a:t> eta </a:t>
            </a:r>
            <a:r>
              <a:rPr lang="es-ES" sz="1600" dirty="0" err="1"/>
              <a:t>dosi</a:t>
            </a:r>
            <a:r>
              <a:rPr lang="es-ES" sz="1600" dirty="0"/>
              <a:t> </a:t>
            </a:r>
            <a:r>
              <a:rPr lang="es-ES" sz="1600" dirty="0" err="1"/>
              <a:t>eraginkor</a:t>
            </a:r>
            <a:r>
              <a:rPr lang="es-ES" sz="1600" dirty="0"/>
              <a:t> </a:t>
            </a:r>
            <a:r>
              <a:rPr lang="es-ES" sz="1600" dirty="0" err="1"/>
              <a:t>txikiena</a:t>
            </a:r>
            <a:r>
              <a:rPr lang="es-ES" sz="1600" dirty="0"/>
              <a:t> </a:t>
            </a:r>
            <a:r>
              <a:rPr lang="es-ES" sz="1600" dirty="0" err="1"/>
              <a:t>erabili</a:t>
            </a:r>
            <a:r>
              <a:rPr lang="es-ES" sz="1600" dirty="0"/>
              <a:t> </a:t>
            </a:r>
            <a:r>
              <a:rPr lang="es-ES" sz="1600" dirty="0" err="1"/>
              <a:t>beharko</a:t>
            </a:r>
            <a:r>
              <a:rPr lang="es-ES" sz="1600" dirty="0"/>
              <a:t> da, </a:t>
            </a:r>
            <a:r>
              <a:rPr lang="es-ES" sz="1600" dirty="0" err="1"/>
              <a:t>ahalik</a:t>
            </a:r>
            <a:r>
              <a:rPr lang="es-ES" sz="1600" dirty="0"/>
              <a:t> eta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 smtClean="0"/>
              <a:t>laburrenean</a:t>
            </a:r>
            <a:r>
              <a:rPr lang="es-ES" sz="1600" dirty="0" smtClean="0"/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21635" y="4855238"/>
            <a:ext cx="113486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/>
              <a:t>Esteka</a:t>
            </a:r>
            <a:r>
              <a:rPr lang="es-ES" sz="1400" dirty="0" smtClean="0"/>
              <a:t> </a:t>
            </a:r>
            <a:r>
              <a:rPr lang="es-ES" sz="1400" dirty="0" err="1" smtClean="0"/>
              <a:t>interesgarriak</a:t>
            </a:r>
            <a:endParaRPr lang="es-ES" sz="1400" dirty="0" smtClean="0"/>
          </a:p>
          <a:p>
            <a:r>
              <a:rPr lang="es-ES" sz="1200" dirty="0" smtClean="0">
                <a:hlinkClick r:id="rId7"/>
              </a:rPr>
              <a:t>• PAA: </a:t>
            </a:r>
            <a:r>
              <a:rPr lang="es-ES" sz="1200" dirty="0" err="1" smtClean="0">
                <a:hlinkClick r:id="rId7"/>
              </a:rPr>
              <a:t>Eztarriko</a:t>
            </a:r>
            <a:r>
              <a:rPr lang="es-ES" sz="1200" dirty="0" smtClean="0">
                <a:hlinkClick r:id="rId7"/>
              </a:rPr>
              <a:t> mina </a:t>
            </a:r>
            <a:r>
              <a:rPr lang="es-ES" sz="1200" dirty="0" err="1" smtClean="0">
                <a:hlinkClick r:id="rId7"/>
              </a:rPr>
              <a:t>helduetan</a:t>
            </a:r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 smtClean="0">
                <a:hlinkClick r:id="rId8"/>
              </a:rPr>
              <a:t>PAA: </a:t>
            </a:r>
            <a:r>
              <a:rPr lang="es-ES" sz="1200" dirty="0" err="1" smtClean="0">
                <a:hlinkClick r:id="rId8"/>
              </a:rPr>
              <a:t>Eztarriko</a:t>
            </a:r>
            <a:r>
              <a:rPr lang="es-ES" sz="1200" dirty="0" smtClean="0">
                <a:hlinkClick r:id="rId8"/>
              </a:rPr>
              <a:t> mina </a:t>
            </a:r>
            <a:r>
              <a:rPr lang="es-ES" sz="1200" dirty="0" err="1" smtClean="0">
                <a:hlinkClick r:id="rId8"/>
              </a:rPr>
              <a:t>pediatrian</a:t>
            </a:r>
            <a:endParaRPr lang="es-ES" sz="1200" dirty="0" smtClean="0"/>
          </a:p>
          <a:p>
            <a:r>
              <a:rPr lang="es-ES" sz="1200" dirty="0" smtClean="0"/>
              <a:t>• INFAC </a:t>
            </a:r>
            <a:r>
              <a:rPr lang="es-ES" sz="1200" dirty="0" err="1" smtClean="0"/>
              <a:t>buletinak</a:t>
            </a:r>
            <a:r>
              <a:rPr lang="es-ES" sz="1200" dirty="0" smtClean="0"/>
              <a:t>: </a:t>
            </a:r>
            <a:r>
              <a:rPr lang="es-ES" sz="1200" dirty="0" err="1" smtClean="0">
                <a:hlinkClick r:id="rId9"/>
              </a:rPr>
              <a:t>Artrosiaren</a:t>
            </a:r>
            <a:r>
              <a:rPr lang="es-ES" sz="1200" dirty="0" smtClean="0">
                <a:hlinkClick r:id="rId9"/>
              </a:rPr>
              <a:t> </a:t>
            </a:r>
            <a:r>
              <a:rPr lang="es-ES" sz="1200" dirty="0" err="1" smtClean="0">
                <a:hlinkClick r:id="rId9"/>
              </a:rPr>
              <a:t>tratamendua</a:t>
            </a:r>
            <a:r>
              <a:rPr lang="es-ES" sz="1200" dirty="0" smtClean="0"/>
              <a:t>. </a:t>
            </a:r>
            <a:r>
              <a:rPr lang="es-ES" sz="1200" dirty="0" err="1" smtClean="0">
                <a:hlinkClick r:id="rId10"/>
              </a:rPr>
              <a:t>AIEEen</a:t>
            </a:r>
            <a:r>
              <a:rPr lang="es-ES" sz="1200" dirty="0" smtClean="0">
                <a:hlinkClick r:id="rId10"/>
              </a:rPr>
              <a:t> </a:t>
            </a:r>
            <a:r>
              <a:rPr lang="es-ES" sz="1200" dirty="0" err="1" smtClean="0">
                <a:hlinkClick r:id="rId10"/>
              </a:rPr>
              <a:t>segurtasun-alderdiak</a:t>
            </a:r>
            <a:endParaRPr lang="es-ES" sz="1200" dirty="0" smtClean="0"/>
          </a:p>
          <a:p>
            <a:r>
              <a:rPr lang="es-ES" sz="1200" dirty="0" smtClean="0"/>
              <a:t>• i-</a:t>
            </a:r>
            <a:r>
              <a:rPr lang="es-ES" sz="1200" dirty="0" err="1" smtClean="0"/>
              <a:t>botika</a:t>
            </a:r>
            <a:r>
              <a:rPr lang="es-ES" sz="1200" dirty="0" smtClean="0"/>
              <a:t> </a:t>
            </a:r>
            <a:r>
              <a:rPr lang="es-ES" sz="1200" dirty="0" err="1" smtClean="0"/>
              <a:t>fitxak</a:t>
            </a:r>
            <a:r>
              <a:rPr lang="es-ES" sz="1200" dirty="0" smtClean="0"/>
              <a:t>: </a:t>
            </a:r>
            <a:r>
              <a:rPr lang="es-ES" sz="1200" dirty="0" err="1" smtClean="0">
                <a:hlinkClick r:id="rId11"/>
              </a:rPr>
              <a:t>Ibuprofenoa</a:t>
            </a:r>
            <a:r>
              <a:rPr lang="es-ES" sz="1200" dirty="0" smtClean="0">
                <a:hlinkClick r:id="rId11"/>
              </a:rPr>
              <a:t> </a:t>
            </a:r>
            <a:r>
              <a:rPr lang="es-ES" sz="1200" dirty="0" err="1" smtClean="0">
                <a:hlinkClick r:id="rId11"/>
              </a:rPr>
              <a:t>helduetan</a:t>
            </a:r>
            <a:r>
              <a:rPr lang="es-ES" sz="1200" dirty="0" smtClean="0"/>
              <a:t>, </a:t>
            </a:r>
            <a:r>
              <a:rPr lang="es-ES" sz="1200" dirty="0" err="1" smtClean="0">
                <a:hlinkClick r:id="rId12"/>
              </a:rPr>
              <a:t>Parazetamola</a:t>
            </a:r>
            <a:r>
              <a:rPr lang="es-ES" sz="1200" dirty="0" smtClean="0">
                <a:hlinkClick r:id="rId12"/>
              </a:rPr>
              <a:t> </a:t>
            </a:r>
            <a:r>
              <a:rPr lang="es-ES" sz="1200" dirty="0" err="1" smtClean="0">
                <a:hlinkClick r:id="rId12"/>
              </a:rPr>
              <a:t>helduetan</a:t>
            </a:r>
            <a:r>
              <a:rPr lang="es-ES" sz="1200" dirty="0" smtClean="0">
                <a:hlinkClick r:id="rId12"/>
              </a:rPr>
              <a:t> </a:t>
            </a:r>
            <a:r>
              <a:rPr lang="es-ES" sz="1200" dirty="0" err="1" smtClean="0">
                <a:hlinkClick r:id="rId12"/>
              </a:rPr>
              <a:t>erabiltzeko</a:t>
            </a:r>
            <a:r>
              <a:rPr lang="es-ES" sz="1200" dirty="0" smtClean="0">
                <a:hlinkClick r:id="rId12"/>
              </a:rPr>
              <a:t> </a:t>
            </a:r>
            <a:r>
              <a:rPr lang="es-ES" sz="1200" dirty="0" err="1" smtClean="0">
                <a:hlinkClick r:id="rId12"/>
              </a:rPr>
              <a:t>gomendioak</a:t>
            </a:r>
            <a:r>
              <a:rPr lang="es-ES" sz="1200" dirty="0" smtClean="0"/>
              <a:t>, </a:t>
            </a:r>
            <a:r>
              <a:rPr lang="es-ES" sz="1200" dirty="0" err="1" smtClean="0">
                <a:hlinkClick r:id="rId13"/>
              </a:rPr>
              <a:t>AIEEekin</a:t>
            </a:r>
            <a:r>
              <a:rPr lang="es-ES" sz="1200" dirty="0" smtClean="0">
                <a:hlinkClick r:id="rId13"/>
              </a:rPr>
              <a:t> </a:t>
            </a:r>
            <a:r>
              <a:rPr lang="es-ES" sz="1200" dirty="0" err="1" smtClean="0">
                <a:hlinkClick r:id="rId13"/>
              </a:rPr>
              <a:t>ez</a:t>
            </a:r>
            <a:r>
              <a:rPr lang="es-ES" sz="1200" dirty="0" smtClean="0">
                <a:hlinkClick r:id="rId13"/>
              </a:rPr>
              <a:t> </a:t>
            </a:r>
            <a:r>
              <a:rPr lang="es-ES" sz="1200" dirty="0" err="1" smtClean="0">
                <a:hlinkClick r:id="rId13"/>
              </a:rPr>
              <a:t>ibili</a:t>
            </a:r>
            <a:r>
              <a:rPr lang="es-ES" sz="1200" dirty="0" smtClean="0">
                <a:hlinkClick r:id="rId13"/>
              </a:rPr>
              <a:t> </a:t>
            </a:r>
            <a:r>
              <a:rPr lang="es-ES" sz="1200" dirty="0" err="1" smtClean="0">
                <a:hlinkClick r:id="rId13"/>
              </a:rPr>
              <a:t>jolasean</a:t>
            </a:r>
            <a:r>
              <a:rPr lang="es-ES" sz="1200" dirty="0" smtClean="0"/>
              <a:t>! eta </a:t>
            </a:r>
            <a:r>
              <a:rPr lang="es-ES" sz="1200" dirty="0" err="1" smtClean="0">
                <a:hlinkClick r:id="rId14"/>
              </a:rPr>
              <a:t>Parazetamola</a:t>
            </a:r>
            <a:r>
              <a:rPr lang="es-ES" sz="1200" dirty="0" smtClean="0">
                <a:hlinkClick r:id="rId14"/>
              </a:rPr>
              <a:t> </a:t>
            </a:r>
            <a:r>
              <a:rPr lang="es-ES" sz="1200" dirty="0" err="1" smtClean="0">
                <a:hlinkClick r:id="rId14"/>
              </a:rPr>
              <a:t>pediatrian</a:t>
            </a:r>
            <a:r>
              <a:rPr lang="es-ES" sz="1200" dirty="0" smtClean="0"/>
              <a:t>, </a:t>
            </a:r>
            <a:r>
              <a:rPr lang="es-ES" sz="1200" dirty="0" err="1" smtClean="0">
                <a:hlinkClick r:id="rId15"/>
              </a:rPr>
              <a:t>Ibuprofenoa</a:t>
            </a:r>
            <a:r>
              <a:rPr lang="es-ES" sz="1200" dirty="0" smtClean="0">
                <a:hlinkClick r:id="rId15"/>
              </a:rPr>
              <a:t> </a:t>
            </a:r>
            <a:r>
              <a:rPr lang="es-ES" sz="1200" dirty="0" err="1" smtClean="0">
                <a:hlinkClick r:id="rId15"/>
              </a:rPr>
              <a:t>pediatrian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171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257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SUKARRA – PARAZETAMOLA, IBUPROFENOA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7347" y="1431636"/>
            <a:ext cx="10731086" cy="4459000"/>
          </a:xfrm>
        </p:spPr>
        <p:txBody>
          <a:bodyPr/>
          <a:lstStyle/>
          <a:p>
            <a:r>
              <a:rPr lang="es-ES" sz="1800" dirty="0" err="1"/>
              <a:t>Sukarra</a:t>
            </a:r>
            <a:r>
              <a:rPr lang="es-ES" sz="1800" dirty="0"/>
              <a:t> da </a:t>
            </a:r>
            <a:r>
              <a:rPr lang="es-ES" sz="1800" dirty="0" err="1"/>
              <a:t>gizabanako</a:t>
            </a:r>
            <a:r>
              <a:rPr lang="es-ES" sz="1800" dirty="0"/>
              <a:t> baten </a:t>
            </a:r>
            <a:r>
              <a:rPr lang="es-ES" sz="1800" dirty="0" err="1"/>
              <a:t>gorputz-tenperatura</a:t>
            </a:r>
            <a:r>
              <a:rPr lang="es-ES" sz="1800" dirty="0"/>
              <a:t> </a:t>
            </a:r>
            <a:r>
              <a:rPr lang="es-ES" sz="1800" dirty="0" err="1"/>
              <a:t>eguneroko</a:t>
            </a:r>
            <a:r>
              <a:rPr lang="es-ES" sz="1800" dirty="0"/>
              <a:t> </a:t>
            </a:r>
            <a:r>
              <a:rPr lang="es-ES" sz="1800" dirty="0" err="1"/>
              <a:t>ohiko</a:t>
            </a:r>
            <a:r>
              <a:rPr lang="es-ES" sz="1800" dirty="0"/>
              <a:t> </a:t>
            </a:r>
            <a:r>
              <a:rPr lang="es-ES" sz="1800" dirty="0" err="1"/>
              <a:t>tartetik</a:t>
            </a:r>
            <a:r>
              <a:rPr lang="es-ES" sz="1800" dirty="0"/>
              <a:t> </a:t>
            </a:r>
            <a:r>
              <a:rPr lang="es-ES" sz="1800" dirty="0" err="1"/>
              <a:t>gora</a:t>
            </a:r>
            <a:r>
              <a:rPr lang="es-ES" sz="1800" dirty="0"/>
              <a:t> </a:t>
            </a:r>
            <a:r>
              <a:rPr lang="es-ES" sz="1800" dirty="0" err="1"/>
              <a:t>igotzea</a:t>
            </a:r>
            <a:r>
              <a:rPr lang="es-ES" sz="1800" dirty="0"/>
              <a:t>. Oro </a:t>
            </a:r>
            <a:r>
              <a:rPr lang="es-ES" sz="1800" dirty="0" err="1"/>
              <a:t>har</a:t>
            </a:r>
            <a:r>
              <a:rPr lang="es-ES" sz="1800" dirty="0"/>
              <a:t>, </a:t>
            </a:r>
            <a:r>
              <a:rPr lang="es-ES" sz="1800" dirty="0" err="1" smtClean="0"/>
              <a:t>tenperatura</a:t>
            </a:r>
            <a:r>
              <a:rPr lang="es-ES" sz="1800" dirty="0" smtClean="0"/>
              <a:t> </a:t>
            </a:r>
            <a:r>
              <a:rPr lang="es-ES" sz="1800" dirty="0"/>
              <a:t>38 </a:t>
            </a:r>
            <a:r>
              <a:rPr lang="es-ES" sz="1800" dirty="0" err="1"/>
              <a:t>ºC-tik</a:t>
            </a:r>
            <a:r>
              <a:rPr lang="es-ES" sz="1800" dirty="0"/>
              <a:t> </a:t>
            </a:r>
            <a:r>
              <a:rPr lang="es-ES" sz="1800" dirty="0" err="1"/>
              <a:t>gorakoa</a:t>
            </a:r>
            <a:r>
              <a:rPr lang="es-ES" sz="1800" dirty="0"/>
              <a:t> </a:t>
            </a:r>
            <a:r>
              <a:rPr lang="es-ES" sz="1800" dirty="0" err="1"/>
              <a:t>denean</a:t>
            </a:r>
            <a:r>
              <a:rPr lang="es-ES" sz="1800" dirty="0"/>
              <a:t> </a:t>
            </a:r>
            <a:r>
              <a:rPr lang="es-ES" sz="1800" dirty="0" err="1"/>
              <a:t>esaten</a:t>
            </a:r>
            <a:r>
              <a:rPr lang="es-ES" sz="1800" dirty="0"/>
              <a:t> da </a:t>
            </a:r>
            <a:r>
              <a:rPr lang="es-ES" sz="1800" dirty="0" err="1"/>
              <a:t>sukarra</a:t>
            </a:r>
            <a:r>
              <a:rPr lang="es-ES" sz="1800" dirty="0"/>
              <a:t> </a:t>
            </a:r>
            <a:r>
              <a:rPr lang="es-ES" sz="1800" dirty="0" err="1"/>
              <a:t>daukagula</a:t>
            </a:r>
            <a:r>
              <a:rPr lang="es-ES" sz="1800" dirty="0"/>
              <a:t>. </a:t>
            </a:r>
            <a:r>
              <a:rPr lang="es-ES" sz="1800" dirty="0" err="1"/>
              <a:t>Kausarik</a:t>
            </a:r>
            <a:r>
              <a:rPr lang="es-ES" sz="1800" dirty="0"/>
              <a:t> </a:t>
            </a:r>
            <a:r>
              <a:rPr lang="es-ES" sz="1800" dirty="0" err="1"/>
              <a:t>ohikoena</a:t>
            </a:r>
            <a:r>
              <a:rPr lang="es-ES" sz="1800" dirty="0"/>
              <a:t> </a:t>
            </a:r>
            <a:r>
              <a:rPr lang="es-ES" sz="1800" dirty="0" err="1"/>
              <a:t>infekzioa</a:t>
            </a:r>
            <a:r>
              <a:rPr lang="es-ES" sz="1800" dirty="0"/>
              <a:t> </a:t>
            </a:r>
            <a:r>
              <a:rPr lang="es-ES" sz="1800" dirty="0" smtClean="0"/>
              <a:t>da.</a:t>
            </a:r>
          </a:p>
          <a:p>
            <a:r>
              <a:rPr lang="es-ES" sz="1800" b="1" dirty="0" err="1" smtClean="0">
                <a:solidFill>
                  <a:srgbClr val="4E9EBA"/>
                </a:solidFill>
              </a:rPr>
              <a:t>Ondoeza</a:t>
            </a:r>
            <a:r>
              <a:rPr lang="es-ES" sz="1800" b="1" dirty="0" smtClean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edo</a:t>
            </a:r>
            <a:r>
              <a:rPr lang="es-ES" sz="1800" b="1" dirty="0">
                <a:solidFill>
                  <a:srgbClr val="4E9EBA"/>
                </a:solidFill>
              </a:rPr>
              <a:t> mina </a:t>
            </a:r>
            <a:r>
              <a:rPr lang="es-ES" sz="1800" b="1" dirty="0" err="1">
                <a:solidFill>
                  <a:srgbClr val="4E9EBA"/>
                </a:solidFill>
              </a:rPr>
              <a:t>dagoenean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bakarrik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erabili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behar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dira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farmakoak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sukarra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jaisteko</a:t>
            </a:r>
            <a:r>
              <a:rPr lang="es-ES" sz="1800" dirty="0"/>
              <a:t>. </a:t>
            </a:r>
            <a:r>
              <a:rPr lang="es-ES" sz="1800" dirty="0" err="1"/>
              <a:t>Erabilitako</a:t>
            </a:r>
            <a:r>
              <a:rPr lang="es-ES" sz="1800" dirty="0"/>
              <a:t> </a:t>
            </a:r>
            <a:r>
              <a:rPr lang="es-ES" sz="1800" dirty="0" err="1"/>
              <a:t>sendagaiak</a:t>
            </a:r>
            <a:r>
              <a:rPr lang="es-ES" sz="1800" dirty="0"/>
              <a:t> </a:t>
            </a:r>
            <a:r>
              <a:rPr lang="es-ES" sz="1800" dirty="0" err="1"/>
              <a:t>parazetamola</a:t>
            </a:r>
            <a:r>
              <a:rPr lang="es-ES" sz="1800" dirty="0"/>
              <a:t> (</a:t>
            </a:r>
            <a:r>
              <a:rPr lang="es-ES" sz="1800" dirty="0" err="1"/>
              <a:t>lehentasunez</a:t>
            </a:r>
            <a:r>
              <a:rPr lang="es-ES" sz="1800" dirty="0"/>
              <a:t>)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ibuprofenoa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(</a:t>
            </a:r>
            <a:r>
              <a:rPr lang="es-ES" sz="1800" dirty="0" err="1"/>
              <a:t>ikusi</a:t>
            </a:r>
            <a:r>
              <a:rPr lang="es-ES" sz="1800" dirty="0"/>
              <a:t> </a:t>
            </a:r>
            <a:r>
              <a:rPr lang="es-ES" sz="1800" dirty="0" err="1"/>
              <a:t>aurreko</a:t>
            </a:r>
            <a:r>
              <a:rPr lang="es-ES" sz="1800" dirty="0"/>
              <a:t> taula</a:t>
            </a:r>
            <a:r>
              <a:rPr lang="es-ES" sz="1800" dirty="0" smtClean="0"/>
              <a:t>)</a:t>
            </a:r>
          </a:p>
          <a:p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r>
              <a:rPr lang="es-ES" sz="1400" dirty="0" err="1">
                <a:cs typeface="Calibri" panose="020F0502020204030204" pitchFamily="34" charset="0"/>
              </a:rPr>
              <a:t>Esteka</a:t>
            </a:r>
            <a:r>
              <a:rPr lang="es-ES" sz="1400" dirty="0">
                <a:cs typeface="Calibri" panose="020F0502020204030204" pitchFamily="34" charset="0"/>
              </a:rPr>
              <a:t> </a:t>
            </a:r>
            <a:r>
              <a:rPr lang="es-ES" sz="1400" dirty="0" err="1">
                <a:cs typeface="Calibri" panose="020F0502020204030204" pitchFamily="34" charset="0"/>
              </a:rPr>
              <a:t>interesgarriak</a:t>
            </a:r>
            <a:endParaRPr lang="es-ES" sz="1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dirty="0" smtClean="0">
                <a:cs typeface="Calibri" panose="020F0502020204030204" pitchFamily="34" charset="0"/>
              </a:rPr>
              <a:t>• </a:t>
            </a:r>
            <a:r>
              <a:rPr lang="es-ES" sz="1400" dirty="0">
                <a:cs typeface="Calibri" panose="020F0502020204030204" pitchFamily="34" charset="0"/>
                <a:hlinkClick r:id="rId2"/>
              </a:rPr>
              <a:t>PAA: </a:t>
            </a:r>
            <a:r>
              <a:rPr lang="es-ES" sz="1400" dirty="0" err="1">
                <a:cs typeface="Calibri" panose="020F0502020204030204" pitchFamily="34" charset="0"/>
                <a:hlinkClick r:id="rId2"/>
              </a:rPr>
              <a:t>sukarra</a:t>
            </a:r>
            <a:r>
              <a:rPr lang="es-ES" sz="1400" dirty="0">
                <a:cs typeface="Calibri" panose="020F0502020204030204" pitchFamily="34" charset="0"/>
                <a:hlinkClick r:id="rId2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2"/>
              </a:rPr>
              <a:t>helduetan</a:t>
            </a:r>
            <a:endParaRPr lang="es-ES" sz="1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dirty="0">
                <a:cs typeface="Calibri" panose="020F0502020204030204" pitchFamily="34" charset="0"/>
              </a:rPr>
              <a:t>• </a:t>
            </a:r>
            <a:r>
              <a:rPr lang="es-ES" sz="1400" dirty="0">
                <a:cs typeface="Calibri" panose="020F0502020204030204" pitchFamily="34" charset="0"/>
                <a:hlinkClick r:id="rId3"/>
              </a:rPr>
              <a:t>PAA: </a:t>
            </a:r>
            <a:r>
              <a:rPr lang="es-ES" sz="1400" dirty="0" err="1">
                <a:cs typeface="Calibri" panose="020F0502020204030204" pitchFamily="34" charset="0"/>
                <a:hlinkClick r:id="rId3"/>
              </a:rPr>
              <a:t>sukarra</a:t>
            </a:r>
            <a:r>
              <a:rPr lang="es-ES" sz="1400" dirty="0">
                <a:cs typeface="Calibri" panose="020F0502020204030204" pitchFamily="34" charset="0"/>
                <a:hlinkClick r:id="rId3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3"/>
              </a:rPr>
              <a:t>pediatrian</a:t>
            </a:r>
            <a:endParaRPr lang="es-ES" sz="1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dirty="0">
                <a:cs typeface="Calibri" panose="020F0502020204030204" pitchFamily="34" charset="0"/>
              </a:rPr>
              <a:t>• </a:t>
            </a:r>
            <a:r>
              <a:rPr lang="es-ES" sz="1400" dirty="0" err="1">
                <a:cs typeface="Calibri" panose="020F0502020204030204" pitchFamily="34" charset="0"/>
                <a:hlinkClick r:id="rId4"/>
              </a:rPr>
              <a:t>Sukarra</a:t>
            </a:r>
            <a:r>
              <a:rPr lang="es-ES" sz="1400" dirty="0">
                <a:cs typeface="Calibri" panose="020F0502020204030204" pitchFamily="34" charset="0"/>
                <a:hlinkClick r:id="rId4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4"/>
              </a:rPr>
              <a:t>helduetan</a:t>
            </a:r>
            <a:r>
              <a:rPr lang="es-ES" sz="1400" dirty="0">
                <a:cs typeface="Calibri" panose="020F0502020204030204" pitchFamily="34" charset="0"/>
              </a:rPr>
              <a:t>. </a:t>
            </a:r>
            <a:r>
              <a:rPr lang="es-ES" sz="1400" dirty="0" err="1">
                <a:cs typeface="Calibri" panose="020F0502020204030204" pitchFamily="34" charset="0"/>
                <a:hlinkClick r:id="rId4"/>
              </a:rPr>
              <a:t>Osasun</a:t>
            </a:r>
            <a:r>
              <a:rPr lang="es-ES" sz="1400" dirty="0">
                <a:cs typeface="Calibri" panose="020F0502020204030204" pitchFamily="34" charset="0"/>
                <a:hlinkClick r:id="rId4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4"/>
              </a:rPr>
              <a:t>Eskola</a:t>
            </a:r>
            <a:endParaRPr lang="es-ES" sz="1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dirty="0">
                <a:cs typeface="Calibri" panose="020F0502020204030204" pitchFamily="34" charset="0"/>
              </a:rPr>
              <a:t>•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Zer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egin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txertoek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sortutako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sukarraren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aurrean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.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Haurren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</a:t>
            </a:r>
            <a:r>
              <a:rPr lang="es-ES" sz="1400" dirty="0" err="1">
                <a:cs typeface="Calibri" panose="020F0502020204030204" pitchFamily="34" charset="0"/>
                <a:hlinkClick r:id="rId5"/>
              </a:rPr>
              <a:t>Osasunerako</a:t>
            </a:r>
            <a:r>
              <a:rPr lang="es-ES" sz="1400" dirty="0">
                <a:cs typeface="Calibri" panose="020F0502020204030204" pitchFamily="34" charset="0"/>
                <a:hlinkClick r:id="rId5"/>
              </a:rPr>
              <a:t> Programa</a:t>
            </a:r>
            <a:r>
              <a:rPr lang="es-ES" sz="1200" dirty="0"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 flipV="1">
            <a:off x="685800" y="1097280"/>
            <a:ext cx="10909488" cy="36928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018" y="193964"/>
            <a:ext cx="9400771" cy="628072"/>
          </a:xfrm>
        </p:spPr>
        <p:txBody>
          <a:bodyPr>
            <a:noAutofit/>
          </a:bodyPr>
          <a:lstStyle/>
          <a:p>
            <a:pPr algn="ctr"/>
            <a:r>
              <a:rPr lang="es-ES" sz="2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BEHERAKO AKUTUA – ERREHIDRATAZIO-SOLUZIOAK, BEHERAKO-KONTRAKOAK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126" y="2013526"/>
            <a:ext cx="6567055" cy="3768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540631" y="755539"/>
            <a:ext cx="9591724" cy="6649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47" y="2332582"/>
            <a:ext cx="7619108" cy="391644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2582" y="4347347"/>
            <a:ext cx="2909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dirty="0" smtClean="0"/>
          </a:p>
          <a:p>
            <a:r>
              <a:rPr lang="es-ES" sz="1400" dirty="0" err="1" smtClean="0"/>
              <a:t>Esteka</a:t>
            </a:r>
            <a:r>
              <a:rPr lang="es-ES" sz="1400" dirty="0" smtClean="0"/>
              <a:t> </a:t>
            </a:r>
            <a:r>
              <a:rPr lang="es-ES" sz="1400" dirty="0" err="1" smtClean="0"/>
              <a:t>interesgarriak</a:t>
            </a:r>
            <a:endParaRPr lang="es-ES" sz="1400" dirty="0" smtClean="0"/>
          </a:p>
          <a:p>
            <a:endParaRPr lang="es-ES" sz="600" dirty="0" smtClean="0"/>
          </a:p>
          <a:p>
            <a:r>
              <a:rPr lang="es-ES" sz="1100" dirty="0" smtClean="0"/>
              <a:t>• </a:t>
            </a:r>
            <a:r>
              <a:rPr lang="es-ES" sz="1200" dirty="0">
                <a:hlinkClick r:id="rId6"/>
              </a:rPr>
              <a:t>PAA: </a:t>
            </a:r>
            <a:r>
              <a:rPr lang="es-ES" sz="1200" dirty="0" err="1">
                <a:hlinkClick r:id="rId6"/>
              </a:rPr>
              <a:t>beherakoa</a:t>
            </a:r>
            <a:r>
              <a:rPr lang="es-ES" sz="1200" dirty="0">
                <a:hlinkClick r:id="rId6"/>
              </a:rPr>
              <a:t> </a:t>
            </a:r>
            <a:r>
              <a:rPr lang="es-ES" sz="1200" dirty="0" err="1" smtClean="0">
                <a:hlinkClick r:id="rId6"/>
              </a:rPr>
              <a:t>helduetan</a:t>
            </a:r>
            <a:endParaRPr lang="es-ES" sz="1200" dirty="0" smtClean="0"/>
          </a:p>
          <a:p>
            <a:endParaRPr lang="es-ES" sz="1200" dirty="0" smtClean="0"/>
          </a:p>
          <a:p>
            <a:r>
              <a:rPr lang="es-ES" sz="1200" dirty="0" smtClean="0"/>
              <a:t>• </a:t>
            </a:r>
            <a:r>
              <a:rPr lang="es-ES" sz="1200" dirty="0">
                <a:hlinkClick r:id="rId7"/>
              </a:rPr>
              <a:t>PAA: </a:t>
            </a:r>
            <a:r>
              <a:rPr lang="es-ES" sz="1200" dirty="0" err="1">
                <a:hlinkClick r:id="rId7"/>
              </a:rPr>
              <a:t>beherakoa</a:t>
            </a:r>
            <a:r>
              <a:rPr lang="es-ES" sz="1200" dirty="0">
                <a:hlinkClick r:id="rId7"/>
              </a:rPr>
              <a:t> </a:t>
            </a:r>
            <a:r>
              <a:rPr lang="es-ES" sz="1200" dirty="0" err="1" smtClean="0">
                <a:hlinkClick r:id="rId7"/>
              </a:rPr>
              <a:t>pediatrian</a:t>
            </a:r>
            <a:endParaRPr lang="es-ES" sz="1200" dirty="0"/>
          </a:p>
        </p:txBody>
      </p:sp>
      <p:sp>
        <p:nvSpPr>
          <p:cNvPr id="5" name="Rectángulo 4"/>
          <p:cNvSpPr/>
          <p:nvPr/>
        </p:nvSpPr>
        <p:spPr>
          <a:xfrm>
            <a:off x="621635" y="838580"/>
            <a:ext cx="109700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• </a:t>
            </a:r>
            <a:r>
              <a:rPr lang="es-ES" sz="1600" dirty="0" err="1" smtClean="0"/>
              <a:t>Beherako</a:t>
            </a:r>
            <a:r>
              <a:rPr lang="es-ES" sz="1600" dirty="0" smtClean="0"/>
              <a:t> </a:t>
            </a:r>
            <a:r>
              <a:rPr lang="es-ES" sz="1600" dirty="0" err="1"/>
              <a:t>akutuaren</a:t>
            </a:r>
            <a:r>
              <a:rPr lang="es-ES" sz="1600" dirty="0"/>
              <a:t> </a:t>
            </a:r>
            <a:r>
              <a:rPr lang="es-ES" sz="1600" dirty="0" err="1"/>
              <a:t>tratamenduan</a:t>
            </a:r>
            <a:r>
              <a:rPr lang="es-ES" sz="1600" dirty="0"/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lehentasuna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deshidratazioa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prebenitzea</a:t>
            </a:r>
            <a:r>
              <a:rPr lang="es-ES" sz="1600" b="1" dirty="0">
                <a:solidFill>
                  <a:srgbClr val="4E9EBA"/>
                </a:solidFill>
              </a:rPr>
              <a:t> eta </a:t>
            </a:r>
            <a:r>
              <a:rPr lang="es-ES" sz="1600" b="1" dirty="0" err="1">
                <a:solidFill>
                  <a:srgbClr val="4E9EBA"/>
                </a:solidFill>
              </a:rPr>
              <a:t>oreka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>
                <a:solidFill>
                  <a:srgbClr val="4E9EBA"/>
                </a:solidFill>
              </a:rPr>
              <a:t>elektrolitikoa</a:t>
            </a:r>
            <a:r>
              <a:rPr lang="es-ES" sz="1600" b="1" dirty="0">
                <a:solidFill>
                  <a:srgbClr val="4E9EBA"/>
                </a:solidFill>
              </a:rPr>
              <a:t> </a:t>
            </a:r>
            <a:r>
              <a:rPr lang="es-ES" sz="1600" b="1" dirty="0" err="1" smtClean="0">
                <a:solidFill>
                  <a:srgbClr val="4E9EBA"/>
                </a:solidFill>
              </a:rPr>
              <a:t>berrezartzea</a:t>
            </a:r>
            <a:r>
              <a:rPr lang="es-ES" sz="1600" b="1" dirty="0" smtClean="0">
                <a:solidFill>
                  <a:srgbClr val="4E9EBA"/>
                </a:solidFill>
              </a:rPr>
              <a:t> </a:t>
            </a:r>
            <a:r>
              <a:rPr lang="es-ES" sz="1600" b="1" dirty="0">
                <a:solidFill>
                  <a:srgbClr val="4E9EBA"/>
                </a:solidFill>
              </a:rPr>
              <a:t>da</a:t>
            </a:r>
            <a:r>
              <a:rPr lang="es-ES" sz="1600" dirty="0"/>
              <a:t>, </a:t>
            </a:r>
            <a:r>
              <a:rPr lang="es-ES" sz="1600" dirty="0" err="1"/>
              <a:t>bereziki</a:t>
            </a:r>
            <a:r>
              <a:rPr lang="es-ES" sz="1600" dirty="0"/>
              <a:t> </a:t>
            </a:r>
            <a:r>
              <a:rPr lang="es-ES" sz="1600" dirty="0" err="1"/>
              <a:t>bularretako</a:t>
            </a:r>
            <a:r>
              <a:rPr lang="es-ES" sz="1600" dirty="0"/>
              <a:t> </a:t>
            </a:r>
            <a:r>
              <a:rPr lang="es-ES" sz="1600" dirty="0" err="1"/>
              <a:t>haurretan</a:t>
            </a:r>
            <a:r>
              <a:rPr lang="es-ES" sz="1600" dirty="0"/>
              <a:t> eta </a:t>
            </a:r>
            <a:r>
              <a:rPr lang="es-ES" sz="1600" dirty="0" err="1"/>
              <a:t>pertsona</a:t>
            </a:r>
            <a:r>
              <a:rPr lang="es-ES" sz="1600" dirty="0"/>
              <a:t> </a:t>
            </a:r>
            <a:r>
              <a:rPr lang="es-ES" sz="1600" dirty="0" err="1"/>
              <a:t>zaurgarri</a:t>
            </a:r>
            <a:r>
              <a:rPr lang="es-ES" sz="1600" dirty="0"/>
              <a:t> eta </a:t>
            </a:r>
            <a:r>
              <a:rPr lang="es-ES" sz="1600" dirty="0" err="1" smtClean="0"/>
              <a:t>zaharretan</a:t>
            </a:r>
            <a:r>
              <a:rPr lang="es-ES" sz="1600" dirty="0" smtClean="0"/>
              <a:t>. </a:t>
            </a:r>
            <a:r>
              <a:rPr lang="es-ES" sz="1600" dirty="0" err="1"/>
              <a:t>Horretarako</a:t>
            </a:r>
            <a:r>
              <a:rPr lang="es-ES" sz="1600" dirty="0"/>
              <a:t>, </a:t>
            </a:r>
            <a:r>
              <a:rPr lang="es-ES" sz="1600" dirty="0" err="1"/>
              <a:t>infusioak</a:t>
            </a:r>
            <a:r>
              <a:rPr lang="es-ES" sz="1600" dirty="0"/>
              <a:t>, </a:t>
            </a:r>
            <a:r>
              <a:rPr lang="es-ES" sz="1600" dirty="0" err="1"/>
              <a:t>saldak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“</a:t>
            </a:r>
            <a:r>
              <a:rPr lang="es-ES" sz="1600" dirty="0" err="1"/>
              <a:t>etxeko</a:t>
            </a:r>
            <a:r>
              <a:rPr lang="es-ES" sz="1600" dirty="0"/>
              <a:t> </a:t>
            </a:r>
            <a:r>
              <a:rPr lang="es-ES" sz="1600" dirty="0" err="1"/>
              <a:t>serumak</a:t>
            </a:r>
            <a:r>
              <a:rPr lang="es-ES" sz="1600" dirty="0"/>
              <a:t>” </a:t>
            </a:r>
            <a:r>
              <a:rPr lang="es-ES" sz="1600" dirty="0" err="1"/>
              <a:t>erabil</a:t>
            </a:r>
            <a:r>
              <a:rPr lang="es-ES" sz="1600" dirty="0"/>
              <a:t> </a:t>
            </a:r>
            <a:r>
              <a:rPr lang="es-ES" sz="1600" dirty="0" err="1"/>
              <a:t>daitezke</a:t>
            </a:r>
            <a:r>
              <a:rPr lang="es-ES" sz="1600" dirty="0"/>
              <a:t> (</a:t>
            </a:r>
            <a:r>
              <a:rPr lang="es-ES" sz="1600" dirty="0" err="1"/>
              <a:t>ikusi</a:t>
            </a:r>
            <a:r>
              <a:rPr lang="es-ES" sz="1600" dirty="0"/>
              <a:t> PAA </a:t>
            </a:r>
            <a:r>
              <a:rPr lang="es-ES" sz="1600" dirty="0" err="1"/>
              <a:t>estekak</a:t>
            </a:r>
            <a:r>
              <a:rPr lang="es-ES" sz="1600" dirty="0"/>
              <a:t>). </a:t>
            </a:r>
            <a:r>
              <a:rPr lang="es-ES" sz="1600" dirty="0" err="1"/>
              <a:t>Ahotiko</a:t>
            </a:r>
            <a:r>
              <a:rPr lang="es-ES" sz="1600" dirty="0"/>
              <a:t> </a:t>
            </a:r>
            <a:r>
              <a:rPr lang="es-ES" sz="1600" dirty="0" err="1"/>
              <a:t>errehidrataziorako</a:t>
            </a:r>
            <a:r>
              <a:rPr lang="es-ES" sz="1600" dirty="0"/>
              <a:t> </a:t>
            </a:r>
            <a:r>
              <a:rPr lang="es-ES" sz="1600" dirty="0" err="1"/>
              <a:t>prestatutako</a:t>
            </a:r>
            <a:r>
              <a:rPr lang="es-ES" sz="1600" dirty="0"/>
              <a:t> </a:t>
            </a:r>
            <a:r>
              <a:rPr lang="es-ES" sz="1600" dirty="0" err="1"/>
              <a:t>sendagaiak</a:t>
            </a:r>
            <a:r>
              <a:rPr lang="es-ES" sz="1600" dirty="0"/>
              <a:t> ere </a:t>
            </a:r>
            <a:r>
              <a:rPr lang="es-ES" sz="1600" dirty="0" err="1"/>
              <a:t>badaude</a:t>
            </a:r>
            <a:r>
              <a:rPr lang="es-ES" sz="1600" dirty="0" smtClean="0"/>
              <a:t>.</a:t>
            </a:r>
          </a:p>
          <a:p>
            <a:pPr algn="just"/>
            <a:endParaRPr lang="es-ES" sz="600" dirty="0" smtClean="0"/>
          </a:p>
          <a:p>
            <a:pPr algn="just"/>
            <a:r>
              <a:rPr lang="es-ES" sz="1600" dirty="0" smtClean="0"/>
              <a:t>• </a:t>
            </a:r>
            <a:r>
              <a:rPr lang="es-ES" sz="1600" dirty="0" err="1" smtClean="0"/>
              <a:t>Helduen</a:t>
            </a:r>
            <a:r>
              <a:rPr lang="es-ES" sz="1600" dirty="0" smtClean="0"/>
              <a:t> </a:t>
            </a:r>
            <a:r>
              <a:rPr lang="es-ES" sz="1600" dirty="0" err="1"/>
              <a:t>kasuan</a:t>
            </a:r>
            <a:r>
              <a:rPr lang="es-ES" sz="1600" dirty="0"/>
              <a:t>, </a:t>
            </a:r>
            <a:r>
              <a:rPr lang="es-ES" sz="1600" dirty="0" err="1"/>
              <a:t>loperamida</a:t>
            </a:r>
            <a:r>
              <a:rPr lang="es-ES" sz="1600" dirty="0"/>
              <a:t> </a:t>
            </a:r>
            <a:r>
              <a:rPr lang="es-ES" sz="1600" dirty="0" err="1"/>
              <a:t>indikatu</a:t>
            </a:r>
            <a:r>
              <a:rPr lang="es-ES" sz="1600" dirty="0"/>
              <a:t> </a:t>
            </a:r>
            <a:r>
              <a:rPr lang="es-ES" sz="1600" dirty="0" err="1"/>
              <a:t>dakieke</a:t>
            </a:r>
            <a:r>
              <a:rPr lang="es-ES" sz="1600" dirty="0"/>
              <a:t> </a:t>
            </a:r>
            <a:r>
              <a:rPr lang="es-ES" sz="1600" dirty="0" err="1"/>
              <a:t>beherako</a:t>
            </a:r>
            <a:r>
              <a:rPr lang="es-ES" sz="1600" dirty="0"/>
              <a:t> </a:t>
            </a:r>
            <a:r>
              <a:rPr lang="es-ES" sz="1600" dirty="0" err="1"/>
              <a:t>akutu</a:t>
            </a:r>
            <a:r>
              <a:rPr lang="es-ES" sz="1600" dirty="0"/>
              <a:t> </a:t>
            </a:r>
            <a:r>
              <a:rPr lang="es-ES" sz="1600" dirty="0" err="1"/>
              <a:t>ez-konplikatuaren</a:t>
            </a:r>
            <a:r>
              <a:rPr lang="es-ES" sz="1600" dirty="0"/>
              <a:t> </a:t>
            </a:r>
            <a:r>
              <a:rPr lang="es-ES" sz="1600" dirty="0" err="1"/>
              <a:t>sintomak</a:t>
            </a:r>
            <a:r>
              <a:rPr lang="es-ES" sz="1600" dirty="0"/>
              <a:t> </a:t>
            </a:r>
            <a:r>
              <a:rPr lang="es-ES" sz="1600" dirty="0" err="1"/>
              <a:t>lehengoratu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pazienteei</a:t>
            </a:r>
            <a:r>
              <a:rPr lang="es-ES" sz="1600" dirty="0"/>
              <a:t>, </a:t>
            </a:r>
            <a:r>
              <a:rPr lang="es-ES" sz="1600" dirty="0" err="1"/>
              <a:t>sukarrik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badago</a:t>
            </a:r>
            <a:r>
              <a:rPr lang="es-ES" sz="1600" dirty="0"/>
              <a:t> eta </a:t>
            </a:r>
            <a:r>
              <a:rPr lang="es-ES" sz="1600" dirty="0" err="1"/>
              <a:t>beherakoan</a:t>
            </a:r>
            <a:r>
              <a:rPr lang="es-ES" sz="1600" dirty="0"/>
              <a:t> </a:t>
            </a:r>
            <a:r>
              <a:rPr lang="es-ES" sz="1600" dirty="0" err="1"/>
              <a:t>odolik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 smtClean="0"/>
              <a:t>badago</a:t>
            </a:r>
            <a:r>
              <a:rPr lang="es-ES" sz="1600" dirty="0" smtClean="0"/>
              <a:t>. Ez </a:t>
            </a:r>
            <a:r>
              <a:rPr lang="es-ES" sz="1600" dirty="0"/>
              <a:t>da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haurretan</a:t>
            </a:r>
            <a:r>
              <a:rPr lang="es-ES" sz="1600" dirty="0"/>
              <a:t> </a:t>
            </a:r>
            <a:r>
              <a:rPr lang="es-ES" sz="1600" dirty="0" err="1"/>
              <a:t>loperamida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testuinguru</a:t>
            </a:r>
            <a:r>
              <a:rPr lang="es-ES" sz="1600" dirty="0"/>
              <a:t> </a:t>
            </a:r>
            <a:r>
              <a:rPr lang="es-ES" sz="1600" dirty="0" err="1" smtClean="0"/>
              <a:t>horretan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rgbClr val="4E9EBA"/>
                </a:solidFill>
                <a:latin typeface="Arial Black" pitchFamily="34" charset="0"/>
              </a:rPr>
              <a:t>IDORRERIA – LIBRAGARRIAK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635" y="1216024"/>
            <a:ext cx="11231147" cy="52463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500" b="1" dirty="0" smtClean="0">
                <a:solidFill>
                  <a:srgbClr val="4E9EBA"/>
                </a:solidFill>
              </a:rPr>
              <a:t>• </a:t>
            </a:r>
            <a:r>
              <a:rPr lang="es-ES" sz="1500" b="1" dirty="0" err="1" smtClean="0">
                <a:solidFill>
                  <a:srgbClr val="4E9EBA"/>
                </a:solidFill>
              </a:rPr>
              <a:t>Pazientea</a:t>
            </a:r>
            <a:r>
              <a:rPr lang="es-ES" sz="1500" b="1" dirty="0" smtClean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heztea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dirty="0">
                <a:solidFill>
                  <a:srgbClr val="4E9EBA"/>
                </a:solidFill>
              </a:rPr>
              <a:t>–</a:t>
            </a:r>
            <a:r>
              <a:rPr lang="es-ES" sz="1500" b="1" dirty="0" err="1">
                <a:solidFill>
                  <a:srgbClr val="4E9EBA"/>
                </a:solidFill>
              </a:rPr>
              <a:t>dietari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buruzko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aholkuak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dirty="0"/>
              <a:t>eta </a:t>
            </a:r>
            <a:r>
              <a:rPr lang="es-ES" sz="1500" dirty="0" err="1"/>
              <a:t>ahal</a:t>
            </a:r>
            <a:r>
              <a:rPr lang="es-ES" sz="1500" dirty="0"/>
              <a:t> </a:t>
            </a:r>
            <a:r>
              <a:rPr lang="es-ES" sz="1500" dirty="0" err="1"/>
              <a:t>denean</a:t>
            </a:r>
            <a:r>
              <a:rPr lang="es-ES" sz="1500" dirty="0"/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jarduera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fisikoa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mantentzea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barne</a:t>
            </a:r>
            <a:r>
              <a:rPr lang="es-ES" sz="1500" dirty="0"/>
              <a:t>– </a:t>
            </a:r>
            <a:r>
              <a:rPr lang="es-ES" sz="1500" dirty="0" err="1"/>
              <a:t>funtsezkoa</a:t>
            </a:r>
            <a:r>
              <a:rPr lang="es-ES" sz="1500" dirty="0"/>
              <a:t> da </a:t>
            </a:r>
            <a:r>
              <a:rPr lang="es-ES" sz="1500" dirty="0" err="1"/>
              <a:t>idorreria</a:t>
            </a:r>
            <a:r>
              <a:rPr lang="es-ES" sz="1500" dirty="0"/>
              <a:t>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konplikatua</a:t>
            </a:r>
            <a:r>
              <a:rPr lang="es-ES" sz="1500" dirty="0"/>
              <a:t> </a:t>
            </a:r>
            <a:r>
              <a:rPr lang="es-ES" sz="1500" dirty="0" err="1"/>
              <a:t>tratatzeko</a:t>
            </a:r>
            <a:r>
              <a:rPr lang="es-ES" sz="1500" dirty="0"/>
              <a:t> </a:t>
            </a:r>
            <a:r>
              <a:rPr lang="es-ES" sz="1500" dirty="0" err="1"/>
              <a:t>orduan</a:t>
            </a:r>
            <a:r>
              <a:rPr lang="es-ES" sz="1500" dirty="0"/>
              <a:t>, eta </a:t>
            </a:r>
            <a:r>
              <a:rPr lang="es-ES" sz="1500" dirty="0" err="1"/>
              <a:t>kasu</a:t>
            </a:r>
            <a:r>
              <a:rPr lang="es-ES" sz="1500" dirty="0"/>
              <a:t> </a:t>
            </a:r>
            <a:r>
              <a:rPr lang="es-ES" sz="1500" dirty="0" err="1"/>
              <a:t>gehienetan</a:t>
            </a:r>
            <a:r>
              <a:rPr lang="es-ES" sz="1500" dirty="0"/>
              <a:t> </a:t>
            </a:r>
            <a:r>
              <a:rPr lang="es-ES" sz="1500" dirty="0" err="1"/>
              <a:t>nahikoa</a:t>
            </a:r>
            <a:r>
              <a:rPr lang="es-ES" sz="1500" dirty="0"/>
              <a:t> izan </a:t>
            </a:r>
            <a:r>
              <a:rPr lang="es-ES" sz="1500" dirty="0" err="1"/>
              <a:t>ohi</a:t>
            </a:r>
            <a:r>
              <a:rPr lang="es-ES" sz="1500" dirty="0"/>
              <a:t> da </a:t>
            </a:r>
            <a:r>
              <a:rPr lang="es-ES" sz="1500" dirty="0" err="1"/>
              <a:t>sintomak</a:t>
            </a:r>
            <a:r>
              <a:rPr lang="es-ES" sz="1500" dirty="0"/>
              <a:t> </a:t>
            </a:r>
            <a:r>
              <a:rPr lang="es-ES" sz="1500" dirty="0" err="1" smtClean="0"/>
              <a:t>kontrolatzeko</a:t>
            </a:r>
            <a:r>
              <a:rPr lang="es-ES" sz="15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500" dirty="0">
                <a:solidFill>
                  <a:prstClr val="black"/>
                </a:solidFill>
              </a:rPr>
              <a:t>•</a:t>
            </a:r>
            <a:r>
              <a:rPr lang="es-ES" sz="1500" dirty="0" smtClean="0"/>
              <a:t> </a:t>
            </a:r>
            <a:r>
              <a:rPr lang="es-ES" sz="1500" dirty="0" err="1"/>
              <a:t>Normalean</a:t>
            </a:r>
            <a:r>
              <a:rPr lang="es-ES" sz="1500" dirty="0"/>
              <a:t>, </a:t>
            </a:r>
            <a:r>
              <a:rPr lang="es-ES" sz="1500" dirty="0" err="1"/>
              <a:t>ez</a:t>
            </a:r>
            <a:r>
              <a:rPr lang="es-ES" sz="1500" dirty="0"/>
              <a:t> da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beharrezkoa</a:t>
            </a:r>
            <a:r>
              <a:rPr lang="es-ES" sz="1500" dirty="0"/>
              <a:t> </a:t>
            </a:r>
            <a:r>
              <a:rPr lang="es-ES" sz="1500" dirty="0" err="1"/>
              <a:t>izaten</a:t>
            </a:r>
            <a:r>
              <a:rPr lang="es-ES" sz="1500" dirty="0"/>
              <a:t> </a:t>
            </a:r>
            <a:r>
              <a:rPr lang="es-ES" sz="1500" dirty="0" err="1"/>
              <a:t>ezta</a:t>
            </a:r>
            <a:r>
              <a:rPr lang="es-ES" sz="1500" dirty="0"/>
              <a:t> </a:t>
            </a:r>
            <a:r>
              <a:rPr lang="es-ES" sz="1500" dirty="0" err="1"/>
              <a:t>gomendagarria</a:t>
            </a:r>
            <a:r>
              <a:rPr lang="es-ES" sz="1500" dirty="0"/>
              <a:t> ere </a:t>
            </a:r>
            <a:r>
              <a:rPr lang="es-ES" sz="1500" dirty="0" err="1"/>
              <a:t>luzaroan</a:t>
            </a:r>
            <a:r>
              <a:rPr lang="es-ES" sz="1500" dirty="0"/>
              <a:t> </a:t>
            </a:r>
            <a:r>
              <a:rPr lang="es-ES" sz="1500" dirty="0" err="1"/>
              <a:t>hartzea</a:t>
            </a:r>
            <a:r>
              <a:rPr lang="es-ES" sz="1500" dirty="0"/>
              <a:t> </a:t>
            </a:r>
            <a:r>
              <a:rPr lang="es-ES" sz="1500" dirty="0" err="1"/>
              <a:t>libragarrien</a:t>
            </a:r>
            <a:r>
              <a:rPr lang="es-ES" sz="1500" dirty="0"/>
              <a:t> </a:t>
            </a:r>
            <a:r>
              <a:rPr lang="es-ES" sz="1500" dirty="0" err="1"/>
              <a:t>tratamendua</a:t>
            </a:r>
            <a:r>
              <a:rPr lang="es-ES" sz="1500" dirty="0"/>
              <a:t>. </a:t>
            </a:r>
            <a:r>
              <a:rPr lang="es-ES" sz="1500" dirty="0" err="1"/>
              <a:t>Libragarri</a:t>
            </a:r>
            <a:r>
              <a:rPr lang="es-ES" sz="1500" dirty="0"/>
              <a:t> </a:t>
            </a:r>
            <a:r>
              <a:rPr lang="es-ES" sz="1500" dirty="0" err="1"/>
              <a:t>gehiegi</a:t>
            </a:r>
            <a:r>
              <a:rPr lang="es-ES" sz="1500" dirty="0"/>
              <a:t> </a:t>
            </a:r>
            <a:r>
              <a:rPr lang="es-ES" sz="1500" dirty="0" err="1"/>
              <a:t>hartzeak</a:t>
            </a:r>
            <a:r>
              <a:rPr lang="es-ES" sz="1500" dirty="0"/>
              <a:t> </a:t>
            </a:r>
            <a:r>
              <a:rPr lang="es-ES" sz="1500" dirty="0" err="1"/>
              <a:t>kontrako</a:t>
            </a:r>
            <a:r>
              <a:rPr lang="es-ES" sz="1500" dirty="0"/>
              <a:t> </a:t>
            </a:r>
            <a:r>
              <a:rPr lang="es-ES" sz="1500" dirty="0" err="1"/>
              <a:t>efektu</a:t>
            </a:r>
            <a:r>
              <a:rPr lang="es-ES" sz="1500" dirty="0"/>
              <a:t> </a:t>
            </a:r>
            <a:r>
              <a:rPr lang="es-ES" sz="1500" dirty="0" err="1"/>
              <a:t>garrantzitsuak</a:t>
            </a:r>
            <a:r>
              <a:rPr lang="es-ES" sz="1500" dirty="0"/>
              <a:t> </a:t>
            </a:r>
            <a:r>
              <a:rPr lang="es-ES" sz="1500" dirty="0" err="1"/>
              <a:t>eragin</a:t>
            </a:r>
            <a:r>
              <a:rPr lang="es-ES" sz="1500" dirty="0"/>
              <a:t> </a:t>
            </a:r>
            <a:r>
              <a:rPr lang="es-ES" sz="1500" dirty="0" err="1"/>
              <a:t>ditzake</a:t>
            </a:r>
            <a:r>
              <a:rPr lang="es-ES" sz="1500" dirty="0"/>
              <a:t>, </a:t>
            </a:r>
            <a:r>
              <a:rPr lang="es-ES" sz="1500" dirty="0" err="1"/>
              <a:t>hipopotasemia</a:t>
            </a:r>
            <a:r>
              <a:rPr lang="es-ES" sz="1500" dirty="0"/>
              <a:t> </a:t>
            </a:r>
            <a:r>
              <a:rPr lang="es-ES" sz="1500" dirty="0" err="1"/>
              <a:t>kasu</a:t>
            </a:r>
            <a:r>
              <a:rPr lang="es-ES" sz="15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500" dirty="0">
                <a:solidFill>
                  <a:prstClr val="black"/>
                </a:solidFill>
              </a:rPr>
              <a:t>• </a:t>
            </a:r>
            <a:r>
              <a:rPr lang="es-ES" sz="1500" dirty="0" smtClean="0"/>
              <a:t>Ez </a:t>
            </a:r>
            <a:r>
              <a:rPr lang="es-ES" sz="1500" dirty="0"/>
              <a:t>da </a:t>
            </a:r>
            <a:r>
              <a:rPr lang="es-ES" sz="1500" dirty="0" err="1"/>
              <a:t>gomendatzen</a:t>
            </a:r>
            <a:r>
              <a:rPr lang="es-ES" sz="1500" dirty="0"/>
              <a:t> </a:t>
            </a:r>
            <a:r>
              <a:rPr lang="es-ES" sz="1500" dirty="0" err="1"/>
              <a:t>libragarriak</a:t>
            </a:r>
            <a:r>
              <a:rPr lang="es-ES" sz="1500" dirty="0"/>
              <a:t> </a:t>
            </a:r>
            <a:r>
              <a:rPr lang="es-ES" sz="1500" dirty="0" err="1"/>
              <a:t>pediatrian</a:t>
            </a:r>
            <a:r>
              <a:rPr lang="es-ES" sz="1500" dirty="0"/>
              <a:t> </a:t>
            </a:r>
            <a:r>
              <a:rPr lang="es-ES" sz="1500" dirty="0" err="1"/>
              <a:t>erabiltzea</a:t>
            </a:r>
            <a:r>
              <a:rPr lang="es-ES" sz="1500" dirty="0"/>
              <a:t>, </a:t>
            </a:r>
            <a:r>
              <a:rPr lang="es-ES" sz="1500" dirty="0" err="1"/>
              <a:t>salbu</a:t>
            </a:r>
            <a:r>
              <a:rPr lang="es-ES" sz="1500" dirty="0"/>
              <a:t> eta </a:t>
            </a:r>
            <a:r>
              <a:rPr lang="es-ES" sz="1500" dirty="0" err="1"/>
              <a:t>medikuak</a:t>
            </a:r>
            <a:r>
              <a:rPr lang="es-ES" sz="1500" dirty="0"/>
              <a:t> hala </a:t>
            </a:r>
            <a:r>
              <a:rPr lang="es-ES" sz="1500" dirty="0" err="1"/>
              <a:t>indikatzen</a:t>
            </a:r>
            <a:r>
              <a:rPr lang="es-ES" sz="1500" dirty="0"/>
              <a:t> </a:t>
            </a:r>
            <a:r>
              <a:rPr lang="es-ES" sz="1500" dirty="0" err="1" smtClean="0"/>
              <a:t>badu</a:t>
            </a:r>
            <a:r>
              <a:rPr lang="es-ES" sz="1500" dirty="0" smtClean="0"/>
              <a:t>.</a:t>
            </a:r>
            <a:endParaRPr lang="es-ES" sz="1500" b="1" dirty="0"/>
          </a:p>
          <a:p>
            <a:pPr>
              <a:lnSpc>
                <a:spcPct val="110000"/>
              </a:lnSpc>
            </a:pPr>
            <a:r>
              <a:rPr lang="es-ES" sz="1500" b="1" dirty="0" err="1" smtClean="0">
                <a:solidFill>
                  <a:srgbClr val="4E9EBA"/>
                </a:solidFill>
              </a:rPr>
              <a:t>Erizainak</a:t>
            </a:r>
            <a:r>
              <a:rPr lang="es-ES" sz="1500" b="1" dirty="0" smtClean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egoera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hauetan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indikatu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ditzake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helduetan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 smtClean="0">
                <a:solidFill>
                  <a:srgbClr val="4E9EBA"/>
                </a:solidFill>
              </a:rPr>
              <a:t>libragarriak</a:t>
            </a:r>
            <a:r>
              <a:rPr lang="es-ES" sz="1500" dirty="0" smtClean="0">
                <a:solidFill>
                  <a:srgbClr val="4E9EBA"/>
                </a:solidFill>
              </a:rPr>
              <a:t>:</a:t>
            </a:r>
            <a:endParaRPr lang="es-ES" sz="800" dirty="0" smtClean="0"/>
          </a:p>
          <a:p>
            <a:pPr marL="45720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500" dirty="0" smtClean="0"/>
              <a:t> </a:t>
            </a:r>
            <a:r>
              <a:rPr lang="es-ES" sz="1500" dirty="0" err="1"/>
              <a:t>tratamendu</a:t>
            </a:r>
            <a:r>
              <a:rPr lang="es-ES" sz="1500" dirty="0"/>
              <a:t> </a:t>
            </a:r>
            <a:r>
              <a:rPr lang="es-ES" sz="1500" dirty="0" err="1"/>
              <a:t>ez-farmakologikoari</a:t>
            </a:r>
            <a:r>
              <a:rPr lang="es-ES" sz="1500" dirty="0"/>
              <a:t> </a:t>
            </a:r>
            <a:r>
              <a:rPr lang="es-ES" sz="1500" dirty="0" err="1"/>
              <a:t>erantzuten</a:t>
            </a:r>
            <a:r>
              <a:rPr lang="es-ES" sz="1500" dirty="0"/>
              <a:t>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zaionean</a:t>
            </a:r>
            <a:r>
              <a:rPr lang="es-ES" sz="1500" dirty="0"/>
              <a:t> (4 </a:t>
            </a:r>
            <a:r>
              <a:rPr lang="es-ES" sz="1500" dirty="0" err="1"/>
              <a:t>aste</a:t>
            </a:r>
            <a:r>
              <a:rPr lang="es-ES" sz="1500" dirty="0"/>
              <a:t> </a:t>
            </a:r>
            <a:r>
              <a:rPr lang="es-ES" sz="1500" dirty="0" err="1"/>
              <a:t>ondoren</a:t>
            </a:r>
            <a:r>
              <a:rPr lang="es-ES" sz="1500" dirty="0"/>
              <a:t>)</a:t>
            </a:r>
          </a:p>
          <a:p>
            <a:pPr marL="45720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500" dirty="0" smtClean="0"/>
              <a:t> </a:t>
            </a:r>
            <a:r>
              <a:rPr lang="es-ES" sz="1500" dirty="0" err="1"/>
              <a:t>libratzea</a:t>
            </a:r>
            <a:r>
              <a:rPr lang="es-ES" sz="1500" dirty="0"/>
              <a:t> </a:t>
            </a:r>
            <a:r>
              <a:rPr lang="es-ES" sz="1500" dirty="0" err="1"/>
              <a:t>mingarria</a:t>
            </a:r>
            <a:r>
              <a:rPr lang="es-ES" sz="1500" dirty="0"/>
              <a:t> </a:t>
            </a:r>
            <a:r>
              <a:rPr lang="es-ES" sz="1500" dirty="0" err="1"/>
              <a:t>denean</a:t>
            </a:r>
            <a:r>
              <a:rPr lang="es-ES" sz="1500" dirty="0"/>
              <a:t> (</a:t>
            </a:r>
            <a:r>
              <a:rPr lang="es-ES" sz="1500" dirty="0" err="1"/>
              <a:t>hemorroideak</a:t>
            </a:r>
            <a:r>
              <a:rPr lang="es-ES" sz="1500" dirty="0"/>
              <a:t>, </a:t>
            </a:r>
            <a:r>
              <a:rPr lang="es-ES" sz="1500" dirty="0" err="1"/>
              <a:t>uzkiko</a:t>
            </a:r>
            <a:r>
              <a:rPr lang="es-ES" sz="1500" dirty="0"/>
              <a:t> fisura, </a:t>
            </a:r>
            <a:r>
              <a:rPr lang="es-ES" sz="1500" dirty="0" err="1"/>
              <a:t>uzki</a:t>
            </a:r>
            <a:r>
              <a:rPr lang="es-ES" sz="1500" dirty="0"/>
              <a:t> </a:t>
            </a:r>
            <a:r>
              <a:rPr lang="es-ES" sz="1500" dirty="0" err="1"/>
              <a:t>inguruko</a:t>
            </a:r>
            <a:r>
              <a:rPr lang="es-ES" sz="1500" dirty="0"/>
              <a:t> </a:t>
            </a:r>
            <a:r>
              <a:rPr lang="es-ES" sz="1500" dirty="0" err="1"/>
              <a:t>abzesua</a:t>
            </a:r>
            <a:r>
              <a:rPr lang="es-ES" sz="1500" dirty="0"/>
              <a:t>)</a:t>
            </a:r>
          </a:p>
          <a:p>
            <a:pPr marL="45720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500" dirty="0" smtClean="0"/>
              <a:t> </a:t>
            </a:r>
            <a:r>
              <a:rPr lang="es-ES" sz="1500" dirty="0" err="1"/>
              <a:t>ibili</a:t>
            </a:r>
            <a:r>
              <a:rPr lang="es-ES" sz="1500" dirty="0"/>
              <a:t> </a:t>
            </a:r>
            <a:r>
              <a:rPr lang="es-ES" sz="1500" dirty="0" err="1"/>
              <a:t>ezinik</a:t>
            </a:r>
            <a:r>
              <a:rPr lang="es-ES" sz="1500" dirty="0"/>
              <a:t>/</a:t>
            </a:r>
            <a:r>
              <a:rPr lang="es-ES" sz="1500" dirty="0" err="1"/>
              <a:t>ohean</a:t>
            </a:r>
            <a:r>
              <a:rPr lang="es-ES" sz="1500" dirty="0"/>
              <a:t> </a:t>
            </a:r>
            <a:r>
              <a:rPr lang="es-ES" sz="1500" dirty="0" err="1"/>
              <a:t>dauden</a:t>
            </a:r>
            <a:r>
              <a:rPr lang="es-ES" sz="1500" dirty="0"/>
              <a:t> </a:t>
            </a:r>
            <a:r>
              <a:rPr lang="es-ES" sz="1500" dirty="0" err="1"/>
              <a:t>adineko</a:t>
            </a:r>
            <a:r>
              <a:rPr lang="es-ES" sz="1500" dirty="0"/>
              <a:t> </a:t>
            </a:r>
            <a:r>
              <a:rPr lang="es-ES" sz="1500" dirty="0" err="1"/>
              <a:t>pertsonak</a:t>
            </a:r>
            <a:r>
              <a:rPr lang="es-ES" sz="1500" dirty="0"/>
              <a:t> </a:t>
            </a:r>
            <a:r>
              <a:rPr lang="es-ES" sz="1500" dirty="0" err="1"/>
              <a:t>direnean</a:t>
            </a:r>
            <a:r>
              <a:rPr lang="es-ES" sz="1500" dirty="0"/>
              <a:t>, </a:t>
            </a:r>
            <a:r>
              <a:rPr lang="es-ES" sz="1500" dirty="0" err="1"/>
              <a:t>zuntz</a:t>
            </a:r>
            <a:r>
              <a:rPr lang="es-ES" sz="1500" dirty="0"/>
              <a:t> </a:t>
            </a:r>
            <a:r>
              <a:rPr lang="es-ES" sz="1500" dirty="0" err="1"/>
              <a:t>nahikorik</a:t>
            </a:r>
            <a:r>
              <a:rPr lang="es-ES" sz="1500" dirty="0"/>
              <a:t> </a:t>
            </a:r>
            <a:r>
              <a:rPr lang="es-ES" sz="1500" dirty="0" err="1"/>
              <a:t>kontsumitzen</a:t>
            </a:r>
            <a:r>
              <a:rPr lang="es-ES" sz="1500" dirty="0"/>
              <a:t>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dutenean</a:t>
            </a:r>
            <a:endParaRPr lang="es-ES" sz="1500" dirty="0"/>
          </a:p>
          <a:p>
            <a:pPr marL="457200" lvl="1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sz="1500" dirty="0" smtClean="0"/>
              <a:t> </a:t>
            </a:r>
            <a:r>
              <a:rPr lang="es-ES" sz="1500" dirty="0" err="1"/>
              <a:t>patologia</a:t>
            </a:r>
            <a:r>
              <a:rPr lang="es-ES" sz="1500" dirty="0"/>
              <a:t> </a:t>
            </a:r>
            <a:r>
              <a:rPr lang="es-ES" sz="1500" dirty="0" err="1"/>
              <a:t>jakin</a:t>
            </a:r>
            <a:r>
              <a:rPr lang="es-ES" sz="1500" dirty="0"/>
              <a:t> </a:t>
            </a:r>
            <a:r>
              <a:rPr lang="es-ES" sz="1500" dirty="0" err="1"/>
              <a:t>batzuk</a:t>
            </a:r>
            <a:r>
              <a:rPr lang="es-ES" sz="1500" dirty="0"/>
              <a:t> izan (hernia, angina...) eta </a:t>
            </a:r>
            <a:r>
              <a:rPr lang="es-ES" sz="1500" dirty="0" err="1"/>
              <a:t>esfortzuarekin</a:t>
            </a:r>
            <a:r>
              <a:rPr lang="es-ES" sz="1500" dirty="0"/>
              <a:t> </a:t>
            </a:r>
            <a:r>
              <a:rPr lang="es-ES" sz="1500" dirty="0" err="1"/>
              <a:t>libratzea</a:t>
            </a:r>
            <a:r>
              <a:rPr lang="es-ES" sz="1500" dirty="0"/>
              <a:t> </a:t>
            </a:r>
            <a:r>
              <a:rPr lang="es-ES" sz="1500" dirty="0" err="1"/>
              <a:t>kaltegarri</a:t>
            </a:r>
            <a:r>
              <a:rPr lang="es-ES" sz="1500" dirty="0"/>
              <a:t> </a:t>
            </a:r>
            <a:r>
              <a:rPr lang="es-ES" sz="1500" dirty="0" err="1" smtClean="0"/>
              <a:t>zaienean</a:t>
            </a:r>
            <a:endParaRPr lang="es-ES" sz="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 smtClean="0"/>
              <a:t>• </a:t>
            </a:r>
            <a:r>
              <a:rPr lang="es-ES" sz="1500" b="1" dirty="0" err="1" smtClean="0">
                <a:solidFill>
                  <a:srgbClr val="4E9EBA"/>
                </a:solidFill>
              </a:rPr>
              <a:t>Libragarriak</a:t>
            </a:r>
            <a:r>
              <a:rPr lang="es-ES" sz="1500" b="1" dirty="0" smtClean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mediku-balorazioarekin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erabiltzea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eska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dezaketen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beste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egoera</a:t>
            </a:r>
            <a:r>
              <a:rPr lang="es-ES" sz="1500" b="1" dirty="0">
                <a:solidFill>
                  <a:srgbClr val="4E9EBA"/>
                </a:solidFill>
              </a:rPr>
              <a:t> </a:t>
            </a:r>
            <a:r>
              <a:rPr lang="es-ES" sz="1500" b="1" dirty="0" err="1">
                <a:solidFill>
                  <a:srgbClr val="4E9EBA"/>
                </a:solidFill>
              </a:rPr>
              <a:t>batzuk</a:t>
            </a:r>
            <a:r>
              <a:rPr lang="es-ES" sz="1500" dirty="0">
                <a:solidFill>
                  <a:srgbClr val="4E9EBA"/>
                </a:solidFill>
              </a:rPr>
              <a:t>: </a:t>
            </a:r>
            <a:r>
              <a:rPr lang="es-ES" sz="1500" dirty="0" err="1"/>
              <a:t>esku-hartze</a:t>
            </a:r>
            <a:r>
              <a:rPr lang="es-ES" sz="1500" dirty="0"/>
              <a:t>/</a:t>
            </a:r>
            <a:r>
              <a:rPr lang="es-ES" sz="1500" dirty="0" err="1"/>
              <a:t>esplorazio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</a:t>
            </a:r>
            <a:r>
              <a:rPr lang="es-ES" sz="1500" dirty="0" err="1"/>
              <a:t>egiteko</a:t>
            </a:r>
            <a:r>
              <a:rPr lang="es-ES" sz="1500" dirty="0"/>
              <a:t> </a:t>
            </a:r>
            <a:r>
              <a:rPr lang="es-ES" sz="1500" dirty="0" err="1"/>
              <a:t>prestatzea</a:t>
            </a:r>
            <a:r>
              <a:rPr lang="es-ES" sz="1500" dirty="0"/>
              <a:t>, </a:t>
            </a:r>
            <a:r>
              <a:rPr lang="es-ES" sz="1500" dirty="0" err="1"/>
              <a:t>heste</a:t>
            </a:r>
            <a:r>
              <a:rPr lang="es-ES" sz="1500" dirty="0"/>
              <a:t> </a:t>
            </a:r>
            <a:r>
              <a:rPr lang="es-ES" sz="1500" dirty="0" err="1"/>
              <a:t>minberaren</a:t>
            </a:r>
            <a:r>
              <a:rPr lang="es-ES" sz="1500" dirty="0"/>
              <a:t> </a:t>
            </a:r>
            <a:r>
              <a:rPr lang="es-ES" sz="1500" dirty="0" err="1"/>
              <a:t>sindromea</a:t>
            </a:r>
            <a:r>
              <a:rPr lang="es-ES" sz="1500" dirty="0"/>
              <a:t>, </a:t>
            </a:r>
            <a:r>
              <a:rPr lang="es-ES" sz="1500" dirty="0" err="1"/>
              <a:t>inpaktazio</a:t>
            </a:r>
            <a:r>
              <a:rPr lang="es-ES" sz="1500" dirty="0"/>
              <a:t> </a:t>
            </a:r>
            <a:r>
              <a:rPr lang="es-ES" sz="1500" dirty="0" err="1"/>
              <a:t>fekala</a:t>
            </a:r>
            <a:r>
              <a:rPr lang="es-ES" sz="1500" dirty="0"/>
              <a:t>, </a:t>
            </a:r>
            <a:r>
              <a:rPr lang="es-ES" sz="1500" dirty="0" err="1"/>
              <a:t>opioideen</a:t>
            </a:r>
            <a:r>
              <a:rPr lang="es-ES" sz="1500" dirty="0"/>
              <a:t> </a:t>
            </a:r>
            <a:r>
              <a:rPr lang="es-ES" sz="1500" dirty="0" err="1"/>
              <a:t>ondoriozko</a:t>
            </a:r>
            <a:r>
              <a:rPr lang="es-ES" sz="1500" dirty="0"/>
              <a:t> </a:t>
            </a:r>
            <a:r>
              <a:rPr lang="es-ES" sz="1500" dirty="0" err="1"/>
              <a:t>idorreriaren</a:t>
            </a:r>
            <a:r>
              <a:rPr lang="es-ES" sz="1500" dirty="0"/>
              <a:t> </a:t>
            </a:r>
            <a:r>
              <a:rPr lang="es-ES" sz="1500" dirty="0" err="1"/>
              <a:t>prebentzioa</a:t>
            </a:r>
            <a:r>
              <a:rPr lang="es-ES" sz="1500" dirty="0"/>
              <a:t> eta </a:t>
            </a:r>
            <a:r>
              <a:rPr lang="es-ES" sz="1500" dirty="0" err="1"/>
              <a:t>gaixotasunarekin</a:t>
            </a:r>
            <a:r>
              <a:rPr lang="es-ES" sz="1500" dirty="0"/>
              <a:t>, </a:t>
            </a:r>
            <a:r>
              <a:rPr lang="es-ES" sz="1500" dirty="0" err="1"/>
              <a:t>kirurgiarekin</a:t>
            </a:r>
            <a:r>
              <a:rPr lang="es-ES" sz="1500" dirty="0"/>
              <a:t> </a:t>
            </a:r>
            <a:r>
              <a:rPr lang="es-ES" sz="1500" dirty="0" err="1"/>
              <a:t>edo</a:t>
            </a:r>
            <a:r>
              <a:rPr lang="es-ES" sz="1500" dirty="0"/>
              <a:t> </a:t>
            </a:r>
            <a:r>
              <a:rPr lang="es-ES" sz="1500" dirty="0" err="1"/>
              <a:t>haurdunaldiarekin</a:t>
            </a:r>
            <a:r>
              <a:rPr lang="es-ES" sz="1500" dirty="0"/>
              <a:t> </a:t>
            </a:r>
            <a:r>
              <a:rPr lang="es-ES" sz="1500" dirty="0" err="1"/>
              <a:t>lotutako</a:t>
            </a:r>
            <a:r>
              <a:rPr lang="es-ES" sz="1500" dirty="0"/>
              <a:t> </a:t>
            </a:r>
            <a:r>
              <a:rPr lang="es-ES" sz="1500" dirty="0" err="1"/>
              <a:t>idorreria</a:t>
            </a:r>
            <a:r>
              <a:rPr lang="es-ES" sz="1500" dirty="0"/>
              <a:t>. </a:t>
            </a:r>
            <a:endParaRPr lang="es-ES" sz="15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s-ES" sz="1500" dirty="0" smtClean="0"/>
              <a:t>• </a:t>
            </a:r>
            <a:r>
              <a:rPr lang="es-ES" sz="1500" dirty="0" err="1" smtClean="0"/>
              <a:t>Adinekoen</a:t>
            </a:r>
            <a:r>
              <a:rPr lang="es-ES" sz="1500" dirty="0" smtClean="0"/>
              <a:t> </a:t>
            </a:r>
            <a:r>
              <a:rPr lang="es-ES" sz="1500" dirty="0" err="1"/>
              <a:t>kasuan</a:t>
            </a:r>
            <a:r>
              <a:rPr lang="es-ES" sz="1500" dirty="0"/>
              <a:t>, </a:t>
            </a:r>
            <a:r>
              <a:rPr lang="es-ES" sz="1500" dirty="0" err="1"/>
              <a:t>idorreria</a:t>
            </a:r>
            <a:r>
              <a:rPr lang="es-ES" sz="1500" dirty="0"/>
              <a:t> </a:t>
            </a:r>
            <a:r>
              <a:rPr lang="es-ES" sz="1500" dirty="0" err="1"/>
              <a:t>kronikoa</a:t>
            </a:r>
            <a:r>
              <a:rPr lang="es-ES" sz="1500" dirty="0"/>
              <a:t> </a:t>
            </a:r>
            <a:r>
              <a:rPr lang="es-ES" sz="1500" dirty="0" err="1"/>
              <a:t>badute</a:t>
            </a:r>
            <a:r>
              <a:rPr lang="es-ES" sz="1500" dirty="0"/>
              <a:t> eta </a:t>
            </a:r>
            <a:r>
              <a:rPr lang="es-ES" sz="1500" dirty="0" err="1"/>
              <a:t>dietari</a:t>
            </a:r>
            <a:r>
              <a:rPr lang="es-ES" sz="1500" dirty="0"/>
              <a:t> eta </a:t>
            </a:r>
            <a:r>
              <a:rPr lang="es-ES" sz="1500" dirty="0" err="1"/>
              <a:t>bizimodu-aldaketari</a:t>
            </a:r>
            <a:r>
              <a:rPr lang="es-ES" sz="1500" dirty="0"/>
              <a:t> </a:t>
            </a:r>
            <a:r>
              <a:rPr lang="es-ES" sz="1500" dirty="0" err="1"/>
              <a:t>ondo</a:t>
            </a:r>
            <a:r>
              <a:rPr lang="es-ES" sz="1500" dirty="0"/>
              <a:t> </a:t>
            </a:r>
            <a:r>
              <a:rPr lang="es-ES" sz="1500" dirty="0" err="1"/>
              <a:t>erantzuten</a:t>
            </a:r>
            <a:r>
              <a:rPr lang="es-ES" sz="1500" dirty="0"/>
              <a:t> </a:t>
            </a:r>
            <a:r>
              <a:rPr lang="es-ES" sz="1500" dirty="0" err="1"/>
              <a:t>badiete</a:t>
            </a:r>
            <a:r>
              <a:rPr lang="es-ES" sz="1500" dirty="0"/>
              <a:t>, </a:t>
            </a:r>
            <a:r>
              <a:rPr lang="es-ES" sz="1500" dirty="0" err="1"/>
              <a:t>aukerakotzat</a:t>
            </a:r>
            <a:r>
              <a:rPr lang="es-ES" sz="1500" dirty="0"/>
              <a:t> </a:t>
            </a:r>
            <a:r>
              <a:rPr lang="es-ES" sz="1500" dirty="0" err="1"/>
              <a:t>jotzen</a:t>
            </a:r>
            <a:r>
              <a:rPr lang="es-ES" sz="1500" dirty="0"/>
              <a:t> </a:t>
            </a:r>
            <a:r>
              <a:rPr lang="es-ES" sz="1500" dirty="0" err="1"/>
              <a:t>dira</a:t>
            </a:r>
            <a:r>
              <a:rPr lang="es-ES" sz="1500" dirty="0"/>
              <a:t> </a:t>
            </a:r>
            <a:r>
              <a:rPr lang="es-ES" sz="1500" dirty="0" err="1"/>
              <a:t>libragarri</a:t>
            </a:r>
            <a:r>
              <a:rPr lang="es-ES" sz="1500" dirty="0"/>
              <a:t> bolo-</a:t>
            </a:r>
            <a:r>
              <a:rPr lang="es-ES" sz="1500" dirty="0" err="1"/>
              <a:t>sortzaileak</a:t>
            </a:r>
            <a:r>
              <a:rPr lang="es-ES" sz="1500" dirty="0"/>
              <a:t>. Ez </a:t>
            </a:r>
            <a:r>
              <a:rPr lang="es-ES" sz="1500" dirty="0" err="1"/>
              <a:t>badiote</a:t>
            </a:r>
            <a:r>
              <a:rPr lang="es-ES" sz="1500" dirty="0"/>
              <a:t> </a:t>
            </a:r>
            <a:r>
              <a:rPr lang="es-ES" sz="1500" dirty="0" err="1"/>
              <a:t>tratamenduari</a:t>
            </a:r>
            <a:r>
              <a:rPr lang="es-ES" sz="1500" dirty="0"/>
              <a:t> </a:t>
            </a:r>
            <a:r>
              <a:rPr lang="es-ES" sz="1500" dirty="0" err="1"/>
              <a:t>erantzuten</a:t>
            </a:r>
            <a:r>
              <a:rPr lang="es-ES" sz="1500" dirty="0"/>
              <a:t> </a:t>
            </a:r>
            <a:r>
              <a:rPr lang="es-ES" sz="1500" dirty="0" err="1"/>
              <a:t>nekez</a:t>
            </a:r>
            <a:r>
              <a:rPr lang="es-ES" sz="1500" dirty="0"/>
              <a:t> </a:t>
            </a:r>
            <a:r>
              <a:rPr lang="es-ES" sz="1500" dirty="0" err="1"/>
              <a:t>lortzen</a:t>
            </a:r>
            <a:r>
              <a:rPr lang="es-ES" sz="1500" dirty="0"/>
              <a:t> </a:t>
            </a:r>
            <a:r>
              <a:rPr lang="es-ES" sz="1500" dirty="0" err="1" smtClean="0"/>
              <a:t>delako</a:t>
            </a:r>
            <a:r>
              <a:rPr lang="es-ES" sz="1500" dirty="0" smtClean="0"/>
              <a:t> </a:t>
            </a:r>
            <a:r>
              <a:rPr lang="es-ES" sz="1500" dirty="0" err="1"/>
              <a:t>behar</a:t>
            </a:r>
            <a:r>
              <a:rPr lang="es-ES" sz="1500" dirty="0"/>
              <a:t> </a:t>
            </a:r>
            <a:r>
              <a:rPr lang="es-ES" sz="1500" dirty="0" err="1"/>
              <a:t>beste</a:t>
            </a:r>
            <a:r>
              <a:rPr lang="es-ES" sz="1500" dirty="0"/>
              <a:t> </a:t>
            </a:r>
            <a:r>
              <a:rPr lang="es-ES" sz="1500" dirty="0" err="1"/>
              <a:t>likido</a:t>
            </a:r>
            <a:r>
              <a:rPr lang="es-ES" sz="1500" dirty="0"/>
              <a:t> </a:t>
            </a:r>
            <a:r>
              <a:rPr lang="es-ES" sz="1500" dirty="0" err="1"/>
              <a:t>hartzea</a:t>
            </a:r>
            <a:r>
              <a:rPr lang="es-ES" sz="1500" dirty="0"/>
              <a:t>, </a:t>
            </a:r>
            <a:r>
              <a:rPr lang="es-ES" sz="1500" dirty="0" err="1"/>
              <a:t>makrogol</a:t>
            </a:r>
            <a:r>
              <a:rPr lang="es-ES" sz="1500" dirty="0"/>
              <a:t>/</a:t>
            </a:r>
            <a:r>
              <a:rPr lang="es-ES" sz="1500" dirty="0" err="1"/>
              <a:t>polietilenglikola</a:t>
            </a:r>
            <a:r>
              <a:rPr lang="es-ES" sz="1500" dirty="0"/>
              <a:t> </a:t>
            </a:r>
            <a:r>
              <a:rPr lang="es-ES" sz="1500" dirty="0" err="1"/>
              <a:t>libragarri</a:t>
            </a:r>
            <a:r>
              <a:rPr lang="es-ES" sz="1500" dirty="0"/>
              <a:t> </a:t>
            </a:r>
            <a:r>
              <a:rPr lang="es-ES" sz="1500" dirty="0" err="1"/>
              <a:t>osmotikoak</a:t>
            </a:r>
            <a:r>
              <a:rPr lang="es-ES" sz="1500" dirty="0"/>
              <a:t> </a:t>
            </a:r>
            <a:r>
              <a:rPr lang="es-ES" sz="1500" dirty="0" err="1"/>
              <a:t>erabil</a:t>
            </a:r>
            <a:r>
              <a:rPr lang="es-ES" sz="1500" dirty="0"/>
              <a:t> </a:t>
            </a:r>
            <a:r>
              <a:rPr lang="es-ES" sz="1500" dirty="0" err="1"/>
              <a:t>daitezke</a:t>
            </a:r>
            <a:r>
              <a:rPr lang="es-ES" sz="1500" dirty="0"/>
              <a:t>, </a:t>
            </a:r>
            <a:r>
              <a:rPr lang="es-ES" sz="1500" dirty="0" err="1"/>
              <a:t>baina</a:t>
            </a:r>
            <a:r>
              <a:rPr lang="es-ES" sz="1500" dirty="0"/>
              <a:t> </a:t>
            </a:r>
            <a:r>
              <a:rPr lang="es-ES" sz="1500" dirty="0" err="1"/>
              <a:t>erizainek</a:t>
            </a:r>
            <a:r>
              <a:rPr lang="es-ES" sz="1500" dirty="0"/>
              <a:t> </a:t>
            </a:r>
            <a:r>
              <a:rPr lang="es-ES" sz="1500" dirty="0" err="1"/>
              <a:t>ezin</a:t>
            </a:r>
            <a:r>
              <a:rPr lang="es-ES" sz="1500" dirty="0"/>
              <a:t> </a:t>
            </a:r>
            <a:r>
              <a:rPr lang="es-ES" sz="1500" dirty="0" err="1"/>
              <a:t>dituzte</a:t>
            </a:r>
            <a:r>
              <a:rPr lang="es-ES" sz="1500" dirty="0"/>
              <a:t> </a:t>
            </a:r>
            <a:r>
              <a:rPr lang="es-ES" sz="1500" dirty="0" err="1" smtClean="0"/>
              <a:t>indikatu</a:t>
            </a:r>
            <a:r>
              <a:rPr lang="es-ES" sz="15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500" dirty="0" smtClean="0"/>
              <a:t>• </a:t>
            </a:r>
            <a:r>
              <a:rPr lang="es-ES" sz="1500" dirty="0" err="1" smtClean="0"/>
              <a:t>Kasu</a:t>
            </a:r>
            <a:r>
              <a:rPr lang="es-ES" sz="1500" dirty="0" smtClean="0"/>
              <a:t> </a:t>
            </a:r>
            <a:r>
              <a:rPr lang="es-ES" sz="1500" dirty="0" err="1"/>
              <a:t>batzuetan</a:t>
            </a:r>
            <a:r>
              <a:rPr lang="es-ES" sz="1500" dirty="0"/>
              <a:t> (</a:t>
            </a:r>
            <a:r>
              <a:rPr lang="es-ES" sz="1500" dirty="0" err="1"/>
              <a:t>ohean</a:t>
            </a:r>
            <a:r>
              <a:rPr lang="es-ES" sz="1500" dirty="0"/>
              <a:t> </a:t>
            </a:r>
            <a:r>
              <a:rPr lang="es-ES" sz="1500" dirty="0" err="1"/>
              <a:t>dauden</a:t>
            </a:r>
            <a:r>
              <a:rPr lang="es-ES" sz="1500" dirty="0"/>
              <a:t> </a:t>
            </a:r>
            <a:r>
              <a:rPr lang="es-ES" sz="1500" dirty="0" err="1"/>
              <a:t>adinekoak</a:t>
            </a:r>
            <a:r>
              <a:rPr lang="es-ES" sz="1500" dirty="0"/>
              <a:t>, </a:t>
            </a:r>
            <a:r>
              <a:rPr lang="es-ES" sz="1500" dirty="0" err="1"/>
              <a:t>zainketa</a:t>
            </a:r>
            <a:r>
              <a:rPr lang="es-ES" sz="1500" dirty="0"/>
              <a:t> </a:t>
            </a:r>
            <a:r>
              <a:rPr lang="es-ES" sz="1500" dirty="0" err="1"/>
              <a:t>aringarriak</a:t>
            </a:r>
            <a:r>
              <a:rPr lang="es-ES" sz="1500" dirty="0"/>
              <a:t>), </a:t>
            </a:r>
            <a:r>
              <a:rPr lang="es-ES" sz="1500" dirty="0" err="1"/>
              <a:t>justifikatuta</a:t>
            </a:r>
            <a:r>
              <a:rPr lang="es-ES" sz="1500" dirty="0"/>
              <a:t> </a:t>
            </a:r>
            <a:r>
              <a:rPr lang="es-ES" sz="1500" dirty="0" err="1"/>
              <a:t>egon</a:t>
            </a:r>
            <a:r>
              <a:rPr lang="es-ES" sz="1500" dirty="0"/>
              <a:t> </a:t>
            </a:r>
            <a:r>
              <a:rPr lang="es-ES" sz="1500" dirty="0" err="1"/>
              <a:t>daiteke</a:t>
            </a:r>
            <a:r>
              <a:rPr lang="es-ES" sz="1500" dirty="0"/>
              <a:t> </a:t>
            </a:r>
            <a:r>
              <a:rPr lang="es-ES" sz="1500" dirty="0" err="1"/>
              <a:t>libragarri</a:t>
            </a:r>
            <a:r>
              <a:rPr lang="es-ES" sz="1500" dirty="0"/>
              <a:t> </a:t>
            </a:r>
            <a:r>
              <a:rPr lang="es-ES" sz="1500" dirty="0" err="1" smtClean="0"/>
              <a:t>estimulatzaileak</a:t>
            </a:r>
            <a:r>
              <a:rPr lang="es-ES" sz="1500" dirty="0" smtClean="0"/>
              <a:t> </a:t>
            </a:r>
            <a:r>
              <a:rPr lang="es-ES" sz="1500" dirty="0" err="1"/>
              <a:t>luzaroan</a:t>
            </a:r>
            <a:r>
              <a:rPr lang="es-ES" sz="1500" dirty="0"/>
              <a:t> </a:t>
            </a:r>
            <a:r>
              <a:rPr lang="es-ES" sz="1500" dirty="0" err="1" smtClean="0"/>
              <a:t>erabiltzea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5" name="Imagen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Conector recto 7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6" ma:contentTypeDescription="Crear nuevo documento." ma:contentTypeScope="" ma:versionID="e11e11172e94bbd0920ee66f4aea912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1c4086f40aa2582f9dec59663ac460cf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1a845-6ce7-4628-b9f3-e90712a662a6"/>
    <ds:schemaRef ds:uri="http://schemas.microsoft.com/office/infopath/2007/PartnerControls"/>
    <ds:schemaRef ds:uri="1fdafc60-6e87-4fef-9209-278af2a3ac6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CB5363-3886-4F66-851A-8B7E11F10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2145</Words>
  <Application>Microsoft Office PowerPoint</Application>
  <PresentationFormat>Panorámica</PresentationFormat>
  <Paragraphs>156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Tema de Office</vt:lpstr>
      <vt:lpstr>ERIZAINAREN INDIKAZIOA: PROZESU ARINETARAKO SENDAGAIEN GIDA  30 Liburukia, 4 Zk – 2022</vt:lpstr>
      <vt:lpstr>Aurkibidea</vt:lpstr>
      <vt:lpstr>SARRERA</vt:lpstr>
      <vt:lpstr>PROZESU ARINAK ETA SENDAGAIAK</vt:lpstr>
      <vt:lpstr> MINA PROZESU ARIN AUTOMUGATUETAN – PARAZETAMOLA, IBUPROFENOA, AIEE  TOPIKOAK </vt:lpstr>
      <vt:lpstr>MINA PROZESU ARIN AUTOMUGATUETAN – PARAZETAMOLA, IBUPROFENOA, AIEE TOPIKOAK </vt:lpstr>
      <vt:lpstr>SUKARRA – PARAZETAMOLA, IBUPROFENOA</vt:lpstr>
      <vt:lpstr>BEHERAKO AKUTUA – ERREHIDRATAZIO-SOLUZIOAK, BEHERAKO-KONTRAKOAK </vt:lpstr>
      <vt:lpstr>IDORRERIA – LIBRAGARRIAK</vt:lpstr>
      <vt:lpstr>IDORRERIA – LIBRAGARRIAK</vt:lpstr>
      <vt:lpstr>Presentación de PowerPoint</vt:lpstr>
      <vt:lpstr>Presentación de PowerPoint</vt:lpstr>
      <vt:lpstr>GORAGALEAK ETA GORAKOAK – AHOTIKO ERREHIDRATAZIO-SOLUZIOAK</vt:lpstr>
      <vt:lpstr>DISPEPSIA – ANTIAZIDOAK</vt:lpstr>
      <vt:lpstr>HOTZERI ARRUNTA – ANTITUSIBOAK, SUDUR-DESKONGESTIONATZAILEAK</vt:lpstr>
      <vt:lpstr>HOTZERI ARRUNTA – ANTITUSIBOAK, SUDUR-DESKONGESTIONATZAILEAK</vt:lpstr>
      <vt:lpstr>HOTZERI ARRUNTA – ANTITUSIBOAK, SUDUR-DESKONGESTIONATZAILEAK</vt:lpstr>
      <vt:lpstr>BEGI LEHORRA – MALKO ARTIFIZIALAK</vt:lpstr>
      <vt:lpstr>BEGI LEHORRA – MALKO ARTIFIZIALAK</vt:lpstr>
      <vt:lpstr>BAGINAKO MOLESTIAK – KLOTRIMAZOLA</vt:lpstr>
      <vt:lpstr>BAGINAKO MOLESTIAK – KLOTRIMAZOLA</vt:lpstr>
      <vt:lpstr>Informazio gehiagorako eta bibliografia…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Ander Rosado Ortiz De Zarate</cp:lastModifiedBy>
  <cp:revision>349</cp:revision>
  <dcterms:created xsi:type="dcterms:W3CDTF">2022-01-18T07:46:55Z</dcterms:created>
  <dcterms:modified xsi:type="dcterms:W3CDTF">2022-06-21T09:53:19Z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