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0"/>
  </p:notesMasterIdLst>
  <p:sldIdLst>
    <p:sldId id="261" r:id="rId5"/>
    <p:sldId id="264" r:id="rId6"/>
    <p:sldId id="262" r:id="rId7"/>
    <p:sldId id="265" r:id="rId8"/>
    <p:sldId id="266" r:id="rId9"/>
    <p:sldId id="267" r:id="rId10"/>
    <p:sldId id="268" r:id="rId11"/>
    <p:sldId id="272" r:id="rId12"/>
    <p:sldId id="279" r:id="rId13"/>
    <p:sldId id="280" r:id="rId14"/>
    <p:sldId id="281" r:id="rId15"/>
    <p:sldId id="282" r:id="rId16"/>
    <p:sldId id="269" r:id="rId17"/>
    <p:sldId id="273" r:id="rId18"/>
    <p:sldId id="283" r:id="rId19"/>
    <p:sldId id="284" r:id="rId20"/>
    <p:sldId id="285" r:id="rId21"/>
    <p:sldId id="286" r:id="rId22"/>
    <p:sldId id="287" r:id="rId23"/>
    <p:sldId id="288" r:id="rId24"/>
    <p:sldId id="289" r:id="rId25"/>
    <p:sldId id="293" r:id="rId26"/>
    <p:sldId id="291" r:id="rId27"/>
    <p:sldId id="292" r:id="rId28"/>
    <p:sldId id="260"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B1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81860" autoAdjust="0"/>
  </p:normalViewPr>
  <p:slideViewPr>
    <p:cSldViewPr snapToGrid="0" snapToObjects="1">
      <p:cViewPr varScale="1">
        <p:scale>
          <a:sx n="115" d="100"/>
          <a:sy n="115" d="100"/>
        </p:scale>
        <p:origin x="136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FE145E-3C02-4203-9B23-E1868B19EEE1}" type="datetimeFigureOut">
              <a:rPr lang="es-ES" smtClean="0"/>
              <a:t>18/02/2022</a:t>
            </a:fld>
            <a:endParaRPr lang="es-E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90BBF5-93DB-41F9-B6B6-E479413DF87A}" type="slidenum">
              <a:rPr lang="es-ES" smtClean="0"/>
              <a:t>‹Nº›</a:t>
            </a:fld>
            <a:endParaRPr lang="es-ES"/>
          </a:p>
        </p:txBody>
      </p:sp>
    </p:spTree>
    <p:extLst>
      <p:ext uri="{BB962C8B-B14F-4D97-AF65-F5344CB8AC3E}">
        <p14:creationId xmlns:p14="http://schemas.microsoft.com/office/powerpoint/2010/main" val="3925032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S" smtClean="0"/>
          </a:p>
        </p:txBody>
      </p:sp>
      <p:sp>
        <p:nvSpPr>
          <p:cNvPr id="2458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96D6A83-BE5E-43C6-B684-6DA820C51AED}" type="slidenum">
              <a:rPr lang="es-ES" sz="1200" smtClean="0"/>
              <a:pPr eaLnBrk="1" hangingPunct="1"/>
              <a:t>1</a:t>
            </a:fld>
            <a:endParaRPr lang="es-ES" sz="1200" smtClean="0"/>
          </a:p>
        </p:txBody>
      </p:sp>
    </p:spTree>
    <p:extLst>
      <p:ext uri="{BB962C8B-B14F-4D97-AF65-F5344CB8AC3E}">
        <p14:creationId xmlns:p14="http://schemas.microsoft.com/office/powerpoint/2010/main" val="2870584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s-ES" sz="1200" b="0" i="0" u="none" strike="noStrike" kern="1200" baseline="0" dirty="0" smtClean="0">
                <a:solidFill>
                  <a:schemeClr val="tx1"/>
                </a:solidFill>
                <a:latin typeface="+mn-lt"/>
                <a:ea typeface="+mn-ea"/>
                <a:cs typeface="+mn-cs"/>
              </a:rPr>
              <a:t>Grupo A: cualquier broncodilatador tanto de corta como de larga duración en función de su eficacia en la disnea.</a:t>
            </a:r>
          </a:p>
          <a:p>
            <a:pPr marL="171450" indent="-171450">
              <a:buFont typeface="Arial" panose="020B0604020202020204" pitchFamily="34" charset="0"/>
              <a:buChar char="•"/>
            </a:pPr>
            <a:r>
              <a:rPr lang="es-ES" sz="1200" b="0" i="0" u="none" strike="noStrike" kern="1200" baseline="0" dirty="0" smtClean="0">
                <a:solidFill>
                  <a:schemeClr val="tx1"/>
                </a:solidFill>
                <a:latin typeface="+mn-lt"/>
                <a:ea typeface="+mn-ea"/>
                <a:cs typeface="+mn-cs"/>
              </a:rPr>
              <a:t>Grupo B: broncodilatadores de larga duración, sin evidencias para preferir un LABA o un LAMA. Se puede plantear el inicio con ambos en caso de disnea intensa.</a:t>
            </a:r>
          </a:p>
          <a:p>
            <a:pPr marL="171450" indent="-171450">
              <a:buFont typeface="Arial" panose="020B0604020202020204" pitchFamily="34" charset="0"/>
              <a:buChar char="•"/>
            </a:pPr>
            <a:r>
              <a:rPr lang="es-ES" sz="1200" b="0" i="0" u="none" strike="noStrike" kern="1200" baseline="0" dirty="0" smtClean="0">
                <a:solidFill>
                  <a:schemeClr val="tx1"/>
                </a:solidFill>
                <a:latin typeface="+mn-lt"/>
                <a:ea typeface="+mn-ea"/>
                <a:cs typeface="+mn-cs"/>
              </a:rPr>
              <a:t>Grupo C: monoterapia con un LAMA. La evidencia ha demostrado que es superior a los LABA en monoterapia en la prevención de las exacerbaciones.</a:t>
            </a:r>
          </a:p>
          <a:p>
            <a:pPr marL="171450" indent="-171450">
              <a:buFont typeface="Arial" panose="020B0604020202020204" pitchFamily="34" charset="0"/>
              <a:buChar char="•"/>
            </a:pPr>
            <a:r>
              <a:rPr lang="es-ES" sz="1200" b="0" i="0" u="none" strike="noStrike" kern="1200" baseline="0" dirty="0" smtClean="0">
                <a:solidFill>
                  <a:schemeClr val="tx1"/>
                </a:solidFill>
                <a:latin typeface="+mn-lt"/>
                <a:ea typeface="+mn-ea"/>
                <a:cs typeface="+mn-cs"/>
              </a:rPr>
              <a:t>Grupo D: ya no se contempla la triple terapia de inicio. Se considera de elección un LAMA por su beneficio tanto en disnea como en exacerbaciones. En situaciones específicas, teniendo en cuenta ciertos criterios de gravedad, se recomiendan las siguientes combinaciones:</a:t>
            </a:r>
          </a:p>
          <a:p>
            <a:pPr marL="628650" lvl="1" indent="-171450">
              <a:buFont typeface="Arial" panose="020B0604020202020204" pitchFamily="34" charset="0"/>
              <a:buChar char="•"/>
            </a:pPr>
            <a:r>
              <a:rPr lang="es-ES" sz="1200" b="0" i="0" u="none" strike="noStrike" kern="1200" baseline="0" dirty="0" smtClean="0">
                <a:solidFill>
                  <a:schemeClr val="tx1"/>
                </a:solidFill>
                <a:latin typeface="+mn-lt"/>
                <a:ea typeface="+mn-ea"/>
                <a:cs typeface="+mn-cs"/>
              </a:rPr>
              <a:t>LAMA/LABA: si los síntomas son graves (CAT ≥ 20), sobre todo si se asocia con gran disnea y limitación al ejercicio. Existe evidencia de que esta combinación es superior a los fármacos por separado en el control de síntomas, pero no ha demostrado ventaja sobre los LAMA en la prevención de exacerbaciones, por lo que el inicio de la terapia combinada con LABA/LAMA debe guiarse por el nivel de síntomas.</a:t>
            </a:r>
          </a:p>
          <a:p>
            <a:pPr marL="628650" lvl="1" indent="-171450">
              <a:buFont typeface="Arial" panose="020B0604020202020204" pitchFamily="34" charset="0"/>
              <a:buChar char="•"/>
            </a:pPr>
            <a:r>
              <a:rPr lang="es-ES" sz="1200" b="0" i="0" u="none" strike="noStrike" kern="1200" baseline="0" dirty="0" smtClean="0">
                <a:solidFill>
                  <a:schemeClr val="tx1"/>
                </a:solidFill>
                <a:latin typeface="+mn-lt"/>
                <a:ea typeface="+mn-ea"/>
                <a:cs typeface="+mn-cs"/>
              </a:rPr>
              <a:t>LABA/GCI: puede ser de elección como tratamiento de inicio en pacientes con un recuento alto de eosinófilos1,5 (sin especificar valor concreto, ver más adelante) y también en pacientes con historia de asma. La guía del NICE también considera la asociación LABA/GCI en personas limitadas por sus síntomas o por exacerbaciones, a pesar del tratamiento con SAMA o SABA, si presentan características asmáticas o características sugestivas de respuesta a corticoides (diagnóstico previo de asma o atopia, recuento alto de </a:t>
            </a:r>
            <a:r>
              <a:rPr lang="es-ES" sz="1200" b="0" i="0" u="none" strike="noStrike" kern="1200" baseline="0" dirty="0" err="1" smtClean="0">
                <a:solidFill>
                  <a:schemeClr val="tx1"/>
                </a:solidFill>
                <a:latin typeface="+mn-lt"/>
                <a:ea typeface="+mn-ea"/>
                <a:cs typeface="+mn-cs"/>
              </a:rPr>
              <a:t>eosinófilos</a:t>
            </a:r>
            <a:r>
              <a:rPr lang="es-ES" sz="1200" b="0" i="0" u="none" strike="noStrike" kern="1200" baseline="0" dirty="0" smtClean="0">
                <a:solidFill>
                  <a:schemeClr val="tx1"/>
                </a:solidFill>
                <a:latin typeface="+mn-lt"/>
                <a:ea typeface="+mn-ea"/>
                <a:cs typeface="+mn-cs"/>
              </a:rPr>
              <a:t>, variación significativa en FEV1 (&gt;400 ml) y variación significativa diurna (&gt;20%) en el pico flujo). En el resto de pacientes se sigue recomendando la asociación LAMA/LABA. </a:t>
            </a:r>
          </a:p>
          <a:p>
            <a:pPr marL="628650" lvl="1" indent="-171450">
              <a:buFont typeface="Arial" panose="020B0604020202020204" pitchFamily="34" charset="0"/>
              <a:buChar char="•"/>
            </a:pPr>
            <a:r>
              <a:rPr lang="es-ES" sz="1200" b="0" i="0" u="none" strike="noStrike" kern="1200" baseline="0" dirty="0" smtClean="0">
                <a:solidFill>
                  <a:schemeClr val="tx1"/>
                </a:solidFill>
                <a:latin typeface="+mn-lt"/>
                <a:ea typeface="+mn-ea"/>
                <a:cs typeface="+mn-cs"/>
              </a:rPr>
              <a:t>Los GCI pueden causar efectos adversos, de hecho, hay evidencia consistente del incremento del riesgo de neumonía con el uso de GCI. Por tanto, solo deben utilizarse como terapia inicial tras considerar la relación beneficio/riesgo.</a:t>
            </a:r>
            <a:endParaRPr lang="es-ES" dirty="0"/>
          </a:p>
        </p:txBody>
      </p:sp>
      <p:sp>
        <p:nvSpPr>
          <p:cNvPr id="4" name="Marcador de número de diapositiva 3"/>
          <p:cNvSpPr>
            <a:spLocks noGrp="1"/>
          </p:cNvSpPr>
          <p:nvPr>
            <p:ph type="sldNum" sz="quarter" idx="10"/>
          </p:nvPr>
        </p:nvSpPr>
        <p:spPr/>
        <p:txBody>
          <a:bodyPr/>
          <a:lstStyle/>
          <a:p>
            <a:fld id="{2090BBF5-93DB-41F9-B6B6-E479413DF87A}" type="slidenum">
              <a:rPr lang="es-ES" smtClean="0"/>
              <a:t>6</a:t>
            </a:fld>
            <a:endParaRPr lang="es-ES"/>
          </a:p>
        </p:txBody>
      </p:sp>
    </p:spTree>
    <p:extLst>
      <p:ext uri="{BB962C8B-B14F-4D97-AF65-F5344CB8AC3E}">
        <p14:creationId xmlns:p14="http://schemas.microsoft.com/office/powerpoint/2010/main" val="2603257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090BBF5-93DB-41F9-B6B6-E479413DF87A}" type="slidenum">
              <a:rPr lang="es-ES" smtClean="0"/>
              <a:t>7</a:t>
            </a:fld>
            <a:endParaRPr lang="es-ES"/>
          </a:p>
        </p:txBody>
      </p:sp>
    </p:spTree>
    <p:extLst>
      <p:ext uri="{BB962C8B-B14F-4D97-AF65-F5344CB8AC3E}">
        <p14:creationId xmlns:p14="http://schemas.microsoft.com/office/powerpoint/2010/main" val="1313393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090BBF5-93DB-41F9-B6B6-E479413DF87A}" type="slidenum">
              <a:rPr lang="es-ES" smtClean="0"/>
              <a:t>8</a:t>
            </a:fld>
            <a:endParaRPr lang="es-ES"/>
          </a:p>
        </p:txBody>
      </p:sp>
    </p:spTree>
    <p:extLst>
      <p:ext uri="{BB962C8B-B14F-4D97-AF65-F5344CB8AC3E}">
        <p14:creationId xmlns:p14="http://schemas.microsoft.com/office/powerpoint/2010/main" val="4157074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090BBF5-93DB-41F9-B6B6-E479413DF87A}" type="slidenum">
              <a:rPr lang="es-ES" smtClean="0"/>
              <a:t>9</a:t>
            </a:fld>
            <a:endParaRPr lang="es-ES"/>
          </a:p>
        </p:txBody>
      </p:sp>
    </p:spTree>
    <p:extLst>
      <p:ext uri="{BB962C8B-B14F-4D97-AF65-F5344CB8AC3E}">
        <p14:creationId xmlns:p14="http://schemas.microsoft.com/office/powerpoint/2010/main" val="2570067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090BBF5-93DB-41F9-B6B6-E479413DF87A}" type="slidenum">
              <a:rPr lang="es-ES" smtClean="0"/>
              <a:t>10</a:t>
            </a:fld>
            <a:endParaRPr lang="es-ES"/>
          </a:p>
        </p:txBody>
      </p:sp>
    </p:spTree>
    <p:extLst>
      <p:ext uri="{BB962C8B-B14F-4D97-AF65-F5344CB8AC3E}">
        <p14:creationId xmlns:p14="http://schemas.microsoft.com/office/powerpoint/2010/main" val="45775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090BBF5-93DB-41F9-B6B6-E479413DF87A}" type="slidenum">
              <a:rPr lang="es-ES" smtClean="0"/>
              <a:t>11</a:t>
            </a:fld>
            <a:endParaRPr lang="es-ES"/>
          </a:p>
        </p:txBody>
      </p:sp>
    </p:spTree>
    <p:extLst>
      <p:ext uri="{BB962C8B-B14F-4D97-AF65-F5344CB8AC3E}">
        <p14:creationId xmlns:p14="http://schemas.microsoft.com/office/powerpoint/2010/main" val="876001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090BBF5-93DB-41F9-B6B6-E479413DF87A}" type="slidenum">
              <a:rPr lang="es-ES" smtClean="0"/>
              <a:t>12</a:t>
            </a:fld>
            <a:endParaRPr lang="es-ES"/>
          </a:p>
        </p:txBody>
      </p:sp>
    </p:spTree>
    <p:extLst>
      <p:ext uri="{BB962C8B-B14F-4D97-AF65-F5344CB8AC3E}">
        <p14:creationId xmlns:p14="http://schemas.microsoft.com/office/powerpoint/2010/main" val="3088866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2204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400" b="1" i="0">
                <a:latin typeface="Arial" panose="020B0604020202020204" pitchFamily="34" charset="0"/>
                <a:cs typeface="Arial" panose="020B0604020202020204" pitchFamily="34" charset="0"/>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Tree>
    <p:extLst>
      <p:ext uri="{BB962C8B-B14F-4D97-AF65-F5344CB8AC3E}">
        <p14:creationId xmlns:p14="http://schemas.microsoft.com/office/powerpoint/2010/main" val="1227760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uadroTexto 2">
            <a:extLst>
              <a:ext uri="{FF2B5EF4-FFF2-40B4-BE49-F238E27FC236}">
                <a16:creationId xmlns:a16="http://schemas.microsoft.com/office/drawing/2014/main" id="{8FFFA424-AD97-4C4D-A89D-E58087538225}"/>
              </a:ext>
            </a:extLst>
          </p:cNvPr>
          <p:cNvSpPr txBox="1"/>
          <p:nvPr userDrawn="1"/>
        </p:nvSpPr>
        <p:spPr>
          <a:xfrm>
            <a:off x="628650" y="1868557"/>
            <a:ext cx="7886700" cy="1785104"/>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400" dirty="0">
                <a:solidFill>
                  <a:srgbClr val="5FB1B6"/>
                </a:solidFill>
              </a:rPr>
              <a:t>Haga clic para modificar los estilos de texto del patrón</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000" dirty="0">
                <a:solidFill>
                  <a:srgbClr val="5FB1B6"/>
                </a:solidFill>
              </a:rPr>
              <a:t>Segundo nivel</a:t>
            </a:r>
          </a:p>
          <a:p>
            <a:pPr marL="1200150" marR="0" lvl="2"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800" dirty="0">
                <a:solidFill>
                  <a:srgbClr val="5FB1B6"/>
                </a:solidFill>
              </a:rPr>
              <a:t>Tercer nivel</a:t>
            </a:r>
          </a:p>
          <a:p>
            <a:pPr marL="1657350" marR="0" lvl="3"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600" dirty="0">
                <a:solidFill>
                  <a:srgbClr val="5FB1B6"/>
                </a:solidFill>
              </a:rPr>
              <a:t>Cuarto nivel</a:t>
            </a:r>
          </a:p>
          <a:p>
            <a:pPr marL="2114550" marR="0" lvl="4"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400" dirty="0">
                <a:solidFill>
                  <a:srgbClr val="5FB1B6"/>
                </a:solidFill>
              </a:rPr>
              <a:t>Quinto nivel</a:t>
            </a:r>
          </a:p>
          <a:p>
            <a:pPr marL="285750" indent="-285750">
              <a:buFont typeface="Arial" panose="020B0604020202020204" pitchFamily="34" charset="0"/>
              <a:buChar char="•"/>
            </a:pPr>
            <a:endParaRPr lang="es-ES" dirty="0">
              <a:solidFill>
                <a:srgbClr val="5FB1B6"/>
              </a:solidFill>
            </a:endParaRPr>
          </a:p>
        </p:txBody>
      </p:sp>
    </p:spTree>
    <p:extLst>
      <p:ext uri="{BB962C8B-B14F-4D97-AF65-F5344CB8AC3E}">
        <p14:creationId xmlns:p14="http://schemas.microsoft.com/office/powerpoint/2010/main" val="170134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8" name="Imagen 7" descr="Imagen que contiene cuchillo&#10;&#10;Descripción generada automáticamente">
            <a:extLst>
              <a:ext uri="{FF2B5EF4-FFF2-40B4-BE49-F238E27FC236}">
                <a16:creationId xmlns:a16="http://schemas.microsoft.com/office/drawing/2014/main" id="{8011B798-7356-844C-B7D3-FE4FE2313748}"/>
              </a:ext>
            </a:extLst>
          </p:cNvPr>
          <p:cNvPicPr>
            <a:picLocks noChangeAspect="1"/>
          </p:cNvPicPr>
          <p:nvPr userDrawn="1"/>
        </p:nvPicPr>
        <p:blipFill>
          <a:blip r:embed="rId2"/>
          <a:stretch>
            <a:fillRect/>
          </a:stretch>
        </p:blipFill>
        <p:spPr>
          <a:xfrm>
            <a:off x="0" y="0"/>
            <a:ext cx="9144000" cy="2679700"/>
          </a:xfrm>
          <a:prstGeom prst="rect">
            <a:avLst/>
          </a:prstGeom>
        </p:spPr>
      </p:pic>
    </p:spTree>
    <p:extLst>
      <p:ext uri="{BB962C8B-B14F-4D97-AF65-F5344CB8AC3E}">
        <p14:creationId xmlns:p14="http://schemas.microsoft.com/office/powerpoint/2010/main" val="1983139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B6E1A3F-71CF-0349-ACBD-CC8A84EE63AF}"/>
              </a:ext>
            </a:extLst>
          </p:cNvPr>
          <p:cNvPicPr>
            <a:picLocks noChangeAspect="1"/>
          </p:cNvPicPr>
          <p:nvPr userDrawn="1"/>
        </p:nvPicPr>
        <p:blipFill>
          <a:blip r:embed="rId2"/>
          <a:stretch>
            <a:fillRect/>
          </a:stretch>
        </p:blipFill>
        <p:spPr>
          <a:xfrm>
            <a:off x="288235" y="2387601"/>
            <a:ext cx="8855765" cy="2997200"/>
          </a:xfrm>
          <a:prstGeom prst="rect">
            <a:avLst/>
          </a:prstGeom>
        </p:spPr>
      </p:pic>
    </p:spTree>
    <p:extLst>
      <p:ext uri="{BB962C8B-B14F-4D97-AF65-F5344CB8AC3E}">
        <p14:creationId xmlns:p14="http://schemas.microsoft.com/office/powerpoint/2010/main" val="1897395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sz="4000"/>
            </a:lvl1pPr>
          </a:lstStyle>
          <a:p>
            <a:r>
              <a:rPr lang="es-ES" dirty="0" smtClean="0"/>
              <a:t>Haga clic para modificar el estilo de título del patrón</a:t>
            </a:r>
            <a:endParaRPr lang="es-ES" dirty="0"/>
          </a:p>
        </p:txBody>
      </p:sp>
      <p:sp>
        <p:nvSpPr>
          <p:cNvPr id="3" name="3 Marcador de fecha"/>
          <p:cNvSpPr>
            <a:spLocks noGrp="1"/>
          </p:cNvSpPr>
          <p:nvPr>
            <p:ph type="dt" sz="half" idx="10"/>
          </p:nvPr>
        </p:nvSpPr>
        <p:spPr>
          <a:xfrm>
            <a:off x="457200" y="6356350"/>
            <a:ext cx="2133600" cy="365125"/>
          </a:xfrm>
          <a:prstGeom prst="rect">
            <a:avLst/>
          </a:prstGeom>
        </p:spPr>
        <p:txBody>
          <a:bodyPr/>
          <a:lstStyle>
            <a:lvl1pPr>
              <a:defRPr/>
            </a:lvl1pPr>
          </a:lstStyle>
          <a:p>
            <a:pPr>
              <a:defRPr/>
            </a:pPr>
            <a:fld id="{25AC52FD-2590-418F-B853-56C0691D2CA8}" type="datetimeFigureOut">
              <a:rPr lang="es-ES"/>
              <a:pPr>
                <a:defRPr/>
              </a:pPr>
              <a:t>18/02/2022</a:t>
            </a:fld>
            <a:endParaRPr lang="es-ES"/>
          </a:p>
        </p:txBody>
      </p:sp>
      <p:sp>
        <p:nvSpPr>
          <p:cNvPr id="4" name="4 Marcador de pie de página"/>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78D1966-7F7B-4234-99CE-166EF6C5EC51}" type="slidenum">
              <a:rPr lang="es-ES"/>
              <a:pPr>
                <a:defRPr/>
              </a:pPr>
              <a:t>‹Nº›</a:t>
            </a:fld>
            <a:endParaRPr lang="es-ES"/>
          </a:p>
        </p:txBody>
      </p:sp>
    </p:spTree>
    <p:extLst>
      <p:ext uri="{BB962C8B-B14F-4D97-AF65-F5344CB8AC3E}">
        <p14:creationId xmlns:p14="http://schemas.microsoft.com/office/powerpoint/2010/main" val="2742460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628650" y="1825624"/>
            <a:ext cx="7886700" cy="4667249"/>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Tree>
    <p:extLst>
      <p:ext uri="{BB962C8B-B14F-4D97-AF65-F5344CB8AC3E}">
        <p14:creationId xmlns:p14="http://schemas.microsoft.com/office/powerpoint/2010/main" val="1166843820"/>
      </p:ext>
    </p:extLst>
  </p:cSld>
  <p:clrMap bg1="lt1" tx1="dk1" bg2="lt2" tx2="dk2" accent1="accent1" accent2="accent2" accent3="accent3" accent4="accent4" accent5="accent5" accent6="accent6" hlink="hlink" folHlink="folHlink"/>
  <p:sldLayoutIdLst>
    <p:sldLayoutId id="2147483667" r:id="rId1"/>
    <p:sldLayoutId id="2147483661" r:id="rId2"/>
    <p:sldLayoutId id="2147483662" r:id="rId3"/>
    <p:sldLayoutId id="2147483663" r:id="rId4"/>
    <p:sldLayoutId id="2147483672" r:id="rId5"/>
    <p:sldLayoutId id="2147483673" r:id="rId6"/>
  </p:sldLayoutIdLst>
  <p:txStyles>
    <p:titleStyle>
      <a:lvl1pPr algn="l" defTabSz="914400" rtl="0" eaLnBrk="1" latinLnBrk="0" hangingPunct="1">
        <a:lnSpc>
          <a:spcPct val="90000"/>
        </a:lnSpc>
        <a:spcBef>
          <a:spcPct val="0"/>
        </a:spcBef>
        <a:buNone/>
        <a:defRPr sz="4400" b="1" kern="1200">
          <a:solidFill>
            <a:srgbClr val="5FB1B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hyperlink" Target="https://www.euskadi.eus/contenidos/informacion/cevime_infac_2021/eu_def/adjuntos/4-Corregido-INFAC_Vol_29_7_euskera_tabla_4as.pdf"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www.euskadi.eus/contenidos/informacion/cevime_infac_2021/eu_def/INFAC_Vol_29_7_BGBK.pdf"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2"/>
            </p:custDataLst>
          </p:nvPr>
        </p:nvSpPr>
        <p:spPr>
          <a:xfrm>
            <a:off x="539749" y="1196975"/>
            <a:ext cx="7951107" cy="2695756"/>
          </a:xfrm>
        </p:spPr>
        <p:txBody>
          <a:bodyPr/>
          <a:lstStyle/>
          <a:p>
            <a:r>
              <a:rPr lang="es-ES_tradnl" dirty="0" smtClean="0"/>
              <a:t/>
            </a:r>
            <a:br>
              <a:rPr lang="es-ES_tradnl" dirty="0" smtClean="0"/>
            </a:br>
            <a:r>
              <a:rPr lang="es-ES" dirty="0" smtClean="0">
                <a:solidFill>
                  <a:srgbClr val="4BACC6"/>
                </a:solidFill>
                <a:latin typeface="Arial Black" pitchFamily="34" charset="0"/>
                <a:ea typeface="+mn-ea"/>
                <a:cs typeface="+mn-cs"/>
              </a:rPr>
              <a:t> </a:t>
            </a:r>
            <a:r>
              <a:rPr lang="es-ES" b="0" dirty="0"/>
              <a:t/>
            </a:r>
            <a:br>
              <a:rPr lang="es-ES" b="0" dirty="0"/>
            </a:br>
            <a:r>
              <a:rPr lang="es-ES" dirty="0" smtClean="0">
                <a:solidFill>
                  <a:srgbClr val="4BACC6"/>
                </a:solidFill>
                <a:latin typeface="Arial Black" pitchFamily="34" charset="0"/>
                <a:ea typeface="+mn-ea"/>
                <a:cs typeface="+mn-cs"/>
              </a:rPr>
              <a:t>BGBK </a:t>
            </a:r>
            <a:r>
              <a:rPr lang="es-ES" dirty="0">
                <a:solidFill>
                  <a:srgbClr val="4BACC6"/>
                </a:solidFill>
                <a:latin typeface="Arial Black" pitchFamily="34" charset="0"/>
                <a:ea typeface="+mn-ea"/>
                <a:cs typeface="+mn-cs"/>
              </a:rPr>
              <a:t>EGONKORRAREN TRATAMENDU FARMAKOLOGIKOA EGUNERATZEA</a:t>
            </a:r>
            <a:r>
              <a:rPr lang="es-ES_tradnl" dirty="0" smtClean="0">
                <a:solidFill>
                  <a:srgbClr val="4BACC6"/>
                </a:solidFill>
                <a:latin typeface="Arial Black" pitchFamily="34" charset="0"/>
                <a:ea typeface="+mn-ea"/>
                <a:cs typeface="+mn-cs"/>
              </a:rPr>
              <a:t/>
            </a:r>
            <a:br>
              <a:rPr lang="es-ES_tradnl" dirty="0" smtClean="0">
                <a:solidFill>
                  <a:srgbClr val="4BACC6"/>
                </a:solidFill>
                <a:latin typeface="Arial Black" pitchFamily="34" charset="0"/>
                <a:ea typeface="+mn-ea"/>
                <a:cs typeface="+mn-cs"/>
              </a:rPr>
            </a:br>
            <a:r>
              <a:rPr lang="es-ES_tradnl" dirty="0" smtClean="0">
                <a:solidFill>
                  <a:srgbClr val="4BACC6"/>
                </a:solidFill>
                <a:latin typeface="Arial Black" pitchFamily="34" charset="0"/>
                <a:ea typeface="+mn-ea"/>
                <a:cs typeface="+mn-cs"/>
              </a:rPr>
              <a:t/>
            </a:r>
            <a:br>
              <a:rPr lang="es-ES_tradnl" dirty="0" smtClean="0">
                <a:solidFill>
                  <a:srgbClr val="4BACC6"/>
                </a:solidFill>
                <a:latin typeface="Arial Black" pitchFamily="34" charset="0"/>
                <a:ea typeface="+mn-ea"/>
                <a:cs typeface="+mn-cs"/>
              </a:rPr>
            </a:br>
            <a:r>
              <a:rPr lang="es-ES_tradnl" dirty="0" smtClean="0">
                <a:solidFill>
                  <a:srgbClr val="4BACC6"/>
                </a:solidFill>
                <a:latin typeface="Arial Black" pitchFamily="34" charset="0"/>
              </a:rPr>
              <a:t>29 </a:t>
            </a:r>
            <a:r>
              <a:rPr lang="es-ES_tradnl" dirty="0">
                <a:solidFill>
                  <a:srgbClr val="4BACC6"/>
                </a:solidFill>
                <a:latin typeface="Arial Black" pitchFamily="34" charset="0"/>
              </a:rPr>
              <a:t>Liburukia, </a:t>
            </a:r>
            <a:r>
              <a:rPr lang="es-ES_tradnl" dirty="0" smtClean="0">
                <a:solidFill>
                  <a:srgbClr val="4BACC6"/>
                </a:solidFill>
                <a:latin typeface="Arial Black" pitchFamily="34" charset="0"/>
              </a:rPr>
              <a:t>07 </a:t>
            </a:r>
            <a:r>
              <a:rPr lang="es-ES_tradnl" dirty="0" err="1">
                <a:solidFill>
                  <a:srgbClr val="4BACC6"/>
                </a:solidFill>
                <a:latin typeface="Arial Black" pitchFamily="34" charset="0"/>
              </a:rPr>
              <a:t>Zk</a:t>
            </a:r>
            <a:r>
              <a:rPr lang="es-ES_tradnl" dirty="0">
                <a:solidFill>
                  <a:srgbClr val="4BACC6"/>
                </a:solidFill>
                <a:latin typeface="Arial Black" pitchFamily="34" charset="0"/>
              </a:rPr>
              <a:t> - 2021</a:t>
            </a:r>
            <a:r>
              <a:rPr lang="es-ES" dirty="0">
                <a:solidFill>
                  <a:srgbClr val="4BACC6"/>
                </a:solidFill>
                <a:latin typeface="Arial Black" pitchFamily="34" charset="0"/>
              </a:rPr>
              <a:t/>
            </a:r>
            <a:br>
              <a:rPr lang="es-ES" dirty="0">
                <a:solidFill>
                  <a:srgbClr val="4BACC6"/>
                </a:solidFill>
                <a:latin typeface="Arial Black" pitchFamily="34" charset="0"/>
              </a:rPr>
            </a:br>
            <a:endParaRPr lang="es-ES" dirty="0">
              <a:solidFill>
                <a:srgbClr val="4BACC6"/>
              </a:solidFill>
              <a:latin typeface="Arial Black" pitchFamily="34" charset="0"/>
              <a:ea typeface="+mn-ea"/>
              <a:cs typeface="+mn-cs"/>
            </a:endParaRPr>
          </a:p>
        </p:txBody>
      </p:sp>
    </p:spTree>
    <p:custDataLst>
      <p:tags r:id="rId1"/>
    </p:custDataLst>
    <p:extLst>
      <p:ext uri="{BB962C8B-B14F-4D97-AF65-F5344CB8AC3E}">
        <p14:creationId xmlns:p14="http://schemas.microsoft.com/office/powerpoint/2010/main" val="181346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0" y="28879"/>
            <a:ext cx="9144000" cy="932451"/>
          </a:xfrm>
        </p:spPr>
        <p:txBody>
          <a:bodyPr/>
          <a:lstStyle/>
          <a:p>
            <a:pPr algn="ctr"/>
            <a:r>
              <a:rPr lang="es-ES" sz="2400" dirty="0">
                <a:latin typeface="Arial Black" panose="020B0A04020102020204" pitchFamily="34" charset="0"/>
              </a:rPr>
              <a:t>TRATAMENDU FARMAKOLOGIKOAREN JARRAIPENA</a:t>
            </a:r>
          </a:p>
        </p:txBody>
      </p:sp>
      <p:sp>
        <p:nvSpPr>
          <p:cNvPr id="6" name="CuadroTexto 5"/>
          <p:cNvSpPr txBox="1"/>
          <p:nvPr/>
        </p:nvSpPr>
        <p:spPr>
          <a:xfrm>
            <a:off x="4624230" y="1036911"/>
            <a:ext cx="4519770" cy="3908762"/>
          </a:xfrm>
          <a:prstGeom prst="rect">
            <a:avLst/>
          </a:prstGeom>
          <a:gradFill flip="none" rotWithShape="1">
            <a:gsLst>
              <a:gs pos="68000">
                <a:srgbClr val="5FB1B6">
                  <a:alpha val="0"/>
                </a:srgbClr>
              </a:gs>
              <a:gs pos="100000">
                <a:schemeClr val="accent1">
                  <a:lumMod val="30000"/>
                  <a:lumOff val="70000"/>
                </a:schemeClr>
              </a:gs>
            </a:gsLst>
            <a:lin ang="10800000" scaled="1"/>
            <a:tileRect/>
          </a:gradFill>
        </p:spPr>
        <p:txBody>
          <a:bodyPr wrap="square" rtlCol="0">
            <a:spAutoFit/>
          </a:bodyPr>
          <a:lstStyle>
            <a:defPPr>
              <a:defRPr lang="en-US"/>
            </a:defPPr>
            <a:lvl1pPr>
              <a:defRPr b="1"/>
            </a:lvl1pPr>
          </a:lstStyle>
          <a:p>
            <a:r>
              <a:rPr lang="es-ES" dirty="0" err="1"/>
              <a:t>Exazerbazio</a:t>
            </a:r>
            <a:r>
              <a:rPr lang="es-ES" dirty="0"/>
              <a:t> </a:t>
            </a:r>
            <a:r>
              <a:rPr lang="es-ES" dirty="0" err="1"/>
              <a:t>iraunkorretan</a:t>
            </a:r>
            <a:r>
              <a:rPr lang="es-ES" dirty="0"/>
              <a:t> </a:t>
            </a:r>
            <a:r>
              <a:rPr lang="es-ES" b="0" dirty="0"/>
              <a:t>(2 </a:t>
            </a:r>
            <a:r>
              <a:rPr lang="es-ES" b="0" dirty="0" err="1"/>
              <a:t>exazerbazio</a:t>
            </a:r>
            <a:r>
              <a:rPr lang="es-ES" b="0" dirty="0"/>
              <a:t> </a:t>
            </a:r>
            <a:r>
              <a:rPr lang="es-ES" b="0" dirty="0" err="1"/>
              <a:t>moderatu</a:t>
            </a:r>
            <a:r>
              <a:rPr lang="es-ES" b="0" dirty="0"/>
              <a:t> </a:t>
            </a:r>
            <a:r>
              <a:rPr lang="es-ES" b="0" dirty="0" err="1"/>
              <a:t>edo</a:t>
            </a:r>
            <a:r>
              <a:rPr lang="es-ES" b="0" dirty="0"/>
              <a:t> </a:t>
            </a:r>
            <a:r>
              <a:rPr lang="es-ES" b="0" dirty="0" err="1"/>
              <a:t>gehiago</a:t>
            </a:r>
            <a:r>
              <a:rPr lang="es-ES" b="0" dirty="0"/>
              <a:t> </a:t>
            </a:r>
            <a:r>
              <a:rPr lang="es-ES" b="0" dirty="0" err="1"/>
              <a:t>edota</a:t>
            </a:r>
            <a:r>
              <a:rPr lang="es-ES" b="0" dirty="0"/>
              <a:t> </a:t>
            </a:r>
            <a:r>
              <a:rPr lang="es-ES" b="0" dirty="0" err="1"/>
              <a:t>exazerbazio</a:t>
            </a:r>
            <a:r>
              <a:rPr lang="es-ES" b="0" dirty="0"/>
              <a:t> </a:t>
            </a:r>
            <a:r>
              <a:rPr lang="es-ES" b="0" dirty="0" err="1"/>
              <a:t>larri</a:t>
            </a:r>
            <a:r>
              <a:rPr lang="es-ES" b="0" dirty="0"/>
              <a:t> </a:t>
            </a:r>
            <a:r>
              <a:rPr lang="es-ES" b="0" dirty="0" err="1"/>
              <a:t>bat</a:t>
            </a:r>
            <a:r>
              <a:rPr lang="es-ES" b="0" dirty="0"/>
              <a:t> </a:t>
            </a:r>
            <a:r>
              <a:rPr lang="es-ES" b="0" dirty="0" err="1"/>
              <a:t>urtean</a:t>
            </a:r>
            <a:r>
              <a:rPr lang="es-ES" b="0" dirty="0"/>
              <a:t>)</a:t>
            </a:r>
          </a:p>
          <a:p>
            <a:endParaRPr lang="es-ES" sz="2000" dirty="0" smtClean="0">
              <a:solidFill>
                <a:srgbClr val="5FB1B6"/>
              </a:solidFill>
            </a:endParaRPr>
          </a:p>
          <a:p>
            <a:r>
              <a:rPr lang="es-ES" sz="2000" dirty="0" smtClean="0">
                <a:solidFill>
                  <a:srgbClr val="5FB1B6"/>
                </a:solidFill>
              </a:rPr>
              <a:t>LABA/LAMA </a:t>
            </a:r>
            <a:r>
              <a:rPr lang="es-ES" sz="2000" dirty="0" err="1" smtClean="0">
                <a:solidFill>
                  <a:srgbClr val="5FB1B6"/>
                </a:solidFill>
              </a:rPr>
              <a:t>duten</a:t>
            </a:r>
            <a:r>
              <a:rPr lang="es-ES" sz="2000" dirty="0" smtClean="0">
                <a:solidFill>
                  <a:srgbClr val="5FB1B6"/>
                </a:solidFill>
              </a:rPr>
              <a:t> </a:t>
            </a:r>
            <a:r>
              <a:rPr lang="es-ES" sz="2000" dirty="0" err="1" smtClean="0">
                <a:solidFill>
                  <a:srgbClr val="5FB1B6"/>
                </a:solidFill>
              </a:rPr>
              <a:t>pazienteak</a:t>
            </a:r>
            <a:r>
              <a:rPr lang="es-ES" sz="2000" dirty="0" smtClean="0">
                <a:solidFill>
                  <a:srgbClr val="5FB1B6"/>
                </a:solidFill>
              </a:rPr>
              <a:t>:</a:t>
            </a:r>
            <a:endParaRPr lang="es-ES" sz="2000" dirty="0">
              <a:solidFill>
                <a:srgbClr val="5FB1B6"/>
              </a:solidFill>
            </a:endParaRPr>
          </a:p>
          <a:p>
            <a:endParaRPr lang="es-ES" sz="1000" dirty="0"/>
          </a:p>
          <a:p>
            <a:pPr marL="285750" indent="-285750">
              <a:buFont typeface="Arial" panose="020B0604020202020204" pitchFamily="34" charset="0"/>
              <a:buChar char="•"/>
            </a:pPr>
            <a:r>
              <a:rPr lang="es-ES" b="0" dirty="0" err="1" smtClean="0"/>
              <a:t>eosinofiloen</a:t>
            </a:r>
            <a:r>
              <a:rPr lang="es-ES" b="0" dirty="0" smtClean="0"/>
              <a:t> </a:t>
            </a:r>
            <a:r>
              <a:rPr lang="es-ES" b="0" dirty="0" err="1"/>
              <a:t>kontaketa</a:t>
            </a:r>
            <a:r>
              <a:rPr lang="es-ES" b="0" dirty="0"/>
              <a:t> ≥100 </a:t>
            </a:r>
            <a:r>
              <a:rPr lang="es-ES" b="0" dirty="0" err="1"/>
              <a:t>zelula</a:t>
            </a:r>
            <a:r>
              <a:rPr lang="es-ES" b="0" dirty="0"/>
              <a:t>/</a:t>
            </a:r>
            <a:r>
              <a:rPr lang="el-GR" b="0" dirty="0"/>
              <a:t>μ</a:t>
            </a:r>
            <a:r>
              <a:rPr lang="es-ES" b="0" dirty="0"/>
              <a:t>l </a:t>
            </a:r>
            <a:r>
              <a:rPr lang="es-ES" b="0" dirty="0" err="1" smtClean="0"/>
              <a:t>bada</a:t>
            </a:r>
            <a:r>
              <a:rPr lang="es-ES" b="0" dirty="0" smtClean="0"/>
              <a:t>: </a:t>
            </a:r>
            <a:r>
              <a:rPr lang="es-ES" b="0" dirty="0"/>
              <a:t>LABA/LAMA/GKI terapia </a:t>
            </a:r>
            <a:r>
              <a:rPr lang="es-ES" b="0" dirty="0" err="1"/>
              <a:t>hirukoitzera</a:t>
            </a:r>
            <a:r>
              <a:rPr lang="es-ES" b="0" dirty="0"/>
              <a:t> </a:t>
            </a:r>
            <a:r>
              <a:rPr lang="es-ES" b="0" dirty="0" err="1" smtClean="0"/>
              <a:t>igo</a:t>
            </a:r>
            <a:r>
              <a:rPr lang="es-ES" b="0" dirty="0" smtClean="0"/>
              <a:t> (</a:t>
            </a:r>
            <a:r>
              <a:rPr lang="es-ES" b="0" dirty="0" err="1" smtClean="0"/>
              <a:t>zenbat</a:t>
            </a:r>
            <a:r>
              <a:rPr lang="es-ES" b="0" dirty="0" smtClean="0"/>
              <a:t> </a:t>
            </a:r>
            <a:r>
              <a:rPr lang="es-ES" b="0" dirty="0"/>
              <a:t>eta </a:t>
            </a:r>
            <a:r>
              <a:rPr lang="es-ES" b="0" dirty="0" err="1"/>
              <a:t>handiagoa</a:t>
            </a:r>
            <a:r>
              <a:rPr lang="es-ES" b="0" dirty="0"/>
              <a:t> </a:t>
            </a:r>
            <a:r>
              <a:rPr lang="es-ES" b="0" dirty="0" err="1" smtClean="0"/>
              <a:t>eosinofiloen</a:t>
            </a:r>
            <a:r>
              <a:rPr lang="es-ES" b="0" dirty="0" smtClean="0"/>
              <a:t> </a:t>
            </a:r>
            <a:r>
              <a:rPr lang="es-ES" b="0" dirty="0" err="1"/>
              <a:t>kontaketa</a:t>
            </a:r>
            <a:r>
              <a:rPr lang="es-ES" b="0" dirty="0"/>
              <a:t>, </a:t>
            </a:r>
            <a:r>
              <a:rPr lang="es-ES" b="0" dirty="0" err="1"/>
              <a:t>orduan</a:t>
            </a:r>
            <a:r>
              <a:rPr lang="es-ES" b="0" dirty="0"/>
              <a:t> eta </a:t>
            </a:r>
            <a:r>
              <a:rPr lang="es-ES" b="0" dirty="0" err="1"/>
              <a:t>handiagoa</a:t>
            </a:r>
            <a:r>
              <a:rPr lang="es-ES" b="0" dirty="0"/>
              <a:t> </a:t>
            </a:r>
            <a:r>
              <a:rPr lang="es-ES" b="0" dirty="0" err="1" smtClean="0"/>
              <a:t>erantzuna</a:t>
            </a:r>
            <a:r>
              <a:rPr lang="es-ES" b="0" dirty="0" smtClean="0"/>
              <a:t>)</a:t>
            </a:r>
            <a:endParaRPr lang="es-ES" b="0" dirty="0"/>
          </a:p>
          <a:p>
            <a:endParaRPr lang="es-ES" b="0" dirty="0"/>
          </a:p>
          <a:p>
            <a:pPr marL="285750" indent="-285750">
              <a:buFont typeface="Arial" panose="020B0604020202020204" pitchFamily="34" charset="0"/>
              <a:buChar char="•"/>
            </a:pPr>
            <a:r>
              <a:rPr lang="es-ES" b="0" dirty="0" err="1"/>
              <a:t>eosinofiloen</a:t>
            </a:r>
            <a:r>
              <a:rPr lang="es-ES" b="0" dirty="0"/>
              <a:t> </a:t>
            </a:r>
            <a:r>
              <a:rPr lang="es-ES" b="0" dirty="0" err="1"/>
              <a:t>kontaketa</a:t>
            </a:r>
            <a:r>
              <a:rPr lang="es-ES" b="0" dirty="0"/>
              <a:t> &lt;100 </a:t>
            </a:r>
            <a:r>
              <a:rPr lang="es-ES" b="0" dirty="0" err="1"/>
              <a:t>zelula</a:t>
            </a:r>
            <a:r>
              <a:rPr lang="es-ES" b="0" dirty="0"/>
              <a:t>/</a:t>
            </a:r>
            <a:r>
              <a:rPr lang="el-GR" b="0" dirty="0"/>
              <a:t>μ</a:t>
            </a:r>
            <a:r>
              <a:rPr lang="es-ES" b="0" dirty="0"/>
              <a:t>l </a:t>
            </a:r>
            <a:r>
              <a:rPr lang="es-ES" b="0" dirty="0" err="1" smtClean="0"/>
              <a:t>bada</a:t>
            </a:r>
            <a:r>
              <a:rPr lang="es-ES" b="0" dirty="0" smtClean="0"/>
              <a:t>: </a:t>
            </a:r>
            <a:r>
              <a:rPr lang="es-ES" b="0" dirty="0" err="1"/>
              <a:t>roflumilast</a:t>
            </a:r>
            <a:r>
              <a:rPr lang="es-ES" b="0" dirty="0"/>
              <a:t> </a:t>
            </a:r>
            <a:r>
              <a:rPr lang="es-ES" b="0" dirty="0" err="1"/>
              <a:t>edo</a:t>
            </a:r>
            <a:r>
              <a:rPr lang="es-ES" b="0" dirty="0"/>
              <a:t> </a:t>
            </a:r>
            <a:r>
              <a:rPr lang="es-ES" b="0" dirty="0" err="1"/>
              <a:t>azitromizina</a:t>
            </a:r>
            <a:r>
              <a:rPr lang="es-ES" b="0" dirty="0"/>
              <a:t> </a:t>
            </a:r>
            <a:r>
              <a:rPr lang="es-ES" b="0" dirty="0" err="1" smtClean="0"/>
              <a:t>gehitu</a:t>
            </a:r>
            <a:r>
              <a:rPr lang="es-ES" b="0" dirty="0" smtClean="0"/>
              <a:t>. </a:t>
            </a:r>
            <a:endParaRPr lang="es-ES" b="0" dirty="0"/>
          </a:p>
        </p:txBody>
      </p:sp>
      <p:pic>
        <p:nvPicPr>
          <p:cNvPr id="8" name="Imagen 7"/>
          <p:cNvPicPr>
            <a:picLocks noChangeAspect="1"/>
          </p:cNvPicPr>
          <p:nvPr/>
        </p:nvPicPr>
        <p:blipFill rotWithShape="1">
          <a:blip r:embed="rId3"/>
          <a:srcRect l="38310" t="17226" r="26743" b="22209"/>
          <a:stretch/>
        </p:blipFill>
        <p:spPr>
          <a:xfrm>
            <a:off x="105867" y="998522"/>
            <a:ext cx="4092060" cy="3989114"/>
          </a:xfrm>
          <a:prstGeom prst="rect">
            <a:avLst/>
          </a:prstGeom>
        </p:spPr>
      </p:pic>
    </p:spTree>
    <p:extLst>
      <p:ext uri="{BB962C8B-B14F-4D97-AF65-F5344CB8AC3E}">
        <p14:creationId xmlns:p14="http://schemas.microsoft.com/office/powerpoint/2010/main" val="3548256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0" y="28879"/>
            <a:ext cx="9144000" cy="932451"/>
          </a:xfrm>
        </p:spPr>
        <p:txBody>
          <a:bodyPr/>
          <a:lstStyle/>
          <a:p>
            <a:pPr algn="ctr"/>
            <a:r>
              <a:rPr lang="es-ES" sz="2400" dirty="0">
                <a:latin typeface="Arial Black" panose="020B0A04020102020204" pitchFamily="34" charset="0"/>
              </a:rPr>
              <a:t>TRATAMENDU FARMAKOLOGIKOAREN JARRAIPENA</a:t>
            </a:r>
          </a:p>
        </p:txBody>
      </p:sp>
      <p:sp>
        <p:nvSpPr>
          <p:cNvPr id="6" name="CuadroTexto 5"/>
          <p:cNvSpPr txBox="1"/>
          <p:nvPr/>
        </p:nvSpPr>
        <p:spPr>
          <a:xfrm>
            <a:off x="4624230" y="1050470"/>
            <a:ext cx="4519770" cy="3785652"/>
          </a:xfrm>
          <a:prstGeom prst="rect">
            <a:avLst/>
          </a:prstGeom>
          <a:gradFill flip="none" rotWithShape="1">
            <a:gsLst>
              <a:gs pos="68000">
                <a:srgbClr val="5FB1B6">
                  <a:alpha val="0"/>
                </a:srgbClr>
              </a:gs>
              <a:gs pos="100000">
                <a:schemeClr val="accent1">
                  <a:lumMod val="30000"/>
                  <a:lumOff val="70000"/>
                </a:schemeClr>
              </a:gs>
            </a:gsLst>
            <a:lin ang="10800000" scaled="1"/>
            <a:tileRect/>
          </a:gradFill>
        </p:spPr>
        <p:txBody>
          <a:bodyPr wrap="square" rtlCol="0">
            <a:spAutoFit/>
          </a:bodyPr>
          <a:lstStyle>
            <a:defPPr>
              <a:defRPr lang="en-US"/>
            </a:defPPr>
            <a:lvl1pPr>
              <a:defRPr b="1"/>
            </a:lvl1pPr>
          </a:lstStyle>
          <a:p>
            <a:r>
              <a:rPr lang="es-ES" dirty="0" err="1"/>
              <a:t>Exazerbazio</a:t>
            </a:r>
            <a:r>
              <a:rPr lang="es-ES" dirty="0"/>
              <a:t> </a:t>
            </a:r>
            <a:r>
              <a:rPr lang="es-ES" dirty="0" err="1"/>
              <a:t>iraunkorretan</a:t>
            </a:r>
            <a:r>
              <a:rPr lang="es-ES" dirty="0"/>
              <a:t> </a:t>
            </a:r>
            <a:r>
              <a:rPr lang="es-ES" b="0" dirty="0"/>
              <a:t>(2 </a:t>
            </a:r>
            <a:r>
              <a:rPr lang="es-ES" b="0" dirty="0" err="1"/>
              <a:t>exazerbazio</a:t>
            </a:r>
            <a:r>
              <a:rPr lang="es-ES" b="0" dirty="0"/>
              <a:t> </a:t>
            </a:r>
            <a:r>
              <a:rPr lang="es-ES" b="0" dirty="0" err="1"/>
              <a:t>moderatu</a:t>
            </a:r>
            <a:r>
              <a:rPr lang="es-ES" b="0" dirty="0"/>
              <a:t> </a:t>
            </a:r>
            <a:r>
              <a:rPr lang="es-ES" b="0" dirty="0" err="1"/>
              <a:t>edo</a:t>
            </a:r>
            <a:r>
              <a:rPr lang="es-ES" b="0" dirty="0"/>
              <a:t> </a:t>
            </a:r>
            <a:r>
              <a:rPr lang="es-ES" b="0" dirty="0" err="1"/>
              <a:t>gehiago</a:t>
            </a:r>
            <a:r>
              <a:rPr lang="es-ES" b="0" dirty="0"/>
              <a:t> </a:t>
            </a:r>
            <a:r>
              <a:rPr lang="es-ES" b="0" dirty="0" err="1"/>
              <a:t>edota</a:t>
            </a:r>
            <a:r>
              <a:rPr lang="es-ES" b="0" dirty="0"/>
              <a:t> </a:t>
            </a:r>
            <a:r>
              <a:rPr lang="es-ES" b="0" dirty="0" err="1"/>
              <a:t>exazerbazio</a:t>
            </a:r>
            <a:r>
              <a:rPr lang="es-ES" b="0" dirty="0"/>
              <a:t> </a:t>
            </a:r>
            <a:r>
              <a:rPr lang="es-ES" b="0" dirty="0" err="1"/>
              <a:t>larri</a:t>
            </a:r>
            <a:r>
              <a:rPr lang="es-ES" b="0" dirty="0"/>
              <a:t> </a:t>
            </a:r>
            <a:r>
              <a:rPr lang="es-ES" b="0" dirty="0" err="1"/>
              <a:t>bat</a:t>
            </a:r>
            <a:r>
              <a:rPr lang="es-ES" b="0" dirty="0"/>
              <a:t> </a:t>
            </a:r>
            <a:r>
              <a:rPr lang="es-ES" b="0" dirty="0" err="1"/>
              <a:t>urtean</a:t>
            </a:r>
            <a:r>
              <a:rPr lang="es-ES" b="0" dirty="0"/>
              <a:t>)</a:t>
            </a:r>
          </a:p>
          <a:p>
            <a:endParaRPr lang="es-ES" sz="2000" dirty="0" smtClean="0">
              <a:solidFill>
                <a:srgbClr val="5FB1B6"/>
              </a:solidFill>
            </a:endParaRPr>
          </a:p>
          <a:p>
            <a:r>
              <a:rPr lang="es-ES" sz="2000" dirty="0" smtClean="0">
                <a:solidFill>
                  <a:srgbClr val="5FB1B6"/>
                </a:solidFill>
              </a:rPr>
              <a:t>LABA/GKI </a:t>
            </a:r>
            <a:r>
              <a:rPr lang="es-ES" sz="2000" dirty="0" err="1" smtClean="0">
                <a:solidFill>
                  <a:srgbClr val="5FB1B6"/>
                </a:solidFill>
              </a:rPr>
              <a:t>duten</a:t>
            </a:r>
            <a:r>
              <a:rPr lang="es-ES" sz="2000" dirty="0" smtClean="0">
                <a:solidFill>
                  <a:srgbClr val="5FB1B6"/>
                </a:solidFill>
              </a:rPr>
              <a:t> </a:t>
            </a:r>
            <a:r>
              <a:rPr lang="es-ES" sz="2000" dirty="0" err="1" smtClean="0">
                <a:solidFill>
                  <a:srgbClr val="5FB1B6"/>
                </a:solidFill>
              </a:rPr>
              <a:t>pazienteak</a:t>
            </a:r>
            <a:r>
              <a:rPr lang="es-ES" sz="2000" dirty="0" smtClean="0">
                <a:solidFill>
                  <a:srgbClr val="5FB1B6"/>
                </a:solidFill>
              </a:rPr>
              <a:t>: </a:t>
            </a:r>
            <a:endParaRPr lang="es-ES" sz="2000" dirty="0">
              <a:solidFill>
                <a:srgbClr val="5FB1B6"/>
              </a:solidFill>
            </a:endParaRPr>
          </a:p>
          <a:p>
            <a:endParaRPr lang="es-ES" sz="2000" dirty="0">
              <a:solidFill>
                <a:srgbClr val="5FB1B6"/>
              </a:solidFill>
            </a:endParaRPr>
          </a:p>
          <a:p>
            <a:endParaRPr lang="es-ES" b="0" dirty="0"/>
          </a:p>
          <a:p>
            <a:pPr marL="285750" indent="-285750">
              <a:buFont typeface="Arial" panose="020B0604020202020204" pitchFamily="34" charset="0"/>
              <a:buChar char="•"/>
            </a:pPr>
            <a:r>
              <a:rPr lang="es-ES" b="0" dirty="0"/>
              <a:t>terapia </a:t>
            </a:r>
            <a:r>
              <a:rPr lang="es-ES" b="0" dirty="0" err="1"/>
              <a:t>hirukoitzera</a:t>
            </a:r>
            <a:r>
              <a:rPr lang="es-ES" b="0" dirty="0"/>
              <a:t> </a:t>
            </a:r>
            <a:r>
              <a:rPr lang="es-ES" b="0" dirty="0" err="1" smtClean="0"/>
              <a:t>igo</a:t>
            </a:r>
            <a:r>
              <a:rPr lang="es-ES" b="0" dirty="0" smtClean="0"/>
              <a:t>: LABA/LAMA/GKI</a:t>
            </a:r>
            <a:endParaRPr lang="es-ES" b="0" dirty="0"/>
          </a:p>
          <a:p>
            <a:pPr marL="285750" indent="-285750">
              <a:buFont typeface="Arial" panose="020B0604020202020204" pitchFamily="34" charset="0"/>
              <a:buChar char="•"/>
            </a:pPr>
            <a:endParaRPr lang="es-ES" b="0" dirty="0" smtClean="0"/>
          </a:p>
          <a:p>
            <a:pPr marL="285750" indent="-285750">
              <a:buFont typeface="Arial" panose="020B0604020202020204" pitchFamily="34" charset="0"/>
              <a:buChar char="•"/>
            </a:pPr>
            <a:r>
              <a:rPr lang="es-ES" b="0" dirty="0" smtClean="0"/>
              <a:t>LABA/LAMA </a:t>
            </a:r>
            <a:r>
              <a:rPr lang="es-ES" b="0" dirty="0" err="1"/>
              <a:t>konbinaziora</a:t>
            </a:r>
            <a:r>
              <a:rPr lang="es-ES" b="0" dirty="0"/>
              <a:t> </a:t>
            </a:r>
            <a:r>
              <a:rPr lang="es-ES" b="0" dirty="0" err="1" smtClean="0"/>
              <a:t>aldatu</a:t>
            </a:r>
            <a:r>
              <a:rPr lang="es-ES" b="0" dirty="0" smtClean="0"/>
              <a:t>, </a:t>
            </a:r>
            <a:r>
              <a:rPr lang="es-ES" b="0" dirty="0" err="1"/>
              <a:t>GKIei</a:t>
            </a:r>
            <a:r>
              <a:rPr lang="es-ES" b="0" dirty="0"/>
              <a:t> </a:t>
            </a:r>
            <a:r>
              <a:rPr lang="es-ES" b="0" dirty="0" err="1"/>
              <a:t>erantzuten</a:t>
            </a:r>
            <a:r>
              <a:rPr lang="es-ES" b="0" dirty="0"/>
              <a:t> </a:t>
            </a:r>
            <a:r>
              <a:rPr lang="es-ES" b="0" dirty="0" err="1"/>
              <a:t>ez</a:t>
            </a:r>
            <a:r>
              <a:rPr lang="es-ES" b="0" dirty="0"/>
              <a:t> </a:t>
            </a:r>
            <a:r>
              <a:rPr lang="es-ES" b="0" dirty="0" err="1"/>
              <a:t>bazaie</a:t>
            </a:r>
            <a:r>
              <a:rPr lang="es-ES" b="0" dirty="0"/>
              <a:t> </a:t>
            </a:r>
            <a:r>
              <a:rPr lang="es-ES" b="0" dirty="0" err="1"/>
              <a:t>edo</a:t>
            </a:r>
            <a:r>
              <a:rPr lang="es-ES" b="0" dirty="0"/>
              <a:t> </a:t>
            </a:r>
            <a:r>
              <a:rPr lang="es-ES" b="0" dirty="0" err="1"/>
              <a:t>konbinazio</a:t>
            </a:r>
            <a:r>
              <a:rPr lang="es-ES" b="0" dirty="0"/>
              <a:t> </a:t>
            </a:r>
            <a:r>
              <a:rPr lang="es-ES" b="0" dirty="0" err="1"/>
              <a:t>horrekin</a:t>
            </a:r>
            <a:r>
              <a:rPr lang="es-ES" b="0" dirty="0"/>
              <a:t> </a:t>
            </a:r>
            <a:r>
              <a:rPr lang="es-ES" b="0" dirty="0" err="1"/>
              <a:t>ez</a:t>
            </a:r>
            <a:r>
              <a:rPr lang="es-ES" b="0" dirty="0"/>
              <a:t> </a:t>
            </a:r>
            <a:r>
              <a:rPr lang="es-ES" b="0" dirty="0" err="1"/>
              <a:t>jarraitzea</a:t>
            </a:r>
            <a:r>
              <a:rPr lang="es-ES" b="0" dirty="0"/>
              <a:t> </a:t>
            </a:r>
            <a:r>
              <a:rPr lang="es-ES" b="0" dirty="0" err="1"/>
              <a:t>justifikatzen</a:t>
            </a:r>
            <a:r>
              <a:rPr lang="es-ES" b="0" dirty="0"/>
              <a:t> </a:t>
            </a:r>
            <a:r>
              <a:rPr lang="es-ES" b="0" dirty="0" err="1"/>
              <a:t>duten</a:t>
            </a:r>
            <a:r>
              <a:rPr lang="es-ES" b="0" dirty="0"/>
              <a:t> albo-</a:t>
            </a:r>
            <a:r>
              <a:rPr lang="es-ES" b="0" dirty="0" err="1"/>
              <a:t>ondorioak</a:t>
            </a:r>
            <a:r>
              <a:rPr lang="es-ES" b="0" dirty="0"/>
              <a:t> </a:t>
            </a:r>
            <a:r>
              <a:rPr lang="es-ES" b="0" dirty="0" err="1" smtClean="0"/>
              <a:t>badaude</a:t>
            </a:r>
            <a:r>
              <a:rPr lang="es-ES" b="0" dirty="0" smtClean="0"/>
              <a:t>.</a:t>
            </a:r>
            <a:endParaRPr lang="es-ES" b="0" dirty="0"/>
          </a:p>
        </p:txBody>
      </p:sp>
      <p:pic>
        <p:nvPicPr>
          <p:cNvPr id="8" name="Imagen 7"/>
          <p:cNvPicPr>
            <a:picLocks noChangeAspect="1"/>
          </p:cNvPicPr>
          <p:nvPr/>
        </p:nvPicPr>
        <p:blipFill rotWithShape="1">
          <a:blip r:embed="rId3"/>
          <a:srcRect l="38310" t="17226" r="26743" b="22209"/>
          <a:stretch/>
        </p:blipFill>
        <p:spPr>
          <a:xfrm>
            <a:off x="105867" y="998522"/>
            <a:ext cx="4092060" cy="3989114"/>
          </a:xfrm>
          <a:prstGeom prst="rect">
            <a:avLst/>
          </a:prstGeom>
        </p:spPr>
      </p:pic>
    </p:spTree>
    <p:extLst>
      <p:ext uri="{BB962C8B-B14F-4D97-AF65-F5344CB8AC3E}">
        <p14:creationId xmlns:p14="http://schemas.microsoft.com/office/powerpoint/2010/main" val="4119512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0" y="28879"/>
            <a:ext cx="9144000" cy="932451"/>
          </a:xfrm>
        </p:spPr>
        <p:txBody>
          <a:bodyPr/>
          <a:lstStyle/>
          <a:p>
            <a:pPr algn="ctr"/>
            <a:r>
              <a:rPr lang="es-ES" sz="2400" dirty="0">
                <a:latin typeface="Arial Black" panose="020B0A04020102020204" pitchFamily="34" charset="0"/>
              </a:rPr>
              <a:t>TRATAMENDU FARMAKOLOGIKOAREN JARRAIPENA</a:t>
            </a:r>
          </a:p>
        </p:txBody>
      </p:sp>
      <p:sp>
        <p:nvSpPr>
          <p:cNvPr id="6" name="CuadroTexto 5"/>
          <p:cNvSpPr txBox="1"/>
          <p:nvPr/>
        </p:nvSpPr>
        <p:spPr>
          <a:xfrm>
            <a:off x="4365359" y="747716"/>
            <a:ext cx="4677712" cy="4401205"/>
          </a:xfrm>
          <a:prstGeom prst="rect">
            <a:avLst/>
          </a:prstGeom>
          <a:gradFill flip="none" rotWithShape="1">
            <a:gsLst>
              <a:gs pos="68000">
                <a:srgbClr val="5FB1B6">
                  <a:alpha val="0"/>
                </a:srgbClr>
              </a:gs>
              <a:gs pos="100000">
                <a:schemeClr val="accent1">
                  <a:lumMod val="30000"/>
                  <a:lumOff val="70000"/>
                </a:schemeClr>
              </a:gs>
            </a:gsLst>
            <a:lin ang="10800000" scaled="1"/>
            <a:tileRect/>
          </a:gradFill>
        </p:spPr>
        <p:txBody>
          <a:bodyPr wrap="square" rtlCol="0">
            <a:spAutoFit/>
          </a:bodyPr>
          <a:lstStyle>
            <a:defPPr>
              <a:defRPr lang="en-US"/>
            </a:defPPr>
            <a:lvl1pPr>
              <a:defRPr b="1"/>
            </a:lvl1pPr>
          </a:lstStyle>
          <a:p>
            <a:r>
              <a:rPr lang="es-ES" dirty="0" err="1"/>
              <a:t>Exazerbazio</a:t>
            </a:r>
            <a:r>
              <a:rPr lang="es-ES" dirty="0"/>
              <a:t> </a:t>
            </a:r>
            <a:r>
              <a:rPr lang="es-ES" dirty="0" err="1"/>
              <a:t>iraunkorretan</a:t>
            </a:r>
            <a:r>
              <a:rPr lang="es-ES" dirty="0"/>
              <a:t> </a:t>
            </a:r>
            <a:r>
              <a:rPr lang="es-ES" b="0" dirty="0"/>
              <a:t>(2 </a:t>
            </a:r>
            <a:r>
              <a:rPr lang="es-ES" b="0" dirty="0" err="1"/>
              <a:t>exazerbazio</a:t>
            </a:r>
            <a:r>
              <a:rPr lang="es-ES" b="0" dirty="0"/>
              <a:t> </a:t>
            </a:r>
            <a:r>
              <a:rPr lang="es-ES" b="0" dirty="0" err="1"/>
              <a:t>moderatu</a:t>
            </a:r>
            <a:r>
              <a:rPr lang="es-ES" b="0" dirty="0"/>
              <a:t> </a:t>
            </a:r>
            <a:r>
              <a:rPr lang="es-ES" b="0" dirty="0" err="1"/>
              <a:t>edo</a:t>
            </a:r>
            <a:r>
              <a:rPr lang="es-ES" b="0" dirty="0"/>
              <a:t> </a:t>
            </a:r>
            <a:r>
              <a:rPr lang="es-ES" b="0" dirty="0" err="1"/>
              <a:t>gehiago</a:t>
            </a:r>
            <a:r>
              <a:rPr lang="es-ES" b="0" dirty="0"/>
              <a:t> </a:t>
            </a:r>
            <a:r>
              <a:rPr lang="es-ES" b="0" dirty="0" err="1"/>
              <a:t>edota</a:t>
            </a:r>
            <a:r>
              <a:rPr lang="es-ES" b="0" dirty="0"/>
              <a:t> </a:t>
            </a:r>
            <a:r>
              <a:rPr lang="es-ES" b="0" dirty="0" err="1"/>
              <a:t>exazerbazio</a:t>
            </a:r>
            <a:r>
              <a:rPr lang="es-ES" b="0" dirty="0"/>
              <a:t> </a:t>
            </a:r>
            <a:r>
              <a:rPr lang="es-ES" b="0" dirty="0" err="1"/>
              <a:t>larri</a:t>
            </a:r>
            <a:r>
              <a:rPr lang="es-ES" b="0" dirty="0"/>
              <a:t> </a:t>
            </a:r>
            <a:r>
              <a:rPr lang="es-ES" b="0" dirty="0" err="1"/>
              <a:t>bat</a:t>
            </a:r>
            <a:r>
              <a:rPr lang="es-ES" b="0" dirty="0"/>
              <a:t> </a:t>
            </a:r>
            <a:r>
              <a:rPr lang="es-ES" b="0" dirty="0" err="1"/>
              <a:t>urtean</a:t>
            </a:r>
            <a:r>
              <a:rPr lang="es-ES" b="0" dirty="0"/>
              <a:t>)</a:t>
            </a:r>
          </a:p>
          <a:p>
            <a:endParaRPr lang="es-ES" sz="1000" dirty="0" smtClean="0">
              <a:solidFill>
                <a:srgbClr val="5FB1B6"/>
              </a:solidFill>
            </a:endParaRPr>
          </a:p>
          <a:p>
            <a:r>
              <a:rPr lang="es-ES" sz="2000" dirty="0" smtClean="0">
                <a:solidFill>
                  <a:srgbClr val="5FB1B6"/>
                </a:solidFill>
              </a:rPr>
              <a:t>LABA/LAMA/GKI </a:t>
            </a:r>
            <a:r>
              <a:rPr lang="es-ES" sz="2000" dirty="0" err="1" smtClean="0">
                <a:solidFill>
                  <a:srgbClr val="5FB1B6"/>
                </a:solidFill>
              </a:rPr>
              <a:t>duten</a:t>
            </a:r>
            <a:r>
              <a:rPr lang="es-ES" sz="2000" dirty="0" smtClean="0">
                <a:solidFill>
                  <a:srgbClr val="5FB1B6"/>
                </a:solidFill>
              </a:rPr>
              <a:t> </a:t>
            </a:r>
            <a:r>
              <a:rPr lang="es-ES" sz="2000" dirty="0" err="1" smtClean="0">
                <a:solidFill>
                  <a:srgbClr val="5FB1B6"/>
                </a:solidFill>
              </a:rPr>
              <a:t>pazienteak</a:t>
            </a:r>
            <a:r>
              <a:rPr lang="es-ES" sz="2000" dirty="0" smtClean="0">
                <a:solidFill>
                  <a:srgbClr val="5FB1B6"/>
                </a:solidFill>
              </a:rPr>
              <a:t>:</a:t>
            </a:r>
            <a:endParaRPr lang="es-ES" sz="2000" dirty="0">
              <a:solidFill>
                <a:srgbClr val="5FB1B6"/>
              </a:solidFill>
            </a:endParaRPr>
          </a:p>
          <a:p>
            <a:endParaRPr lang="es-ES" sz="1000" b="0" dirty="0"/>
          </a:p>
          <a:p>
            <a:pPr marL="285750" indent="-285750">
              <a:buFont typeface="Arial" panose="020B0604020202020204" pitchFamily="34" charset="0"/>
              <a:buChar char="•"/>
            </a:pPr>
            <a:r>
              <a:rPr lang="es-ES" sz="1600" b="0" dirty="0" smtClean="0"/>
              <a:t>FEV1 </a:t>
            </a:r>
            <a:r>
              <a:rPr lang="es-ES" sz="1600" b="0" dirty="0"/>
              <a:t>&lt;% 50eko eta </a:t>
            </a:r>
            <a:r>
              <a:rPr lang="es-ES" sz="1600" b="0" dirty="0" err="1"/>
              <a:t>bronkitis</a:t>
            </a:r>
            <a:r>
              <a:rPr lang="es-ES" sz="1600" b="0" dirty="0"/>
              <a:t> </a:t>
            </a:r>
            <a:r>
              <a:rPr lang="es-ES" sz="1600" b="0" dirty="0" err="1" smtClean="0"/>
              <a:t>kronikoa</a:t>
            </a:r>
            <a:r>
              <a:rPr lang="es-ES" sz="1600" b="0" dirty="0" smtClean="0"/>
              <a:t>, </a:t>
            </a:r>
            <a:r>
              <a:rPr lang="es-ES" sz="1600" b="0" dirty="0" err="1"/>
              <a:t>bereziki</a:t>
            </a:r>
            <a:r>
              <a:rPr lang="es-ES" sz="1600" b="0" dirty="0"/>
              <a:t> </a:t>
            </a:r>
            <a:r>
              <a:rPr lang="es-ES" sz="1600" b="0" dirty="0" err="1"/>
              <a:t>exazerbazioa</a:t>
            </a:r>
            <a:r>
              <a:rPr lang="es-ES" sz="1600" b="0" dirty="0"/>
              <a:t> dela-eta </a:t>
            </a:r>
            <a:r>
              <a:rPr lang="es-ES" sz="1600" b="0" dirty="0" err="1"/>
              <a:t>aurreko</a:t>
            </a:r>
            <a:r>
              <a:rPr lang="es-ES" sz="1600" b="0" dirty="0"/>
              <a:t> </a:t>
            </a:r>
            <a:r>
              <a:rPr lang="es-ES" sz="1600" b="0" dirty="0" err="1"/>
              <a:t>urtean</a:t>
            </a:r>
            <a:r>
              <a:rPr lang="es-ES" sz="1600" b="0" dirty="0"/>
              <a:t> </a:t>
            </a:r>
            <a:r>
              <a:rPr lang="es-ES" sz="1600" b="0" dirty="0" err="1"/>
              <a:t>ospitaleratzeren</a:t>
            </a:r>
            <a:r>
              <a:rPr lang="es-ES" sz="1600" b="0" dirty="0"/>
              <a:t> </a:t>
            </a:r>
            <a:r>
              <a:rPr lang="es-ES" sz="1600" b="0" dirty="0" err="1"/>
              <a:t>bat</a:t>
            </a:r>
            <a:r>
              <a:rPr lang="es-ES" sz="1600" b="0" dirty="0"/>
              <a:t> izan </a:t>
            </a:r>
            <a:r>
              <a:rPr lang="es-ES" sz="1600" b="0" dirty="0" err="1" smtClean="0"/>
              <a:t>badute</a:t>
            </a:r>
            <a:r>
              <a:rPr lang="es-ES" sz="1600" b="0" dirty="0" smtClean="0"/>
              <a:t>: </a:t>
            </a:r>
            <a:r>
              <a:rPr lang="es-ES" sz="1600" b="0" dirty="0" err="1" smtClean="0">
                <a:solidFill>
                  <a:srgbClr val="5FB1B6"/>
                </a:solidFill>
              </a:rPr>
              <a:t>roflumilast</a:t>
            </a:r>
            <a:r>
              <a:rPr lang="es-ES" sz="1600" b="0" dirty="0" smtClean="0">
                <a:solidFill>
                  <a:srgbClr val="5FB1B6"/>
                </a:solidFill>
              </a:rPr>
              <a:t>.</a:t>
            </a:r>
            <a:endParaRPr lang="es-ES" sz="1600" b="0" dirty="0">
              <a:solidFill>
                <a:srgbClr val="5FB1B6"/>
              </a:solidFill>
            </a:endParaRPr>
          </a:p>
          <a:p>
            <a:endParaRPr lang="es-ES" sz="800" b="0" dirty="0"/>
          </a:p>
          <a:p>
            <a:pPr marL="285750" indent="-285750">
              <a:buFont typeface="Arial" panose="020B0604020202020204" pitchFamily="34" charset="0"/>
              <a:buChar char="•"/>
            </a:pPr>
            <a:r>
              <a:rPr lang="es-ES" sz="1600" b="0" dirty="0" err="1"/>
              <a:t>gaur</a:t>
            </a:r>
            <a:r>
              <a:rPr lang="es-ES" sz="1600" b="0" dirty="0"/>
              <a:t> </a:t>
            </a:r>
            <a:r>
              <a:rPr lang="es-ES" sz="1600" b="0" dirty="0" err="1"/>
              <a:t>egun</a:t>
            </a:r>
            <a:r>
              <a:rPr lang="es-ES" sz="1600" b="0" dirty="0"/>
              <a:t> </a:t>
            </a:r>
            <a:r>
              <a:rPr lang="es-ES" sz="1600" b="0" dirty="0" err="1"/>
              <a:t>erretzen</a:t>
            </a:r>
            <a:r>
              <a:rPr lang="es-ES" sz="1600" b="0" dirty="0"/>
              <a:t> </a:t>
            </a:r>
            <a:r>
              <a:rPr lang="es-ES" sz="1600" b="0" dirty="0" err="1"/>
              <a:t>ez</a:t>
            </a:r>
            <a:r>
              <a:rPr lang="es-ES" sz="1600" b="0" dirty="0"/>
              <a:t> </a:t>
            </a:r>
            <a:r>
              <a:rPr lang="es-ES" sz="1600" b="0" dirty="0" err="1"/>
              <a:t>duten</a:t>
            </a:r>
            <a:r>
              <a:rPr lang="es-ES" sz="1600" b="0" dirty="0"/>
              <a:t> </a:t>
            </a:r>
            <a:r>
              <a:rPr lang="es-ES" sz="1600" b="0" dirty="0" err="1"/>
              <a:t>pazienteen</a:t>
            </a:r>
            <a:r>
              <a:rPr lang="es-ES" sz="1600" b="0" dirty="0"/>
              <a:t> </a:t>
            </a:r>
            <a:r>
              <a:rPr lang="es-ES" sz="1600" b="0" dirty="0" err="1" smtClean="0"/>
              <a:t>kasuan</a:t>
            </a:r>
            <a:r>
              <a:rPr lang="es-ES" sz="1600" b="0" dirty="0" smtClean="0"/>
              <a:t>: </a:t>
            </a:r>
            <a:r>
              <a:rPr lang="es-ES" sz="1600" b="0" dirty="0" err="1">
                <a:solidFill>
                  <a:srgbClr val="5FB1B6"/>
                </a:solidFill>
              </a:rPr>
              <a:t>makrolidoak</a:t>
            </a:r>
            <a:r>
              <a:rPr lang="es-ES" sz="1600" b="0" dirty="0"/>
              <a:t> </a:t>
            </a:r>
            <a:r>
              <a:rPr lang="es-ES" sz="1600" b="0" dirty="0" smtClean="0"/>
              <a:t>(</a:t>
            </a:r>
            <a:r>
              <a:rPr lang="es-ES" sz="1600" b="0" dirty="0" err="1" smtClean="0"/>
              <a:t>antibiotikoekiko</a:t>
            </a:r>
            <a:r>
              <a:rPr lang="es-ES" sz="1600" b="0" dirty="0" smtClean="0"/>
              <a:t> </a:t>
            </a:r>
            <a:r>
              <a:rPr lang="es-ES" sz="1600" b="0" dirty="0" err="1"/>
              <a:t>erresistentzia</a:t>
            </a:r>
            <a:r>
              <a:rPr lang="es-ES" sz="1600" b="0" dirty="0"/>
              <a:t> </a:t>
            </a:r>
            <a:r>
              <a:rPr lang="es-ES" sz="1600" b="0" dirty="0" err="1"/>
              <a:t>garatzeko</a:t>
            </a:r>
            <a:r>
              <a:rPr lang="es-ES" sz="1600" b="0" dirty="0"/>
              <a:t> </a:t>
            </a:r>
            <a:r>
              <a:rPr lang="es-ES" sz="1600" b="0" dirty="0" err="1"/>
              <a:t>aukera</a:t>
            </a:r>
            <a:r>
              <a:rPr lang="es-ES" sz="1600" b="0" dirty="0"/>
              <a:t> </a:t>
            </a:r>
            <a:r>
              <a:rPr lang="es-ES" sz="1600" b="0" dirty="0" err="1" smtClean="0"/>
              <a:t>aztertu</a:t>
            </a:r>
            <a:r>
              <a:rPr lang="es-ES" sz="1600" b="0" dirty="0" smtClean="0"/>
              <a:t>)</a:t>
            </a:r>
            <a:endParaRPr lang="es-ES" sz="1600" b="0" dirty="0"/>
          </a:p>
          <a:p>
            <a:endParaRPr lang="es-ES" sz="800" b="0" dirty="0"/>
          </a:p>
          <a:p>
            <a:pPr marL="285750" indent="-285750">
              <a:buFont typeface="Arial" panose="020B0604020202020204" pitchFamily="34" charset="0"/>
              <a:buChar char="•"/>
            </a:pPr>
            <a:r>
              <a:rPr lang="es-ES" sz="1600" b="0" dirty="0" err="1"/>
              <a:t>GKIa</a:t>
            </a:r>
            <a:r>
              <a:rPr lang="es-ES" sz="1600" b="0" dirty="0"/>
              <a:t> </a:t>
            </a:r>
            <a:r>
              <a:rPr lang="es-ES" sz="1600" b="0" dirty="0" err="1" smtClean="0"/>
              <a:t>eten</a:t>
            </a:r>
            <a:r>
              <a:rPr lang="es-ES" sz="1600" b="0" dirty="0" smtClean="0"/>
              <a:t> </a:t>
            </a:r>
            <a:r>
              <a:rPr lang="es-ES" sz="1600" b="0" dirty="0" err="1"/>
              <a:t>kontrako</a:t>
            </a:r>
            <a:r>
              <a:rPr lang="es-ES" sz="1600" b="0" dirty="0"/>
              <a:t> </a:t>
            </a:r>
            <a:r>
              <a:rPr lang="es-ES" sz="1600" b="0" dirty="0" err="1"/>
              <a:t>efektuak</a:t>
            </a:r>
            <a:r>
              <a:rPr lang="es-ES" sz="1600" b="0" dirty="0"/>
              <a:t> </a:t>
            </a:r>
            <a:r>
              <a:rPr lang="es-ES" sz="1600" b="0" dirty="0" err="1"/>
              <a:t>azaltzen</a:t>
            </a:r>
            <a:r>
              <a:rPr lang="es-ES" sz="1600" b="0" dirty="0"/>
              <a:t> </a:t>
            </a:r>
            <a:r>
              <a:rPr lang="es-ES" sz="1600" b="0" dirty="0" err="1"/>
              <a:t>badira</a:t>
            </a:r>
            <a:r>
              <a:rPr lang="es-ES" sz="1600" b="0" dirty="0"/>
              <a:t> (</a:t>
            </a:r>
            <a:r>
              <a:rPr lang="es-ES" sz="1600" b="0" dirty="0" err="1"/>
              <a:t>pneumonia</a:t>
            </a:r>
            <a:r>
              <a:rPr lang="es-ES" sz="1600" b="0" dirty="0"/>
              <a:t>, </a:t>
            </a:r>
            <a:r>
              <a:rPr lang="es-ES" sz="1600" b="0" dirty="0" err="1"/>
              <a:t>adibidez</a:t>
            </a:r>
            <a:r>
              <a:rPr lang="es-ES" sz="1600" b="0" dirty="0"/>
              <a:t>), </a:t>
            </a:r>
            <a:r>
              <a:rPr lang="es-ES" sz="1600" b="0" dirty="0" err="1"/>
              <a:t>edo</a:t>
            </a:r>
            <a:r>
              <a:rPr lang="es-ES" sz="1600" b="0" dirty="0"/>
              <a:t> </a:t>
            </a:r>
            <a:r>
              <a:rPr lang="es-ES" sz="1600" b="0" dirty="0" err="1"/>
              <a:t>efikazak</a:t>
            </a:r>
            <a:r>
              <a:rPr lang="es-ES" sz="1600" b="0" dirty="0"/>
              <a:t> </a:t>
            </a:r>
            <a:r>
              <a:rPr lang="es-ES" sz="1600" b="0" dirty="0" err="1"/>
              <a:t>ez</a:t>
            </a:r>
            <a:r>
              <a:rPr lang="es-ES" sz="1600" b="0" dirty="0"/>
              <a:t> </a:t>
            </a:r>
            <a:r>
              <a:rPr lang="es-ES" sz="1600" b="0" dirty="0" err="1"/>
              <a:t>badira</a:t>
            </a:r>
            <a:r>
              <a:rPr lang="es-ES" sz="1600" b="0" dirty="0"/>
              <a:t>. </a:t>
            </a:r>
            <a:r>
              <a:rPr lang="es-ES" sz="1400" b="0" dirty="0" smtClean="0"/>
              <a:t>(</a:t>
            </a:r>
            <a:r>
              <a:rPr lang="es-ES" sz="1400" b="0" dirty="0" err="1" smtClean="0"/>
              <a:t>zenbat</a:t>
            </a:r>
            <a:r>
              <a:rPr lang="es-ES" sz="1400" b="0" dirty="0" smtClean="0"/>
              <a:t> </a:t>
            </a:r>
            <a:r>
              <a:rPr lang="es-ES" sz="1400" b="0" dirty="0"/>
              <a:t>eta </a:t>
            </a:r>
            <a:r>
              <a:rPr lang="es-ES" sz="1400" b="0" dirty="0" smtClean="0"/>
              <a:t>&gt; </a:t>
            </a:r>
            <a:r>
              <a:rPr lang="es-ES" sz="1400" b="0" dirty="0" err="1" smtClean="0"/>
              <a:t>eosinofiloen</a:t>
            </a:r>
            <a:r>
              <a:rPr lang="es-ES" sz="1400" b="0" dirty="0" smtClean="0"/>
              <a:t> </a:t>
            </a:r>
            <a:r>
              <a:rPr lang="es-ES" sz="1400" b="0" dirty="0" err="1"/>
              <a:t>kontaketa</a:t>
            </a:r>
            <a:r>
              <a:rPr lang="es-ES" sz="1400" b="0" dirty="0"/>
              <a:t> </a:t>
            </a:r>
            <a:r>
              <a:rPr lang="es-ES" sz="1400" b="0" dirty="0" err="1"/>
              <a:t>orduan</a:t>
            </a:r>
            <a:r>
              <a:rPr lang="es-ES" sz="1400" b="0" dirty="0"/>
              <a:t> eta </a:t>
            </a:r>
            <a:r>
              <a:rPr lang="es-ES" sz="1400" b="0" dirty="0" err="1"/>
              <a:t>aukera</a:t>
            </a:r>
            <a:r>
              <a:rPr lang="es-ES" sz="1400" b="0" dirty="0"/>
              <a:t> </a:t>
            </a:r>
            <a:r>
              <a:rPr lang="es-ES" sz="1400" b="0" dirty="0" smtClean="0"/>
              <a:t>&gt; </a:t>
            </a:r>
            <a:r>
              <a:rPr lang="es-ES" sz="1400" b="0" dirty="0" err="1" smtClean="0"/>
              <a:t>exazerbazioak</a:t>
            </a:r>
            <a:r>
              <a:rPr lang="es-ES" sz="1400" b="0" dirty="0" smtClean="0"/>
              <a:t> </a:t>
            </a:r>
            <a:r>
              <a:rPr lang="es-ES" sz="1400" b="0" dirty="0" err="1"/>
              <a:t>izateko</a:t>
            </a:r>
            <a:r>
              <a:rPr lang="es-ES" sz="1400" b="0" dirty="0"/>
              <a:t> </a:t>
            </a:r>
            <a:r>
              <a:rPr lang="es-ES" sz="1400" b="0" dirty="0" err="1"/>
              <a:t>GKIa</a:t>
            </a:r>
            <a:r>
              <a:rPr lang="es-ES" sz="1400" b="0" dirty="0"/>
              <a:t> </a:t>
            </a:r>
            <a:r>
              <a:rPr lang="es-ES" sz="1400" b="0" dirty="0" err="1"/>
              <a:t>kentzen</a:t>
            </a:r>
            <a:r>
              <a:rPr lang="es-ES" sz="1400" b="0" dirty="0"/>
              <a:t> </a:t>
            </a:r>
            <a:r>
              <a:rPr lang="es-ES" sz="1400" b="0" dirty="0" err="1"/>
              <a:t>denean</a:t>
            </a:r>
            <a:r>
              <a:rPr lang="es-ES" sz="1400" b="0" dirty="0"/>
              <a:t>; </a:t>
            </a:r>
            <a:r>
              <a:rPr lang="es-ES" sz="1400" b="0" dirty="0" err="1"/>
              <a:t>beraz</a:t>
            </a:r>
            <a:r>
              <a:rPr lang="es-ES" sz="1400" b="0" dirty="0"/>
              <a:t>, </a:t>
            </a:r>
            <a:r>
              <a:rPr lang="es-ES" sz="1400" b="0" dirty="0" err="1"/>
              <a:t>jarraipen</a:t>
            </a:r>
            <a:r>
              <a:rPr lang="es-ES" sz="1400" b="0" dirty="0"/>
              <a:t> </a:t>
            </a:r>
            <a:r>
              <a:rPr lang="es-ES" sz="1400" b="0" dirty="0" err="1" smtClean="0"/>
              <a:t>zorrotza</a:t>
            </a:r>
            <a:r>
              <a:rPr lang="es-ES" sz="1400" b="0" dirty="0" smtClean="0"/>
              <a:t>)</a:t>
            </a:r>
            <a:endParaRPr lang="es-ES" sz="1400" b="0" dirty="0"/>
          </a:p>
        </p:txBody>
      </p:sp>
      <p:pic>
        <p:nvPicPr>
          <p:cNvPr id="8" name="Imagen 7"/>
          <p:cNvPicPr>
            <a:picLocks noChangeAspect="1"/>
          </p:cNvPicPr>
          <p:nvPr/>
        </p:nvPicPr>
        <p:blipFill rotWithShape="1">
          <a:blip r:embed="rId3"/>
          <a:srcRect l="38310" t="17226" r="26743" b="22209"/>
          <a:stretch/>
        </p:blipFill>
        <p:spPr>
          <a:xfrm>
            <a:off x="105867" y="932018"/>
            <a:ext cx="4092060" cy="3989114"/>
          </a:xfrm>
          <a:prstGeom prst="rect">
            <a:avLst/>
          </a:prstGeom>
        </p:spPr>
      </p:pic>
    </p:spTree>
    <p:extLst>
      <p:ext uri="{BB962C8B-B14F-4D97-AF65-F5344CB8AC3E}">
        <p14:creationId xmlns:p14="http://schemas.microsoft.com/office/powerpoint/2010/main" val="2216128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4355" y="189094"/>
            <a:ext cx="9065623" cy="932451"/>
          </a:xfrm>
        </p:spPr>
        <p:txBody>
          <a:bodyPr/>
          <a:lstStyle/>
          <a:p>
            <a:pPr algn="ctr"/>
            <a:r>
              <a:rPr lang="es-ES" sz="2800" dirty="0" smtClean="0">
                <a:latin typeface="Arial Black" panose="020B0A04020102020204" pitchFamily="34" charset="0"/>
              </a:rPr>
              <a:t>GLUKOKORTIKOIDE </a:t>
            </a:r>
            <a:r>
              <a:rPr lang="es-ES" sz="2800" dirty="0">
                <a:latin typeface="Arial Black" panose="020B0A04020102020204" pitchFamily="34" charset="0"/>
              </a:rPr>
              <a:t>INHALATUEN BIDEZKO TRATAMENDUA HASTEAN KONTUAN HARTU BEHAR DIREN FAKTOREAK</a:t>
            </a: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sp>
        <p:nvSpPr>
          <p:cNvPr id="5" name="Subtítulo 2"/>
          <p:cNvSpPr txBox="1">
            <a:spLocks/>
          </p:cNvSpPr>
          <p:nvPr/>
        </p:nvSpPr>
        <p:spPr>
          <a:xfrm>
            <a:off x="226424" y="1280160"/>
            <a:ext cx="8621486" cy="4181188"/>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dirty="0" err="1" smtClean="0">
                <a:solidFill>
                  <a:srgbClr val="5FB1B6"/>
                </a:solidFill>
              </a:rPr>
              <a:t>Aldekoak</a:t>
            </a:r>
            <a:r>
              <a:rPr lang="es-ES" sz="4000" dirty="0">
                <a:solidFill>
                  <a:srgbClr val="5FB1B6"/>
                </a:solidFill>
              </a:rPr>
              <a:t>: </a:t>
            </a:r>
          </a:p>
          <a:p>
            <a:r>
              <a:rPr lang="es-ES" sz="4000" dirty="0" err="1" smtClean="0"/>
              <a:t>BGBKren</a:t>
            </a:r>
            <a:r>
              <a:rPr lang="es-ES" sz="4000" dirty="0" smtClean="0"/>
              <a:t> </a:t>
            </a:r>
            <a:r>
              <a:rPr lang="es-ES" sz="4000" dirty="0" err="1"/>
              <a:t>exazerbazioaren</a:t>
            </a:r>
            <a:r>
              <a:rPr lang="es-ES" sz="4000" dirty="0"/>
              <a:t> </a:t>
            </a:r>
            <a:r>
              <a:rPr lang="es-ES" sz="4000" dirty="0" err="1"/>
              <a:t>ondoriozko</a:t>
            </a:r>
            <a:r>
              <a:rPr lang="es-ES" sz="4000" dirty="0"/>
              <a:t> </a:t>
            </a:r>
            <a:r>
              <a:rPr lang="es-ES" sz="4000" dirty="0" err="1"/>
              <a:t>ospitaleratzeen</a:t>
            </a:r>
            <a:r>
              <a:rPr lang="es-ES" sz="4000" dirty="0"/>
              <a:t> historia, </a:t>
            </a:r>
            <a:r>
              <a:rPr lang="es-ES" sz="4000" dirty="0" err="1"/>
              <a:t>iraupen</a:t>
            </a:r>
            <a:r>
              <a:rPr lang="es-ES" sz="4000" dirty="0"/>
              <a:t> </a:t>
            </a:r>
            <a:r>
              <a:rPr lang="es-ES" sz="4000" dirty="0" err="1"/>
              <a:t>luzeko</a:t>
            </a:r>
            <a:r>
              <a:rPr lang="es-ES" sz="4000" dirty="0"/>
              <a:t> </a:t>
            </a:r>
            <a:r>
              <a:rPr lang="es-ES" sz="4000" dirty="0" err="1"/>
              <a:t>bronkodilatadore</a:t>
            </a:r>
            <a:r>
              <a:rPr lang="es-ES" sz="4000" dirty="0"/>
              <a:t> </a:t>
            </a:r>
            <a:r>
              <a:rPr lang="es-ES" sz="4000" dirty="0" err="1"/>
              <a:t>bidezko</a:t>
            </a:r>
            <a:r>
              <a:rPr lang="es-ES" sz="4000" dirty="0"/>
              <a:t> </a:t>
            </a:r>
            <a:r>
              <a:rPr lang="es-ES" sz="4000" dirty="0" err="1"/>
              <a:t>tratamendua</a:t>
            </a:r>
            <a:r>
              <a:rPr lang="es-ES" sz="4000" dirty="0"/>
              <a:t> </a:t>
            </a:r>
            <a:r>
              <a:rPr lang="es-ES" sz="4000" dirty="0" err="1"/>
              <a:t>zuzena</a:t>
            </a:r>
            <a:r>
              <a:rPr lang="es-ES" sz="4000" dirty="0"/>
              <a:t> </a:t>
            </a:r>
            <a:r>
              <a:rPr lang="es-ES" sz="4000" dirty="0" err="1"/>
              <a:t>izanda</a:t>
            </a:r>
            <a:r>
              <a:rPr lang="es-ES" sz="4000" dirty="0"/>
              <a:t> </a:t>
            </a:r>
            <a:r>
              <a:rPr lang="es-ES" sz="4000" dirty="0" smtClean="0"/>
              <a:t>ere</a:t>
            </a:r>
          </a:p>
          <a:p>
            <a:r>
              <a:rPr lang="es-ES" sz="4000" dirty="0" err="1" smtClean="0"/>
              <a:t>bi</a:t>
            </a:r>
            <a:r>
              <a:rPr lang="es-ES" sz="4000" dirty="0" smtClean="0"/>
              <a:t> </a:t>
            </a:r>
            <a:r>
              <a:rPr lang="es-ES" sz="4000" dirty="0" err="1"/>
              <a:t>exazerbazio</a:t>
            </a:r>
            <a:r>
              <a:rPr lang="es-ES" sz="4000" dirty="0"/>
              <a:t> </a:t>
            </a:r>
            <a:r>
              <a:rPr lang="es-ES" sz="4000" dirty="0" err="1"/>
              <a:t>moderatu</a:t>
            </a:r>
            <a:r>
              <a:rPr lang="es-ES" sz="4000" dirty="0"/>
              <a:t> </a:t>
            </a:r>
            <a:r>
              <a:rPr lang="es-ES" sz="4000" dirty="0" err="1"/>
              <a:t>edo</a:t>
            </a:r>
            <a:r>
              <a:rPr lang="es-ES" sz="4000" dirty="0"/>
              <a:t> </a:t>
            </a:r>
            <a:r>
              <a:rPr lang="es-ES" sz="4000" dirty="0" err="1"/>
              <a:t>larri</a:t>
            </a:r>
            <a:r>
              <a:rPr lang="es-ES" sz="4000" dirty="0"/>
              <a:t> </a:t>
            </a:r>
            <a:r>
              <a:rPr lang="es-ES" sz="4000" dirty="0" err="1"/>
              <a:t>edo</a:t>
            </a:r>
            <a:r>
              <a:rPr lang="es-ES" sz="4000" dirty="0"/>
              <a:t> </a:t>
            </a:r>
            <a:r>
              <a:rPr lang="es-ES" sz="4000" dirty="0" err="1"/>
              <a:t>gehiago</a:t>
            </a:r>
            <a:r>
              <a:rPr lang="es-ES" sz="4000" dirty="0"/>
              <a:t> </a:t>
            </a:r>
            <a:r>
              <a:rPr lang="es-ES" sz="4000" dirty="0" err="1" smtClean="0"/>
              <a:t>urtean</a:t>
            </a:r>
            <a:endParaRPr lang="es-ES" sz="4000" dirty="0" smtClean="0"/>
          </a:p>
          <a:p>
            <a:r>
              <a:rPr lang="es-ES" sz="4000" dirty="0" err="1" smtClean="0"/>
              <a:t>eosinofiloen</a:t>
            </a:r>
            <a:r>
              <a:rPr lang="es-ES" sz="4000" dirty="0" smtClean="0"/>
              <a:t> </a:t>
            </a:r>
            <a:r>
              <a:rPr lang="es-ES" sz="4000" dirty="0" err="1"/>
              <a:t>kontaketa</a:t>
            </a:r>
            <a:r>
              <a:rPr lang="es-ES" sz="4000" dirty="0"/>
              <a:t> </a:t>
            </a:r>
            <a:r>
              <a:rPr lang="es-ES" sz="4000" dirty="0" smtClean="0"/>
              <a:t>≥300 </a:t>
            </a:r>
            <a:r>
              <a:rPr lang="es-ES" sz="4000" dirty="0" err="1"/>
              <a:t>zelula</a:t>
            </a:r>
            <a:r>
              <a:rPr lang="es-ES" sz="4000" dirty="0"/>
              <a:t>/</a:t>
            </a:r>
            <a:r>
              <a:rPr lang="el-GR" sz="4000" dirty="0"/>
              <a:t>μ</a:t>
            </a:r>
            <a:r>
              <a:rPr lang="es-ES" sz="4000" dirty="0"/>
              <a:t>l </a:t>
            </a:r>
            <a:endParaRPr lang="es-ES" sz="4000" dirty="0" smtClean="0"/>
          </a:p>
          <a:p>
            <a:r>
              <a:rPr lang="es-ES" sz="4000" dirty="0" smtClean="0"/>
              <a:t>asma-historia </a:t>
            </a:r>
            <a:r>
              <a:rPr lang="es-ES" sz="4000" dirty="0" err="1"/>
              <a:t>edo</a:t>
            </a:r>
            <a:r>
              <a:rPr lang="es-ES" sz="4000" dirty="0"/>
              <a:t> asma </a:t>
            </a:r>
            <a:r>
              <a:rPr lang="es-ES" sz="4000" dirty="0" err="1"/>
              <a:t>konkomitantearen</a:t>
            </a:r>
            <a:r>
              <a:rPr lang="es-ES" sz="4000" dirty="0"/>
              <a:t> </a:t>
            </a:r>
            <a:r>
              <a:rPr lang="es-ES" sz="4000" dirty="0" smtClean="0"/>
              <a:t>historia</a:t>
            </a:r>
            <a:endParaRPr lang="es-ES" sz="3500" dirty="0"/>
          </a:p>
          <a:p>
            <a:pPr marL="0" indent="0">
              <a:buNone/>
            </a:pPr>
            <a:r>
              <a:rPr lang="es-ES" sz="4000" dirty="0" err="1">
                <a:solidFill>
                  <a:srgbClr val="5FB1B6"/>
                </a:solidFill>
              </a:rPr>
              <a:t>Kontrakoak</a:t>
            </a:r>
            <a:r>
              <a:rPr lang="es-ES" sz="4000" dirty="0">
                <a:solidFill>
                  <a:srgbClr val="5FB1B6"/>
                </a:solidFill>
              </a:rPr>
              <a:t>: </a:t>
            </a:r>
          </a:p>
          <a:p>
            <a:r>
              <a:rPr lang="es-ES" sz="4000" dirty="0" err="1" smtClean="0"/>
              <a:t>errepikatzen</a:t>
            </a:r>
            <a:r>
              <a:rPr lang="es-ES" sz="4000" dirty="0" smtClean="0"/>
              <a:t> </a:t>
            </a:r>
            <a:r>
              <a:rPr lang="es-ES" sz="4000" dirty="0"/>
              <a:t>den </a:t>
            </a:r>
            <a:r>
              <a:rPr lang="es-ES" sz="4000" dirty="0" err="1" smtClean="0"/>
              <a:t>pneumonia</a:t>
            </a:r>
            <a:endParaRPr lang="es-ES" sz="4000" dirty="0" smtClean="0"/>
          </a:p>
          <a:p>
            <a:r>
              <a:rPr lang="es-ES" sz="4000" dirty="0" err="1" smtClean="0"/>
              <a:t>eosinofiloen</a:t>
            </a:r>
            <a:r>
              <a:rPr lang="es-ES" sz="4000" dirty="0" smtClean="0"/>
              <a:t> </a:t>
            </a:r>
            <a:r>
              <a:rPr lang="es-ES" sz="4000" dirty="0" err="1"/>
              <a:t>kontaketa</a:t>
            </a:r>
            <a:r>
              <a:rPr lang="es-ES" sz="4000" dirty="0"/>
              <a:t> &lt;100 </a:t>
            </a:r>
            <a:r>
              <a:rPr lang="es-ES" sz="4000" dirty="0" err="1"/>
              <a:t>zelula</a:t>
            </a:r>
            <a:r>
              <a:rPr lang="es-ES" sz="4000" dirty="0"/>
              <a:t>/</a:t>
            </a:r>
            <a:r>
              <a:rPr lang="el-GR" sz="4000" dirty="0"/>
              <a:t>μ</a:t>
            </a:r>
            <a:r>
              <a:rPr lang="es-ES" sz="4000" dirty="0"/>
              <a:t>l </a:t>
            </a:r>
            <a:endParaRPr lang="es-ES" sz="4000" dirty="0" smtClean="0"/>
          </a:p>
          <a:p>
            <a:r>
              <a:rPr lang="es-ES" sz="4000" dirty="0" err="1" smtClean="0"/>
              <a:t>mikobakterioengatiko</a:t>
            </a:r>
            <a:r>
              <a:rPr lang="es-ES" sz="4000" dirty="0" smtClean="0"/>
              <a:t> </a:t>
            </a:r>
            <a:r>
              <a:rPr lang="es-ES" sz="4000" dirty="0" err="1"/>
              <a:t>infekzioen</a:t>
            </a:r>
            <a:r>
              <a:rPr lang="es-ES" sz="4000" dirty="0"/>
              <a:t> </a:t>
            </a:r>
            <a:r>
              <a:rPr lang="es-ES" sz="4000" dirty="0" smtClean="0"/>
              <a:t>historia</a:t>
            </a:r>
            <a:endParaRPr lang="es-ES" sz="4000" dirty="0"/>
          </a:p>
          <a:p>
            <a:pPr marL="0" indent="0">
              <a:buNone/>
            </a:pPr>
            <a:endParaRPr lang="es-ES" sz="2000" dirty="0" smtClean="0"/>
          </a:p>
          <a:p>
            <a:pPr marL="0" indent="0">
              <a:buNone/>
            </a:pPr>
            <a:r>
              <a:rPr lang="es-ES" sz="2500" dirty="0" err="1"/>
              <a:t>E</a:t>
            </a:r>
            <a:r>
              <a:rPr lang="es-ES" sz="2500" dirty="0" err="1" smtClean="0"/>
              <a:t>osinofiloen</a:t>
            </a:r>
            <a:r>
              <a:rPr lang="es-ES" sz="2500" dirty="0" smtClean="0"/>
              <a:t> </a:t>
            </a:r>
            <a:r>
              <a:rPr lang="es-ES" sz="2500" dirty="0" err="1"/>
              <a:t>kontaketa</a:t>
            </a:r>
            <a:r>
              <a:rPr lang="es-ES" sz="2500" dirty="0"/>
              <a:t> </a:t>
            </a:r>
            <a:r>
              <a:rPr lang="es-ES" sz="2500" dirty="0" err="1"/>
              <a:t>aldagai</a:t>
            </a:r>
            <a:r>
              <a:rPr lang="es-ES" sz="2500" dirty="0"/>
              <a:t> </a:t>
            </a:r>
            <a:r>
              <a:rPr lang="es-ES" sz="2500" dirty="0" err="1"/>
              <a:t>jarraitu</a:t>
            </a:r>
            <a:r>
              <a:rPr lang="es-ES" sz="2500" dirty="0"/>
              <a:t> </a:t>
            </a:r>
            <a:r>
              <a:rPr lang="es-ES" sz="2500" dirty="0" err="1"/>
              <a:t>gisa</a:t>
            </a:r>
            <a:r>
              <a:rPr lang="es-ES" sz="2500" dirty="0"/>
              <a:t> </a:t>
            </a:r>
            <a:r>
              <a:rPr lang="es-ES" sz="2500" dirty="0" err="1"/>
              <a:t>balioetsi</a:t>
            </a:r>
            <a:r>
              <a:rPr lang="es-ES" sz="2500" dirty="0"/>
              <a:t> </a:t>
            </a:r>
            <a:r>
              <a:rPr lang="es-ES" sz="2500" dirty="0" err="1"/>
              <a:t>behar</a:t>
            </a:r>
            <a:r>
              <a:rPr lang="es-ES" sz="2500" dirty="0"/>
              <a:t> </a:t>
            </a:r>
            <a:r>
              <a:rPr lang="es-ES" sz="2500" dirty="0" smtClean="0"/>
              <a:t>da. </a:t>
            </a:r>
            <a:r>
              <a:rPr lang="es-ES" sz="2500" dirty="0" err="1" smtClean="0"/>
              <a:t>Iradokitako</a:t>
            </a:r>
            <a:r>
              <a:rPr lang="es-ES" sz="2500" dirty="0" smtClean="0"/>
              <a:t> </a:t>
            </a:r>
            <a:r>
              <a:rPr lang="es-ES" sz="2500" dirty="0" err="1"/>
              <a:t>balioak</a:t>
            </a:r>
            <a:r>
              <a:rPr lang="es-ES" sz="2500" dirty="0"/>
              <a:t> </a:t>
            </a:r>
            <a:r>
              <a:rPr lang="es-ES" sz="2500" dirty="0" err="1"/>
              <a:t>gutxi</a:t>
            </a:r>
            <a:r>
              <a:rPr lang="es-ES" sz="2500" dirty="0"/>
              <a:t> </a:t>
            </a:r>
            <a:r>
              <a:rPr lang="es-ES" sz="2500" dirty="0" err="1"/>
              <a:t>gorabeherako</a:t>
            </a:r>
            <a:r>
              <a:rPr lang="es-ES" sz="2500" dirty="0"/>
              <a:t> </a:t>
            </a:r>
            <a:r>
              <a:rPr lang="es-ES" sz="2500" dirty="0" err="1"/>
              <a:t>ebaketa-puntuak</a:t>
            </a:r>
            <a:r>
              <a:rPr lang="es-ES" sz="2500" dirty="0"/>
              <a:t> </a:t>
            </a:r>
            <a:r>
              <a:rPr lang="es-ES" sz="2500" dirty="0" err="1" smtClean="0"/>
              <a:t>dira</a:t>
            </a:r>
            <a:r>
              <a:rPr lang="es-ES" sz="2500" dirty="0" smtClean="0"/>
              <a:t>. </a:t>
            </a:r>
            <a:r>
              <a:rPr lang="es-ES" sz="2500" dirty="0" err="1" smtClean="0"/>
              <a:t>Eosinofiloen</a:t>
            </a:r>
            <a:r>
              <a:rPr lang="es-ES" sz="2500" dirty="0" smtClean="0"/>
              <a:t> </a:t>
            </a:r>
            <a:r>
              <a:rPr lang="es-ES" sz="2500" dirty="0" err="1"/>
              <a:t>kontaketak</a:t>
            </a:r>
            <a:r>
              <a:rPr lang="es-ES" sz="2500" dirty="0"/>
              <a:t> </a:t>
            </a:r>
            <a:r>
              <a:rPr lang="es-ES" sz="2500" dirty="0" err="1"/>
              <a:t>gorabeherak</a:t>
            </a:r>
            <a:r>
              <a:rPr lang="es-ES" sz="2500" dirty="0"/>
              <a:t> izan </a:t>
            </a:r>
            <a:r>
              <a:rPr lang="es-ES" sz="2500" dirty="0" err="1" smtClean="0"/>
              <a:t>ditzake</a:t>
            </a:r>
            <a:r>
              <a:rPr lang="es-ES" sz="2500" dirty="0" smtClean="0"/>
              <a:t>. </a:t>
            </a:r>
            <a:r>
              <a:rPr lang="es-ES" sz="2500" dirty="0"/>
              <a:t>NICE </a:t>
            </a:r>
            <a:r>
              <a:rPr lang="es-ES" sz="2500" dirty="0" err="1" smtClean="0"/>
              <a:t>gidak</a:t>
            </a:r>
            <a:r>
              <a:rPr lang="es-ES" sz="2500" dirty="0" smtClean="0"/>
              <a:t> </a:t>
            </a:r>
            <a:r>
              <a:rPr lang="es-ES" sz="2500" dirty="0" err="1"/>
              <a:t>eosinofiloen</a:t>
            </a:r>
            <a:r>
              <a:rPr lang="es-ES" sz="2500" dirty="0"/>
              <a:t> </a:t>
            </a:r>
            <a:r>
              <a:rPr lang="es-ES" sz="2500" dirty="0" err="1"/>
              <a:t>kontaketa</a:t>
            </a:r>
            <a:r>
              <a:rPr lang="es-ES" sz="2500" dirty="0"/>
              <a:t> «</a:t>
            </a:r>
            <a:r>
              <a:rPr lang="es-ES" sz="2500" dirty="0" err="1"/>
              <a:t>altuago</a:t>
            </a:r>
            <a:r>
              <a:rPr lang="es-ES" sz="2500" dirty="0"/>
              <a:t>» </a:t>
            </a:r>
            <a:r>
              <a:rPr lang="es-ES" sz="2500" dirty="0" err="1"/>
              <a:t>esapidea</a:t>
            </a:r>
            <a:r>
              <a:rPr lang="es-ES" sz="2500" dirty="0"/>
              <a:t> </a:t>
            </a:r>
            <a:r>
              <a:rPr lang="es-ES" sz="2500" dirty="0" err="1"/>
              <a:t>aukeratu</a:t>
            </a:r>
            <a:r>
              <a:rPr lang="es-ES" sz="2500" dirty="0"/>
              <a:t> du </a:t>
            </a:r>
            <a:r>
              <a:rPr lang="es-ES" sz="2500" dirty="0" err="1"/>
              <a:t>balio</a:t>
            </a:r>
            <a:r>
              <a:rPr lang="es-ES" sz="2500" dirty="0"/>
              <a:t> </a:t>
            </a:r>
            <a:r>
              <a:rPr lang="es-ES" sz="2500" dirty="0" err="1"/>
              <a:t>berezi</a:t>
            </a:r>
            <a:r>
              <a:rPr lang="es-ES" sz="2500" dirty="0"/>
              <a:t> </a:t>
            </a:r>
            <a:r>
              <a:rPr lang="es-ES" sz="2500" dirty="0" err="1"/>
              <a:t>bat</a:t>
            </a:r>
            <a:r>
              <a:rPr lang="es-ES" sz="2500" dirty="0"/>
              <a:t> </a:t>
            </a:r>
            <a:r>
              <a:rPr lang="es-ES" sz="2500" dirty="0" err="1"/>
              <a:t>zehaztu</a:t>
            </a:r>
            <a:r>
              <a:rPr lang="es-ES" sz="2500" dirty="0"/>
              <a:t> </a:t>
            </a:r>
            <a:r>
              <a:rPr lang="es-ES" sz="2500" dirty="0" err="1"/>
              <a:t>ordez</a:t>
            </a:r>
            <a:r>
              <a:rPr lang="es-ES" sz="2500" dirty="0"/>
              <a:t>. </a:t>
            </a:r>
            <a:r>
              <a:rPr lang="es-ES" sz="2500" dirty="0" err="1"/>
              <a:t>Nahiz</a:t>
            </a:r>
            <a:r>
              <a:rPr lang="es-ES" sz="2500" dirty="0"/>
              <a:t> eta </a:t>
            </a:r>
            <a:r>
              <a:rPr lang="es-ES" sz="2500" dirty="0" err="1"/>
              <a:t>ebidentziak</a:t>
            </a:r>
            <a:r>
              <a:rPr lang="es-ES" sz="2500" dirty="0"/>
              <a:t> </a:t>
            </a:r>
            <a:r>
              <a:rPr lang="es-ES" sz="2500" dirty="0" err="1"/>
              <a:t>iradoki</a:t>
            </a:r>
            <a:r>
              <a:rPr lang="es-ES" sz="2500" dirty="0"/>
              <a:t> </a:t>
            </a:r>
            <a:r>
              <a:rPr lang="es-ES" sz="2500" dirty="0" err="1"/>
              <a:t>eosinofiloen</a:t>
            </a:r>
            <a:r>
              <a:rPr lang="es-ES" sz="2500" dirty="0"/>
              <a:t> </a:t>
            </a:r>
            <a:r>
              <a:rPr lang="es-ES" sz="2500" dirty="0" err="1"/>
              <a:t>kontaketa</a:t>
            </a:r>
            <a:r>
              <a:rPr lang="es-ES" sz="2500" dirty="0"/>
              <a:t> eta </a:t>
            </a:r>
            <a:r>
              <a:rPr lang="es-ES" sz="2500" dirty="0" err="1"/>
              <a:t>esteroideei</a:t>
            </a:r>
            <a:r>
              <a:rPr lang="es-ES" sz="2500" dirty="0"/>
              <a:t> </a:t>
            </a:r>
            <a:r>
              <a:rPr lang="es-ES" sz="2500" dirty="0" err="1"/>
              <a:t>erantzuteko</a:t>
            </a:r>
            <a:r>
              <a:rPr lang="es-ES" sz="2500" dirty="0"/>
              <a:t> </a:t>
            </a:r>
            <a:r>
              <a:rPr lang="es-ES" sz="2500" dirty="0" err="1"/>
              <a:t>gaitasunaren</a:t>
            </a:r>
            <a:r>
              <a:rPr lang="es-ES" sz="2500" dirty="0"/>
              <a:t> </a:t>
            </a:r>
            <a:r>
              <a:rPr lang="es-ES" sz="2500" dirty="0" err="1"/>
              <a:t>artean</a:t>
            </a:r>
            <a:r>
              <a:rPr lang="es-ES" sz="2500" dirty="0"/>
              <a:t> </a:t>
            </a:r>
            <a:r>
              <a:rPr lang="es-ES" sz="2500" dirty="0" err="1"/>
              <a:t>lotura</a:t>
            </a:r>
            <a:r>
              <a:rPr lang="es-ES" sz="2500" dirty="0"/>
              <a:t> </a:t>
            </a:r>
            <a:r>
              <a:rPr lang="es-ES" sz="2500" dirty="0" err="1"/>
              <a:t>dagoela</a:t>
            </a:r>
            <a:r>
              <a:rPr lang="es-ES" sz="2500" dirty="0"/>
              <a:t>, </a:t>
            </a:r>
            <a:r>
              <a:rPr lang="es-ES" sz="2500" dirty="0" err="1"/>
              <a:t>oraindik</a:t>
            </a:r>
            <a:r>
              <a:rPr lang="es-ES" sz="2500" dirty="0"/>
              <a:t> </a:t>
            </a:r>
            <a:r>
              <a:rPr lang="es-ES" sz="2500" dirty="0" err="1"/>
              <a:t>ez</a:t>
            </a:r>
            <a:r>
              <a:rPr lang="es-ES" sz="2500" dirty="0"/>
              <a:t> </a:t>
            </a:r>
            <a:r>
              <a:rPr lang="es-ES" sz="2500" dirty="0" err="1"/>
              <a:t>dago</a:t>
            </a:r>
            <a:r>
              <a:rPr lang="es-ES" sz="2500" dirty="0"/>
              <a:t> </a:t>
            </a:r>
            <a:r>
              <a:rPr lang="es-ES" sz="2500" dirty="0" err="1"/>
              <a:t>argi</a:t>
            </a:r>
            <a:r>
              <a:rPr lang="es-ES" sz="2500" dirty="0"/>
              <a:t> </a:t>
            </a:r>
            <a:r>
              <a:rPr lang="es-ES" sz="2500" dirty="0" err="1"/>
              <a:t>zein</a:t>
            </a:r>
            <a:r>
              <a:rPr lang="es-ES" sz="2500" dirty="0"/>
              <a:t> izan </a:t>
            </a:r>
            <a:r>
              <a:rPr lang="es-ES" sz="2500" dirty="0" err="1"/>
              <a:t>behar</a:t>
            </a:r>
            <a:r>
              <a:rPr lang="es-ES" sz="2500" dirty="0"/>
              <a:t> den </a:t>
            </a:r>
            <a:r>
              <a:rPr lang="es-ES" sz="2500" dirty="0" err="1"/>
              <a:t>atalase</a:t>
            </a:r>
            <a:r>
              <a:rPr lang="es-ES" sz="2500" dirty="0"/>
              <a:t> </a:t>
            </a:r>
            <a:r>
              <a:rPr lang="es-ES" sz="2500" dirty="0" err="1"/>
              <a:t>zehatza</a:t>
            </a:r>
            <a:r>
              <a:rPr lang="es-ES" sz="2500" dirty="0"/>
              <a:t> </a:t>
            </a:r>
            <a:r>
              <a:rPr lang="es-ES" sz="2500" dirty="0" err="1"/>
              <a:t>edo</a:t>
            </a:r>
            <a:r>
              <a:rPr lang="es-ES" sz="2500" dirty="0"/>
              <a:t> </a:t>
            </a:r>
            <a:r>
              <a:rPr lang="es-ES" sz="2500" dirty="0" err="1"/>
              <a:t>zenbat</a:t>
            </a:r>
            <a:r>
              <a:rPr lang="es-ES" sz="2500" dirty="0"/>
              <a:t> </a:t>
            </a:r>
            <a:r>
              <a:rPr lang="es-ES" sz="2500" dirty="0" err="1"/>
              <a:t>aldiz</a:t>
            </a:r>
            <a:r>
              <a:rPr lang="es-ES" sz="2500" dirty="0"/>
              <a:t> </a:t>
            </a:r>
            <a:r>
              <a:rPr lang="es-ES" sz="2500" dirty="0" err="1"/>
              <a:t>edo</a:t>
            </a:r>
            <a:r>
              <a:rPr lang="es-ES" sz="2500" dirty="0"/>
              <a:t> </a:t>
            </a:r>
            <a:r>
              <a:rPr lang="es-ES" sz="2500" dirty="0" err="1"/>
              <a:t>zenbat</a:t>
            </a:r>
            <a:r>
              <a:rPr lang="es-ES" sz="2500" dirty="0"/>
              <a:t> </a:t>
            </a:r>
            <a:r>
              <a:rPr lang="es-ES" sz="2500" dirty="0" err="1"/>
              <a:t>denboraz</a:t>
            </a:r>
            <a:r>
              <a:rPr lang="es-ES" sz="2500" dirty="0"/>
              <a:t> </a:t>
            </a:r>
            <a:r>
              <a:rPr lang="es-ES" sz="2500" dirty="0" err="1"/>
              <a:t>igo</a:t>
            </a:r>
            <a:r>
              <a:rPr lang="es-ES" sz="2500" dirty="0"/>
              <a:t> </a:t>
            </a:r>
            <a:r>
              <a:rPr lang="es-ES" sz="2500" dirty="0" err="1"/>
              <a:t>behar</a:t>
            </a:r>
            <a:r>
              <a:rPr lang="es-ES" sz="2500" dirty="0"/>
              <a:t> </a:t>
            </a:r>
            <a:r>
              <a:rPr lang="es-ES" sz="2500" dirty="0" smtClean="0"/>
              <a:t>den</a:t>
            </a:r>
            <a:r>
              <a:rPr lang="es-ES" sz="2500" dirty="0"/>
              <a:t>.</a:t>
            </a:r>
            <a:r>
              <a:rPr lang="es-ES" sz="2500" dirty="0" smtClean="0"/>
              <a:t> </a:t>
            </a:r>
            <a:r>
              <a:rPr lang="es-ES" sz="2500" dirty="0" err="1" smtClean="0"/>
              <a:t>Kontaketa</a:t>
            </a:r>
            <a:r>
              <a:rPr lang="es-ES" sz="2500" dirty="0" smtClean="0"/>
              <a:t> </a:t>
            </a:r>
            <a:r>
              <a:rPr lang="es-ES" sz="2500" dirty="0" err="1"/>
              <a:t>hori</a:t>
            </a:r>
            <a:r>
              <a:rPr lang="es-ES" sz="2500" dirty="0"/>
              <a:t> </a:t>
            </a:r>
            <a:r>
              <a:rPr lang="es-ES" sz="2500" dirty="0" err="1"/>
              <a:t>eosinofiloen</a:t>
            </a:r>
            <a:r>
              <a:rPr lang="es-ES" sz="2500" dirty="0"/>
              <a:t> </a:t>
            </a:r>
            <a:r>
              <a:rPr lang="es-ES" sz="2500" dirty="0" err="1"/>
              <a:t>kontaketen</a:t>
            </a:r>
            <a:r>
              <a:rPr lang="es-ES" sz="2500" dirty="0"/>
              <a:t> </a:t>
            </a:r>
            <a:r>
              <a:rPr lang="es-ES" sz="2500" dirty="0" err="1"/>
              <a:t>ohiko</a:t>
            </a:r>
            <a:r>
              <a:rPr lang="es-ES" sz="2500" dirty="0"/>
              <a:t> </a:t>
            </a:r>
            <a:r>
              <a:rPr lang="es-ES" sz="2500" dirty="0" err="1"/>
              <a:t>tartean</a:t>
            </a:r>
            <a:r>
              <a:rPr lang="es-ES" sz="2500" dirty="0"/>
              <a:t> </a:t>
            </a:r>
            <a:r>
              <a:rPr lang="es-ES" sz="2500" dirty="0" err="1"/>
              <a:t>egon</a:t>
            </a:r>
            <a:r>
              <a:rPr lang="es-ES" sz="2500" dirty="0"/>
              <a:t> </a:t>
            </a:r>
            <a:r>
              <a:rPr lang="es-ES" sz="2500" dirty="0" err="1"/>
              <a:t>liteke</a:t>
            </a:r>
            <a:r>
              <a:rPr lang="es-ES" sz="2500" dirty="0"/>
              <a:t>, </a:t>
            </a:r>
            <a:r>
              <a:rPr lang="es-ES" sz="2500" dirty="0" err="1"/>
              <a:t>baina</a:t>
            </a:r>
            <a:r>
              <a:rPr lang="es-ES" sz="2500" dirty="0"/>
              <a:t> </a:t>
            </a:r>
            <a:r>
              <a:rPr lang="es-ES" sz="2500" dirty="0" err="1"/>
              <a:t>goreneko</a:t>
            </a:r>
            <a:r>
              <a:rPr lang="es-ES" sz="2500" dirty="0"/>
              <a:t> </a:t>
            </a:r>
            <a:r>
              <a:rPr lang="es-ES" sz="2500" dirty="0" err="1" smtClean="0"/>
              <a:t>tartean</a:t>
            </a:r>
            <a:r>
              <a:rPr lang="es-ES" sz="2500" dirty="0"/>
              <a:t>.</a:t>
            </a:r>
            <a:endParaRPr lang="eu-ES" sz="2500" dirty="0"/>
          </a:p>
        </p:txBody>
      </p:sp>
    </p:spTree>
    <p:extLst>
      <p:ext uri="{BB962C8B-B14F-4D97-AF65-F5344CB8AC3E}">
        <p14:creationId xmlns:p14="http://schemas.microsoft.com/office/powerpoint/2010/main" val="4130164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30629" y="330292"/>
            <a:ext cx="8856617" cy="932451"/>
          </a:xfrm>
        </p:spPr>
        <p:txBody>
          <a:bodyPr/>
          <a:lstStyle/>
          <a:p>
            <a:pPr algn="ctr"/>
            <a:r>
              <a:rPr lang="es-ES" sz="3200" b="0" dirty="0" smtClean="0">
                <a:latin typeface="Arial Black" panose="020B0A04020102020204" pitchFamily="34" charset="0"/>
              </a:rPr>
              <a:t>GOMENDIO </a:t>
            </a:r>
            <a:r>
              <a:rPr lang="es-ES" sz="3200" b="0" dirty="0">
                <a:latin typeface="Arial Black" panose="020B0A04020102020204" pitchFamily="34" charset="0"/>
              </a:rPr>
              <a:t>BERRIENETAKO BATZUEN OINARRI DIREN EBIDENTZIAK</a:t>
            </a: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sp>
        <p:nvSpPr>
          <p:cNvPr id="5" name="Subtítulo 2"/>
          <p:cNvSpPr txBox="1">
            <a:spLocks/>
          </p:cNvSpPr>
          <p:nvPr/>
        </p:nvSpPr>
        <p:spPr>
          <a:xfrm>
            <a:off x="248194" y="1550126"/>
            <a:ext cx="8621486" cy="3936274"/>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600" b="1" dirty="0" smtClean="0">
                <a:solidFill>
                  <a:srgbClr val="5FB1B6"/>
                </a:solidFill>
              </a:rPr>
              <a:t>LABA/GKI </a:t>
            </a:r>
            <a:r>
              <a:rPr lang="es-ES" sz="2600" b="1" dirty="0" err="1">
                <a:solidFill>
                  <a:srgbClr val="5FB1B6"/>
                </a:solidFill>
              </a:rPr>
              <a:t>bidezko</a:t>
            </a:r>
            <a:r>
              <a:rPr lang="es-ES" sz="2600" b="1" dirty="0">
                <a:solidFill>
                  <a:srgbClr val="5FB1B6"/>
                </a:solidFill>
              </a:rPr>
              <a:t> </a:t>
            </a:r>
            <a:r>
              <a:rPr lang="es-ES" sz="2600" b="1" dirty="0" err="1">
                <a:solidFill>
                  <a:srgbClr val="5FB1B6"/>
                </a:solidFill>
              </a:rPr>
              <a:t>hasierako</a:t>
            </a:r>
            <a:r>
              <a:rPr lang="es-ES" sz="2600" b="1" dirty="0">
                <a:solidFill>
                  <a:srgbClr val="5FB1B6"/>
                </a:solidFill>
              </a:rPr>
              <a:t> </a:t>
            </a:r>
            <a:r>
              <a:rPr lang="es-ES" sz="2600" b="1" dirty="0" err="1">
                <a:solidFill>
                  <a:srgbClr val="5FB1B6"/>
                </a:solidFill>
              </a:rPr>
              <a:t>tratamendua</a:t>
            </a:r>
            <a:r>
              <a:rPr lang="es-ES" sz="2600" b="1" dirty="0">
                <a:solidFill>
                  <a:srgbClr val="5FB1B6"/>
                </a:solidFill>
              </a:rPr>
              <a:t> LAMA </a:t>
            </a:r>
            <a:r>
              <a:rPr lang="es-ES" sz="2600" b="1" dirty="0" err="1">
                <a:solidFill>
                  <a:srgbClr val="5FB1B6"/>
                </a:solidFill>
              </a:rPr>
              <a:t>bidezkoa</a:t>
            </a:r>
            <a:r>
              <a:rPr lang="es-ES" sz="2600" b="1" dirty="0">
                <a:solidFill>
                  <a:srgbClr val="5FB1B6"/>
                </a:solidFill>
              </a:rPr>
              <a:t> </a:t>
            </a:r>
            <a:r>
              <a:rPr lang="es-ES" sz="2600" b="1" dirty="0" err="1">
                <a:solidFill>
                  <a:srgbClr val="5FB1B6"/>
                </a:solidFill>
              </a:rPr>
              <a:t>baino</a:t>
            </a:r>
            <a:r>
              <a:rPr lang="es-ES" sz="2600" b="1" dirty="0">
                <a:solidFill>
                  <a:srgbClr val="5FB1B6"/>
                </a:solidFill>
              </a:rPr>
              <a:t> </a:t>
            </a:r>
            <a:r>
              <a:rPr lang="es-ES" sz="2600" b="1" dirty="0" err="1">
                <a:solidFill>
                  <a:srgbClr val="5FB1B6"/>
                </a:solidFill>
              </a:rPr>
              <a:t>eraginkorragoa</a:t>
            </a:r>
            <a:r>
              <a:rPr lang="es-ES" sz="2600" b="1" dirty="0">
                <a:solidFill>
                  <a:srgbClr val="5FB1B6"/>
                </a:solidFill>
              </a:rPr>
              <a:t> da </a:t>
            </a:r>
            <a:r>
              <a:rPr lang="es-ES" sz="2600" b="1" dirty="0" err="1">
                <a:solidFill>
                  <a:srgbClr val="5FB1B6"/>
                </a:solidFill>
              </a:rPr>
              <a:t>soilik</a:t>
            </a:r>
            <a:r>
              <a:rPr lang="es-ES" sz="2600" b="1" dirty="0">
                <a:solidFill>
                  <a:srgbClr val="5FB1B6"/>
                </a:solidFill>
              </a:rPr>
              <a:t>, </a:t>
            </a:r>
            <a:r>
              <a:rPr lang="es-ES" sz="2600" b="1" dirty="0" err="1">
                <a:solidFill>
                  <a:srgbClr val="5FB1B6"/>
                </a:solidFill>
              </a:rPr>
              <a:t>aurretik</a:t>
            </a:r>
            <a:r>
              <a:rPr lang="es-ES" sz="2600" b="1" dirty="0">
                <a:solidFill>
                  <a:srgbClr val="5FB1B6"/>
                </a:solidFill>
              </a:rPr>
              <a:t> </a:t>
            </a:r>
            <a:r>
              <a:rPr lang="es-ES" sz="2600" b="1" dirty="0" err="1">
                <a:solidFill>
                  <a:srgbClr val="5FB1B6"/>
                </a:solidFill>
              </a:rPr>
              <a:t>exazerbazioak</a:t>
            </a:r>
            <a:r>
              <a:rPr lang="es-ES" sz="2600" b="1" dirty="0">
                <a:solidFill>
                  <a:srgbClr val="5FB1B6"/>
                </a:solidFill>
              </a:rPr>
              <a:t> izan </a:t>
            </a:r>
            <a:r>
              <a:rPr lang="es-ES" sz="2600" b="1" dirty="0" err="1">
                <a:solidFill>
                  <a:srgbClr val="5FB1B6"/>
                </a:solidFill>
              </a:rPr>
              <a:t>dituzten</a:t>
            </a:r>
            <a:r>
              <a:rPr lang="es-ES" sz="2600" b="1" dirty="0">
                <a:solidFill>
                  <a:srgbClr val="5FB1B6"/>
                </a:solidFill>
              </a:rPr>
              <a:t> eta </a:t>
            </a:r>
            <a:r>
              <a:rPr lang="es-ES" sz="2600" b="1" dirty="0" err="1">
                <a:solidFill>
                  <a:srgbClr val="5FB1B6"/>
                </a:solidFill>
              </a:rPr>
              <a:t>eosinofiloen</a:t>
            </a:r>
            <a:r>
              <a:rPr lang="es-ES" sz="2600" b="1" dirty="0">
                <a:solidFill>
                  <a:srgbClr val="5FB1B6"/>
                </a:solidFill>
              </a:rPr>
              <a:t> </a:t>
            </a:r>
            <a:r>
              <a:rPr lang="es-ES" sz="2600" b="1" dirty="0" err="1">
                <a:solidFill>
                  <a:srgbClr val="5FB1B6"/>
                </a:solidFill>
              </a:rPr>
              <a:t>kopurua</a:t>
            </a:r>
            <a:r>
              <a:rPr lang="es-ES" sz="2600" b="1" dirty="0">
                <a:solidFill>
                  <a:srgbClr val="5FB1B6"/>
                </a:solidFill>
              </a:rPr>
              <a:t> &gt;300 </a:t>
            </a:r>
            <a:r>
              <a:rPr lang="es-ES" sz="2600" b="1" dirty="0" err="1">
                <a:solidFill>
                  <a:srgbClr val="5FB1B6"/>
                </a:solidFill>
              </a:rPr>
              <a:t>zelula</a:t>
            </a:r>
            <a:r>
              <a:rPr lang="es-ES" sz="2600" b="1" dirty="0">
                <a:solidFill>
                  <a:srgbClr val="5FB1B6"/>
                </a:solidFill>
              </a:rPr>
              <a:t>/</a:t>
            </a:r>
            <a:r>
              <a:rPr lang="el-GR" sz="2600" b="1" dirty="0">
                <a:solidFill>
                  <a:srgbClr val="5FB1B6"/>
                </a:solidFill>
              </a:rPr>
              <a:t>μ</a:t>
            </a:r>
            <a:r>
              <a:rPr lang="es-ES" sz="2600" b="1" dirty="0">
                <a:solidFill>
                  <a:srgbClr val="5FB1B6"/>
                </a:solidFill>
              </a:rPr>
              <a:t>l </a:t>
            </a:r>
            <a:r>
              <a:rPr lang="es-ES" sz="2600" b="1" dirty="0" err="1">
                <a:solidFill>
                  <a:srgbClr val="5FB1B6"/>
                </a:solidFill>
              </a:rPr>
              <a:t>duten</a:t>
            </a:r>
            <a:r>
              <a:rPr lang="es-ES" sz="2600" b="1" dirty="0">
                <a:solidFill>
                  <a:srgbClr val="5FB1B6"/>
                </a:solidFill>
              </a:rPr>
              <a:t> </a:t>
            </a:r>
            <a:r>
              <a:rPr lang="es-ES" sz="2600" b="1" dirty="0" err="1">
                <a:solidFill>
                  <a:srgbClr val="5FB1B6"/>
                </a:solidFill>
              </a:rPr>
              <a:t>pazienteen</a:t>
            </a:r>
            <a:r>
              <a:rPr lang="es-ES" sz="2600" b="1" dirty="0">
                <a:solidFill>
                  <a:srgbClr val="5FB1B6"/>
                </a:solidFill>
              </a:rPr>
              <a:t> </a:t>
            </a:r>
            <a:r>
              <a:rPr lang="es-ES" sz="2600" b="1" dirty="0" err="1">
                <a:solidFill>
                  <a:srgbClr val="5FB1B6"/>
                </a:solidFill>
              </a:rPr>
              <a:t>kasuan</a:t>
            </a:r>
            <a:r>
              <a:rPr lang="es-ES" sz="2600" b="1" dirty="0">
                <a:solidFill>
                  <a:srgbClr val="5FB1B6"/>
                </a:solidFill>
              </a:rPr>
              <a:t>.</a:t>
            </a:r>
            <a:r>
              <a:rPr lang="es-ES" dirty="0"/>
              <a:t>	</a:t>
            </a:r>
          </a:p>
          <a:p>
            <a:pPr marL="0" indent="0">
              <a:buNone/>
            </a:pPr>
            <a:r>
              <a:rPr lang="es-ES" dirty="0" err="1"/>
              <a:t>Saiakuntza</a:t>
            </a:r>
            <a:r>
              <a:rPr lang="es-ES" dirty="0"/>
              <a:t> </a:t>
            </a:r>
            <a:r>
              <a:rPr lang="es-ES" dirty="0" err="1"/>
              <a:t>kliniko</a:t>
            </a:r>
            <a:r>
              <a:rPr lang="es-ES" dirty="0"/>
              <a:t> </a:t>
            </a:r>
            <a:r>
              <a:rPr lang="es-ES" dirty="0" err="1"/>
              <a:t>bakar</a:t>
            </a:r>
            <a:r>
              <a:rPr lang="es-ES" dirty="0"/>
              <a:t> </a:t>
            </a:r>
            <a:r>
              <a:rPr lang="es-ES" dirty="0" err="1"/>
              <a:t>batek</a:t>
            </a:r>
            <a:r>
              <a:rPr lang="es-ES" dirty="0"/>
              <a:t> ere </a:t>
            </a:r>
            <a:r>
              <a:rPr lang="es-ES" dirty="0" err="1"/>
              <a:t>ez</a:t>
            </a:r>
            <a:r>
              <a:rPr lang="es-ES" dirty="0"/>
              <a:t> du </a:t>
            </a:r>
            <a:r>
              <a:rPr lang="es-ES" dirty="0" err="1"/>
              <a:t>alderatzen</a:t>
            </a:r>
            <a:r>
              <a:rPr lang="es-ES" dirty="0"/>
              <a:t> LAMA </a:t>
            </a:r>
            <a:r>
              <a:rPr lang="es-ES" dirty="0" err="1"/>
              <a:t>bidez</a:t>
            </a:r>
            <a:r>
              <a:rPr lang="es-ES" dirty="0"/>
              <a:t> </a:t>
            </a:r>
            <a:r>
              <a:rPr lang="es-ES" dirty="0" err="1"/>
              <a:t>egindako</a:t>
            </a:r>
            <a:r>
              <a:rPr lang="es-ES" dirty="0"/>
              <a:t> </a:t>
            </a:r>
            <a:r>
              <a:rPr lang="es-ES" dirty="0" err="1"/>
              <a:t>BGBKren</a:t>
            </a:r>
            <a:r>
              <a:rPr lang="es-ES" dirty="0"/>
              <a:t> </a:t>
            </a:r>
            <a:r>
              <a:rPr lang="es-ES" dirty="0" err="1"/>
              <a:t>hasierako</a:t>
            </a:r>
            <a:r>
              <a:rPr lang="es-ES" dirty="0"/>
              <a:t> </a:t>
            </a:r>
            <a:r>
              <a:rPr lang="es-ES" dirty="0" err="1" smtClean="0"/>
              <a:t>tratamendua</a:t>
            </a:r>
            <a:r>
              <a:rPr lang="es-ES" dirty="0" smtClean="0"/>
              <a:t>. </a:t>
            </a:r>
            <a:r>
              <a:rPr lang="es-ES" dirty="0"/>
              <a:t>	</a:t>
            </a:r>
            <a:endParaRPr lang="es-ES" dirty="0" smtClean="0"/>
          </a:p>
          <a:p>
            <a:pPr marL="0" indent="0">
              <a:buNone/>
            </a:pPr>
            <a:r>
              <a:rPr lang="es-ES" dirty="0" err="1"/>
              <a:t>K</a:t>
            </a:r>
            <a:r>
              <a:rPr lang="es-ES" dirty="0" err="1" smtClean="0"/>
              <a:t>ohorte-azterketa</a:t>
            </a:r>
            <a:r>
              <a:rPr lang="es-ES" dirty="0" smtClean="0"/>
              <a:t> batean: </a:t>
            </a:r>
          </a:p>
          <a:p>
            <a:r>
              <a:rPr lang="es-ES" dirty="0" smtClean="0"/>
              <a:t>LAMA </a:t>
            </a:r>
            <a:r>
              <a:rPr lang="es-ES" dirty="0" err="1"/>
              <a:t>bidezko</a:t>
            </a:r>
            <a:r>
              <a:rPr lang="es-ES" dirty="0"/>
              <a:t> </a:t>
            </a:r>
            <a:r>
              <a:rPr lang="es-ES" dirty="0" err="1"/>
              <a:t>hasierako</a:t>
            </a:r>
            <a:r>
              <a:rPr lang="es-ES" dirty="0"/>
              <a:t> </a:t>
            </a:r>
            <a:r>
              <a:rPr lang="es-ES" dirty="0" err="1"/>
              <a:t>tratamendua</a:t>
            </a:r>
            <a:r>
              <a:rPr lang="es-ES" dirty="0"/>
              <a:t> LABA/GKI </a:t>
            </a:r>
            <a:r>
              <a:rPr lang="es-ES" dirty="0" err="1"/>
              <a:t>bidezkoa</a:t>
            </a:r>
            <a:r>
              <a:rPr lang="es-ES" dirty="0"/>
              <a:t> </a:t>
            </a:r>
            <a:r>
              <a:rPr lang="es-ES" dirty="0" err="1"/>
              <a:t>bezain</a:t>
            </a:r>
            <a:r>
              <a:rPr lang="es-ES" dirty="0"/>
              <a:t> </a:t>
            </a:r>
            <a:r>
              <a:rPr lang="es-ES" dirty="0" err="1"/>
              <a:t>eraginkorra</a:t>
            </a:r>
            <a:r>
              <a:rPr lang="es-ES" dirty="0"/>
              <a:t> izan </a:t>
            </a:r>
            <a:r>
              <a:rPr lang="es-ES" dirty="0" smtClean="0"/>
              <a:t>zen </a:t>
            </a:r>
            <a:r>
              <a:rPr lang="es-ES" dirty="0" err="1"/>
              <a:t>exazerbazio</a:t>
            </a:r>
            <a:r>
              <a:rPr lang="es-ES" dirty="0"/>
              <a:t> </a:t>
            </a:r>
            <a:r>
              <a:rPr lang="es-ES" dirty="0" err="1"/>
              <a:t>moderatuak</a:t>
            </a:r>
            <a:r>
              <a:rPr lang="es-ES" dirty="0"/>
              <a:t> </a:t>
            </a:r>
            <a:r>
              <a:rPr lang="es-ES" dirty="0" err="1"/>
              <a:t>edo</a:t>
            </a:r>
            <a:r>
              <a:rPr lang="es-ES" dirty="0"/>
              <a:t> </a:t>
            </a:r>
            <a:r>
              <a:rPr lang="es-ES" dirty="0" err="1"/>
              <a:t>larriak</a:t>
            </a:r>
            <a:r>
              <a:rPr lang="es-ES" dirty="0"/>
              <a:t> </a:t>
            </a:r>
            <a:r>
              <a:rPr lang="es-ES" dirty="0" err="1" smtClean="0"/>
              <a:t>prebenitzen</a:t>
            </a:r>
            <a:r>
              <a:rPr lang="es-ES" dirty="0" smtClean="0"/>
              <a:t> </a:t>
            </a:r>
            <a:r>
              <a:rPr lang="es-ES" dirty="0" err="1" smtClean="0"/>
              <a:t>lehenengo</a:t>
            </a:r>
            <a:r>
              <a:rPr lang="es-ES" dirty="0" smtClean="0"/>
              <a:t> </a:t>
            </a:r>
            <a:r>
              <a:rPr lang="es-ES" dirty="0" err="1"/>
              <a:t>urtean</a:t>
            </a:r>
            <a:r>
              <a:rPr lang="es-ES" dirty="0" smtClean="0"/>
              <a:t>, </a:t>
            </a:r>
            <a:r>
              <a:rPr lang="es-ES" dirty="0" err="1"/>
              <a:t>baina</a:t>
            </a:r>
            <a:r>
              <a:rPr lang="es-ES" dirty="0"/>
              <a:t> </a:t>
            </a:r>
            <a:r>
              <a:rPr lang="es-ES" dirty="0" err="1"/>
              <a:t>pneumoniagatiko</a:t>
            </a:r>
            <a:r>
              <a:rPr lang="es-ES" dirty="0"/>
              <a:t> </a:t>
            </a:r>
            <a:r>
              <a:rPr lang="es-ES" dirty="0" err="1"/>
              <a:t>ospitaleratze</a:t>
            </a:r>
            <a:r>
              <a:rPr lang="es-ES" dirty="0"/>
              <a:t> </a:t>
            </a:r>
            <a:r>
              <a:rPr lang="es-ES" dirty="0" err="1"/>
              <a:t>gehiago</a:t>
            </a:r>
            <a:r>
              <a:rPr lang="es-ES" dirty="0"/>
              <a:t> izan </a:t>
            </a:r>
            <a:r>
              <a:rPr lang="es-ES" dirty="0" err="1" smtClean="0"/>
              <a:t>ziren</a:t>
            </a:r>
            <a:r>
              <a:rPr lang="es-ES" dirty="0" smtClean="0"/>
              <a:t> LABA/</a:t>
            </a:r>
            <a:r>
              <a:rPr lang="es-ES" dirty="0" err="1" smtClean="0"/>
              <a:t>GKIrekin</a:t>
            </a:r>
            <a:r>
              <a:rPr lang="es-ES" dirty="0"/>
              <a:t>	</a:t>
            </a:r>
          </a:p>
          <a:p>
            <a:r>
              <a:rPr lang="es-ES" dirty="0" err="1" smtClean="0"/>
              <a:t>Sailkapena</a:t>
            </a:r>
            <a:r>
              <a:rPr lang="es-ES" dirty="0" smtClean="0"/>
              <a:t> </a:t>
            </a:r>
            <a:r>
              <a:rPr lang="es-ES" dirty="0" err="1" smtClean="0"/>
              <a:t>eosinofiloen</a:t>
            </a:r>
            <a:r>
              <a:rPr lang="es-ES" dirty="0" smtClean="0"/>
              <a:t> </a:t>
            </a:r>
            <a:r>
              <a:rPr lang="es-ES" dirty="0" err="1"/>
              <a:t>kontaketaren</a:t>
            </a:r>
            <a:r>
              <a:rPr lang="es-ES" dirty="0"/>
              <a:t> </a:t>
            </a:r>
            <a:r>
              <a:rPr lang="es-ES" dirty="0" err="1" smtClean="0"/>
              <a:t>arabera</a:t>
            </a:r>
            <a:r>
              <a:rPr lang="es-ES" dirty="0" smtClean="0"/>
              <a:t>: </a:t>
            </a:r>
            <a:r>
              <a:rPr lang="es-ES" dirty="0"/>
              <a:t>&gt;300 </a:t>
            </a:r>
            <a:r>
              <a:rPr lang="es-ES" dirty="0" err="1"/>
              <a:t>zelula</a:t>
            </a:r>
            <a:r>
              <a:rPr lang="es-ES" dirty="0"/>
              <a:t>/</a:t>
            </a:r>
            <a:r>
              <a:rPr lang="el-GR" dirty="0"/>
              <a:t>μ</a:t>
            </a:r>
            <a:r>
              <a:rPr lang="es-ES" dirty="0"/>
              <a:t>l (&gt;% 4) </a:t>
            </a:r>
            <a:r>
              <a:rPr lang="es-ES" dirty="0" err="1"/>
              <a:t>zituzten</a:t>
            </a:r>
            <a:r>
              <a:rPr lang="es-ES" dirty="0"/>
              <a:t> </a:t>
            </a:r>
            <a:r>
              <a:rPr lang="es-ES" dirty="0" err="1"/>
              <a:t>pazienteen</a:t>
            </a:r>
            <a:r>
              <a:rPr lang="es-ES" dirty="0"/>
              <a:t> </a:t>
            </a:r>
            <a:r>
              <a:rPr lang="es-ES" dirty="0" err="1"/>
              <a:t>kasuan</a:t>
            </a:r>
            <a:r>
              <a:rPr lang="es-ES" dirty="0"/>
              <a:t> </a:t>
            </a:r>
            <a:r>
              <a:rPr lang="es-ES" dirty="0" err="1"/>
              <a:t>bakarrik</a:t>
            </a:r>
            <a:r>
              <a:rPr lang="es-ES" dirty="0"/>
              <a:t> izan zen LABA/GKI </a:t>
            </a:r>
            <a:r>
              <a:rPr lang="es-ES" dirty="0" err="1"/>
              <a:t>konbinazioa</a:t>
            </a:r>
            <a:r>
              <a:rPr lang="es-ES" dirty="0"/>
              <a:t> LAMA </a:t>
            </a:r>
            <a:r>
              <a:rPr lang="es-ES" dirty="0" err="1"/>
              <a:t>baino</a:t>
            </a:r>
            <a:r>
              <a:rPr lang="es-ES" dirty="0"/>
              <a:t> </a:t>
            </a:r>
            <a:r>
              <a:rPr lang="es-ES" dirty="0" err="1"/>
              <a:t>eraginkorragoa</a:t>
            </a:r>
            <a:r>
              <a:rPr lang="es-ES" dirty="0"/>
              <a:t>, </a:t>
            </a:r>
            <a:r>
              <a:rPr lang="es-ES" sz="2200" dirty="0"/>
              <a:t>(NNT=47 </a:t>
            </a:r>
            <a:r>
              <a:rPr lang="es-ES" sz="2200" dirty="0" err="1"/>
              <a:t>exazerbazio</a:t>
            </a:r>
            <a:r>
              <a:rPr lang="es-ES" sz="2200" dirty="0"/>
              <a:t> </a:t>
            </a:r>
            <a:r>
              <a:rPr lang="es-ES" sz="2200" dirty="0" err="1"/>
              <a:t>larria</a:t>
            </a:r>
            <a:r>
              <a:rPr lang="es-ES" sz="2200" dirty="0"/>
              <a:t> </a:t>
            </a:r>
            <a:r>
              <a:rPr lang="es-ES" sz="2200" dirty="0" err="1"/>
              <a:t>prebenitzeko</a:t>
            </a:r>
            <a:r>
              <a:rPr lang="es-ES" sz="2200" dirty="0"/>
              <a:t>, NNH=56 </a:t>
            </a:r>
            <a:r>
              <a:rPr lang="es-ES" sz="2200" dirty="0" err="1"/>
              <a:t>pneumonia</a:t>
            </a:r>
            <a:r>
              <a:rPr lang="es-ES" sz="2200" dirty="0"/>
              <a:t> </a:t>
            </a:r>
            <a:r>
              <a:rPr lang="es-ES" sz="2200" dirty="0" err="1"/>
              <a:t>larria</a:t>
            </a:r>
            <a:r>
              <a:rPr lang="es-ES" sz="2200" dirty="0"/>
              <a:t> </a:t>
            </a:r>
            <a:r>
              <a:rPr lang="es-ES" sz="2200" dirty="0" err="1"/>
              <a:t>eragiteko</a:t>
            </a:r>
            <a:r>
              <a:rPr lang="es-ES" sz="2200" dirty="0"/>
              <a:t>)</a:t>
            </a:r>
            <a:r>
              <a:rPr lang="es-ES" dirty="0"/>
              <a:t>. 	</a:t>
            </a:r>
          </a:p>
          <a:p>
            <a:r>
              <a:rPr lang="es-ES" dirty="0" err="1" smtClean="0"/>
              <a:t>Sentikortasun-analisia</a:t>
            </a:r>
            <a:r>
              <a:rPr lang="es-ES" dirty="0" smtClean="0"/>
              <a:t>: </a:t>
            </a:r>
            <a:r>
              <a:rPr lang="es-ES" dirty="0"/>
              <a:t>LABA/GKI </a:t>
            </a:r>
            <a:r>
              <a:rPr lang="es-ES" dirty="0" err="1"/>
              <a:t>bidezko</a:t>
            </a:r>
            <a:r>
              <a:rPr lang="es-ES" dirty="0"/>
              <a:t> </a:t>
            </a:r>
            <a:r>
              <a:rPr lang="es-ES" dirty="0" err="1" smtClean="0"/>
              <a:t>tratamenduarekin</a:t>
            </a:r>
            <a:r>
              <a:rPr lang="es-ES" dirty="0" smtClean="0"/>
              <a:t> </a:t>
            </a:r>
            <a:r>
              <a:rPr lang="es-ES" dirty="0" err="1"/>
              <a:t>exazerbazioen</a:t>
            </a:r>
            <a:r>
              <a:rPr lang="es-ES" dirty="0"/>
              <a:t> </a:t>
            </a:r>
            <a:r>
              <a:rPr lang="es-ES" dirty="0" err="1"/>
              <a:t>intzidentzia</a:t>
            </a:r>
            <a:r>
              <a:rPr lang="es-ES" dirty="0"/>
              <a:t> </a:t>
            </a:r>
            <a:r>
              <a:rPr lang="es-ES" dirty="0" err="1"/>
              <a:t>zertxobait</a:t>
            </a:r>
            <a:r>
              <a:rPr lang="es-ES" dirty="0"/>
              <a:t> </a:t>
            </a:r>
            <a:r>
              <a:rPr lang="es-ES" dirty="0" err="1"/>
              <a:t>txikiagoa</a:t>
            </a:r>
            <a:r>
              <a:rPr lang="es-ES" dirty="0"/>
              <a:t> </a:t>
            </a:r>
            <a:r>
              <a:rPr lang="es-ES" dirty="0" smtClean="0"/>
              <a:t>zen </a:t>
            </a:r>
            <a:r>
              <a:rPr lang="es-ES" dirty="0" err="1"/>
              <a:t>urtean</a:t>
            </a:r>
            <a:r>
              <a:rPr lang="es-ES" dirty="0"/>
              <a:t> </a:t>
            </a:r>
            <a:r>
              <a:rPr lang="es-ES" dirty="0" err="1"/>
              <a:t>bi</a:t>
            </a:r>
            <a:r>
              <a:rPr lang="es-ES" dirty="0"/>
              <a:t> </a:t>
            </a:r>
            <a:r>
              <a:rPr lang="es-ES" dirty="0" err="1"/>
              <a:t>exazerbazio</a:t>
            </a:r>
            <a:r>
              <a:rPr lang="es-ES" dirty="0"/>
              <a:t> </a:t>
            </a:r>
            <a:r>
              <a:rPr lang="es-ES" dirty="0" err="1"/>
              <a:t>edo</a:t>
            </a:r>
            <a:r>
              <a:rPr lang="es-ES" dirty="0"/>
              <a:t> </a:t>
            </a:r>
            <a:r>
              <a:rPr lang="es-ES" dirty="0" err="1"/>
              <a:t>gehiago</a:t>
            </a:r>
            <a:r>
              <a:rPr lang="es-ES" dirty="0"/>
              <a:t> </a:t>
            </a:r>
            <a:r>
              <a:rPr lang="es-ES" dirty="0" err="1"/>
              <a:t>izandako</a:t>
            </a:r>
            <a:r>
              <a:rPr lang="es-ES" dirty="0"/>
              <a:t> </a:t>
            </a:r>
            <a:r>
              <a:rPr lang="es-ES" dirty="0" err="1"/>
              <a:t>pazienteetan</a:t>
            </a:r>
            <a:r>
              <a:rPr lang="es-ES" dirty="0"/>
              <a:t>. </a:t>
            </a:r>
            <a:r>
              <a:rPr lang="es-ES" dirty="0" err="1"/>
              <a:t>Gainerako</a:t>
            </a:r>
            <a:r>
              <a:rPr lang="es-ES" dirty="0"/>
              <a:t> </a:t>
            </a:r>
            <a:r>
              <a:rPr lang="es-ES" dirty="0" err="1"/>
              <a:t>pazienteetan</a:t>
            </a:r>
            <a:r>
              <a:rPr lang="es-ES" dirty="0"/>
              <a:t>, </a:t>
            </a:r>
            <a:r>
              <a:rPr lang="es-ES" dirty="0" err="1"/>
              <a:t>nahiago</a:t>
            </a:r>
            <a:r>
              <a:rPr lang="es-ES" dirty="0"/>
              <a:t> da LAMA, </a:t>
            </a:r>
            <a:r>
              <a:rPr lang="es-ES" dirty="0" err="1"/>
              <a:t>GKIei</a:t>
            </a:r>
            <a:r>
              <a:rPr lang="es-ES" dirty="0"/>
              <a:t> </a:t>
            </a:r>
            <a:r>
              <a:rPr lang="es-ES" dirty="0" err="1"/>
              <a:t>lotutako</a:t>
            </a:r>
            <a:r>
              <a:rPr lang="es-ES" dirty="0"/>
              <a:t> </a:t>
            </a:r>
            <a:r>
              <a:rPr lang="es-ES" dirty="0" err="1"/>
              <a:t>pneumonia-arriskuarengatik</a:t>
            </a:r>
            <a:r>
              <a:rPr lang="es-ES" dirty="0"/>
              <a:t> (</a:t>
            </a:r>
            <a:r>
              <a:rPr lang="es-ES" dirty="0" err="1"/>
              <a:t>pneumonia-arriskua</a:t>
            </a:r>
            <a:r>
              <a:rPr lang="es-ES" dirty="0"/>
              <a:t> </a:t>
            </a:r>
            <a:r>
              <a:rPr lang="es-ES" dirty="0" err="1"/>
              <a:t>handiagoa</a:t>
            </a:r>
            <a:r>
              <a:rPr lang="es-ES" dirty="0"/>
              <a:t> izan zen </a:t>
            </a:r>
            <a:r>
              <a:rPr lang="es-ES" dirty="0" err="1"/>
              <a:t>eosinofiloen</a:t>
            </a:r>
            <a:r>
              <a:rPr lang="es-ES" dirty="0"/>
              <a:t> </a:t>
            </a:r>
            <a:r>
              <a:rPr lang="es-ES" dirty="0" err="1"/>
              <a:t>kontzentrazio</a:t>
            </a:r>
            <a:r>
              <a:rPr lang="es-ES" dirty="0"/>
              <a:t> </a:t>
            </a:r>
            <a:r>
              <a:rPr lang="es-ES" dirty="0" err="1"/>
              <a:t>guztietan</a:t>
            </a:r>
            <a:r>
              <a:rPr lang="es-ES" dirty="0"/>
              <a:t>). </a:t>
            </a:r>
            <a:endParaRPr lang="es-ES" dirty="0" smtClean="0"/>
          </a:p>
          <a:p>
            <a:r>
              <a:rPr lang="es-ES" dirty="0" err="1" smtClean="0"/>
              <a:t>Egileek</a:t>
            </a:r>
            <a:r>
              <a:rPr lang="es-ES" dirty="0" smtClean="0"/>
              <a:t> </a:t>
            </a:r>
            <a:r>
              <a:rPr lang="es-ES" dirty="0" err="1"/>
              <a:t>onartzen</a:t>
            </a:r>
            <a:r>
              <a:rPr lang="es-ES" dirty="0"/>
              <a:t> </a:t>
            </a:r>
            <a:r>
              <a:rPr lang="es-ES" dirty="0" err="1"/>
              <a:t>dute</a:t>
            </a:r>
            <a:r>
              <a:rPr lang="es-ES" dirty="0"/>
              <a:t> </a:t>
            </a:r>
            <a:r>
              <a:rPr lang="es-ES" dirty="0" err="1"/>
              <a:t>azterketa</a:t>
            </a:r>
            <a:r>
              <a:rPr lang="es-ES" dirty="0"/>
              <a:t> </a:t>
            </a:r>
            <a:r>
              <a:rPr lang="es-ES" dirty="0" err="1"/>
              <a:t>gehiago</a:t>
            </a:r>
            <a:r>
              <a:rPr lang="es-ES" dirty="0"/>
              <a:t> </a:t>
            </a:r>
            <a:r>
              <a:rPr lang="es-ES" dirty="0" err="1"/>
              <a:t>behar</a:t>
            </a:r>
            <a:r>
              <a:rPr lang="es-ES" dirty="0"/>
              <a:t> </a:t>
            </a:r>
            <a:r>
              <a:rPr lang="es-ES" dirty="0" err="1"/>
              <a:t>direla</a:t>
            </a:r>
            <a:r>
              <a:rPr lang="es-ES" dirty="0"/>
              <a:t> </a:t>
            </a:r>
            <a:r>
              <a:rPr lang="es-ES" dirty="0" err="1"/>
              <a:t>aurkikuntza</a:t>
            </a:r>
            <a:r>
              <a:rPr lang="es-ES" dirty="0"/>
              <a:t> </a:t>
            </a:r>
            <a:r>
              <a:rPr lang="es-ES" dirty="0" err="1"/>
              <a:t>hauek</a:t>
            </a:r>
            <a:r>
              <a:rPr lang="es-ES" dirty="0"/>
              <a:t> </a:t>
            </a:r>
            <a:r>
              <a:rPr lang="es-ES" dirty="0" err="1" smtClean="0"/>
              <a:t>egiaztatzeko</a:t>
            </a:r>
            <a:r>
              <a:rPr lang="es-ES" dirty="0" smtClean="0"/>
              <a:t>.</a:t>
            </a:r>
            <a:endParaRPr lang="es-ES" dirty="0"/>
          </a:p>
        </p:txBody>
      </p:sp>
    </p:spTree>
    <p:extLst>
      <p:ext uri="{BB962C8B-B14F-4D97-AF65-F5344CB8AC3E}">
        <p14:creationId xmlns:p14="http://schemas.microsoft.com/office/powerpoint/2010/main" val="4531895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30629" y="330292"/>
            <a:ext cx="8856617" cy="932451"/>
          </a:xfrm>
        </p:spPr>
        <p:txBody>
          <a:bodyPr/>
          <a:lstStyle/>
          <a:p>
            <a:pPr algn="ctr"/>
            <a:r>
              <a:rPr lang="es-ES" sz="3200" b="0" dirty="0">
                <a:latin typeface="Arial Black" panose="020B0A04020102020204" pitchFamily="34" charset="0"/>
              </a:rPr>
              <a:t>GOMENDIO BERRIENETAKO BATZUEN OINARRI DIREN EBIDENTZIAK</a:t>
            </a: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sp>
        <p:nvSpPr>
          <p:cNvPr id="5" name="Subtítulo 2"/>
          <p:cNvSpPr txBox="1">
            <a:spLocks/>
          </p:cNvSpPr>
          <p:nvPr/>
        </p:nvSpPr>
        <p:spPr>
          <a:xfrm>
            <a:off x="248194" y="1550125"/>
            <a:ext cx="8621486" cy="4299529"/>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3800" b="1" dirty="0" smtClean="0">
                <a:solidFill>
                  <a:srgbClr val="5FB1B6"/>
                </a:solidFill>
              </a:rPr>
              <a:t>LABA/GKI </a:t>
            </a:r>
            <a:r>
              <a:rPr lang="es-ES" sz="3800" b="1" dirty="0" err="1">
                <a:solidFill>
                  <a:srgbClr val="5FB1B6"/>
                </a:solidFill>
              </a:rPr>
              <a:t>bidezko</a:t>
            </a:r>
            <a:r>
              <a:rPr lang="es-ES" sz="3800" b="1" dirty="0">
                <a:solidFill>
                  <a:srgbClr val="5FB1B6"/>
                </a:solidFill>
              </a:rPr>
              <a:t> </a:t>
            </a:r>
            <a:r>
              <a:rPr lang="es-ES" sz="3800" b="1" dirty="0" err="1">
                <a:solidFill>
                  <a:srgbClr val="5FB1B6"/>
                </a:solidFill>
              </a:rPr>
              <a:t>hasierako</a:t>
            </a:r>
            <a:r>
              <a:rPr lang="es-ES" sz="3800" b="1" dirty="0">
                <a:solidFill>
                  <a:srgbClr val="5FB1B6"/>
                </a:solidFill>
              </a:rPr>
              <a:t> </a:t>
            </a:r>
            <a:r>
              <a:rPr lang="es-ES" sz="3800" b="1" dirty="0" err="1">
                <a:solidFill>
                  <a:srgbClr val="5FB1B6"/>
                </a:solidFill>
              </a:rPr>
              <a:t>tratamendua</a:t>
            </a:r>
            <a:r>
              <a:rPr lang="es-ES" sz="3800" b="1" dirty="0">
                <a:solidFill>
                  <a:srgbClr val="5FB1B6"/>
                </a:solidFill>
              </a:rPr>
              <a:t> LABA/LAMA </a:t>
            </a:r>
            <a:r>
              <a:rPr lang="es-ES" sz="3800" b="1" dirty="0" err="1">
                <a:solidFill>
                  <a:srgbClr val="5FB1B6"/>
                </a:solidFill>
              </a:rPr>
              <a:t>bidezkoa</a:t>
            </a:r>
            <a:r>
              <a:rPr lang="es-ES" sz="3800" b="1" dirty="0">
                <a:solidFill>
                  <a:srgbClr val="5FB1B6"/>
                </a:solidFill>
              </a:rPr>
              <a:t> </a:t>
            </a:r>
            <a:r>
              <a:rPr lang="es-ES" sz="3800" b="1" dirty="0" err="1">
                <a:solidFill>
                  <a:srgbClr val="5FB1B6"/>
                </a:solidFill>
              </a:rPr>
              <a:t>bezain</a:t>
            </a:r>
            <a:r>
              <a:rPr lang="es-ES" sz="3800" b="1" dirty="0">
                <a:solidFill>
                  <a:srgbClr val="5FB1B6"/>
                </a:solidFill>
              </a:rPr>
              <a:t> </a:t>
            </a:r>
            <a:r>
              <a:rPr lang="es-ES" sz="3800" b="1" dirty="0" err="1">
                <a:solidFill>
                  <a:srgbClr val="5FB1B6"/>
                </a:solidFill>
              </a:rPr>
              <a:t>eraginkorra</a:t>
            </a:r>
            <a:r>
              <a:rPr lang="es-ES" sz="3800" b="1" dirty="0">
                <a:solidFill>
                  <a:srgbClr val="5FB1B6"/>
                </a:solidFill>
              </a:rPr>
              <a:t> da, </a:t>
            </a:r>
            <a:r>
              <a:rPr lang="es-ES" sz="3800" b="1" dirty="0" err="1">
                <a:solidFill>
                  <a:srgbClr val="5FB1B6"/>
                </a:solidFill>
              </a:rPr>
              <a:t>baina</a:t>
            </a:r>
            <a:r>
              <a:rPr lang="es-ES" sz="3800" b="1" dirty="0">
                <a:solidFill>
                  <a:srgbClr val="5FB1B6"/>
                </a:solidFill>
              </a:rPr>
              <a:t> </a:t>
            </a:r>
            <a:r>
              <a:rPr lang="es-ES" sz="3800" b="1" dirty="0" err="1">
                <a:solidFill>
                  <a:srgbClr val="5FB1B6"/>
                </a:solidFill>
              </a:rPr>
              <a:t>pneumonia</a:t>
            </a:r>
            <a:r>
              <a:rPr lang="es-ES" sz="3800" b="1" dirty="0">
                <a:solidFill>
                  <a:srgbClr val="5FB1B6"/>
                </a:solidFill>
              </a:rPr>
              <a:t> </a:t>
            </a:r>
            <a:r>
              <a:rPr lang="es-ES" sz="3800" b="1" dirty="0" err="1">
                <a:solidFill>
                  <a:srgbClr val="5FB1B6"/>
                </a:solidFill>
              </a:rPr>
              <a:t>gehiago</a:t>
            </a:r>
            <a:r>
              <a:rPr lang="es-ES" sz="3800" b="1" dirty="0">
                <a:solidFill>
                  <a:srgbClr val="5FB1B6"/>
                </a:solidFill>
              </a:rPr>
              <a:t> </a:t>
            </a:r>
            <a:r>
              <a:rPr lang="es-ES" sz="3800" b="1" dirty="0" err="1">
                <a:solidFill>
                  <a:srgbClr val="5FB1B6"/>
                </a:solidFill>
              </a:rPr>
              <a:t>eragiten</a:t>
            </a:r>
            <a:r>
              <a:rPr lang="es-ES" sz="3800" b="1" dirty="0">
                <a:solidFill>
                  <a:srgbClr val="5FB1B6"/>
                </a:solidFill>
              </a:rPr>
              <a:t> </a:t>
            </a:r>
            <a:r>
              <a:rPr lang="es-ES" sz="3800" b="1" dirty="0" err="1">
                <a:solidFill>
                  <a:srgbClr val="5FB1B6"/>
                </a:solidFill>
              </a:rPr>
              <a:t>ditu</a:t>
            </a:r>
            <a:r>
              <a:rPr lang="es-ES" sz="3800" b="1" dirty="0">
                <a:solidFill>
                  <a:srgbClr val="5FB1B6"/>
                </a:solidFill>
              </a:rPr>
              <a:t>.</a:t>
            </a:r>
            <a:r>
              <a:rPr lang="es-ES" dirty="0"/>
              <a:t>	</a:t>
            </a:r>
          </a:p>
          <a:p>
            <a:pPr marL="0" indent="0">
              <a:buNone/>
            </a:pPr>
            <a:r>
              <a:rPr lang="es-ES" sz="3200" dirty="0" err="1" smtClean="0"/>
              <a:t>Kohorte-azterketa</a:t>
            </a:r>
            <a:r>
              <a:rPr lang="es-ES" sz="3200" dirty="0" smtClean="0"/>
              <a:t> LABA/LAMA </a:t>
            </a:r>
            <a:r>
              <a:rPr lang="es-ES" sz="3200" dirty="0" err="1"/>
              <a:t>bidezko</a:t>
            </a:r>
            <a:r>
              <a:rPr lang="es-ES" sz="3200" dirty="0"/>
              <a:t> </a:t>
            </a:r>
            <a:r>
              <a:rPr lang="es-ES" sz="3200" dirty="0" err="1"/>
              <a:t>tratamenduaren</a:t>
            </a:r>
            <a:r>
              <a:rPr lang="es-ES" sz="3200" dirty="0"/>
              <a:t> </a:t>
            </a:r>
            <a:r>
              <a:rPr lang="es-ES" sz="3200" dirty="0" err="1"/>
              <a:t>hasierak</a:t>
            </a:r>
            <a:r>
              <a:rPr lang="es-ES" sz="3200" dirty="0"/>
              <a:t> eta LABA/GKI </a:t>
            </a:r>
            <a:r>
              <a:rPr lang="es-ES" sz="3200" dirty="0" err="1"/>
              <a:t>bidezko</a:t>
            </a:r>
            <a:r>
              <a:rPr lang="es-ES" sz="3200" dirty="0"/>
              <a:t> </a:t>
            </a:r>
            <a:r>
              <a:rPr lang="es-ES" sz="3200" dirty="0" err="1"/>
              <a:t>hasierak</a:t>
            </a:r>
            <a:r>
              <a:rPr lang="es-ES" sz="3200" dirty="0"/>
              <a:t> </a:t>
            </a:r>
            <a:r>
              <a:rPr lang="es-ES" sz="3200" dirty="0" err="1" smtClean="0"/>
              <a:t>alderatzeko</a:t>
            </a:r>
            <a:r>
              <a:rPr lang="es-ES" sz="3200" dirty="0" smtClean="0"/>
              <a:t> </a:t>
            </a:r>
            <a:r>
              <a:rPr lang="es-ES" sz="3200" dirty="0" err="1"/>
              <a:t>exazerbazio</a:t>
            </a:r>
            <a:r>
              <a:rPr lang="es-ES" sz="3200" dirty="0"/>
              <a:t> </a:t>
            </a:r>
            <a:r>
              <a:rPr lang="es-ES" sz="3200" dirty="0" err="1"/>
              <a:t>moderatu</a:t>
            </a:r>
            <a:r>
              <a:rPr lang="es-ES" sz="3200" dirty="0"/>
              <a:t> </a:t>
            </a:r>
            <a:r>
              <a:rPr lang="es-ES" sz="3200" dirty="0" err="1"/>
              <a:t>edo</a:t>
            </a:r>
            <a:r>
              <a:rPr lang="es-ES" sz="3200" dirty="0"/>
              <a:t> </a:t>
            </a:r>
            <a:r>
              <a:rPr lang="es-ES" sz="3200" dirty="0" err="1"/>
              <a:t>larrietan</a:t>
            </a:r>
            <a:r>
              <a:rPr lang="es-ES" sz="3200" dirty="0"/>
              <a:t> eta </a:t>
            </a:r>
            <a:r>
              <a:rPr lang="es-ES" sz="3200" dirty="0" err="1"/>
              <a:t>pneumonia</a:t>
            </a:r>
            <a:r>
              <a:rPr lang="es-ES" sz="3200" dirty="0"/>
              <a:t> </a:t>
            </a:r>
            <a:r>
              <a:rPr lang="es-ES" sz="3200" dirty="0" err="1"/>
              <a:t>larriaren</a:t>
            </a:r>
            <a:r>
              <a:rPr lang="es-ES" sz="3200" dirty="0"/>
              <a:t> </a:t>
            </a:r>
            <a:r>
              <a:rPr lang="es-ES" sz="3200" dirty="0" err="1"/>
              <a:t>intzidentzian</a:t>
            </a:r>
            <a:r>
              <a:rPr lang="es-ES" sz="3200" dirty="0"/>
              <a:t> </a:t>
            </a:r>
            <a:r>
              <a:rPr lang="es-ES" sz="3200" dirty="0" err="1"/>
              <a:t>d</a:t>
            </a:r>
            <a:r>
              <a:rPr lang="es-ES" sz="3200" dirty="0" err="1" smtClean="0"/>
              <a:t>uten</a:t>
            </a:r>
            <a:r>
              <a:rPr lang="es-ES" sz="3200" dirty="0" smtClean="0"/>
              <a:t> </a:t>
            </a:r>
            <a:r>
              <a:rPr lang="es-ES" sz="3200" dirty="0" err="1"/>
              <a:t>eragina</a:t>
            </a:r>
            <a:r>
              <a:rPr lang="es-ES" sz="3200" dirty="0"/>
              <a:t> </a:t>
            </a:r>
            <a:r>
              <a:rPr lang="es-ES" sz="3200" dirty="0" err="1" smtClean="0"/>
              <a:t>ebaluatzeko</a:t>
            </a:r>
            <a:r>
              <a:rPr lang="es-ES" sz="3200" dirty="0" smtClean="0"/>
              <a:t>: </a:t>
            </a:r>
            <a:r>
              <a:rPr lang="es-ES" sz="3200" dirty="0"/>
              <a:t>	</a:t>
            </a:r>
          </a:p>
          <a:p>
            <a:r>
              <a:rPr lang="es-ES" sz="3200" dirty="0" err="1"/>
              <a:t>Exazerbazioen</a:t>
            </a:r>
            <a:r>
              <a:rPr lang="es-ES" sz="3200" dirty="0"/>
              <a:t> </a:t>
            </a:r>
            <a:r>
              <a:rPr lang="es-ES" sz="3200" dirty="0" err="1" smtClean="0"/>
              <a:t>prebentzioa</a:t>
            </a:r>
            <a:r>
              <a:rPr lang="es-ES" sz="3200" dirty="0" smtClean="0"/>
              <a:t>: </a:t>
            </a:r>
            <a:r>
              <a:rPr lang="es-ES" sz="3200" dirty="0" err="1"/>
              <a:t>ez</a:t>
            </a:r>
            <a:r>
              <a:rPr lang="es-ES" sz="3200" dirty="0"/>
              <a:t> zen </a:t>
            </a:r>
            <a:r>
              <a:rPr lang="es-ES" sz="3200" dirty="0" err="1"/>
              <a:t>alde</a:t>
            </a:r>
            <a:r>
              <a:rPr lang="es-ES" sz="3200" dirty="0"/>
              <a:t> </a:t>
            </a:r>
            <a:r>
              <a:rPr lang="es-ES" sz="3200" dirty="0" err="1"/>
              <a:t>garrantzitsurik</a:t>
            </a:r>
            <a:r>
              <a:rPr lang="es-ES" sz="3200" dirty="0"/>
              <a:t> </a:t>
            </a:r>
            <a:r>
              <a:rPr lang="es-ES" sz="3200" dirty="0" err="1" smtClean="0"/>
              <a:t>ikusi</a:t>
            </a:r>
            <a:r>
              <a:rPr lang="es-ES" sz="3200" dirty="0"/>
              <a:t>	</a:t>
            </a:r>
          </a:p>
          <a:p>
            <a:r>
              <a:rPr lang="es-ES" sz="3200" dirty="0"/>
              <a:t>LABA/LAMA </a:t>
            </a:r>
            <a:r>
              <a:rPr lang="es-ES" sz="3200" dirty="0" err="1"/>
              <a:t>konbinazioa</a:t>
            </a:r>
            <a:r>
              <a:rPr lang="es-ES" sz="3200" dirty="0"/>
              <a:t> </a:t>
            </a:r>
            <a:r>
              <a:rPr lang="es-ES" sz="3200" dirty="0" err="1"/>
              <a:t>seguruagoa</a:t>
            </a:r>
            <a:r>
              <a:rPr lang="es-ES" sz="3200" dirty="0"/>
              <a:t> zen </a:t>
            </a:r>
            <a:r>
              <a:rPr lang="es-ES" sz="3200" dirty="0" err="1"/>
              <a:t>pneumonia</a:t>
            </a:r>
            <a:r>
              <a:rPr lang="es-ES" sz="3200" dirty="0"/>
              <a:t> </a:t>
            </a:r>
            <a:r>
              <a:rPr lang="es-ES" sz="3200" dirty="0" err="1"/>
              <a:t>gutxiago</a:t>
            </a:r>
            <a:r>
              <a:rPr lang="es-ES" sz="3200" dirty="0"/>
              <a:t> </a:t>
            </a:r>
            <a:r>
              <a:rPr lang="es-ES" sz="3200" dirty="0" err="1"/>
              <a:t>izatearekin</a:t>
            </a:r>
            <a:r>
              <a:rPr lang="es-ES" sz="3200" dirty="0"/>
              <a:t> </a:t>
            </a:r>
            <a:r>
              <a:rPr lang="es-ES" sz="3200" dirty="0" err="1"/>
              <a:t>lotuta</a:t>
            </a:r>
            <a:r>
              <a:rPr lang="es-ES" sz="3200" dirty="0"/>
              <a:t> </a:t>
            </a:r>
            <a:r>
              <a:rPr lang="es-ES" sz="3200" dirty="0" err="1"/>
              <a:t>zegoelako</a:t>
            </a:r>
            <a:r>
              <a:rPr lang="es-ES" sz="3200" dirty="0"/>
              <a:t> «</a:t>
            </a:r>
            <a:r>
              <a:rPr lang="es-ES" sz="3200" dirty="0" err="1"/>
              <a:t>on</a:t>
            </a:r>
            <a:r>
              <a:rPr lang="es-ES" sz="3200" dirty="0"/>
              <a:t> </a:t>
            </a:r>
            <a:r>
              <a:rPr lang="es-ES" sz="3200" dirty="0" err="1"/>
              <a:t>treatment</a:t>
            </a:r>
            <a:r>
              <a:rPr lang="es-ES" sz="3200" dirty="0"/>
              <a:t>» </a:t>
            </a:r>
            <a:r>
              <a:rPr lang="es-ES" sz="3200" dirty="0" err="1"/>
              <a:t>analisian</a:t>
            </a:r>
            <a:r>
              <a:rPr lang="es-ES" sz="3200" dirty="0"/>
              <a:t> (</a:t>
            </a:r>
            <a:r>
              <a:rPr lang="es-ES" sz="3200" dirty="0" err="1"/>
              <a:t>pazienteek</a:t>
            </a:r>
            <a:r>
              <a:rPr lang="es-ES" sz="3200" dirty="0"/>
              <a:t> </a:t>
            </a:r>
            <a:r>
              <a:rPr lang="es-ES" sz="3200" dirty="0" err="1"/>
              <a:t>tratamenduak</a:t>
            </a:r>
            <a:r>
              <a:rPr lang="es-ES" sz="3200" dirty="0"/>
              <a:t> </a:t>
            </a:r>
            <a:r>
              <a:rPr lang="es-ES" sz="3200" dirty="0" err="1"/>
              <a:t>aldatu</a:t>
            </a:r>
            <a:r>
              <a:rPr lang="es-ES" sz="3200" dirty="0"/>
              <a:t> </a:t>
            </a:r>
            <a:r>
              <a:rPr lang="es-ES" sz="3200" dirty="0" err="1"/>
              <a:t>edo</a:t>
            </a:r>
            <a:r>
              <a:rPr lang="es-ES" sz="3200" dirty="0"/>
              <a:t> </a:t>
            </a:r>
            <a:r>
              <a:rPr lang="es-ES" sz="3200" dirty="0" err="1"/>
              <a:t>gehitu</a:t>
            </a:r>
            <a:r>
              <a:rPr lang="es-ES" sz="3200" dirty="0"/>
              <a:t> </a:t>
            </a:r>
            <a:r>
              <a:rPr lang="es-ES" sz="3200" dirty="0" err="1"/>
              <a:t>zitzaketen</a:t>
            </a:r>
            <a:r>
              <a:rPr lang="es-ES" sz="3200" dirty="0"/>
              <a:t>). </a:t>
            </a:r>
            <a:r>
              <a:rPr lang="es-ES" sz="3200" dirty="0" err="1"/>
              <a:t>Sentikortasun-analisiak</a:t>
            </a:r>
            <a:r>
              <a:rPr lang="es-ES" sz="3200" dirty="0"/>
              <a:t> </a:t>
            </a:r>
            <a:r>
              <a:rPr lang="es-ES" sz="3200" dirty="0" err="1"/>
              <a:t>erakutsi</a:t>
            </a:r>
            <a:r>
              <a:rPr lang="es-ES" sz="3200" dirty="0"/>
              <a:t> </a:t>
            </a:r>
            <a:r>
              <a:rPr lang="es-ES" sz="3200" dirty="0" err="1"/>
              <a:t>zuen</a:t>
            </a:r>
            <a:r>
              <a:rPr lang="es-ES" sz="3200" dirty="0"/>
              <a:t> </a:t>
            </a:r>
            <a:r>
              <a:rPr lang="es-ES" sz="3200" dirty="0" err="1"/>
              <a:t>exazerbazioen</a:t>
            </a:r>
            <a:r>
              <a:rPr lang="es-ES" sz="3200" dirty="0"/>
              <a:t> </a:t>
            </a:r>
            <a:r>
              <a:rPr lang="es-ES" sz="3200" dirty="0" err="1"/>
              <a:t>intzidentzia</a:t>
            </a:r>
            <a:r>
              <a:rPr lang="es-ES" sz="3200" dirty="0"/>
              <a:t> </a:t>
            </a:r>
            <a:r>
              <a:rPr lang="es-ES" sz="3200" dirty="0" err="1"/>
              <a:t>handiagoa</a:t>
            </a:r>
            <a:r>
              <a:rPr lang="es-ES" sz="3200" dirty="0"/>
              <a:t> </a:t>
            </a:r>
            <a:r>
              <a:rPr lang="es-ES" sz="3200" dirty="0" err="1"/>
              <a:t>zela</a:t>
            </a:r>
            <a:r>
              <a:rPr lang="es-ES" sz="3200" dirty="0"/>
              <a:t> (</a:t>
            </a:r>
            <a:r>
              <a:rPr lang="es-ES" sz="3200" dirty="0" err="1"/>
              <a:t>baina</a:t>
            </a:r>
            <a:r>
              <a:rPr lang="es-ES" sz="3200" dirty="0"/>
              <a:t> </a:t>
            </a:r>
            <a:r>
              <a:rPr lang="es-ES" sz="3200" dirty="0" err="1"/>
              <a:t>estatistikoki</a:t>
            </a:r>
            <a:r>
              <a:rPr lang="es-ES" sz="3200" dirty="0"/>
              <a:t> </a:t>
            </a:r>
            <a:r>
              <a:rPr lang="es-ES" sz="3200" dirty="0" err="1"/>
              <a:t>ez</a:t>
            </a:r>
            <a:r>
              <a:rPr lang="es-ES" sz="3200" dirty="0"/>
              <a:t> </a:t>
            </a:r>
            <a:r>
              <a:rPr lang="es-ES" sz="3200" dirty="0" err="1"/>
              <a:t>zuen</a:t>
            </a:r>
            <a:r>
              <a:rPr lang="es-ES" sz="3200" dirty="0"/>
              <a:t> </a:t>
            </a:r>
            <a:r>
              <a:rPr lang="es-ES" sz="3200" dirty="0" err="1"/>
              <a:t>garrantzirik</a:t>
            </a:r>
            <a:r>
              <a:rPr lang="es-ES" sz="3200" dirty="0"/>
              <a:t> izan) LABA/LAMA </a:t>
            </a:r>
            <a:r>
              <a:rPr lang="es-ES" sz="3200" dirty="0" err="1"/>
              <a:t>bidezko</a:t>
            </a:r>
            <a:r>
              <a:rPr lang="es-ES" sz="3200" dirty="0"/>
              <a:t> </a:t>
            </a:r>
            <a:r>
              <a:rPr lang="es-ES" sz="3200" dirty="0" err="1"/>
              <a:t>tratamenduan</a:t>
            </a:r>
            <a:r>
              <a:rPr lang="es-ES" sz="3200" dirty="0"/>
              <a:t> &gt;% 6-ko </a:t>
            </a:r>
            <a:r>
              <a:rPr lang="es-ES" sz="3200" dirty="0" err="1"/>
              <a:t>eosinofiloen</a:t>
            </a:r>
            <a:r>
              <a:rPr lang="es-ES" sz="3200" dirty="0"/>
              <a:t> </a:t>
            </a:r>
            <a:r>
              <a:rPr lang="es-ES" sz="3200" dirty="0" err="1"/>
              <a:t>kontaketa</a:t>
            </a:r>
            <a:r>
              <a:rPr lang="es-ES" sz="3200" dirty="0"/>
              <a:t> </a:t>
            </a:r>
            <a:r>
              <a:rPr lang="es-ES" sz="3200" dirty="0" err="1"/>
              <a:t>zuten</a:t>
            </a:r>
            <a:r>
              <a:rPr lang="es-ES" sz="3200" dirty="0"/>
              <a:t> </a:t>
            </a:r>
            <a:r>
              <a:rPr lang="es-ES" sz="3200" dirty="0" err="1" smtClean="0"/>
              <a:t>pazienteetan</a:t>
            </a:r>
            <a:r>
              <a:rPr lang="es-ES" sz="3200" dirty="0"/>
              <a:t>.</a:t>
            </a:r>
          </a:p>
          <a:p>
            <a:endParaRPr lang="es-ES" sz="3200" dirty="0" smtClean="0"/>
          </a:p>
          <a:p>
            <a:pPr marL="0" indent="0">
              <a:buNone/>
            </a:pPr>
            <a:r>
              <a:rPr lang="es-ES" sz="3200" dirty="0" err="1" smtClean="0"/>
              <a:t>AEMPSen</a:t>
            </a:r>
            <a:r>
              <a:rPr lang="es-ES" sz="3200" dirty="0" smtClean="0"/>
              <a:t> </a:t>
            </a:r>
            <a:r>
              <a:rPr lang="es-ES" sz="3200" dirty="0" err="1" smtClean="0"/>
              <a:t>oharra</a:t>
            </a:r>
            <a:r>
              <a:rPr lang="es-ES" sz="3200" dirty="0" smtClean="0"/>
              <a:t> </a:t>
            </a:r>
            <a:r>
              <a:rPr lang="es-ES" sz="3200" dirty="0" err="1" smtClean="0"/>
              <a:t>PRACen</a:t>
            </a:r>
            <a:r>
              <a:rPr lang="es-ES" sz="3200" dirty="0" smtClean="0"/>
              <a:t> </a:t>
            </a:r>
            <a:r>
              <a:rPr lang="es-ES" sz="3200" dirty="0" err="1"/>
              <a:t>berrikuspena</a:t>
            </a:r>
            <a:r>
              <a:rPr lang="es-ES" sz="3200" dirty="0"/>
              <a:t> </a:t>
            </a:r>
            <a:r>
              <a:rPr lang="es-ES" sz="3200" dirty="0" err="1"/>
              <a:t>amaitu</a:t>
            </a:r>
            <a:r>
              <a:rPr lang="es-ES" sz="3200" dirty="0"/>
              <a:t> </a:t>
            </a:r>
            <a:r>
              <a:rPr lang="es-ES" sz="3200" dirty="0" err="1" smtClean="0"/>
              <a:t>ondoren</a:t>
            </a:r>
            <a:r>
              <a:rPr lang="es-ES" sz="3200" dirty="0" smtClean="0"/>
              <a:t>: </a:t>
            </a:r>
            <a:r>
              <a:rPr lang="es-ES" sz="3200" dirty="0"/>
              <a:t>BGBK </a:t>
            </a:r>
            <a:r>
              <a:rPr lang="es-ES" sz="3200" dirty="0" err="1"/>
              <a:t>duten</a:t>
            </a:r>
            <a:r>
              <a:rPr lang="es-ES" sz="3200" dirty="0"/>
              <a:t> </a:t>
            </a:r>
            <a:r>
              <a:rPr lang="es-ES" sz="3200" dirty="0" err="1"/>
              <a:t>pazienteen</a:t>
            </a:r>
            <a:r>
              <a:rPr lang="es-ES" sz="3200" dirty="0"/>
              <a:t> </a:t>
            </a:r>
            <a:r>
              <a:rPr lang="es-ES" sz="3200" dirty="0" err="1"/>
              <a:t>kasuan</a:t>
            </a:r>
            <a:r>
              <a:rPr lang="es-ES" sz="3200" dirty="0"/>
              <a:t> eta GKI </a:t>
            </a:r>
            <a:r>
              <a:rPr lang="es-ES" sz="3200" dirty="0" err="1"/>
              <a:t>bidezko</a:t>
            </a:r>
            <a:r>
              <a:rPr lang="es-ES" sz="3200" dirty="0"/>
              <a:t> </a:t>
            </a:r>
            <a:r>
              <a:rPr lang="es-ES" sz="3200" dirty="0" err="1"/>
              <a:t>tratamendua</a:t>
            </a:r>
            <a:r>
              <a:rPr lang="es-ES" sz="3200" dirty="0"/>
              <a:t> </a:t>
            </a:r>
            <a:r>
              <a:rPr lang="es-ES" sz="3200" dirty="0" err="1"/>
              <a:t>jasotzen</a:t>
            </a:r>
            <a:r>
              <a:rPr lang="es-ES" sz="3200" dirty="0"/>
              <a:t> </a:t>
            </a:r>
            <a:r>
              <a:rPr lang="es-ES" sz="3200" dirty="0" err="1"/>
              <a:t>duten</a:t>
            </a:r>
            <a:r>
              <a:rPr lang="es-ES" sz="3200" dirty="0"/>
              <a:t> </a:t>
            </a:r>
            <a:r>
              <a:rPr lang="es-ES" sz="3200" dirty="0" err="1"/>
              <a:t>pazienteek</a:t>
            </a:r>
            <a:r>
              <a:rPr lang="es-ES" sz="3200" dirty="0"/>
              <a:t> </a:t>
            </a:r>
            <a:r>
              <a:rPr lang="es-ES" sz="3200" dirty="0" err="1"/>
              <a:t>arrisku</a:t>
            </a:r>
            <a:r>
              <a:rPr lang="es-ES" sz="3200" dirty="0"/>
              <a:t> </a:t>
            </a:r>
            <a:r>
              <a:rPr lang="es-ES" sz="3200" dirty="0" err="1"/>
              <a:t>handiagoa</a:t>
            </a:r>
            <a:r>
              <a:rPr lang="es-ES" sz="3200" dirty="0"/>
              <a:t> </a:t>
            </a:r>
            <a:r>
              <a:rPr lang="es-ES" sz="3200" dirty="0" err="1" smtClean="0"/>
              <a:t>dute</a:t>
            </a:r>
            <a:r>
              <a:rPr lang="es-ES" sz="3200" dirty="0" smtClean="0"/>
              <a:t> </a:t>
            </a:r>
            <a:r>
              <a:rPr lang="es-ES" sz="3200" dirty="0" err="1"/>
              <a:t>pneumonia</a:t>
            </a:r>
            <a:r>
              <a:rPr lang="es-ES" sz="3200" dirty="0"/>
              <a:t> </a:t>
            </a:r>
            <a:r>
              <a:rPr lang="es-ES" sz="3200" dirty="0" err="1" smtClean="0"/>
              <a:t>izateko</a:t>
            </a:r>
            <a:r>
              <a:rPr lang="es-ES" sz="3200" dirty="0" smtClean="0"/>
              <a:t>. </a:t>
            </a:r>
            <a:r>
              <a:rPr lang="es-ES" sz="3200" dirty="0" err="1" smtClean="0"/>
              <a:t>Sendagaien</a:t>
            </a:r>
            <a:r>
              <a:rPr lang="es-ES" sz="3200" dirty="0" smtClean="0"/>
              <a:t> </a:t>
            </a:r>
            <a:r>
              <a:rPr lang="es-ES" sz="3200" dirty="0" err="1"/>
              <a:t>fitxa</a:t>
            </a:r>
            <a:r>
              <a:rPr lang="es-ES" sz="3200" dirty="0"/>
              <a:t> </a:t>
            </a:r>
            <a:r>
              <a:rPr lang="es-ES" sz="3200" dirty="0" err="1"/>
              <a:t>teknikoak</a:t>
            </a:r>
            <a:r>
              <a:rPr lang="es-ES" sz="3200" dirty="0"/>
              <a:t> </a:t>
            </a:r>
            <a:r>
              <a:rPr lang="es-ES" sz="3200" dirty="0" err="1" smtClean="0"/>
              <a:t>eguneratzea</a:t>
            </a:r>
            <a:r>
              <a:rPr lang="es-ES" sz="3200" dirty="0" smtClean="0"/>
              <a:t>, </a:t>
            </a:r>
            <a:r>
              <a:rPr lang="es-ES" sz="3200" dirty="0" err="1"/>
              <a:t>arrisku</a:t>
            </a:r>
            <a:r>
              <a:rPr lang="es-ES" sz="3200" dirty="0"/>
              <a:t> </a:t>
            </a:r>
            <a:r>
              <a:rPr lang="es-ES" sz="3200" dirty="0" err="1"/>
              <a:t>hori</a:t>
            </a:r>
            <a:r>
              <a:rPr lang="es-ES" sz="3200" dirty="0"/>
              <a:t> </a:t>
            </a:r>
            <a:r>
              <a:rPr lang="es-ES" sz="3200" dirty="0" err="1"/>
              <a:t>ager</a:t>
            </a:r>
            <a:r>
              <a:rPr lang="es-ES" sz="3200" dirty="0"/>
              <a:t> </a:t>
            </a:r>
            <a:r>
              <a:rPr lang="es-ES" sz="3200" dirty="0" err="1" smtClean="0"/>
              <a:t>dadin</a:t>
            </a:r>
            <a:r>
              <a:rPr lang="es-ES" sz="3200" dirty="0" smtClean="0"/>
              <a:t>.  </a:t>
            </a:r>
            <a:endParaRPr lang="es-ES" sz="3200" dirty="0"/>
          </a:p>
          <a:p>
            <a:endParaRPr lang="es-ES" sz="3200" dirty="0"/>
          </a:p>
          <a:p>
            <a:pPr marL="0" indent="0">
              <a:buNone/>
            </a:pPr>
            <a:r>
              <a:rPr lang="es-ES" sz="3200" dirty="0" err="1"/>
              <a:t>Pneumonia-arrisku</a:t>
            </a:r>
            <a:r>
              <a:rPr lang="es-ES" sz="3200" dirty="0"/>
              <a:t> </a:t>
            </a:r>
            <a:r>
              <a:rPr lang="es-ES" sz="3200" dirty="0" err="1"/>
              <a:t>handiena</a:t>
            </a:r>
            <a:r>
              <a:rPr lang="es-ES" sz="3200" dirty="0"/>
              <a:t> </a:t>
            </a:r>
            <a:r>
              <a:rPr lang="es-ES" sz="3200" dirty="0" err="1"/>
              <a:t>duten</a:t>
            </a:r>
            <a:r>
              <a:rPr lang="es-ES" sz="3200" dirty="0"/>
              <a:t> </a:t>
            </a:r>
            <a:r>
              <a:rPr lang="es-ES" sz="3200" dirty="0" err="1" smtClean="0"/>
              <a:t>pazienteak</a:t>
            </a:r>
            <a:r>
              <a:rPr lang="es-ES" sz="3200" dirty="0" smtClean="0"/>
              <a:t>: </a:t>
            </a:r>
            <a:r>
              <a:rPr lang="es-ES" sz="3200" dirty="0" err="1" smtClean="0"/>
              <a:t>erretzaileak</a:t>
            </a:r>
            <a:r>
              <a:rPr lang="es-ES" sz="3200" dirty="0" smtClean="0"/>
              <a:t>, </a:t>
            </a:r>
            <a:r>
              <a:rPr lang="es-ES" sz="3200" dirty="0"/>
              <a:t>55 </a:t>
            </a:r>
            <a:r>
              <a:rPr lang="es-ES" sz="3200" dirty="0" err="1"/>
              <a:t>urtetik</a:t>
            </a:r>
            <a:r>
              <a:rPr lang="es-ES" sz="3200" dirty="0"/>
              <a:t> </a:t>
            </a:r>
            <a:r>
              <a:rPr lang="es-ES" sz="3200" dirty="0" err="1"/>
              <a:t>gorakoak</a:t>
            </a:r>
            <a:r>
              <a:rPr lang="es-ES" sz="3200" dirty="0"/>
              <a:t>, </a:t>
            </a:r>
            <a:r>
              <a:rPr lang="es-ES" sz="3200" dirty="0" err="1"/>
              <a:t>aurretik</a:t>
            </a:r>
            <a:r>
              <a:rPr lang="es-ES" sz="3200" dirty="0"/>
              <a:t> </a:t>
            </a:r>
            <a:r>
              <a:rPr lang="es-ES" sz="3200" dirty="0" err="1"/>
              <a:t>exazerbazioak</a:t>
            </a:r>
            <a:r>
              <a:rPr lang="es-ES" sz="3200" dirty="0"/>
              <a:t> </a:t>
            </a:r>
            <a:r>
              <a:rPr lang="es-ES" sz="3200" dirty="0" err="1"/>
              <a:t>edo</a:t>
            </a:r>
            <a:r>
              <a:rPr lang="es-ES" sz="3200" dirty="0"/>
              <a:t> </a:t>
            </a:r>
            <a:r>
              <a:rPr lang="es-ES" sz="3200" dirty="0" err="1"/>
              <a:t>pneumoniak</a:t>
            </a:r>
            <a:r>
              <a:rPr lang="es-ES" sz="3200" dirty="0"/>
              <a:t> izan </a:t>
            </a:r>
            <a:r>
              <a:rPr lang="es-ES" sz="3200" dirty="0" err="1"/>
              <a:t>dituztenak</a:t>
            </a:r>
            <a:r>
              <a:rPr lang="es-ES" sz="3200" dirty="0"/>
              <a:t> eta GMI&lt;25 mg/kg </a:t>
            </a:r>
            <a:r>
              <a:rPr lang="es-ES" sz="3200" dirty="0" err="1" smtClean="0"/>
              <a:t>koak</a:t>
            </a:r>
            <a:r>
              <a:rPr lang="es-ES" sz="3200" dirty="0" smtClean="0"/>
              <a:t>, </a:t>
            </a:r>
            <a:r>
              <a:rPr lang="es-ES" sz="3200" dirty="0" err="1"/>
              <a:t>baita</a:t>
            </a:r>
            <a:r>
              <a:rPr lang="es-ES" sz="3200" dirty="0"/>
              <a:t> MRC testean disnea-</a:t>
            </a:r>
            <a:r>
              <a:rPr lang="es-ES" sz="3200" dirty="0" err="1"/>
              <a:t>maila</a:t>
            </a:r>
            <a:r>
              <a:rPr lang="es-ES" sz="3200" dirty="0"/>
              <a:t> </a:t>
            </a:r>
            <a:r>
              <a:rPr lang="es-ES" sz="3200" dirty="0" err="1"/>
              <a:t>handiena</a:t>
            </a:r>
            <a:r>
              <a:rPr lang="es-ES" sz="3200" dirty="0"/>
              <a:t> eta </a:t>
            </a:r>
            <a:r>
              <a:rPr lang="es-ES" sz="3200" dirty="0" err="1"/>
              <a:t>arnasbidearen</a:t>
            </a:r>
            <a:r>
              <a:rPr lang="es-ES" sz="3200" dirty="0"/>
              <a:t> </a:t>
            </a:r>
            <a:r>
              <a:rPr lang="es-ES" sz="3200" dirty="0" err="1"/>
              <a:t>mugatze</a:t>
            </a:r>
            <a:r>
              <a:rPr lang="es-ES" sz="3200" dirty="0"/>
              <a:t> </a:t>
            </a:r>
            <a:r>
              <a:rPr lang="es-ES" sz="3200" dirty="0" err="1"/>
              <a:t>larria</a:t>
            </a:r>
            <a:r>
              <a:rPr lang="es-ES" sz="3200" dirty="0"/>
              <a:t> </a:t>
            </a:r>
            <a:r>
              <a:rPr lang="es-ES" sz="3200" dirty="0" err="1"/>
              <a:t>dutenak</a:t>
            </a:r>
            <a:r>
              <a:rPr lang="es-ES" sz="3200" dirty="0"/>
              <a:t> </a:t>
            </a:r>
            <a:r>
              <a:rPr lang="es-ES" sz="3200" dirty="0" smtClean="0"/>
              <a:t>ere.</a:t>
            </a:r>
            <a:endParaRPr lang="es-ES" sz="3200" dirty="0"/>
          </a:p>
        </p:txBody>
      </p:sp>
    </p:spTree>
    <p:extLst>
      <p:ext uri="{BB962C8B-B14F-4D97-AF65-F5344CB8AC3E}">
        <p14:creationId xmlns:p14="http://schemas.microsoft.com/office/powerpoint/2010/main" val="21609601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30629" y="330292"/>
            <a:ext cx="8856617" cy="932451"/>
          </a:xfrm>
        </p:spPr>
        <p:txBody>
          <a:bodyPr/>
          <a:lstStyle/>
          <a:p>
            <a:pPr algn="ctr"/>
            <a:r>
              <a:rPr lang="es-ES" sz="3200" b="0" dirty="0">
                <a:latin typeface="Arial Black" panose="020B0A04020102020204" pitchFamily="34" charset="0"/>
              </a:rPr>
              <a:t>GOMENDIO BERRIENETAKO BATZUEN OINARRI DIREN EBIDENTZIAK</a:t>
            </a: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sp>
        <p:nvSpPr>
          <p:cNvPr id="5" name="Subtítulo 2"/>
          <p:cNvSpPr txBox="1">
            <a:spLocks/>
          </p:cNvSpPr>
          <p:nvPr/>
        </p:nvSpPr>
        <p:spPr>
          <a:xfrm>
            <a:off x="248194" y="1550126"/>
            <a:ext cx="8621486" cy="3936274"/>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3900" b="1" dirty="0" err="1">
                <a:solidFill>
                  <a:srgbClr val="5FB1B6"/>
                </a:solidFill>
              </a:rPr>
              <a:t>Monoterapian</a:t>
            </a:r>
            <a:r>
              <a:rPr lang="es-ES" sz="3900" b="1" dirty="0">
                <a:solidFill>
                  <a:srgbClr val="5FB1B6"/>
                </a:solidFill>
              </a:rPr>
              <a:t> </a:t>
            </a:r>
            <a:r>
              <a:rPr lang="es-ES" sz="3900" b="1" dirty="0" err="1">
                <a:solidFill>
                  <a:srgbClr val="5FB1B6"/>
                </a:solidFill>
              </a:rPr>
              <a:t>iraupen</a:t>
            </a:r>
            <a:r>
              <a:rPr lang="es-ES" sz="3900" b="1" dirty="0">
                <a:solidFill>
                  <a:srgbClr val="5FB1B6"/>
                </a:solidFill>
              </a:rPr>
              <a:t> </a:t>
            </a:r>
            <a:r>
              <a:rPr lang="es-ES" sz="3900" b="1" dirty="0" err="1">
                <a:solidFill>
                  <a:srgbClr val="5FB1B6"/>
                </a:solidFill>
              </a:rPr>
              <a:t>luzeko</a:t>
            </a:r>
            <a:r>
              <a:rPr lang="es-ES" sz="3900" b="1" dirty="0">
                <a:solidFill>
                  <a:srgbClr val="5FB1B6"/>
                </a:solidFill>
              </a:rPr>
              <a:t> </a:t>
            </a:r>
            <a:r>
              <a:rPr lang="es-ES" sz="3900" b="1" dirty="0" err="1">
                <a:solidFill>
                  <a:srgbClr val="5FB1B6"/>
                </a:solidFill>
              </a:rPr>
              <a:t>bronkodilatadore</a:t>
            </a:r>
            <a:r>
              <a:rPr lang="es-ES" sz="3900" b="1" dirty="0">
                <a:solidFill>
                  <a:srgbClr val="5FB1B6"/>
                </a:solidFill>
              </a:rPr>
              <a:t> </a:t>
            </a:r>
            <a:r>
              <a:rPr lang="es-ES" sz="3900" b="1" dirty="0" err="1">
                <a:solidFill>
                  <a:srgbClr val="5FB1B6"/>
                </a:solidFill>
              </a:rPr>
              <a:t>bidez</a:t>
            </a:r>
            <a:r>
              <a:rPr lang="es-ES" sz="3900" b="1" dirty="0">
                <a:solidFill>
                  <a:srgbClr val="5FB1B6"/>
                </a:solidFill>
              </a:rPr>
              <a:t> </a:t>
            </a:r>
            <a:r>
              <a:rPr lang="es-ES" sz="3900" b="1" dirty="0" err="1">
                <a:solidFill>
                  <a:srgbClr val="5FB1B6"/>
                </a:solidFill>
              </a:rPr>
              <a:t>tratatutako</a:t>
            </a:r>
            <a:r>
              <a:rPr lang="es-ES" sz="3900" b="1" dirty="0">
                <a:solidFill>
                  <a:srgbClr val="5FB1B6"/>
                </a:solidFill>
              </a:rPr>
              <a:t> </a:t>
            </a:r>
            <a:r>
              <a:rPr lang="es-ES" sz="3900" b="1" dirty="0" err="1">
                <a:solidFill>
                  <a:srgbClr val="5FB1B6"/>
                </a:solidFill>
              </a:rPr>
              <a:t>pazienteek</a:t>
            </a:r>
            <a:r>
              <a:rPr lang="es-ES" sz="3900" b="1" dirty="0">
                <a:solidFill>
                  <a:srgbClr val="5FB1B6"/>
                </a:solidFill>
              </a:rPr>
              <a:t> </a:t>
            </a:r>
            <a:r>
              <a:rPr lang="es-ES" sz="3900" b="1" dirty="0" err="1">
                <a:solidFill>
                  <a:srgbClr val="5FB1B6"/>
                </a:solidFill>
              </a:rPr>
              <a:t>exazerbazioak</a:t>
            </a:r>
            <a:r>
              <a:rPr lang="es-ES" sz="3900" b="1" dirty="0">
                <a:solidFill>
                  <a:srgbClr val="5FB1B6"/>
                </a:solidFill>
              </a:rPr>
              <a:t> </a:t>
            </a:r>
            <a:r>
              <a:rPr lang="es-ES" sz="3900" b="1" dirty="0" err="1">
                <a:solidFill>
                  <a:srgbClr val="5FB1B6"/>
                </a:solidFill>
              </a:rPr>
              <a:t>badituzte</a:t>
            </a:r>
            <a:r>
              <a:rPr lang="es-ES" sz="3900" b="1" dirty="0">
                <a:solidFill>
                  <a:srgbClr val="5FB1B6"/>
                </a:solidFill>
              </a:rPr>
              <a:t>, LABA/</a:t>
            </a:r>
            <a:r>
              <a:rPr lang="es-ES" sz="3900" b="1" dirty="0" err="1">
                <a:solidFill>
                  <a:srgbClr val="5FB1B6"/>
                </a:solidFill>
              </a:rPr>
              <a:t>LAMAra</a:t>
            </a:r>
            <a:r>
              <a:rPr lang="es-ES" sz="3900" b="1" dirty="0">
                <a:solidFill>
                  <a:srgbClr val="5FB1B6"/>
                </a:solidFill>
              </a:rPr>
              <a:t> </a:t>
            </a:r>
            <a:r>
              <a:rPr lang="es-ES" sz="3900" b="1" dirty="0" err="1">
                <a:solidFill>
                  <a:srgbClr val="5FB1B6"/>
                </a:solidFill>
              </a:rPr>
              <a:t>edo</a:t>
            </a:r>
            <a:r>
              <a:rPr lang="es-ES" sz="3900" b="1" dirty="0">
                <a:solidFill>
                  <a:srgbClr val="5FB1B6"/>
                </a:solidFill>
              </a:rPr>
              <a:t> LABA/</a:t>
            </a:r>
            <a:r>
              <a:rPr lang="es-ES" sz="3900" b="1" dirty="0" err="1">
                <a:solidFill>
                  <a:srgbClr val="5FB1B6"/>
                </a:solidFill>
              </a:rPr>
              <a:t>GKIra</a:t>
            </a:r>
            <a:r>
              <a:rPr lang="es-ES" sz="3900" b="1" dirty="0">
                <a:solidFill>
                  <a:srgbClr val="5FB1B6"/>
                </a:solidFill>
              </a:rPr>
              <a:t> </a:t>
            </a:r>
            <a:r>
              <a:rPr lang="es-ES" sz="3900" b="1" dirty="0" err="1">
                <a:solidFill>
                  <a:srgbClr val="5FB1B6"/>
                </a:solidFill>
              </a:rPr>
              <a:t>igotzea</a:t>
            </a:r>
            <a:r>
              <a:rPr lang="es-ES" sz="3900" b="1" dirty="0">
                <a:solidFill>
                  <a:srgbClr val="5FB1B6"/>
                </a:solidFill>
              </a:rPr>
              <a:t> </a:t>
            </a:r>
            <a:r>
              <a:rPr lang="es-ES" sz="3900" b="1" dirty="0" err="1">
                <a:solidFill>
                  <a:srgbClr val="5FB1B6"/>
                </a:solidFill>
              </a:rPr>
              <a:t>gomendatzen</a:t>
            </a:r>
            <a:r>
              <a:rPr lang="es-ES" sz="3900" b="1" dirty="0">
                <a:solidFill>
                  <a:srgbClr val="5FB1B6"/>
                </a:solidFill>
              </a:rPr>
              <a:t> da. </a:t>
            </a:r>
            <a:r>
              <a:rPr lang="es-ES" sz="3900" b="1" dirty="0" err="1">
                <a:solidFill>
                  <a:srgbClr val="5FB1B6"/>
                </a:solidFill>
              </a:rPr>
              <a:t>Nahiago</a:t>
            </a:r>
            <a:r>
              <a:rPr lang="es-ES" sz="3900" b="1" dirty="0">
                <a:solidFill>
                  <a:srgbClr val="5FB1B6"/>
                </a:solidFill>
              </a:rPr>
              <a:t> da LABA/GKI </a:t>
            </a:r>
            <a:r>
              <a:rPr lang="es-ES" sz="3900" b="1" dirty="0" err="1">
                <a:solidFill>
                  <a:srgbClr val="5FB1B6"/>
                </a:solidFill>
              </a:rPr>
              <a:t>erabili</a:t>
            </a:r>
            <a:r>
              <a:rPr lang="es-ES" sz="3900" b="1" dirty="0">
                <a:solidFill>
                  <a:srgbClr val="5FB1B6"/>
                </a:solidFill>
              </a:rPr>
              <a:t> </a:t>
            </a:r>
            <a:r>
              <a:rPr lang="es-ES" sz="3900" b="1" dirty="0" err="1">
                <a:solidFill>
                  <a:srgbClr val="5FB1B6"/>
                </a:solidFill>
              </a:rPr>
              <a:t>eosinofiloen</a:t>
            </a:r>
            <a:r>
              <a:rPr lang="es-ES" sz="3900" b="1" dirty="0">
                <a:solidFill>
                  <a:srgbClr val="5FB1B6"/>
                </a:solidFill>
              </a:rPr>
              <a:t> </a:t>
            </a:r>
            <a:r>
              <a:rPr lang="es-ES" sz="3900" b="1" dirty="0" err="1">
                <a:solidFill>
                  <a:srgbClr val="5FB1B6"/>
                </a:solidFill>
              </a:rPr>
              <a:t>kontaketa</a:t>
            </a:r>
            <a:r>
              <a:rPr lang="es-ES" sz="3900" b="1" dirty="0">
                <a:solidFill>
                  <a:srgbClr val="5FB1B6"/>
                </a:solidFill>
              </a:rPr>
              <a:t> </a:t>
            </a:r>
            <a:r>
              <a:rPr lang="es-ES" sz="3900" b="1" dirty="0" err="1">
                <a:solidFill>
                  <a:srgbClr val="5FB1B6"/>
                </a:solidFill>
              </a:rPr>
              <a:t>altua</a:t>
            </a:r>
            <a:r>
              <a:rPr lang="es-ES" sz="3900" b="1" dirty="0">
                <a:solidFill>
                  <a:srgbClr val="5FB1B6"/>
                </a:solidFill>
              </a:rPr>
              <a:t> </a:t>
            </a:r>
            <a:r>
              <a:rPr lang="es-ES" sz="3900" b="1" dirty="0" err="1">
                <a:solidFill>
                  <a:srgbClr val="5FB1B6"/>
                </a:solidFill>
              </a:rPr>
              <a:t>bada</a:t>
            </a:r>
            <a:r>
              <a:rPr lang="es-ES" sz="3900" b="1" dirty="0">
                <a:solidFill>
                  <a:srgbClr val="5FB1B6"/>
                </a:solidFill>
              </a:rPr>
              <a:t>.	</a:t>
            </a:r>
            <a:r>
              <a:rPr lang="es-ES" sz="3800" b="1" dirty="0">
                <a:solidFill>
                  <a:srgbClr val="5FB1B6"/>
                </a:solidFill>
              </a:rPr>
              <a:t>	</a:t>
            </a:r>
          </a:p>
          <a:p>
            <a:pPr marL="0" indent="0">
              <a:buNone/>
            </a:pPr>
            <a:r>
              <a:rPr lang="es-ES" sz="2500" b="1" dirty="0">
                <a:solidFill>
                  <a:srgbClr val="5FB1B6"/>
                </a:solidFill>
              </a:rPr>
              <a:t>	</a:t>
            </a:r>
          </a:p>
          <a:p>
            <a:r>
              <a:rPr lang="es-ES" dirty="0" err="1"/>
              <a:t>Ausazko</a:t>
            </a:r>
            <a:r>
              <a:rPr lang="es-ES" dirty="0"/>
              <a:t> </a:t>
            </a:r>
            <a:r>
              <a:rPr lang="es-ES" dirty="0" err="1"/>
              <a:t>saiakuntza</a:t>
            </a:r>
            <a:r>
              <a:rPr lang="es-ES" dirty="0"/>
              <a:t> </a:t>
            </a:r>
            <a:r>
              <a:rPr lang="es-ES" dirty="0" err="1" smtClean="0"/>
              <a:t>klinikoen</a:t>
            </a:r>
            <a:r>
              <a:rPr lang="es-ES" dirty="0" smtClean="0"/>
              <a:t> </a:t>
            </a:r>
            <a:r>
              <a:rPr lang="es-ES" dirty="0"/>
              <a:t>post hoc </a:t>
            </a:r>
            <a:r>
              <a:rPr lang="es-ES" dirty="0" err="1" smtClean="0"/>
              <a:t>azterketa</a:t>
            </a:r>
            <a:r>
              <a:rPr lang="es-ES" dirty="0"/>
              <a:t>: </a:t>
            </a:r>
            <a:r>
              <a:rPr lang="es-ES" dirty="0" err="1"/>
              <a:t>eosinofiloen</a:t>
            </a:r>
            <a:r>
              <a:rPr lang="es-ES" dirty="0"/>
              <a:t> </a:t>
            </a:r>
            <a:r>
              <a:rPr lang="es-ES" dirty="0" err="1"/>
              <a:t>kontaketa</a:t>
            </a:r>
            <a:r>
              <a:rPr lang="es-ES" dirty="0"/>
              <a:t> </a:t>
            </a:r>
            <a:r>
              <a:rPr lang="es-ES" dirty="0" err="1"/>
              <a:t>periferiko</a:t>
            </a:r>
            <a:r>
              <a:rPr lang="es-ES" dirty="0"/>
              <a:t> </a:t>
            </a:r>
            <a:r>
              <a:rPr lang="es-ES" dirty="0" err="1"/>
              <a:t>altuena</a:t>
            </a:r>
            <a:r>
              <a:rPr lang="es-ES" dirty="0"/>
              <a:t> </a:t>
            </a:r>
            <a:r>
              <a:rPr lang="es-ES" dirty="0" err="1" smtClean="0"/>
              <a:t>zuten</a:t>
            </a:r>
            <a:r>
              <a:rPr lang="es-ES" dirty="0" smtClean="0"/>
              <a:t> </a:t>
            </a:r>
            <a:r>
              <a:rPr lang="es-ES" dirty="0" err="1" smtClean="0"/>
              <a:t>pazienteetan</a:t>
            </a:r>
            <a:r>
              <a:rPr lang="es-ES" dirty="0" smtClean="0"/>
              <a:t>, LABA/</a:t>
            </a:r>
            <a:r>
              <a:rPr lang="es-ES" dirty="0" err="1" smtClean="0"/>
              <a:t>GKIrekin</a:t>
            </a:r>
            <a:r>
              <a:rPr lang="es-ES" dirty="0" smtClean="0"/>
              <a:t> </a:t>
            </a:r>
            <a:r>
              <a:rPr lang="es-ES" dirty="0" err="1" smtClean="0"/>
              <a:t>exazerbazio-arriskua</a:t>
            </a:r>
            <a:r>
              <a:rPr lang="es-ES" dirty="0" smtClean="0"/>
              <a:t> </a:t>
            </a:r>
            <a:r>
              <a:rPr lang="es-ES" dirty="0" err="1"/>
              <a:t>murrizteko</a:t>
            </a:r>
            <a:r>
              <a:rPr lang="es-ES" dirty="0"/>
              <a:t> </a:t>
            </a:r>
            <a:r>
              <a:rPr lang="es-ES" dirty="0" err="1"/>
              <a:t>joera</a:t>
            </a:r>
            <a:r>
              <a:rPr lang="es-ES" dirty="0"/>
              <a:t> </a:t>
            </a:r>
            <a:r>
              <a:rPr lang="es-ES" dirty="0" err="1" smtClean="0"/>
              <a:t>zegoen</a:t>
            </a:r>
            <a:r>
              <a:rPr lang="es-ES" dirty="0" smtClean="0"/>
              <a:t>, </a:t>
            </a:r>
            <a:r>
              <a:rPr lang="es-ES" dirty="0" err="1"/>
              <a:t>monoterapian</a:t>
            </a:r>
            <a:r>
              <a:rPr lang="es-ES" dirty="0"/>
              <a:t> </a:t>
            </a:r>
            <a:r>
              <a:rPr lang="es-ES" dirty="0" err="1" smtClean="0"/>
              <a:t>LABArekin</a:t>
            </a:r>
            <a:r>
              <a:rPr lang="es-ES" dirty="0" smtClean="0"/>
              <a:t> </a:t>
            </a:r>
            <a:r>
              <a:rPr lang="es-ES" dirty="0" err="1" smtClean="0"/>
              <a:t>alderatuta</a:t>
            </a:r>
            <a:r>
              <a:rPr lang="es-ES" dirty="0" smtClean="0"/>
              <a:t>. </a:t>
            </a:r>
            <a:r>
              <a:rPr lang="es-ES" dirty="0" err="1"/>
              <a:t>B</a:t>
            </a:r>
            <a:r>
              <a:rPr lang="es-ES" dirty="0" err="1" smtClean="0"/>
              <a:t>iriketako</a:t>
            </a:r>
            <a:r>
              <a:rPr lang="es-ES" dirty="0" smtClean="0"/>
              <a:t> </a:t>
            </a:r>
            <a:r>
              <a:rPr lang="es-ES" dirty="0" err="1"/>
              <a:t>funtzioak</a:t>
            </a:r>
            <a:r>
              <a:rPr lang="es-ES" dirty="0"/>
              <a:t> </a:t>
            </a:r>
            <a:r>
              <a:rPr lang="es-ES" dirty="0" smtClean="0"/>
              <a:t>ere </a:t>
            </a:r>
            <a:r>
              <a:rPr lang="es-ES" dirty="0" err="1" smtClean="0"/>
              <a:t>hobekuntza</a:t>
            </a:r>
            <a:r>
              <a:rPr lang="es-ES" dirty="0" smtClean="0"/>
              <a:t> </a:t>
            </a:r>
            <a:r>
              <a:rPr lang="es-ES" dirty="0"/>
              <a:t>izan </a:t>
            </a:r>
            <a:r>
              <a:rPr lang="es-ES" dirty="0" err="1" smtClean="0"/>
              <a:t>zuen</a:t>
            </a:r>
            <a:r>
              <a:rPr lang="es-ES" dirty="0"/>
              <a:t>. </a:t>
            </a:r>
            <a:r>
              <a:rPr lang="es-ES" dirty="0" err="1"/>
              <a:t>GKIak</a:t>
            </a:r>
            <a:r>
              <a:rPr lang="es-ES" dirty="0"/>
              <a:t> </a:t>
            </a:r>
            <a:r>
              <a:rPr lang="es-ES" dirty="0" err="1"/>
              <a:t>gehitzearen</a:t>
            </a:r>
            <a:r>
              <a:rPr lang="es-ES" dirty="0"/>
              <a:t> </a:t>
            </a:r>
            <a:r>
              <a:rPr lang="es-ES" dirty="0" err="1"/>
              <a:t>efektua</a:t>
            </a:r>
            <a:r>
              <a:rPr lang="es-ES" dirty="0"/>
              <a:t> </a:t>
            </a:r>
            <a:r>
              <a:rPr lang="es-ES" dirty="0" err="1"/>
              <a:t>handiagoa</a:t>
            </a:r>
            <a:r>
              <a:rPr lang="es-ES" dirty="0"/>
              <a:t> da </a:t>
            </a:r>
            <a:r>
              <a:rPr lang="es-ES" dirty="0" err="1"/>
              <a:t>zenbat</a:t>
            </a:r>
            <a:r>
              <a:rPr lang="es-ES" dirty="0"/>
              <a:t> eta </a:t>
            </a:r>
            <a:r>
              <a:rPr lang="es-ES" dirty="0" err="1"/>
              <a:t>handiagoa</a:t>
            </a:r>
            <a:r>
              <a:rPr lang="es-ES" dirty="0"/>
              <a:t> </a:t>
            </a:r>
            <a:r>
              <a:rPr lang="es-ES" dirty="0" smtClean="0"/>
              <a:t>izan </a:t>
            </a:r>
            <a:r>
              <a:rPr lang="es-ES" dirty="0" err="1" smtClean="0"/>
              <a:t>eosinofiloen</a:t>
            </a:r>
            <a:r>
              <a:rPr lang="es-ES" dirty="0" smtClean="0"/>
              <a:t> </a:t>
            </a:r>
            <a:r>
              <a:rPr lang="es-ES" dirty="0" err="1" smtClean="0"/>
              <a:t>kontaketa</a:t>
            </a:r>
            <a:r>
              <a:rPr lang="es-ES" dirty="0" smtClean="0"/>
              <a:t>.</a:t>
            </a:r>
            <a:r>
              <a:rPr lang="es-ES" dirty="0"/>
              <a:t>	</a:t>
            </a:r>
          </a:p>
          <a:p>
            <a:endParaRPr lang="es-ES" dirty="0"/>
          </a:p>
          <a:p>
            <a:r>
              <a:rPr lang="es-ES" dirty="0" err="1" smtClean="0"/>
              <a:t>Ondorioa</a:t>
            </a:r>
            <a:r>
              <a:rPr lang="es-ES" dirty="0" smtClean="0"/>
              <a:t>: </a:t>
            </a:r>
            <a:r>
              <a:rPr lang="es-ES" dirty="0" err="1"/>
              <a:t>eosinofiloen</a:t>
            </a:r>
            <a:r>
              <a:rPr lang="es-ES" dirty="0"/>
              <a:t> </a:t>
            </a:r>
            <a:r>
              <a:rPr lang="es-ES" dirty="0" err="1"/>
              <a:t>kontaketa</a:t>
            </a:r>
            <a:r>
              <a:rPr lang="es-ES" dirty="0"/>
              <a:t>, </a:t>
            </a:r>
            <a:r>
              <a:rPr lang="es-ES" dirty="0" err="1"/>
              <a:t>beste</a:t>
            </a:r>
            <a:r>
              <a:rPr lang="es-ES" dirty="0"/>
              <a:t> </a:t>
            </a:r>
            <a:r>
              <a:rPr lang="es-ES" dirty="0" err="1"/>
              <a:t>faktore</a:t>
            </a:r>
            <a:r>
              <a:rPr lang="es-ES" dirty="0"/>
              <a:t> </a:t>
            </a:r>
            <a:r>
              <a:rPr lang="es-ES" dirty="0" err="1"/>
              <a:t>ezagunen</a:t>
            </a:r>
            <a:r>
              <a:rPr lang="es-ES" dirty="0"/>
              <a:t> </a:t>
            </a:r>
            <a:r>
              <a:rPr lang="es-ES" dirty="0" err="1"/>
              <a:t>artean</a:t>
            </a:r>
            <a:r>
              <a:rPr lang="es-ES" dirty="0"/>
              <a:t>, </a:t>
            </a:r>
            <a:r>
              <a:rPr lang="es-ES" dirty="0" err="1"/>
              <a:t>exazerbazio-arriskuaren</a:t>
            </a:r>
            <a:r>
              <a:rPr lang="es-ES" dirty="0"/>
              <a:t> </a:t>
            </a:r>
            <a:r>
              <a:rPr lang="es-ES" dirty="0" err="1"/>
              <a:t>iragarle</a:t>
            </a:r>
            <a:r>
              <a:rPr lang="es-ES" dirty="0"/>
              <a:t> </a:t>
            </a:r>
            <a:r>
              <a:rPr lang="es-ES" dirty="0" err="1"/>
              <a:t>independente</a:t>
            </a:r>
            <a:r>
              <a:rPr lang="es-ES" dirty="0"/>
              <a:t> </a:t>
            </a:r>
            <a:r>
              <a:rPr lang="es-ES" dirty="0" err="1"/>
              <a:t>bat</a:t>
            </a:r>
            <a:r>
              <a:rPr lang="es-ES" dirty="0"/>
              <a:t> </a:t>
            </a:r>
            <a:r>
              <a:rPr lang="es-ES" dirty="0" smtClean="0"/>
              <a:t>da</a:t>
            </a:r>
            <a:r>
              <a:rPr lang="es-ES" dirty="0"/>
              <a:t>. </a:t>
            </a:r>
            <a:r>
              <a:rPr lang="es-ES" dirty="0" err="1"/>
              <a:t>Etorkizuneko</a:t>
            </a:r>
            <a:r>
              <a:rPr lang="es-ES" dirty="0"/>
              <a:t> </a:t>
            </a:r>
            <a:r>
              <a:rPr lang="es-ES" dirty="0" err="1"/>
              <a:t>azterketak</a:t>
            </a:r>
            <a:r>
              <a:rPr lang="es-ES" dirty="0"/>
              <a:t> </a:t>
            </a:r>
            <a:r>
              <a:rPr lang="es-ES" dirty="0" err="1"/>
              <a:t>egin</a:t>
            </a:r>
            <a:r>
              <a:rPr lang="es-ES" dirty="0"/>
              <a:t> </a:t>
            </a:r>
            <a:r>
              <a:rPr lang="es-ES" dirty="0" err="1"/>
              <a:t>behar</a:t>
            </a:r>
            <a:r>
              <a:rPr lang="es-ES" dirty="0"/>
              <a:t> </a:t>
            </a:r>
            <a:r>
              <a:rPr lang="es-ES" dirty="0" err="1"/>
              <a:t>dira</a:t>
            </a:r>
            <a:r>
              <a:rPr lang="es-ES" dirty="0"/>
              <a:t>, </a:t>
            </a:r>
            <a:r>
              <a:rPr lang="es-ES" dirty="0" err="1"/>
              <a:t>aldez</a:t>
            </a:r>
            <a:r>
              <a:rPr lang="es-ES" dirty="0"/>
              <a:t> </a:t>
            </a:r>
            <a:r>
              <a:rPr lang="es-ES" dirty="0" err="1"/>
              <a:t>aurretik</a:t>
            </a:r>
            <a:r>
              <a:rPr lang="es-ES" dirty="0"/>
              <a:t> </a:t>
            </a:r>
            <a:r>
              <a:rPr lang="es-ES" dirty="0" err="1"/>
              <a:t>estratifikatuta</a:t>
            </a:r>
            <a:r>
              <a:rPr lang="es-ES" dirty="0"/>
              <a:t>, </a:t>
            </a:r>
            <a:r>
              <a:rPr lang="es-ES" dirty="0" err="1"/>
              <a:t>datu</a:t>
            </a:r>
            <a:r>
              <a:rPr lang="es-ES" dirty="0"/>
              <a:t> </a:t>
            </a:r>
            <a:r>
              <a:rPr lang="es-ES" dirty="0" err="1"/>
              <a:t>horiek</a:t>
            </a:r>
            <a:r>
              <a:rPr lang="es-ES" dirty="0"/>
              <a:t> </a:t>
            </a:r>
            <a:r>
              <a:rPr lang="es-ES" dirty="0" err="1"/>
              <a:t>baliozkotzeko</a:t>
            </a:r>
            <a:r>
              <a:rPr lang="es-ES" dirty="0"/>
              <a:t> eta </a:t>
            </a:r>
            <a:r>
              <a:rPr lang="es-ES" dirty="0" err="1"/>
              <a:t>erabaki</a:t>
            </a:r>
            <a:r>
              <a:rPr lang="es-ES" dirty="0"/>
              <a:t> </a:t>
            </a:r>
            <a:r>
              <a:rPr lang="es-ES" dirty="0" err="1"/>
              <a:t>indibidualak</a:t>
            </a:r>
            <a:r>
              <a:rPr lang="es-ES" dirty="0"/>
              <a:t> </a:t>
            </a:r>
            <a:r>
              <a:rPr lang="es-ES" dirty="0" err="1"/>
              <a:t>hartzeko</a:t>
            </a:r>
            <a:r>
              <a:rPr lang="es-ES" dirty="0"/>
              <a:t> </a:t>
            </a:r>
            <a:r>
              <a:rPr lang="es-ES" dirty="0" err="1"/>
              <a:t>erabili</a:t>
            </a:r>
            <a:r>
              <a:rPr lang="es-ES" dirty="0"/>
              <a:t> </a:t>
            </a:r>
            <a:r>
              <a:rPr lang="es-ES" dirty="0" err="1"/>
              <a:t>ahal</a:t>
            </a:r>
            <a:r>
              <a:rPr lang="es-ES" dirty="0"/>
              <a:t> </a:t>
            </a:r>
            <a:r>
              <a:rPr lang="es-ES" dirty="0" err="1" smtClean="0"/>
              <a:t>izateko</a:t>
            </a:r>
            <a:r>
              <a:rPr lang="es-ES" dirty="0" smtClean="0"/>
              <a:t>.</a:t>
            </a:r>
            <a:r>
              <a:rPr lang="es-ES" dirty="0"/>
              <a:t>		</a:t>
            </a:r>
          </a:p>
          <a:p>
            <a:pPr marL="0" indent="0">
              <a:buNone/>
            </a:pPr>
            <a:endParaRPr lang="es-ES" dirty="0"/>
          </a:p>
        </p:txBody>
      </p:sp>
    </p:spTree>
    <p:extLst>
      <p:ext uri="{BB962C8B-B14F-4D97-AF65-F5344CB8AC3E}">
        <p14:creationId xmlns:p14="http://schemas.microsoft.com/office/powerpoint/2010/main" val="35250402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30629" y="330292"/>
            <a:ext cx="8856617" cy="932451"/>
          </a:xfrm>
        </p:spPr>
        <p:txBody>
          <a:bodyPr/>
          <a:lstStyle/>
          <a:p>
            <a:pPr algn="ctr"/>
            <a:r>
              <a:rPr lang="es-ES" sz="3200" b="0" dirty="0">
                <a:latin typeface="Arial Black" panose="020B0A04020102020204" pitchFamily="34" charset="0"/>
              </a:rPr>
              <a:t>GOMENDIO BERRIENETAKO BATZUEN OINARRI DIREN EBIDENTZIAK</a:t>
            </a: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sp>
        <p:nvSpPr>
          <p:cNvPr id="5" name="Subtítulo 2"/>
          <p:cNvSpPr txBox="1">
            <a:spLocks/>
          </p:cNvSpPr>
          <p:nvPr/>
        </p:nvSpPr>
        <p:spPr>
          <a:xfrm>
            <a:off x="248194" y="1550126"/>
            <a:ext cx="8621486" cy="3936274"/>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3800" b="1" dirty="0" smtClean="0">
                <a:solidFill>
                  <a:srgbClr val="5FB1B6"/>
                </a:solidFill>
              </a:rPr>
              <a:t>Terapia </a:t>
            </a:r>
            <a:r>
              <a:rPr lang="es-ES" sz="3800" b="1" dirty="0" err="1">
                <a:solidFill>
                  <a:srgbClr val="5FB1B6"/>
                </a:solidFill>
              </a:rPr>
              <a:t>bikoitza</a:t>
            </a:r>
            <a:r>
              <a:rPr lang="es-ES" sz="3800" b="1" dirty="0">
                <a:solidFill>
                  <a:srgbClr val="5FB1B6"/>
                </a:solidFill>
              </a:rPr>
              <a:t> </a:t>
            </a:r>
            <a:r>
              <a:rPr lang="es-ES" sz="3800" b="1" dirty="0" err="1">
                <a:solidFill>
                  <a:srgbClr val="5FB1B6"/>
                </a:solidFill>
              </a:rPr>
              <a:t>eginda</a:t>
            </a:r>
            <a:r>
              <a:rPr lang="es-ES" sz="3800" b="1" dirty="0">
                <a:solidFill>
                  <a:srgbClr val="5FB1B6"/>
                </a:solidFill>
              </a:rPr>
              <a:t> ere disnea </a:t>
            </a:r>
            <a:r>
              <a:rPr lang="es-ES" sz="3800" b="1" dirty="0" err="1">
                <a:solidFill>
                  <a:srgbClr val="5FB1B6"/>
                </a:solidFill>
              </a:rPr>
              <a:t>iraunkorra</a:t>
            </a:r>
            <a:r>
              <a:rPr lang="es-ES" sz="3800" b="1" dirty="0">
                <a:solidFill>
                  <a:srgbClr val="5FB1B6"/>
                </a:solidFill>
              </a:rPr>
              <a:t> </a:t>
            </a:r>
            <a:r>
              <a:rPr lang="es-ES" sz="3800" b="1" dirty="0" err="1">
                <a:solidFill>
                  <a:srgbClr val="5FB1B6"/>
                </a:solidFill>
              </a:rPr>
              <a:t>edo</a:t>
            </a:r>
            <a:r>
              <a:rPr lang="es-ES" sz="3800" b="1" dirty="0">
                <a:solidFill>
                  <a:srgbClr val="5FB1B6"/>
                </a:solidFill>
              </a:rPr>
              <a:t> </a:t>
            </a:r>
            <a:r>
              <a:rPr lang="es-ES" sz="3800" b="1" dirty="0" err="1">
                <a:solidFill>
                  <a:srgbClr val="5FB1B6"/>
                </a:solidFill>
              </a:rPr>
              <a:t>exazerbazioak</a:t>
            </a:r>
            <a:r>
              <a:rPr lang="es-ES" sz="3800" b="1" dirty="0">
                <a:solidFill>
                  <a:srgbClr val="5FB1B6"/>
                </a:solidFill>
              </a:rPr>
              <a:t> </a:t>
            </a:r>
            <a:r>
              <a:rPr lang="es-ES" sz="3800" b="1" dirty="0" err="1">
                <a:solidFill>
                  <a:srgbClr val="5FB1B6"/>
                </a:solidFill>
              </a:rPr>
              <a:t>dituzten</a:t>
            </a:r>
            <a:r>
              <a:rPr lang="es-ES" sz="3800" b="1" dirty="0">
                <a:solidFill>
                  <a:srgbClr val="5FB1B6"/>
                </a:solidFill>
              </a:rPr>
              <a:t> </a:t>
            </a:r>
            <a:r>
              <a:rPr lang="es-ES" sz="3800" b="1" dirty="0" err="1">
                <a:solidFill>
                  <a:srgbClr val="5FB1B6"/>
                </a:solidFill>
              </a:rPr>
              <a:t>pazienteetan</a:t>
            </a:r>
            <a:r>
              <a:rPr lang="es-ES" sz="3800" b="1" dirty="0">
                <a:solidFill>
                  <a:srgbClr val="5FB1B6"/>
                </a:solidFill>
              </a:rPr>
              <a:t> terapia </a:t>
            </a:r>
            <a:r>
              <a:rPr lang="es-ES" sz="3800" b="1" dirty="0" err="1">
                <a:solidFill>
                  <a:srgbClr val="5FB1B6"/>
                </a:solidFill>
              </a:rPr>
              <a:t>hirukoitzera</a:t>
            </a:r>
            <a:r>
              <a:rPr lang="es-ES" sz="3800" b="1" dirty="0">
                <a:solidFill>
                  <a:srgbClr val="5FB1B6"/>
                </a:solidFill>
              </a:rPr>
              <a:t> </a:t>
            </a:r>
            <a:r>
              <a:rPr lang="es-ES" sz="3800" b="1" dirty="0" err="1">
                <a:solidFill>
                  <a:srgbClr val="5FB1B6"/>
                </a:solidFill>
              </a:rPr>
              <a:t>igotzea</a:t>
            </a:r>
            <a:r>
              <a:rPr lang="es-ES" sz="3800" b="1" dirty="0">
                <a:solidFill>
                  <a:srgbClr val="5FB1B6"/>
                </a:solidFill>
              </a:rPr>
              <a:t> </a:t>
            </a:r>
            <a:r>
              <a:rPr lang="es-ES" sz="3800" b="1" dirty="0" err="1">
                <a:solidFill>
                  <a:srgbClr val="5FB1B6"/>
                </a:solidFill>
              </a:rPr>
              <a:t>balioetsi</a:t>
            </a:r>
            <a:r>
              <a:rPr lang="es-ES" sz="3800" b="1" dirty="0">
                <a:solidFill>
                  <a:srgbClr val="5FB1B6"/>
                </a:solidFill>
              </a:rPr>
              <a:t> </a:t>
            </a:r>
            <a:r>
              <a:rPr lang="es-ES" sz="3800" b="1" dirty="0" err="1">
                <a:solidFill>
                  <a:srgbClr val="5FB1B6"/>
                </a:solidFill>
              </a:rPr>
              <a:t>daiteke</a:t>
            </a:r>
            <a:r>
              <a:rPr lang="es-ES" sz="3800" b="1" dirty="0">
                <a:solidFill>
                  <a:srgbClr val="5FB1B6"/>
                </a:solidFill>
              </a:rPr>
              <a:t>.	</a:t>
            </a:r>
          </a:p>
          <a:p>
            <a:pPr marL="0" indent="0">
              <a:buNone/>
            </a:pPr>
            <a:r>
              <a:rPr lang="es-ES" dirty="0"/>
              <a:t>	</a:t>
            </a:r>
          </a:p>
          <a:p>
            <a:r>
              <a:rPr lang="es-ES" dirty="0"/>
              <a:t>BGBK </a:t>
            </a:r>
            <a:r>
              <a:rPr lang="es-ES" dirty="0" err="1"/>
              <a:t>aurreratua</a:t>
            </a:r>
            <a:r>
              <a:rPr lang="es-ES" dirty="0"/>
              <a:t> </a:t>
            </a:r>
            <a:r>
              <a:rPr lang="es-ES" dirty="0" err="1"/>
              <a:t>duten</a:t>
            </a:r>
            <a:r>
              <a:rPr lang="es-ES" dirty="0"/>
              <a:t> </a:t>
            </a:r>
            <a:r>
              <a:rPr lang="es-ES" dirty="0" err="1"/>
              <a:t>pazienteetan</a:t>
            </a:r>
            <a:r>
              <a:rPr lang="es-ES" dirty="0"/>
              <a:t>, terapia </a:t>
            </a:r>
            <a:r>
              <a:rPr lang="es-ES" dirty="0" err="1"/>
              <a:t>hirukoitzak</a:t>
            </a:r>
            <a:r>
              <a:rPr lang="es-ES" dirty="0"/>
              <a:t> </a:t>
            </a:r>
            <a:r>
              <a:rPr lang="es-ES" dirty="0" err="1"/>
              <a:t>nabarmen</a:t>
            </a:r>
            <a:r>
              <a:rPr lang="es-ES" dirty="0"/>
              <a:t> </a:t>
            </a:r>
            <a:r>
              <a:rPr lang="es-ES" dirty="0" err="1"/>
              <a:t>jaisten</a:t>
            </a:r>
            <a:r>
              <a:rPr lang="es-ES" dirty="0"/>
              <a:t> </a:t>
            </a:r>
            <a:r>
              <a:rPr lang="es-ES" dirty="0" err="1"/>
              <a:t>ditu</a:t>
            </a:r>
            <a:r>
              <a:rPr lang="es-ES" dirty="0"/>
              <a:t> </a:t>
            </a:r>
            <a:r>
              <a:rPr lang="es-ES" dirty="0" err="1"/>
              <a:t>exazerbazio</a:t>
            </a:r>
            <a:r>
              <a:rPr lang="es-ES" dirty="0"/>
              <a:t> </a:t>
            </a:r>
            <a:r>
              <a:rPr lang="es-ES" dirty="0" err="1"/>
              <a:t>moderatu</a:t>
            </a:r>
            <a:r>
              <a:rPr lang="es-ES" dirty="0"/>
              <a:t> eta </a:t>
            </a:r>
            <a:r>
              <a:rPr lang="es-ES" dirty="0" err="1"/>
              <a:t>larrien</a:t>
            </a:r>
            <a:r>
              <a:rPr lang="es-ES" dirty="0"/>
              <a:t> </a:t>
            </a:r>
            <a:r>
              <a:rPr lang="es-ES" dirty="0" err="1"/>
              <a:t>tasak</a:t>
            </a:r>
            <a:r>
              <a:rPr lang="es-ES" dirty="0"/>
              <a:t> eta </a:t>
            </a:r>
            <a:r>
              <a:rPr lang="es-ES" dirty="0" err="1"/>
              <a:t>lehenengo</a:t>
            </a:r>
            <a:r>
              <a:rPr lang="es-ES" dirty="0"/>
              <a:t> </a:t>
            </a:r>
            <a:r>
              <a:rPr lang="es-ES" dirty="0" err="1"/>
              <a:t>aldiz</a:t>
            </a:r>
            <a:r>
              <a:rPr lang="es-ES" dirty="0"/>
              <a:t> </a:t>
            </a:r>
            <a:r>
              <a:rPr lang="es-ES" dirty="0" err="1"/>
              <a:t>azaldu</a:t>
            </a:r>
            <a:r>
              <a:rPr lang="es-ES" dirty="0"/>
              <a:t> </a:t>
            </a:r>
            <a:r>
              <a:rPr lang="es-ES" dirty="0" err="1"/>
              <a:t>arteko</a:t>
            </a:r>
            <a:r>
              <a:rPr lang="es-ES" dirty="0"/>
              <a:t> </a:t>
            </a:r>
            <a:r>
              <a:rPr lang="es-ES" dirty="0" err="1"/>
              <a:t>denbora</a:t>
            </a:r>
            <a:r>
              <a:rPr lang="es-ES" dirty="0"/>
              <a:t>, LAMA </a:t>
            </a:r>
            <a:r>
              <a:rPr lang="es-ES" dirty="0" err="1"/>
              <a:t>bidezko</a:t>
            </a:r>
            <a:r>
              <a:rPr lang="es-ES" dirty="0"/>
              <a:t> </a:t>
            </a:r>
            <a:r>
              <a:rPr lang="es-ES" dirty="0" err="1"/>
              <a:t>edo</a:t>
            </a:r>
            <a:r>
              <a:rPr lang="es-ES" dirty="0"/>
              <a:t> </a:t>
            </a:r>
            <a:r>
              <a:rPr lang="es-ES" dirty="0" smtClean="0"/>
              <a:t>LABA/LAMA </a:t>
            </a:r>
            <a:r>
              <a:rPr lang="es-ES" dirty="0" err="1"/>
              <a:t>edo</a:t>
            </a:r>
            <a:r>
              <a:rPr lang="es-ES" dirty="0"/>
              <a:t> </a:t>
            </a:r>
            <a:r>
              <a:rPr lang="es-ES" dirty="0" smtClean="0"/>
              <a:t>LABA/GKI </a:t>
            </a:r>
            <a:r>
              <a:rPr lang="es-ES" dirty="0"/>
              <a:t>terapia </a:t>
            </a:r>
            <a:r>
              <a:rPr lang="es-ES" dirty="0" err="1"/>
              <a:t>bikoitz</a:t>
            </a:r>
            <a:r>
              <a:rPr lang="es-ES" dirty="0"/>
              <a:t> </a:t>
            </a:r>
            <a:r>
              <a:rPr lang="es-ES" dirty="0" err="1"/>
              <a:t>bidezko</a:t>
            </a:r>
            <a:r>
              <a:rPr lang="es-ES" dirty="0"/>
              <a:t> </a:t>
            </a:r>
            <a:r>
              <a:rPr lang="es-ES" dirty="0" err="1"/>
              <a:t>tratamenduarekin</a:t>
            </a:r>
            <a:r>
              <a:rPr lang="es-ES" dirty="0"/>
              <a:t> </a:t>
            </a:r>
            <a:r>
              <a:rPr lang="es-ES" dirty="0" err="1" smtClean="0"/>
              <a:t>alderatuta</a:t>
            </a:r>
            <a:r>
              <a:rPr lang="es-ES" dirty="0" smtClean="0"/>
              <a:t>. </a:t>
            </a:r>
            <a:r>
              <a:rPr lang="es-ES" dirty="0" err="1" smtClean="0"/>
              <a:t>Biriketako</a:t>
            </a:r>
            <a:r>
              <a:rPr lang="es-ES" dirty="0" smtClean="0"/>
              <a:t> </a:t>
            </a:r>
            <a:r>
              <a:rPr lang="es-ES" dirty="0" err="1" smtClean="0"/>
              <a:t>funtzioan</a:t>
            </a:r>
            <a:r>
              <a:rPr lang="es-ES" dirty="0" smtClean="0"/>
              <a:t> ere </a:t>
            </a:r>
            <a:r>
              <a:rPr lang="es-ES" dirty="0" err="1" smtClean="0"/>
              <a:t>hobekuntzak</a:t>
            </a:r>
            <a:r>
              <a:rPr lang="es-ES" dirty="0" smtClean="0"/>
              <a:t> </a:t>
            </a:r>
            <a:r>
              <a:rPr lang="es-ES" dirty="0" err="1" smtClean="0"/>
              <a:t>ikusten</a:t>
            </a:r>
            <a:r>
              <a:rPr lang="es-ES" dirty="0" smtClean="0"/>
              <a:t> </a:t>
            </a:r>
            <a:r>
              <a:rPr lang="es-ES" dirty="0" err="1" smtClean="0"/>
              <a:t>dira</a:t>
            </a:r>
            <a:r>
              <a:rPr lang="es-ES" dirty="0" smtClean="0"/>
              <a:t>. </a:t>
            </a:r>
            <a:endParaRPr lang="es-ES" dirty="0"/>
          </a:p>
          <a:p>
            <a:r>
              <a:rPr lang="es-ES" dirty="0"/>
              <a:t>T</a:t>
            </a:r>
            <a:r>
              <a:rPr lang="es-ES" dirty="0" smtClean="0"/>
              <a:t>erapia </a:t>
            </a:r>
            <a:r>
              <a:rPr lang="es-ES" dirty="0" err="1"/>
              <a:t>hirukoitza</a:t>
            </a:r>
            <a:r>
              <a:rPr lang="es-ES" dirty="0"/>
              <a:t> LABA/LAMA </a:t>
            </a:r>
            <a:r>
              <a:rPr lang="es-ES" dirty="0" smtClean="0"/>
              <a:t>terapia </a:t>
            </a:r>
            <a:r>
              <a:rPr lang="es-ES" dirty="0" err="1"/>
              <a:t>bikoitza</a:t>
            </a:r>
            <a:r>
              <a:rPr lang="es-ES" dirty="0"/>
              <a:t> </a:t>
            </a:r>
            <a:r>
              <a:rPr lang="es-ES" dirty="0" err="1"/>
              <a:t>baino</a:t>
            </a:r>
            <a:r>
              <a:rPr lang="es-ES" dirty="0"/>
              <a:t> </a:t>
            </a:r>
            <a:r>
              <a:rPr lang="es-ES" dirty="0" err="1"/>
              <a:t>hobea</a:t>
            </a:r>
            <a:r>
              <a:rPr lang="es-ES" dirty="0"/>
              <a:t> </a:t>
            </a:r>
            <a:r>
              <a:rPr lang="es-ES" dirty="0" smtClean="0"/>
              <a:t>da </a:t>
            </a:r>
            <a:r>
              <a:rPr lang="es-ES" dirty="0" err="1"/>
              <a:t>odoleko</a:t>
            </a:r>
            <a:r>
              <a:rPr lang="es-ES" dirty="0"/>
              <a:t> </a:t>
            </a:r>
            <a:r>
              <a:rPr lang="es-ES" dirty="0" err="1"/>
              <a:t>eosinofiloen</a:t>
            </a:r>
            <a:r>
              <a:rPr lang="es-ES" dirty="0"/>
              <a:t> </a:t>
            </a:r>
            <a:r>
              <a:rPr lang="es-ES" dirty="0" err="1"/>
              <a:t>kontaketa</a:t>
            </a:r>
            <a:r>
              <a:rPr lang="es-ES" dirty="0"/>
              <a:t> ≥300 </a:t>
            </a:r>
            <a:r>
              <a:rPr lang="es-ES" dirty="0" err="1"/>
              <a:t>zelula</a:t>
            </a:r>
            <a:r>
              <a:rPr lang="es-ES" dirty="0"/>
              <a:t>/</a:t>
            </a:r>
            <a:r>
              <a:rPr lang="el-GR" dirty="0"/>
              <a:t>μ</a:t>
            </a:r>
            <a:r>
              <a:rPr lang="es-ES" dirty="0" smtClean="0"/>
              <a:t>l </a:t>
            </a:r>
            <a:r>
              <a:rPr lang="es-ES" dirty="0" err="1"/>
              <a:t>duten</a:t>
            </a:r>
            <a:r>
              <a:rPr lang="es-ES" dirty="0"/>
              <a:t> </a:t>
            </a:r>
            <a:r>
              <a:rPr lang="es-ES" dirty="0" err="1" smtClean="0"/>
              <a:t>pazienteetan</a:t>
            </a:r>
            <a:r>
              <a:rPr lang="es-ES" dirty="0" smtClean="0"/>
              <a:t>.</a:t>
            </a:r>
            <a:r>
              <a:rPr lang="es-ES" dirty="0"/>
              <a:t>	</a:t>
            </a:r>
          </a:p>
          <a:p>
            <a:r>
              <a:rPr lang="es-ES" dirty="0" err="1" smtClean="0"/>
              <a:t>Ondo</a:t>
            </a:r>
            <a:r>
              <a:rPr lang="es-ES" dirty="0" smtClean="0"/>
              <a:t> </a:t>
            </a:r>
            <a:r>
              <a:rPr lang="es-ES" dirty="0" err="1"/>
              <a:t>hautatu</a:t>
            </a:r>
            <a:r>
              <a:rPr lang="es-ES" dirty="0"/>
              <a:t> </a:t>
            </a:r>
            <a:r>
              <a:rPr lang="es-ES" dirty="0" err="1"/>
              <a:t>behar</a:t>
            </a:r>
            <a:r>
              <a:rPr lang="es-ES" dirty="0"/>
              <a:t> </a:t>
            </a:r>
            <a:r>
              <a:rPr lang="es-ES" dirty="0" err="1"/>
              <a:t>dira</a:t>
            </a:r>
            <a:r>
              <a:rPr lang="es-ES" dirty="0"/>
              <a:t> </a:t>
            </a:r>
            <a:r>
              <a:rPr lang="es-ES" dirty="0" err="1"/>
              <a:t>aukera</a:t>
            </a:r>
            <a:r>
              <a:rPr lang="es-ES" dirty="0"/>
              <a:t> </a:t>
            </a:r>
            <a:r>
              <a:rPr lang="es-ES" dirty="0" err="1"/>
              <a:t>hau</a:t>
            </a:r>
            <a:r>
              <a:rPr lang="es-ES" dirty="0"/>
              <a:t> </a:t>
            </a:r>
            <a:r>
              <a:rPr lang="es-ES" dirty="0" err="1"/>
              <a:t>onuragarri</a:t>
            </a:r>
            <a:r>
              <a:rPr lang="es-ES" dirty="0"/>
              <a:t> </a:t>
            </a:r>
            <a:r>
              <a:rPr lang="es-ES" dirty="0" err="1"/>
              <a:t>izango</a:t>
            </a:r>
            <a:r>
              <a:rPr lang="es-ES" dirty="0"/>
              <a:t> </a:t>
            </a:r>
            <a:r>
              <a:rPr lang="es-ES" dirty="0" err="1"/>
              <a:t>zaien</a:t>
            </a:r>
            <a:r>
              <a:rPr lang="es-ES" dirty="0"/>
              <a:t> </a:t>
            </a:r>
            <a:r>
              <a:rPr lang="es-ES" dirty="0" err="1"/>
              <a:t>pazienteak</a:t>
            </a:r>
            <a:r>
              <a:rPr lang="es-ES" dirty="0"/>
              <a:t>: </a:t>
            </a:r>
            <a:r>
              <a:rPr lang="es-ES" dirty="0" err="1"/>
              <a:t>ohiko</a:t>
            </a:r>
            <a:r>
              <a:rPr lang="es-ES" dirty="0"/>
              <a:t> </a:t>
            </a:r>
            <a:r>
              <a:rPr lang="es-ES" dirty="0" err="1"/>
              <a:t>exazerbazioak</a:t>
            </a:r>
            <a:r>
              <a:rPr lang="es-ES" dirty="0"/>
              <a:t> </a:t>
            </a:r>
            <a:r>
              <a:rPr lang="es-ES" dirty="0" err="1"/>
              <a:t>dituztenak</a:t>
            </a:r>
            <a:r>
              <a:rPr lang="es-ES" dirty="0"/>
              <a:t>, oso </a:t>
            </a:r>
            <a:r>
              <a:rPr lang="es-ES" dirty="0" err="1"/>
              <a:t>sintomatikoak</a:t>
            </a:r>
            <a:r>
              <a:rPr lang="es-ES" dirty="0"/>
              <a:t> </a:t>
            </a:r>
            <a:r>
              <a:rPr lang="es-ES" dirty="0" err="1"/>
              <a:t>direnak</a:t>
            </a:r>
            <a:r>
              <a:rPr lang="es-ES" dirty="0"/>
              <a:t> eta aire-</a:t>
            </a:r>
            <a:r>
              <a:rPr lang="es-ES" dirty="0" err="1"/>
              <a:t>fluxuaren</a:t>
            </a:r>
            <a:r>
              <a:rPr lang="es-ES" dirty="0"/>
              <a:t> </a:t>
            </a:r>
            <a:r>
              <a:rPr lang="es-ES" dirty="0" err="1"/>
              <a:t>buxadura</a:t>
            </a:r>
            <a:r>
              <a:rPr lang="es-ES" dirty="0"/>
              <a:t> </a:t>
            </a:r>
            <a:r>
              <a:rPr lang="es-ES" dirty="0" err="1"/>
              <a:t>larria</a:t>
            </a:r>
            <a:r>
              <a:rPr lang="es-ES" dirty="0"/>
              <a:t> </a:t>
            </a:r>
            <a:r>
              <a:rPr lang="es-ES" dirty="0" err="1"/>
              <a:t>dutenak</a:t>
            </a:r>
            <a:r>
              <a:rPr lang="es-ES" dirty="0"/>
              <a:t>, terapia </a:t>
            </a:r>
            <a:r>
              <a:rPr lang="es-ES" dirty="0" err="1"/>
              <a:t>bikoitzari</a:t>
            </a:r>
            <a:r>
              <a:rPr lang="es-ES" dirty="0"/>
              <a:t> </a:t>
            </a:r>
            <a:r>
              <a:rPr lang="es-ES" dirty="0" err="1"/>
              <a:t>behar</a:t>
            </a:r>
            <a:r>
              <a:rPr lang="es-ES" dirty="0"/>
              <a:t> </a:t>
            </a:r>
            <a:r>
              <a:rPr lang="es-ES" dirty="0" err="1"/>
              <a:t>bezala</a:t>
            </a:r>
            <a:r>
              <a:rPr lang="es-ES" dirty="0"/>
              <a:t> </a:t>
            </a:r>
            <a:r>
              <a:rPr lang="es-ES" dirty="0" err="1"/>
              <a:t>erantzuten</a:t>
            </a:r>
            <a:r>
              <a:rPr lang="es-ES" dirty="0"/>
              <a:t> </a:t>
            </a:r>
            <a:r>
              <a:rPr lang="es-ES" dirty="0" err="1"/>
              <a:t>ez</a:t>
            </a:r>
            <a:r>
              <a:rPr lang="es-ES" dirty="0"/>
              <a:t> </a:t>
            </a:r>
            <a:r>
              <a:rPr lang="es-ES" dirty="0" err="1"/>
              <a:t>diotenak</a:t>
            </a:r>
            <a:r>
              <a:rPr lang="es-ES" dirty="0"/>
              <a:t>, </a:t>
            </a:r>
            <a:r>
              <a:rPr lang="es-ES" dirty="0" err="1"/>
              <a:t>inhalagailua</a:t>
            </a:r>
            <a:r>
              <a:rPr lang="es-ES" dirty="0"/>
              <a:t> </a:t>
            </a:r>
            <a:r>
              <a:rPr lang="es-ES" dirty="0" err="1"/>
              <a:t>erabiltzeko</a:t>
            </a:r>
            <a:r>
              <a:rPr lang="es-ES" dirty="0"/>
              <a:t> </a:t>
            </a:r>
            <a:r>
              <a:rPr lang="es-ES" dirty="0" err="1"/>
              <a:t>teknika</a:t>
            </a:r>
            <a:r>
              <a:rPr lang="es-ES" dirty="0"/>
              <a:t> </a:t>
            </a:r>
            <a:r>
              <a:rPr lang="es-ES" dirty="0" err="1"/>
              <a:t>egokia</a:t>
            </a:r>
            <a:r>
              <a:rPr lang="es-ES" dirty="0"/>
              <a:t> dela </a:t>
            </a:r>
            <a:r>
              <a:rPr lang="es-ES" dirty="0" err="1"/>
              <a:t>egiaztatu</a:t>
            </a:r>
            <a:r>
              <a:rPr lang="es-ES" dirty="0"/>
              <a:t> </a:t>
            </a:r>
            <a:r>
              <a:rPr lang="es-ES" dirty="0" err="1" smtClean="0"/>
              <a:t>ondoren</a:t>
            </a:r>
            <a:r>
              <a:rPr lang="es-ES" dirty="0" smtClean="0"/>
              <a:t>. </a:t>
            </a:r>
            <a:r>
              <a:rPr lang="es-ES" dirty="0"/>
              <a:t>	</a:t>
            </a:r>
          </a:p>
          <a:p>
            <a:pPr marL="0" indent="0">
              <a:buNone/>
            </a:pPr>
            <a:r>
              <a:rPr lang="es-ES" dirty="0"/>
              <a:t>	</a:t>
            </a:r>
          </a:p>
          <a:p>
            <a:endParaRPr lang="es-ES" dirty="0"/>
          </a:p>
          <a:p>
            <a:pPr marL="0" indent="0">
              <a:buNone/>
            </a:pPr>
            <a:endParaRPr lang="es-ES" dirty="0"/>
          </a:p>
        </p:txBody>
      </p:sp>
    </p:spTree>
    <p:extLst>
      <p:ext uri="{BB962C8B-B14F-4D97-AF65-F5344CB8AC3E}">
        <p14:creationId xmlns:p14="http://schemas.microsoft.com/office/powerpoint/2010/main" val="14381575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30629" y="330292"/>
            <a:ext cx="8856617" cy="932451"/>
          </a:xfrm>
        </p:spPr>
        <p:txBody>
          <a:bodyPr/>
          <a:lstStyle/>
          <a:p>
            <a:pPr algn="ctr"/>
            <a:r>
              <a:rPr lang="es-ES" sz="3200" b="0" dirty="0">
                <a:latin typeface="Arial Black" panose="020B0A04020102020204" pitchFamily="34" charset="0"/>
              </a:rPr>
              <a:t>GOMENDIO BERRIENETAKO BATZUEN OINARRI DIREN EBIDENTZIAK</a:t>
            </a: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sp>
        <p:nvSpPr>
          <p:cNvPr id="5" name="Subtítulo 2"/>
          <p:cNvSpPr txBox="1">
            <a:spLocks/>
          </p:cNvSpPr>
          <p:nvPr/>
        </p:nvSpPr>
        <p:spPr>
          <a:xfrm>
            <a:off x="248194" y="1550127"/>
            <a:ext cx="8621486" cy="3397654"/>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4000" b="1" dirty="0">
                <a:solidFill>
                  <a:srgbClr val="5FB1B6"/>
                </a:solidFill>
              </a:rPr>
              <a:t>Terapia </a:t>
            </a:r>
            <a:r>
              <a:rPr lang="es-ES" sz="4000" b="1" dirty="0" err="1">
                <a:solidFill>
                  <a:srgbClr val="5FB1B6"/>
                </a:solidFill>
              </a:rPr>
              <a:t>bikoitza</a:t>
            </a:r>
            <a:r>
              <a:rPr lang="es-ES" sz="4000" b="1" dirty="0">
                <a:solidFill>
                  <a:srgbClr val="5FB1B6"/>
                </a:solidFill>
              </a:rPr>
              <a:t> </a:t>
            </a:r>
            <a:r>
              <a:rPr lang="es-ES" sz="4000" b="1" dirty="0" err="1">
                <a:solidFill>
                  <a:srgbClr val="5FB1B6"/>
                </a:solidFill>
              </a:rPr>
              <a:t>eginda</a:t>
            </a:r>
            <a:r>
              <a:rPr lang="es-ES" sz="4000" b="1" dirty="0">
                <a:solidFill>
                  <a:srgbClr val="5FB1B6"/>
                </a:solidFill>
              </a:rPr>
              <a:t> ere disnea </a:t>
            </a:r>
            <a:r>
              <a:rPr lang="es-ES" sz="4000" b="1" dirty="0" err="1">
                <a:solidFill>
                  <a:srgbClr val="5FB1B6"/>
                </a:solidFill>
              </a:rPr>
              <a:t>iraunkorra</a:t>
            </a:r>
            <a:r>
              <a:rPr lang="es-ES" sz="4000" b="1" dirty="0">
                <a:solidFill>
                  <a:srgbClr val="5FB1B6"/>
                </a:solidFill>
              </a:rPr>
              <a:t> </a:t>
            </a:r>
            <a:r>
              <a:rPr lang="es-ES" sz="4000" b="1" dirty="0" err="1">
                <a:solidFill>
                  <a:srgbClr val="5FB1B6"/>
                </a:solidFill>
              </a:rPr>
              <a:t>edo</a:t>
            </a:r>
            <a:r>
              <a:rPr lang="es-ES" sz="4000" b="1" dirty="0">
                <a:solidFill>
                  <a:srgbClr val="5FB1B6"/>
                </a:solidFill>
              </a:rPr>
              <a:t> </a:t>
            </a:r>
            <a:r>
              <a:rPr lang="es-ES" sz="4000" b="1" dirty="0" err="1">
                <a:solidFill>
                  <a:srgbClr val="5FB1B6"/>
                </a:solidFill>
              </a:rPr>
              <a:t>exazerbazioak</a:t>
            </a:r>
            <a:r>
              <a:rPr lang="es-ES" sz="4000" b="1" dirty="0">
                <a:solidFill>
                  <a:srgbClr val="5FB1B6"/>
                </a:solidFill>
              </a:rPr>
              <a:t> </a:t>
            </a:r>
            <a:r>
              <a:rPr lang="es-ES" sz="4000" b="1" dirty="0" err="1">
                <a:solidFill>
                  <a:srgbClr val="5FB1B6"/>
                </a:solidFill>
              </a:rPr>
              <a:t>dituzten</a:t>
            </a:r>
            <a:r>
              <a:rPr lang="es-ES" sz="4000" b="1" dirty="0">
                <a:solidFill>
                  <a:srgbClr val="5FB1B6"/>
                </a:solidFill>
              </a:rPr>
              <a:t> </a:t>
            </a:r>
            <a:r>
              <a:rPr lang="es-ES" sz="4000" b="1" dirty="0" err="1">
                <a:solidFill>
                  <a:srgbClr val="5FB1B6"/>
                </a:solidFill>
              </a:rPr>
              <a:t>pazienteetan</a:t>
            </a:r>
            <a:r>
              <a:rPr lang="es-ES" sz="4000" b="1" dirty="0">
                <a:solidFill>
                  <a:srgbClr val="5FB1B6"/>
                </a:solidFill>
              </a:rPr>
              <a:t> terapia </a:t>
            </a:r>
            <a:r>
              <a:rPr lang="es-ES" sz="4000" b="1" dirty="0" err="1">
                <a:solidFill>
                  <a:srgbClr val="5FB1B6"/>
                </a:solidFill>
              </a:rPr>
              <a:t>hirukoitzera</a:t>
            </a:r>
            <a:r>
              <a:rPr lang="es-ES" sz="4000" b="1" dirty="0">
                <a:solidFill>
                  <a:srgbClr val="5FB1B6"/>
                </a:solidFill>
              </a:rPr>
              <a:t> </a:t>
            </a:r>
            <a:r>
              <a:rPr lang="es-ES" sz="4000" b="1" dirty="0" err="1">
                <a:solidFill>
                  <a:srgbClr val="5FB1B6"/>
                </a:solidFill>
              </a:rPr>
              <a:t>igotzea</a:t>
            </a:r>
            <a:r>
              <a:rPr lang="es-ES" sz="4000" b="1" dirty="0">
                <a:solidFill>
                  <a:srgbClr val="5FB1B6"/>
                </a:solidFill>
              </a:rPr>
              <a:t> </a:t>
            </a:r>
            <a:r>
              <a:rPr lang="es-ES" sz="4000" b="1" dirty="0" err="1">
                <a:solidFill>
                  <a:srgbClr val="5FB1B6"/>
                </a:solidFill>
              </a:rPr>
              <a:t>balioetsi</a:t>
            </a:r>
            <a:r>
              <a:rPr lang="es-ES" sz="4000" b="1" dirty="0">
                <a:solidFill>
                  <a:srgbClr val="5FB1B6"/>
                </a:solidFill>
              </a:rPr>
              <a:t> </a:t>
            </a:r>
            <a:r>
              <a:rPr lang="es-ES" sz="4000" b="1" dirty="0" err="1">
                <a:solidFill>
                  <a:srgbClr val="5FB1B6"/>
                </a:solidFill>
              </a:rPr>
              <a:t>daiteke</a:t>
            </a:r>
            <a:r>
              <a:rPr lang="es-ES" sz="4000" b="1" dirty="0">
                <a:solidFill>
                  <a:srgbClr val="5FB1B6"/>
                </a:solidFill>
              </a:rPr>
              <a:t>. </a:t>
            </a:r>
            <a:endParaRPr lang="es-ES" sz="4000" b="1" dirty="0" smtClean="0">
              <a:solidFill>
                <a:srgbClr val="5FB1B6"/>
              </a:solidFill>
            </a:endParaRPr>
          </a:p>
          <a:p>
            <a:pPr marL="0" indent="0">
              <a:buNone/>
            </a:pPr>
            <a:r>
              <a:rPr lang="es-ES" sz="2900" dirty="0" smtClean="0"/>
              <a:t>IMPACT </a:t>
            </a:r>
            <a:r>
              <a:rPr lang="es-ES" sz="2900" dirty="0" err="1" smtClean="0"/>
              <a:t>saiakuntza</a:t>
            </a:r>
            <a:r>
              <a:rPr lang="es-ES" sz="2900" dirty="0" smtClean="0"/>
              <a:t>: </a:t>
            </a:r>
            <a:r>
              <a:rPr lang="es-ES" sz="2900" dirty="0" err="1"/>
              <a:t>ikusitako</a:t>
            </a:r>
            <a:r>
              <a:rPr lang="es-ES" sz="2900" dirty="0"/>
              <a:t> </a:t>
            </a:r>
            <a:r>
              <a:rPr lang="es-ES" sz="2900" dirty="0" err="1"/>
              <a:t>onurak</a:t>
            </a:r>
            <a:r>
              <a:rPr lang="es-ES" sz="2900" dirty="0"/>
              <a:t> </a:t>
            </a:r>
            <a:r>
              <a:rPr lang="es-ES" sz="2900" dirty="0" err="1"/>
              <a:t>gainbalioetsita</a:t>
            </a:r>
            <a:r>
              <a:rPr lang="es-ES" sz="2900" dirty="0"/>
              <a:t> </a:t>
            </a:r>
            <a:r>
              <a:rPr lang="es-ES" sz="2900" dirty="0" err="1"/>
              <a:t>egon</a:t>
            </a:r>
            <a:r>
              <a:rPr lang="es-ES" sz="2900" dirty="0"/>
              <a:t> </a:t>
            </a:r>
            <a:r>
              <a:rPr lang="es-ES" sz="2900" dirty="0" err="1"/>
              <a:t>litezke</a:t>
            </a:r>
            <a:r>
              <a:rPr lang="es-ES" sz="2900" dirty="0"/>
              <a:t> </a:t>
            </a:r>
            <a:r>
              <a:rPr lang="es-ES" sz="2900" dirty="0" err="1"/>
              <a:t>GKIak</a:t>
            </a:r>
            <a:r>
              <a:rPr lang="es-ES" sz="2900" dirty="0"/>
              <a:t> </a:t>
            </a:r>
            <a:r>
              <a:rPr lang="es-ES" sz="2900" dirty="0" err="1"/>
              <a:t>azterketa</a:t>
            </a:r>
            <a:r>
              <a:rPr lang="es-ES" sz="2900" dirty="0"/>
              <a:t> </a:t>
            </a:r>
            <a:r>
              <a:rPr lang="es-ES" sz="2900" dirty="0" err="1"/>
              <a:t>hasi</a:t>
            </a:r>
            <a:r>
              <a:rPr lang="es-ES" sz="2900" dirty="0"/>
              <a:t> </a:t>
            </a:r>
            <a:r>
              <a:rPr lang="es-ES" sz="2900" dirty="0" err="1"/>
              <a:t>baino</a:t>
            </a:r>
            <a:r>
              <a:rPr lang="es-ES" sz="2900" dirty="0"/>
              <a:t> </a:t>
            </a:r>
            <a:r>
              <a:rPr lang="es-ES" sz="2900" dirty="0" err="1"/>
              <a:t>apur</a:t>
            </a:r>
            <a:r>
              <a:rPr lang="es-ES" sz="2900" dirty="0"/>
              <a:t> </a:t>
            </a:r>
            <a:r>
              <a:rPr lang="es-ES" sz="2900" dirty="0" err="1"/>
              <a:t>bat</a:t>
            </a:r>
            <a:r>
              <a:rPr lang="es-ES" sz="2900" dirty="0"/>
              <a:t> </a:t>
            </a:r>
            <a:r>
              <a:rPr lang="es-ES" sz="2900" dirty="0" err="1"/>
              <a:t>lehenago</a:t>
            </a:r>
            <a:r>
              <a:rPr lang="es-ES" sz="2900" dirty="0"/>
              <a:t> </a:t>
            </a:r>
            <a:r>
              <a:rPr lang="es-ES" sz="2900" dirty="0" err="1"/>
              <a:t>kendu</a:t>
            </a:r>
            <a:r>
              <a:rPr lang="es-ES" sz="2900" dirty="0"/>
              <a:t> </a:t>
            </a:r>
            <a:r>
              <a:rPr lang="es-ES" sz="2900" dirty="0" err="1"/>
              <a:t>direlako</a:t>
            </a:r>
            <a:r>
              <a:rPr lang="es-ES" sz="2900" dirty="0"/>
              <a:t> </a:t>
            </a:r>
            <a:r>
              <a:rPr lang="es-ES" sz="2900" dirty="0" err="1"/>
              <a:t>edo</a:t>
            </a:r>
            <a:r>
              <a:rPr lang="es-ES" sz="2900" dirty="0"/>
              <a:t> asma-historia </a:t>
            </a:r>
            <a:r>
              <a:rPr lang="es-ES" sz="2900" dirty="0" err="1"/>
              <a:t>duten</a:t>
            </a:r>
            <a:r>
              <a:rPr lang="es-ES" sz="2900" dirty="0"/>
              <a:t> </a:t>
            </a:r>
            <a:r>
              <a:rPr lang="es-ES" sz="2900" dirty="0" err="1"/>
              <a:t>pazienteen</a:t>
            </a:r>
            <a:r>
              <a:rPr lang="es-ES" sz="2900" dirty="0"/>
              <a:t> </a:t>
            </a:r>
            <a:r>
              <a:rPr lang="es-ES" sz="2900" dirty="0" err="1"/>
              <a:t>proportzioa</a:t>
            </a:r>
            <a:r>
              <a:rPr lang="es-ES" sz="2900" dirty="0"/>
              <a:t> </a:t>
            </a:r>
            <a:r>
              <a:rPr lang="es-ES" sz="2900" dirty="0" err="1"/>
              <a:t>handia</a:t>
            </a:r>
            <a:r>
              <a:rPr lang="es-ES" sz="2900" dirty="0"/>
              <a:t> </a:t>
            </a:r>
            <a:r>
              <a:rPr lang="es-ES" sz="2900" dirty="0" err="1" smtClean="0"/>
              <a:t>delako</a:t>
            </a:r>
            <a:r>
              <a:rPr lang="es-ES" sz="2900" dirty="0" smtClean="0"/>
              <a:t>. </a:t>
            </a:r>
          </a:p>
          <a:p>
            <a:pPr marL="0" indent="0">
              <a:buNone/>
            </a:pPr>
            <a:endParaRPr lang="es-ES" sz="2900" dirty="0" smtClean="0"/>
          </a:p>
          <a:p>
            <a:r>
              <a:rPr lang="es-ES" sz="2900" dirty="0" smtClean="0"/>
              <a:t>Terapia </a:t>
            </a:r>
            <a:r>
              <a:rPr lang="es-ES" sz="2900" dirty="0" err="1"/>
              <a:t>hirukoitza</a:t>
            </a:r>
            <a:r>
              <a:rPr lang="es-ES" sz="2900" dirty="0"/>
              <a:t> </a:t>
            </a:r>
            <a:r>
              <a:rPr lang="es-ES" sz="2900" dirty="0" err="1"/>
              <a:t>pneumonia</a:t>
            </a:r>
            <a:r>
              <a:rPr lang="es-ES" sz="2900" dirty="0"/>
              <a:t> </a:t>
            </a:r>
            <a:r>
              <a:rPr lang="es-ES" sz="2900" dirty="0" err="1"/>
              <a:t>izateko</a:t>
            </a:r>
            <a:r>
              <a:rPr lang="es-ES" sz="2900" dirty="0"/>
              <a:t> </a:t>
            </a:r>
            <a:r>
              <a:rPr lang="es-ES" sz="2900" dirty="0" err="1"/>
              <a:t>arriskua</a:t>
            </a:r>
            <a:r>
              <a:rPr lang="es-ES" sz="2900" dirty="0"/>
              <a:t> </a:t>
            </a:r>
            <a:r>
              <a:rPr lang="es-ES" sz="2900" dirty="0" err="1"/>
              <a:t>handiagoa</a:t>
            </a:r>
            <a:r>
              <a:rPr lang="es-ES" sz="2900" dirty="0"/>
              <a:t> </a:t>
            </a:r>
            <a:r>
              <a:rPr lang="es-ES" sz="2900" dirty="0" err="1"/>
              <a:t>izatearekin</a:t>
            </a:r>
            <a:r>
              <a:rPr lang="es-ES" sz="2900" dirty="0"/>
              <a:t> </a:t>
            </a:r>
            <a:r>
              <a:rPr lang="es-ES" sz="2900" dirty="0" err="1"/>
              <a:t>lotu</a:t>
            </a:r>
            <a:r>
              <a:rPr lang="es-ES" sz="2900" dirty="0"/>
              <a:t> da </a:t>
            </a:r>
            <a:r>
              <a:rPr lang="es-ES" sz="2900" dirty="0" smtClean="0"/>
              <a:t>LABA/</a:t>
            </a:r>
            <a:r>
              <a:rPr lang="es-ES" sz="2900" dirty="0" err="1" smtClean="0"/>
              <a:t>LAMArekin</a:t>
            </a:r>
            <a:r>
              <a:rPr lang="es-ES" sz="2900" dirty="0" smtClean="0"/>
              <a:t> </a:t>
            </a:r>
            <a:r>
              <a:rPr lang="es-ES" sz="2900" dirty="0" err="1"/>
              <a:t>alderatu</a:t>
            </a:r>
            <a:r>
              <a:rPr lang="es-ES" sz="2900" dirty="0"/>
              <a:t> </a:t>
            </a:r>
            <a:r>
              <a:rPr lang="es-ES" sz="2900" dirty="0" err="1"/>
              <a:t>denean</a:t>
            </a:r>
            <a:r>
              <a:rPr lang="es-ES" sz="2900" dirty="0"/>
              <a:t>, </a:t>
            </a:r>
            <a:r>
              <a:rPr lang="es-ES" sz="2900" dirty="0" err="1"/>
              <a:t>beste</a:t>
            </a:r>
            <a:r>
              <a:rPr lang="es-ES" sz="2900" dirty="0"/>
              <a:t> </a:t>
            </a:r>
            <a:r>
              <a:rPr lang="es-ES" sz="2900" dirty="0" err="1"/>
              <a:t>kontrako</a:t>
            </a:r>
            <a:r>
              <a:rPr lang="es-ES" sz="2900" dirty="0"/>
              <a:t> </a:t>
            </a:r>
            <a:r>
              <a:rPr lang="es-ES" sz="2900" dirty="0" err="1"/>
              <a:t>efektu</a:t>
            </a:r>
            <a:r>
              <a:rPr lang="es-ES" sz="2900" dirty="0"/>
              <a:t> </a:t>
            </a:r>
            <a:r>
              <a:rPr lang="es-ES" sz="2900" dirty="0" err="1"/>
              <a:t>batzuetan</a:t>
            </a:r>
            <a:r>
              <a:rPr lang="es-ES" sz="2900" dirty="0"/>
              <a:t> </a:t>
            </a:r>
            <a:r>
              <a:rPr lang="es-ES" sz="2900" dirty="0" err="1"/>
              <a:t>alde</a:t>
            </a:r>
            <a:r>
              <a:rPr lang="es-ES" sz="2900" dirty="0"/>
              <a:t> </a:t>
            </a:r>
            <a:r>
              <a:rPr lang="es-ES" sz="2900" dirty="0" err="1"/>
              <a:t>garrantzitsurik</a:t>
            </a:r>
            <a:r>
              <a:rPr lang="es-ES" sz="2900" dirty="0"/>
              <a:t> izan </a:t>
            </a:r>
            <a:r>
              <a:rPr lang="es-ES" sz="2900" dirty="0" err="1"/>
              <a:t>g</a:t>
            </a:r>
            <a:r>
              <a:rPr lang="es-ES" sz="2900" dirty="0" err="1" smtClean="0"/>
              <a:t>abe</a:t>
            </a:r>
            <a:r>
              <a:rPr lang="es-ES" sz="2900" dirty="0" smtClean="0"/>
              <a:t>.</a:t>
            </a:r>
            <a:r>
              <a:rPr lang="es-ES" sz="2900" dirty="0"/>
              <a:t>	</a:t>
            </a:r>
            <a:endParaRPr lang="es-ES" sz="2900" dirty="0" smtClean="0"/>
          </a:p>
          <a:p>
            <a:endParaRPr lang="es-ES" sz="2900" dirty="0" smtClean="0"/>
          </a:p>
          <a:p>
            <a:r>
              <a:rPr lang="es-ES" sz="2900" dirty="0" smtClean="0"/>
              <a:t>Terapia </a:t>
            </a:r>
            <a:r>
              <a:rPr lang="es-ES" sz="2900" dirty="0" err="1"/>
              <a:t>hirukoitzari</a:t>
            </a:r>
            <a:r>
              <a:rPr lang="es-ES" sz="2900" dirty="0"/>
              <a:t> eta </a:t>
            </a:r>
            <a:r>
              <a:rPr lang="es-ES" sz="2900" dirty="0" err="1" smtClean="0"/>
              <a:t>heriotza</a:t>
            </a:r>
            <a:r>
              <a:rPr lang="es-ES" sz="2900" dirty="0" smtClean="0"/>
              <a:t>-tasa: </a:t>
            </a:r>
            <a:r>
              <a:rPr lang="es-ES" sz="2900" dirty="0" err="1"/>
              <a:t>datuak</a:t>
            </a:r>
            <a:r>
              <a:rPr lang="es-ES" sz="2900" dirty="0"/>
              <a:t> </a:t>
            </a:r>
            <a:r>
              <a:rPr lang="es-ES" sz="2900" dirty="0" err="1"/>
              <a:t>ez</a:t>
            </a:r>
            <a:r>
              <a:rPr lang="es-ES" sz="2900" dirty="0"/>
              <a:t> </a:t>
            </a:r>
            <a:r>
              <a:rPr lang="es-ES" sz="2900" dirty="0" err="1"/>
              <a:t>dira</a:t>
            </a:r>
            <a:r>
              <a:rPr lang="es-ES" sz="2900" dirty="0"/>
              <a:t> </a:t>
            </a:r>
            <a:r>
              <a:rPr lang="es-ES" sz="2900" dirty="0" err="1" smtClean="0"/>
              <a:t>eztabaidaezinak</a:t>
            </a:r>
            <a:r>
              <a:rPr lang="es-ES" sz="2900" dirty="0" smtClean="0"/>
              <a:t>. </a:t>
            </a:r>
            <a:r>
              <a:rPr lang="es-ES" dirty="0"/>
              <a:t>	</a:t>
            </a:r>
          </a:p>
          <a:p>
            <a:pPr lvl="1"/>
            <a:r>
              <a:rPr lang="es-ES" dirty="0" err="1">
                <a:solidFill>
                  <a:srgbClr val="5FB1B6"/>
                </a:solidFill>
              </a:rPr>
              <a:t>Heriotza</a:t>
            </a:r>
            <a:r>
              <a:rPr lang="es-ES" dirty="0">
                <a:solidFill>
                  <a:srgbClr val="5FB1B6"/>
                </a:solidFill>
              </a:rPr>
              <a:t>-tasa </a:t>
            </a:r>
            <a:r>
              <a:rPr lang="es-ES" dirty="0" err="1">
                <a:solidFill>
                  <a:srgbClr val="5FB1B6"/>
                </a:solidFill>
              </a:rPr>
              <a:t>aldagai</a:t>
            </a:r>
            <a:r>
              <a:rPr lang="es-ES" dirty="0">
                <a:solidFill>
                  <a:srgbClr val="5FB1B6"/>
                </a:solidFill>
              </a:rPr>
              <a:t> </a:t>
            </a:r>
            <a:r>
              <a:rPr lang="es-ES" dirty="0" err="1">
                <a:solidFill>
                  <a:srgbClr val="5FB1B6"/>
                </a:solidFill>
              </a:rPr>
              <a:t>nagusitzat</a:t>
            </a:r>
            <a:r>
              <a:rPr lang="es-ES" dirty="0">
                <a:solidFill>
                  <a:srgbClr val="5FB1B6"/>
                </a:solidFill>
              </a:rPr>
              <a:t> </a:t>
            </a:r>
            <a:r>
              <a:rPr lang="es-ES" dirty="0" err="1"/>
              <a:t>hartuta</a:t>
            </a:r>
            <a:r>
              <a:rPr lang="es-ES" dirty="0"/>
              <a:t> </a:t>
            </a:r>
            <a:r>
              <a:rPr lang="es-ES" dirty="0" err="1"/>
              <a:t>gaur</a:t>
            </a:r>
            <a:r>
              <a:rPr lang="es-ES" dirty="0"/>
              <a:t> </a:t>
            </a:r>
            <a:r>
              <a:rPr lang="es-ES" dirty="0" err="1"/>
              <a:t>egun</a:t>
            </a:r>
            <a:r>
              <a:rPr lang="es-ES" dirty="0"/>
              <a:t> arte </a:t>
            </a:r>
            <a:r>
              <a:rPr lang="es-ES" dirty="0" err="1"/>
              <a:t>egindako</a:t>
            </a:r>
            <a:r>
              <a:rPr lang="es-ES" dirty="0"/>
              <a:t> </a:t>
            </a:r>
            <a:r>
              <a:rPr lang="es-ES" dirty="0" err="1"/>
              <a:t>saiakuntzek</a:t>
            </a:r>
            <a:r>
              <a:rPr lang="es-ES" dirty="0"/>
              <a:t> </a:t>
            </a:r>
            <a:r>
              <a:rPr lang="es-ES" dirty="0" err="1"/>
              <a:t>ez</a:t>
            </a:r>
            <a:r>
              <a:rPr lang="es-ES" dirty="0"/>
              <a:t> </a:t>
            </a:r>
            <a:r>
              <a:rPr lang="es-ES" dirty="0" err="1"/>
              <a:t>dute</a:t>
            </a:r>
            <a:r>
              <a:rPr lang="es-ES" dirty="0"/>
              <a:t> </a:t>
            </a:r>
            <a:r>
              <a:rPr lang="es-ES" dirty="0" err="1"/>
              <a:t>onura</a:t>
            </a:r>
            <a:r>
              <a:rPr lang="es-ES" dirty="0"/>
              <a:t> </a:t>
            </a:r>
            <a:r>
              <a:rPr lang="es-ES" dirty="0" err="1"/>
              <a:t>estatistikoki</a:t>
            </a:r>
            <a:r>
              <a:rPr lang="es-ES" dirty="0"/>
              <a:t> </a:t>
            </a:r>
            <a:r>
              <a:rPr lang="es-ES" dirty="0" err="1"/>
              <a:t>esanguratsurik</a:t>
            </a:r>
            <a:r>
              <a:rPr lang="es-ES" dirty="0"/>
              <a:t> </a:t>
            </a:r>
            <a:r>
              <a:rPr lang="es-ES" dirty="0" err="1" smtClean="0"/>
              <a:t>erakutsi</a:t>
            </a:r>
            <a:r>
              <a:rPr lang="es-ES" dirty="0" smtClean="0"/>
              <a:t> </a:t>
            </a:r>
            <a:r>
              <a:rPr lang="es-ES" dirty="0" err="1"/>
              <a:t>biziraupenean</a:t>
            </a:r>
            <a:r>
              <a:rPr lang="es-ES" dirty="0"/>
              <a:t> LABA/GKI </a:t>
            </a:r>
            <a:r>
              <a:rPr lang="es-ES" dirty="0" err="1"/>
              <a:t>bidezko</a:t>
            </a:r>
            <a:r>
              <a:rPr lang="es-ES" dirty="0"/>
              <a:t> </a:t>
            </a:r>
            <a:r>
              <a:rPr lang="es-ES" dirty="0" err="1"/>
              <a:t>tratamendua</a:t>
            </a:r>
            <a:r>
              <a:rPr lang="es-ES" dirty="0"/>
              <a:t> </a:t>
            </a:r>
            <a:r>
              <a:rPr lang="es-ES" dirty="0" err="1"/>
              <a:t>eginda</a:t>
            </a:r>
            <a:r>
              <a:rPr lang="es-ES" dirty="0"/>
              <a:t>, </a:t>
            </a:r>
            <a:r>
              <a:rPr lang="es-ES" dirty="0" err="1"/>
              <a:t>farmakoak</a:t>
            </a:r>
            <a:r>
              <a:rPr lang="es-ES" dirty="0"/>
              <a:t> </a:t>
            </a:r>
            <a:r>
              <a:rPr lang="es-ES" dirty="0" err="1"/>
              <a:t>bakoitza</a:t>
            </a:r>
            <a:r>
              <a:rPr lang="es-ES" dirty="0"/>
              <a:t> </a:t>
            </a:r>
            <a:r>
              <a:rPr lang="es-ES" dirty="0" err="1"/>
              <a:t>bere</a:t>
            </a:r>
            <a:r>
              <a:rPr lang="es-ES" dirty="0"/>
              <a:t> </a:t>
            </a:r>
            <a:r>
              <a:rPr lang="es-ES" dirty="0" err="1"/>
              <a:t>aldetik</a:t>
            </a:r>
            <a:r>
              <a:rPr lang="es-ES" dirty="0"/>
              <a:t> </a:t>
            </a:r>
            <a:r>
              <a:rPr lang="es-ES" dirty="0" err="1"/>
              <a:t>hartzearekin</a:t>
            </a:r>
            <a:r>
              <a:rPr lang="es-ES" dirty="0"/>
              <a:t> </a:t>
            </a:r>
            <a:r>
              <a:rPr lang="es-ES" dirty="0" err="1"/>
              <a:t>edo</a:t>
            </a:r>
            <a:r>
              <a:rPr lang="es-ES" dirty="0"/>
              <a:t> </a:t>
            </a:r>
            <a:r>
              <a:rPr lang="es-ES" dirty="0" err="1"/>
              <a:t>plazeboarekin</a:t>
            </a:r>
            <a:r>
              <a:rPr lang="es-ES" dirty="0"/>
              <a:t> </a:t>
            </a:r>
            <a:r>
              <a:rPr lang="es-ES" dirty="0" err="1" smtClean="0"/>
              <a:t>alderatuta</a:t>
            </a:r>
            <a:r>
              <a:rPr lang="es-ES" dirty="0"/>
              <a:t>.	</a:t>
            </a:r>
          </a:p>
          <a:p>
            <a:pPr lvl="1"/>
            <a:r>
              <a:rPr lang="es-ES" dirty="0"/>
              <a:t>IMPACT eta </a:t>
            </a:r>
            <a:r>
              <a:rPr lang="es-ES" dirty="0" smtClean="0"/>
              <a:t>ETHOS </a:t>
            </a:r>
            <a:r>
              <a:rPr lang="es-ES" dirty="0" err="1"/>
              <a:t>saiakuntzek</a:t>
            </a:r>
            <a:r>
              <a:rPr lang="es-ES" dirty="0"/>
              <a:t> </a:t>
            </a:r>
            <a:r>
              <a:rPr lang="es-ES" dirty="0" err="1">
                <a:solidFill>
                  <a:srgbClr val="5FB1B6"/>
                </a:solidFill>
              </a:rPr>
              <a:t>bigarren</a:t>
            </a:r>
            <a:r>
              <a:rPr lang="es-ES" dirty="0">
                <a:solidFill>
                  <a:srgbClr val="5FB1B6"/>
                </a:solidFill>
              </a:rPr>
              <a:t> </a:t>
            </a:r>
            <a:r>
              <a:rPr lang="es-ES" dirty="0" err="1">
                <a:solidFill>
                  <a:srgbClr val="5FB1B6"/>
                </a:solidFill>
              </a:rPr>
              <a:t>mailako</a:t>
            </a:r>
            <a:r>
              <a:rPr lang="es-ES" dirty="0">
                <a:solidFill>
                  <a:srgbClr val="5FB1B6"/>
                </a:solidFill>
              </a:rPr>
              <a:t> </a:t>
            </a:r>
            <a:r>
              <a:rPr lang="es-ES" dirty="0" err="1">
                <a:solidFill>
                  <a:srgbClr val="5FB1B6"/>
                </a:solidFill>
              </a:rPr>
              <a:t>segurtasun-aldagai</a:t>
            </a:r>
            <a:r>
              <a:rPr lang="es-ES" dirty="0">
                <a:solidFill>
                  <a:srgbClr val="5FB1B6"/>
                </a:solidFill>
              </a:rPr>
              <a:t> </a:t>
            </a:r>
            <a:r>
              <a:rPr lang="es-ES" dirty="0" err="1">
                <a:solidFill>
                  <a:srgbClr val="5FB1B6"/>
                </a:solidFill>
              </a:rPr>
              <a:t>gisa</a:t>
            </a:r>
            <a:r>
              <a:rPr lang="es-ES" dirty="0">
                <a:solidFill>
                  <a:srgbClr val="5FB1B6"/>
                </a:solidFill>
              </a:rPr>
              <a:t> </a:t>
            </a:r>
            <a:r>
              <a:rPr lang="es-ES" dirty="0" err="1"/>
              <a:t>gehitu</a:t>
            </a:r>
            <a:r>
              <a:rPr lang="es-ES" dirty="0"/>
              <a:t> </a:t>
            </a:r>
            <a:r>
              <a:rPr lang="es-ES" dirty="0" err="1"/>
              <a:t>dute</a:t>
            </a:r>
            <a:r>
              <a:rPr lang="es-ES" dirty="0"/>
              <a:t> </a:t>
            </a:r>
            <a:r>
              <a:rPr lang="es-ES" dirty="0" err="1" smtClean="0">
                <a:solidFill>
                  <a:srgbClr val="5FB1B6"/>
                </a:solidFill>
              </a:rPr>
              <a:t>heriotza</a:t>
            </a:r>
            <a:r>
              <a:rPr lang="es-ES" dirty="0" smtClean="0">
                <a:solidFill>
                  <a:srgbClr val="5FB1B6"/>
                </a:solidFill>
              </a:rPr>
              <a:t>-tasa. </a:t>
            </a:r>
            <a:r>
              <a:rPr lang="es-ES" dirty="0"/>
              <a:t>A posteriori </a:t>
            </a:r>
            <a:r>
              <a:rPr lang="es-ES" dirty="0" err="1"/>
              <a:t>analisi</a:t>
            </a:r>
            <a:r>
              <a:rPr lang="es-ES" dirty="0"/>
              <a:t> </a:t>
            </a:r>
            <a:r>
              <a:rPr lang="es-ES" dirty="0" err="1"/>
              <a:t>batzuk</a:t>
            </a:r>
            <a:r>
              <a:rPr lang="es-ES" dirty="0"/>
              <a:t> </a:t>
            </a:r>
            <a:r>
              <a:rPr lang="es-ES" dirty="0" err="1"/>
              <a:t>argitaratu</a:t>
            </a:r>
            <a:r>
              <a:rPr lang="es-ES" dirty="0"/>
              <a:t> </a:t>
            </a:r>
            <a:r>
              <a:rPr lang="es-ES" dirty="0" err="1"/>
              <a:t>dira</a:t>
            </a:r>
            <a:r>
              <a:rPr lang="es-ES" dirty="0"/>
              <a:t> eta </a:t>
            </a:r>
            <a:r>
              <a:rPr lang="es-ES" dirty="0" err="1"/>
              <a:t>bertan</a:t>
            </a:r>
            <a:r>
              <a:rPr lang="es-ES" dirty="0"/>
              <a:t> </a:t>
            </a:r>
            <a:r>
              <a:rPr lang="es-ES" dirty="0" err="1"/>
              <a:t>iradoki</a:t>
            </a:r>
            <a:r>
              <a:rPr lang="es-ES" dirty="0"/>
              <a:t> da terapia </a:t>
            </a:r>
            <a:r>
              <a:rPr lang="es-ES" dirty="0" err="1"/>
              <a:t>hirukoitzarekin</a:t>
            </a:r>
            <a:r>
              <a:rPr lang="es-ES" dirty="0"/>
              <a:t> </a:t>
            </a:r>
            <a:r>
              <a:rPr lang="es-ES" dirty="0" err="1"/>
              <a:t>heriotza</a:t>
            </a:r>
            <a:r>
              <a:rPr lang="es-ES" dirty="0"/>
              <a:t>-tasa </a:t>
            </a:r>
            <a:r>
              <a:rPr lang="es-ES" dirty="0" err="1"/>
              <a:t>txikiagoa</a:t>
            </a:r>
            <a:r>
              <a:rPr lang="es-ES" dirty="0"/>
              <a:t> </a:t>
            </a:r>
            <a:r>
              <a:rPr lang="es-ES" dirty="0" err="1"/>
              <a:t>izateko</a:t>
            </a:r>
            <a:r>
              <a:rPr lang="es-ES" dirty="0"/>
              <a:t> </a:t>
            </a:r>
            <a:r>
              <a:rPr lang="es-ES" dirty="0" err="1"/>
              <a:t>joera</a:t>
            </a:r>
            <a:r>
              <a:rPr lang="es-ES" dirty="0"/>
              <a:t> </a:t>
            </a:r>
            <a:r>
              <a:rPr lang="es-ES" dirty="0" err="1"/>
              <a:t>dagoela</a:t>
            </a:r>
            <a:r>
              <a:rPr lang="es-ES" dirty="0"/>
              <a:t>. </a:t>
            </a:r>
            <a:r>
              <a:rPr lang="es-ES" dirty="0" err="1"/>
              <a:t>Joera</a:t>
            </a:r>
            <a:r>
              <a:rPr lang="es-ES" dirty="0"/>
              <a:t> </a:t>
            </a:r>
            <a:r>
              <a:rPr lang="es-ES" dirty="0" err="1"/>
              <a:t>hori</a:t>
            </a:r>
            <a:r>
              <a:rPr lang="es-ES" dirty="0"/>
              <a:t> </a:t>
            </a:r>
            <a:r>
              <a:rPr lang="es-ES" dirty="0" err="1"/>
              <a:t>analisi</a:t>
            </a:r>
            <a:r>
              <a:rPr lang="es-ES" dirty="0"/>
              <a:t> </a:t>
            </a:r>
            <a:r>
              <a:rPr lang="es-ES" dirty="0" err="1"/>
              <a:t>batzuetan</a:t>
            </a:r>
            <a:r>
              <a:rPr lang="es-ES" dirty="0"/>
              <a:t> </a:t>
            </a:r>
            <a:r>
              <a:rPr lang="es-ES" dirty="0" err="1"/>
              <a:t>ez</a:t>
            </a:r>
            <a:r>
              <a:rPr lang="es-ES" dirty="0"/>
              <a:t> da </a:t>
            </a:r>
            <a:r>
              <a:rPr lang="es-ES" dirty="0" err="1"/>
              <a:t>estatistikoki</a:t>
            </a:r>
            <a:r>
              <a:rPr lang="es-ES" dirty="0"/>
              <a:t> </a:t>
            </a:r>
            <a:r>
              <a:rPr lang="es-ES" dirty="0" err="1" smtClean="0"/>
              <a:t>esanguratsua</a:t>
            </a:r>
            <a:r>
              <a:rPr lang="es-ES" dirty="0" smtClean="0"/>
              <a:t>, </a:t>
            </a:r>
            <a:r>
              <a:rPr lang="es-ES" dirty="0" err="1"/>
              <a:t>bai</a:t>
            </a:r>
            <a:r>
              <a:rPr lang="es-ES" dirty="0"/>
              <a:t> </a:t>
            </a:r>
            <a:r>
              <a:rPr lang="es-ES" dirty="0" err="1"/>
              <a:t>ordea</a:t>
            </a:r>
            <a:r>
              <a:rPr lang="es-ES" dirty="0"/>
              <a:t> </a:t>
            </a:r>
            <a:r>
              <a:rPr lang="es-ES" dirty="0" err="1"/>
              <a:t>sustatzaileak</a:t>
            </a:r>
            <a:r>
              <a:rPr lang="es-ES" dirty="0"/>
              <a:t> </a:t>
            </a:r>
            <a:r>
              <a:rPr lang="es-ES" dirty="0" err="1"/>
              <a:t>egindako</a:t>
            </a:r>
            <a:r>
              <a:rPr lang="es-ES" dirty="0"/>
              <a:t> </a:t>
            </a:r>
            <a:r>
              <a:rPr lang="es-ES" dirty="0" err="1"/>
              <a:t>beste</a:t>
            </a:r>
            <a:r>
              <a:rPr lang="es-ES" dirty="0"/>
              <a:t> </a:t>
            </a:r>
            <a:r>
              <a:rPr lang="es-ES" dirty="0" err="1"/>
              <a:t>analisi</a:t>
            </a:r>
            <a:r>
              <a:rPr lang="es-ES" dirty="0"/>
              <a:t> </a:t>
            </a:r>
            <a:r>
              <a:rPr lang="es-ES" dirty="0" err="1"/>
              <a:t>gehigarri</a:t>
            </a:r>
            <a:r>
              <a:rPr lang="es-ES" dirty="0"/>
              <a:t> </a:t>
            </a:r>
            <a:r>
              <a:rPr lang="es-ES" dirty="0" err="1" smtClean="0"/>
              <a:t>batzuetan</a:t>
            </a:r>
            <a:r>
              <a:rPr lang="es-ES" dirty="0" smtClean="0"/>
              <a:t>. </a:t>
            </a:r>
            <a:r>
              <a:rPr lang="es-ES" dirty="0"/>
              <a:t>A posteriori </a:t>
            </a:r>
            <a:r>
              <a:rPr lang="es-ES" dirty="0" err="1"/>
              <a:t>analisi</a:t>
            </a:r>
            <a:r>
              <a:rPr lang="es-ES" dirty="0"/>
              <a:t> </a:t>
            </a:r>
            <a:r>
              <a:rPr lang="es-ES" dirty="0" err="1"/>
              <a:t>horiek</a:t>
            </a:r>
            <a:r>
              <a:rPr lang="es-ES" dirty="0"/>
              <a:t> muga </a:t>
            </a:r>
            <a:r>
              <a:rPr lang="es-ES" dirty="0" err="1"/>
              <a:t>handiak</a:t>
            </a:r>
            <a:r>
              <a:rPr lang="es-ES" dirty="0"/>
              <a:t> </a:t>
            </a:r>
            <a:r>
              <a:rPr lang="es-ES" dirty="0" err="1" smtClean="0"/>
              <a:t>dituzte</a:t>
            </a:r>
            <a:r>
              <a:rPr lang="es-ES" dirty="0" smtClean="0"/>
              <a:t>, </a:t>
            </a:r>
            <a:r>
              <a:rPr lang="es-ES" dirty="0"/>
              <a:t>hala </a:t>
            </a:r>
            <a:r>
              <a:rPr lang="es-ES" dirty="0" err="1"/>
              <a:t>nola</a:t>
            </a:r>
            <a:r>
              <a:rPr lang="es-ES" dirty="0"/>
              <a:t> </a:t>
            </a:r>
            <a:r>
              <a:rPr lang="es-ES" dirty="0" err="1"/>
              <a:t>jatorrizko</a:t>
            </a:r>
            <a:r>
              <a:rPr lang="es-ES" dirty="0"/>
              <a:t> </a:t>
            </a:r>
            <a:r>
              <a:rPr lang="es-ES" dirty="0" err="1"/>
              <a:t>argitalpenetan</a:t>
            </a:r>
            <a:r>
              <a:rPr lang="es-ES" dirty="0"/>
              <a:t> </a:t>
            </a:r>
            <a:r>
              <a:rPr lang="es-ES" dirty="0" err="1"/>
              <a:t>sartu</a:t>
            </a:r>
            <a:r>
              <a:rPr lang="es-ES" dirty="0"/>
              <a:t> </a:t>
            </a:r>
            <a:r>
              <a:rPr lang="es-ES" dirty="0" err="1"/>
              <a:t>ez</a:t>
            </a:r>
            <a:r>
              <a:rPr lang="es-ES" dirty="0"/>
              <a:t> </a:t>
            </a:r>
            <a:r>
              <a:rPr lang="es-ES" dirty="0" err="1"/>
              <a:t>diren</a:t>
            </a:r>
            <a:r>
              <a:rPr lang="es-ES" dirty="0"/>
              <a:t> </a:t>
            </a:r>
            <a:r>
              <a:rPr lang="es-ES" dirty="0" err="1"/>
              <a:t>pazienteen</a:t>
            </a:r>
            <a:r>
              <a:rPr lang="es-ES" dirty="0"/>
              <a:t> </a:t>
            </a:r>
            <a:r>
              <a:rPr lang="es-ES" dirty="0" err="1"/>
              <a:t>datuak</a:t>
            </a:r>
            <a:r>
              <a:rPr lang="es-ES" dirty="0"/>
              <a:t> </a:t>
            </a:r>
            <a:r>
              <a:rPr lang="es-ES" dirty="0" err="1"/>
              <a:t>sartzea</a:t>
            </a:r>
            <a:r>
              <a:rPr lang="es-ES" dirty="0"/>
              <a:t>, </a:t>
            </a:r>
            <a:r>
              <a:rPr lang="es-ES" dirty="0" err="1"/>
              <a:t>nahasketa-faktoreak</a:t>
            </a:r>
            <a:r>
              <a:rPr lang="es-ES" dirty="0"/>
              <a:t> </a:t>
            </a:r>
            <a:r>
              <a:rPr lang="es-ES" dirty="0" err="1"/>
              <a:t>behar</a:t>
            </a:r>
            <a:r>
              <a:rPr lang="es-ES" dirty="0"/>
              <a:t> </a:t>
            </a:r>
            <a:r>
              <a:rPr lang="es-ES" dirty="0" err="1"/>
              <a:t>bezala</a:t>
            </a:r>
            <a:r>
              <a:rPr lang="es-ES" dirty="0"/>
              <a:t> </a:t>
            </a:r>
            <a:r>
              <a:rPr lang="es-ES" dirty="0" err="1"/>
              <a:t>ez</a:t>
            </a:r>
            <a:r>
              <a:rPr lang="es-ES" dirty="0"/>
              <a:t> </a:t>
            </a:r>
            <a:r>
              <a:rPr lang="es-ES" dirty="0" err="1"/>
              <a:t>egokitzea</a:t>
            </a:r>
            <a:r>
              <a:rPr lang="es-ES" dirty="0"/>
              <a:t>, </a:t>
            </a:r>
            <a:r>
              <a:rPr lang="es-ES" dirty="0" err="1"/>
              <a:t>edo</a:t>
            </a:r>
            <a:r>
              <a:rPr lang="es-ES" dirty="0"/>
              <a:t> </a:t>
            </a:r>
            <a:r>
              <a:rPr lang="es-ES" dirty="0" err="1"/>
              <a:t>tratatzeko</a:t>
            </a:r>
            <a:r>
              <a:rPr lang="es-ES" dirty="0"/>
              <a:t> </a:t>
            </a:r>
            <a:r>
              <a:rPr lang="es-ES" dirty="0" err="1"/>
              <a:t>asmoaren</a:t>
            </a:r>
            <a:r>
              <a:rPr lang="es-ES" dirty="0"/>
              <a:t> </a:t>
            </a:r>
            <a:r>
              <a:rPr lang="es-ES" dirty="0" err="1"/>
              <a:t>araberako</a:t>
            </a:r>
            <a:r>
              <a:rPr lang="es-ES" dirty="0"/>
              <a:t> </a:t>
            </a:r>
            <a:r>
              <a:rPr lang="es-ES" dirty="0" err="1"/>
              <a:t>analisiaren</a:t>
            </a:r>
            <a:r>
              <a:rPr lang="es-ES" dirty="0"/>
              <a:t> </a:t>
            </a:r>
            <a:r>
              <a:rPr lang="es-ES" dirty="0" err="1"/>
              <a:t>printzipioan</a:t>
            </a:r>
            <a:r>
              <a:rPr lang="es-ES" dirty="0"/>
              <a:t> </a:t>
            </a:r>
            <a:r>
              <a:rPr lang="es-ES" dirty="0" err="1"/>
              <a:t>oinarrituta</a:t>
            </a:r>
            <a:r>
              <a:rPr lang="es-ES" dirty="0"/>
              <a:t> </a:t>
            </a:r>
            <a:r>
              <a:rPr lang="es-ES" dirty="0" err="1"/>
              <a:t>egotea</a:t>
            </a:r>
            <a:r>
              <a:rPr lang="es-ES" dirty="0"/>
              <a:t>, </a:t>
            </a:r>
            <a:r>
              <a:rPr lang="es-ES" dirty="0" err="1"/>
              <a:t>besteak</a:t>
            </a:r>
            <a:r>
              <a:rPr lang="es-ES" dirty="0"/>
              <a:t> </a:t>
            </a:r>
            <a:r>
              <a:rPr lang="es-ES" dirty="0" err="1"/>
              <a:t>b</a:t>
            </a:r>
            <a:r>
              <a:rPr lang="es-ES" dirty="0" err="1" smtClean="0"/>
              <a:t>este</a:t>
            </a:r>
            <a:r>
              <a:rPr lang="es-ES" dirty="0" smtClean="0"/>
              <a:t>.</a:t>
            </a:r>
            <a:endParaRPr lang="es-ES" dirty="0"/>
          </a:p>
        </p:txBody>
      </p:sp>
    </p:spTree>
    <p:extLst>
      <p:ext uri="{BB962C8B-B14F-4D97-AF65-F5344CB8AC3E}">
        <p14:creationId xmlns:p14="http://schemas.microsoft.com/office/powerpoint/2010/main" val="17488421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30629" y="330292"/>
            <a:ext cx="8856617" cy="932451"/>
          </a:xfrm>
        </p:spPr>
        <p:txBody>
          <a:bodyPr/>
          <a:lstStyle/>
          <a:p>
            <a:pPr algn="ctr"/>
            <a:r>
              <a:rPr lang="es-ES" sz="3200" b="0" dirty="0">
                <a:latin typeface="Arial Black" panose="020B0A04020102020204" pitchFamily="34" charset="0"/>
              </a:rPr>
              <a:t>GOMENDIO BERRIENETAKO BATZUEN OINARRI DIREN EBIDENTZIAK</a:t>
            </a: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sp>
        <p:nvSpPr>
          <p:cNvPr id="5" name="Subtítulo 2"/>
          <p:cNvSpPr txBox="1">
            <a:spLocks/>
          </p:cNvSpPr>
          <p:nvPr/>
        </p:nvSpPr>
        <p:spPr>
          <a:xfrm>
            <a:off x="248194" y="1550126"/>
            <a:ext cx="8621486" cy="3936274"/>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3800" b="1" dirty="0" smtClean="0">
                <a:solidFill>
                  <a:srgbClr val="5FB1B6"/>
                </a:solidFill>
              </a:rPr>
              <a:t>LABA/LAMA/GKI </a:t>
            </a:r>
            <a:r>
              <a:rPr lang="es-ES" sz="3800" b="1" dirty="0" err="1">
                <a:solidFill>
                  <a:srgbClr val="5FB1B6"/>
                </a:solidFill>
              </a:rPr>
              <a:t>bidez</a:t>
            </a:r>
            <a:r>
              <a:rPr lang="es-ES" sz="3800" b="1" dirty="0">
                <a:solidFill>
                  <a:srgbClr val="5FB1B6"/>
                </a:solidFill>
              </a:rPr>
              <a:t> </a:t>
            </a:r>
            <a:r>
              <a:rPr lang="es-ES" sz="3800" b="1" dirty="0" err="1">
                <a:solidFill>
                  <a:srgbClr val="5FB1B6"/>
                </a:solidFill>
              </a:rPr>
              <a:t>tratatutako</a:t>
            </a:r>
            <a:r>
              <a:rPr lang="es-ES" sz="3800" b="1" dirty="0">
                <a:solidFill>
                  <a:srgbClr val="5FB1B6"/>
                </a:solidFill>
              </a:rPr>
              <a:t> </a:t>
            </a:r>
            <a:r>
              <a:rPr lang="es-ES" sz="3800" b="1" dirty="0" err="1">
                <a:solidFill>
                  <a:srgbClr val="5FB1B6"/>
                </a:solidFill>
              </a:rPr>
              <a:t>pazienteetan</a:t>
            </a:r>
            <a:r>
              <a:rPr lang="es-ES" sz="3800" b="1" dirty="0">
                <a:solidFill>
                  <a:srgbClr val="5FB1B6"/>
                </a:solidFill>
              </a:rPr>
              <a:t>, </a:t>
            </a:r>
            <a:r>
              <a:rPr lang="es-ES" sz="3800" b="1" dirty="0" err="1">
                <a:solidFill>
                  <a:srgbClr val="5FB1B6"/>
                </a:solidFill>
              </a:rPr>
              <a:t>exazerbazioak</a:t>
            </a:r>
            <a:r>
              <a:rPr lang="es-ES" sz="3800" b="1" dirty="0">
                <a:solidFill>
                  <a:srgbClr val="5FB1B6"/>
                </a:solidFill>
              </a:rPr>
              <a:t> </a:t>
            </a:r>
            <a:r>
              <a:rPr lang="es-ES" sz="3800" b="1" dirty="0" err="1">
                <a:solidFill>
                  <a:srgbClr val="5FB1B6"/>
                </a:solidFill>
              </a:rPr>
              <a:t>izaten</a:t>
            </a:r>
            <a:r>
              <a:rPr lang="es-ES" sz="3800" b="1" dirty="0">
                <a:solidFill>
                  <a:srgbClr val="5FB1B6"/>
                </a:solidFill>
              </a:rPr>
              <a:t> </a:t>
            </a:r>
            <a:r>
              <a:rPr lang="es-ES" sz="3800" b="1" dirty="0" err="1">
                <a:solidFill>
                  <a:srgbClr val="5FB1B6"/>
                </a:solidFill>
              </a:rPr>
              <a:t>jarraitzen</a:t>
            </a:r>
            <a:r>
              <a:rPr lang="es-ES" sz="3800" b="1" dirty="0">
                <a:solidFill>
                  <a:srgbClr val="5FB1B6"/>
                </a:solidFill>
              </a:rPr>
              <a:t> </a:t>
            </a:r>
            <a:r>
              <a:rPr lang="es-ES" sz="3800" b="1" dirty="0" err="1">
                <a:solidFill>
                  <a:srgbClr val="5FB1B6"/>
                </a:solidFill>
              </a:rPr>
              <a:t>badute</a:t>
            </a:r>
            <a:r>
              <a:rPr lang="es-ES" sz="3800" b="1" dirty="0">
                <a:solidFill>
                  <a:srgbClr val="5FB1B6"/>
                </a:solidFill>
              </a:rPr>
              <a:t>, </a:t>
            </a:r>
            <a:r>
              <a:rPr lang="es-ES" sz="3800" b="1" dirty="0" err="1">
                <a:solidFill>
                  <a:srgbClr val="5FB1B6"/>
                </a:solidFill>
              </a:rPr>
              <a:t>aztertu</a:t>
            </a:r>
            <a:r>
              <a:rPr lang="es-ES" sz="3800" b="1" dirty="0">
                <a:solidFill>
                  <a:srgbClr val="5FB1B6"/>
                </a:solidFill>
              </a:rPr>
              <a:t> </a:t>
            </a:r>
            <a:r>
              <a:rPr lang="es-ES" sz="3800" b="1" dirty="0" err="1">
                <a:solidFill>
                  <a:srgbClr val="5FB1B6"/>
                </a:solidFill>
              </a:rPr>
              <a:t>makrolidoekin</a:t>
            </a:r>
            <a:r>
              <a:rPr lang="es-ES" sz="3800" b="1" dirty="0">
                <a:solidFill>
                  <a:srgbClr val="5FB1B6"/>
                </a:solidFill>
              </a:rPr>
              <a:t> </a:t>
            </a:r>
            <a:r>
              <a:rPr lang="es-ES" sz="3800" b="1" dirty="0" err="1">
                <a:solidFill>
                  <a:srgbClr val="5FB1B6"/>
                </a:solidFill>
              </a:rPr>
              <a:t>elkartzea</a:t>
            </a:r>
            <a:r>
              <a:rPr lang="es-ES" sz="3800" b="1" dirty="0">
                <a:solidFill>
                  <a:srgbClr val="5FB1B6"/>
                </a:solidFill>
              </a:rPr>
              <a:t>.</a:t>
            </a:r>
            <a:r>
              <a:rPr lang="es-ES" dirty="0"/>
              <a:t>	</a:t>
            </a:r>
          </a:p>
          <a:p>
            <a:r>
              <a:rPr lang="es-ES" dirty="0" smtClean="0"/>
              <a:t>British </a:t>
            </a:r>
            <a:r>
              <a:rPr lang="es-ES" dirty="0" err="1"/>
              <a:t>Thoracic</a:t>
            </a:r>
            <a:r>
              <a:rPr lang="es-ES" dirty="0"/>
              <a:t> </a:t>
            </a:r>
            <a:r>
              <a:rPr lang="es-ES" dirty="0" err="1"/>
              <a:t>Society-ren</a:t>
            </a:r>
            <a:r>
              <a:rPr lang="es-ES" dirty="0"/>
              <a:t> </a:t>
            </a:r>
            <a:r>
              <a:rPr lang="es-ES" dirty="0" err="1" smtClean="0"/>
              <a:t>gida</a:t>
            </a:r>
            <a:r>
              <a:rPr lang="es-ES" dirty="0" smtClean="0"/>
              <a:t>: </a:t>
            </a:r>
            <a:r>
              <a:rPr lang="es-ES" dirty="0" err="1"/>
              <a:t>exazerbazioak</a:t>
            </a:r>
            <a:r>
              <a:rPr lang="es-ES" dirty="0"/>
              <a:t> </a:t>
            </a:r>
            <a:r>
              <a:rPr lang="es-ES" dirty="0" err="1"/>
              <a:t>murrizteko</a:t>
            </a:r>
            <a:r>
              <a:rPr lang="es-ES" dirty="0"/>
              <a:t> </a:t>
            </a:r>
            <a:r>
              <a:rPr lang="es-ES" dirty="0" err="1"/>
              <a:t>helburuarekin</a:t>
            </a:r>
            <a:r>
              <a:rPr lang="es-ES" dirty="0"/>
              <a:t>, </a:t>
            </a:r>
            <a:r>
              <a:rPr lang="es-ES" dirty="0" smtClean="0"/>
              <a:t> </a:t>
            </a:r>
            <a:r>
              <a:rPr lang="es-ES" dirty="0"/>
              <a:t>BGBK </a:t>
            </a:r>
            <a:r>
              <a:rPr lang="es-ES" dirty="0" err="1"/>
              <a:t>duten</a:t>
            </a:r>
            <a:r>
              <a:rPr lang="es-ES" dirty="0"/>
              <a:t> </a:t>
            </a:r>
            <a:r>
              <a:rPr lang="es-ES" dirty="0" err="1"/>
              <a:t>pazienteetan</a:t>
            </a:r>
            <a:r>
              <a:rPr lang="es-ES" dirty="0"/>
              <a:t> </a:t>
            </a:r>
            <a:r>
              <a:rPr lang="es-ES" b="1" dirty="0" err="1"/>
              <a:t>makrolidoak</a:t>
            </a:r>
            <a:r>
              <a:rPr lang="es-ES" b="1" dirty="0"/>
              <a:t> </a:t>
            </a:r>
            <a:r>
              <a:rPr lang="es-ES" b="1" dirty="0" err="1" smtClean="0"/>
              <a:t>epe</a:t>
            </a:r>
            <a:r>
              <a:rPr lang="es-ES" b="1" dirty="0" smtClean="0"/>
              <a:t> </a:t>
            </a:r>
            <a:r>
              <a:rPr lang="es-ES" b="1" dirty="0" err="1"/>
              <a:t>luzera</a:t>
            </a:r>
            <a:r>
              <a:rPr lang="es-ES" b="1" dirty="0"/>
              <a:t> </a:t>
            </a:r>
            <a:r>
              <a:rPr lang="es-ES" b="1" dirty="0" err="1"/>
              <a:t>erabil</a:t>
            </a:r>
            <a:r>
              <a:rPr lang="es-ES" b="1" dirty="0"/>
              <a:t> </a:t>
            </a:r>
            <a:r>
              <a:rPr lang="es-ES" b="1" dirty="0" err="1"/>
              <a:t>daitezkeen</a:t>
            </a:r>
            <a:r>
              <a:rPr lang="es-ES" b="1" dirty="0"/>
              <a:t> </a:t>
            </a:r>
            <a:r>
              <a:rPr lang="es-ES" b="1" dirty="0" err="1"/>
              <a:t>aztertzea</a:t>
            </a:r>
            <a:r>
              <a:rPr lang="es-ES" b="1" dirty="0"/>
              <a:t>, </a:t>
            </a:r>
            <a:r>
              <a:rPr lang="es-ES" b="1" dirty="0" err="1"/>
              <a:t>baldin</a:t>
            </a:r>
            <a:r>
              <a:rPr lang="es-ES" b="1" dirty="0"/>
              <a:t> eta </a:t>
            </a:r>
            <a:r>
              <a:rPr lang="es-ES" b="1" dirty="0" err="1"/>
              <a:t>kortikoideak</a:t>
            </a:r>
            <a:r>
              <a:rPr lang="es-ES" b="1" dirty="0"/>
              <a:t> </a:t>
            </a:r>
            <a:r>
              <a:rPr lang="es-ES" b="1" dirty="0" err="1"/>
              <a:t>behar</a:t>
            </a:r>
            <a:r>
              <a:rPr lang="es-ES" b="1" dirty="0"/>
              <a:t> </a:t>
            </a:r>
            <a:r>
              <a:rPr lang="es-ES" b="1" dirty="0" err="1"/>
              <a:t>dituzten</a:t>
            </a:r>
            <a:r>
              <a:rPr lang="es-ES" b="1" dirty="0"/>
              <a:t> 3 </a:t>
            </a:r>
            <a:r>
              <a:rPr lang="es-ES" b="1" dirty="0" err="1"/>
              <a:t>exazerbazio</a:t>
            </a:r>
            <a:r>
              <a:rPr lang="es-ES" b="1" dirty="0"/>
              <a:t> </a:t>
            </a:r>
            <a:r>
              <a:rPr lang="es-ES" b="1" dirty="0" err="1"/>
              <a:t>baino</a:t>
            </a:r>
            <a:r>
              <a:rPr lang="es-ES" b="1" dirty="0"/>
              <a:t> </a:t>
            </a:r>
            <a:r>
              <a:rPr lang="es-ES" b="1" dirty="0" err="1"/>
              <a:t>gehiago</a:t>
            </a:r>
            <a:r>
              <a:rPr lang="es-ES" b="1" dirty="0"/>
              <a:t> izan </a:t>
            </a:r>
            <a:r>
              <a:rPr lang="es-ES" b="1" dirty="0" err="1"/>
              <a:t>badituzte</a:t>
            </a:r>
            <a:r>
              <a:rPr lang="es-ES" b="1" dirty="0"/>
              <a:t> </a:t>
            </a:r>
            <a:r>
              <a:rPr lang="es-ES" b="1" dirty="0" err="1"/>
              <a:t>urtean</a:t>
            </a:r>
            <a:r>
              <a:rPr lang="es-ES" b="1" dirty="0"/>
              <a:t> eta </a:t>
            </a:r>
            <a:r>
              <a:rPr lang="es-ES" b="1" dirty="0" err="1"/>
              <a:t>ospitaleratzea</a:t>
            </a:r>
            <a:r>
              <a:rPr lang="es-ES" b="1" dirty="0"/>
              <a:t> </a:t>
            </a:r>
            <a:r>
              <a:rPr lang="es-ES" b="1" dirty="0" err="1"/>
              <a:t>behar</a:t>
            </a:r>
            <a:r>
              <a:rPr lang="es-ES" b="1" dirty="0"/>
              <a:t> </a:t>
            </a:r>
            <a:r>
              <a:rPr lang="es-ES" b="1" dirty="0" err="1"/>
              <a:t>duen</a:t>
            </a:r>
            <a:r>
              <a:rPr lang="es-ES" b="1" dirty="0"/>
              <a:t> </a:t>
            </a:r>
            <a:r>
              <a:rPr lang="es-ES" b="1" dirty="0" err="1"/>
              <a:t>exazerbazio</a:t>
            </a:r>
            <a:r>
              <a:rPr lang="es-ES" b="1" dirty="0"/>
              <a:t> </a:t>
            </a:r>
            <a:r>
              <a:rPr lang="es-ES" b="1" dirty="0" err="1"/>
              <a:t>bat</a:t>
            </a:r>
            <a:r>
              <a:rPr lang="es-ES" b="1" dirty="0"/>
              <a:t> </a:t>
            </a:r>
            <a:r>
              <a:rPr lang="es-ES" b="1" dirty="0" err="1"/>
              <a:t>gutxienez</a:t>
            </a:r>
            <a:r>
              <a:rPr lang="es-ES" b="1" dirty="0"/>
              <a:t> izan </a:t>
            </a:r>
            <a:r>
              <a:rPr lang="es-ES" b="1" dirty="0" err="1"/>
              <a:t>badute</a:t>
            </a:r>
            <a:r>
              <a:rPr lang="es-ES" b="1" dirty="0"/>
              <a:t> </a:t>
            </a:r>
            <a:r>
              <a:rPr lang="es-ES" b="1" dirty="0" err="1" smtClean="0"/>
              <a:t>urtean</a:t>
            </a:r>
            <a:r>
              <a:rPr lang="es-ES" b="1" dirty="0" smtClean="0"/>
              <a:t>.</a:t>
            </a:r>
            <a:r>
              <a:rPr lang="es-ES" b="1" dirty="0"/>
              <a:t>	</a:t>
            </a:r>
          </a:p>
          <a:p>
            <a:r>
              <a:rPr lang="es-ES" dirty="0" err="1" smtClean="0"/>
              <a:t>Bizi-kalitatea</a:t>
            </a:r>
            <a:r>
              <a:rPr lang="es-ES" dirty="0" smtClean="0"/>
              <a:t> </a:t>
            </a:r>
            <a:r>
              <a:rPr lang="es-ES" dirty="0" err="1"/>
              <a:t>hobetu</a:t>
            </a:r>
            <a:r>
              <a:rPr lang="es-ES" dirty="0"/>
              <a:t> eta </a:t>
            </a:r>
            <a:r>
              <a:rPr lang="es-ES" dirty="0" err="1">
                <a:solidFill>
                  <a:srgbClr val="5FB1B6"/>
                </a:solidFill>
              </a:rPr>
              <a:t>exazerbazio</a:t>
            </a:r>
            <a:r>
              <a:rPr lang="es-ES" dirty="0">
                <a:solidFill>
                  <a:srgbClr val="5FB1B6"/>
                </a:solidFill>
              </a:rPr>
              <a:t> </a:t>
            </a:r>
            <a:r>
              <a:rPr lang="es-ES" dirty="0" err="1">
                <a:solidFill>
                  <a:srgbClr val="5FB1B6"/>
                </a:solidFill>
              </a:rPr>
              <a:t>akutuaren</a:t>
            </a:r>
            <a:r>
              <a:rPr lang="es-ES" dirty="0">
                <a:solidFill>
                  <a:srgbClr val="5FB1B6"/>
                </a:solidFill>
              </a:rPr>
              <a:t> tasa </a:t>
            </a:r>
            <a:r>
              <a:rPr lang="es-ES" dirty="0" err="1">
                <a:solidFill>
                  <a:srgbClr val="5FB1B6"/>
                </a:solidFill>
              </a:rPr>
              <a:t>murrizten</a:t>
            </a:r>
            <a:r>
              <a:rPr lang="es-ES" dirty="0">
                <a:solidFill>
                  <a:srgbClr val="5FB1B6"/>
                </a:solidFill>
              </a:rPr>
              <a:t> </a:t>
            </a:r>
            <a:r>
              <a:rPr lang="es-ES" dirty="0" err="1" smtClean="0">
                <a:solidFill>
                  <a:srgbClr val="5FB1B6"/>
                </a:solidFill>
              </a:rPr>
              <a:t>dute</a:t>
            </a:r>
            <a:r>
              <a:rPr lang="es-ES" dirty="0" smtClean="0"/>
              <a:t>. </a:t>
            </a:r>
            <a:r>
              <a:rPr lang="es-ES" dirty="0"/>
              <a:t>	</a:t>
            </a:r>
          </a:p>
          <a:p>
            <a:r>
              <a:rPr lang="es-ES" dirty="0"/>
              <a:t>Ez </a:t>
            </a:r>
            <a:r>
              <a:rPr lang="es-ES" dirty="0" err="1"/>
              <a:t>dute</a:t>
            </a:r>
            <a:r>
              <a:rPr lang="es-ES" dirty="0"/>
              <a:t> </a:t>
            </a:r>
            <a:r>
              <a:rPr lang="es-ES" dirty="0" err="1"/>
              <a:t>frogatu</a:t>
            </a:r>
            <a:r>
              <a:rPr lang="es-ES" dirty="0"/>
              <a:t> </a:t>
            </a:r>
            <a:r>
              <a:rPr lang="es-ES" dirty="0" err="1"/>
              <a:t>ospitaleratze</a:t>
            </a:r>
            <a:r>
              <a:rPr lang="es-ES" dirty="0"/>
              <a:t> </a:t>
            </a:r>
            <a:r>
              <a:rPr lang="es-ES" dirty="0" err="1"/>
              <a:t>kopurua</a:t>
            </a:r>
            <a:r>
              <a:rPr lang="es-ES" dirty="0"/>
              <a:t> eta </a:t>
            </a:r>
            <a:r>
              <a:rPr lang="es-ES" dirty="0" err="1"/>
              <a:t>heriotza</a:t>
            </a:r>
            <a:r>
              <a:rPr lang="es-ES" dirty="0"/>
              <a:t>-tasa </a:t>
            </a:r>
            <a:r>
              <a:rPr lang="es-ES" dirty="0" err="1"/>
              <a:t>murrizten</a:t>
            </a:r>
            <a:r>
              <a:rPr lang="es-ES" dirty="0"/>
              <a:t> </a:t>
            </a:r>
            <a:r>
              <a:rPr lang="es-ES" dirty="0" err="1"/>
              <a:t>dutenik</a:t>
            </a:r>
            <a:r>
              <a:rPr lang="es-ES" dirty="0"/>
              <a:t>, </a:t>
            </a:r>
            <a:r>
              <a:rPr lang="es-ES" dirty="0" err="1"/>
              <a:t>ezta</a:t>
            </a:r>
            <a:r>
              <a:rPr lang="es-ES" dirty="0"/>
              <a:t> </a:t>
            </a:r>
            <a:r>
              <a:rPr lang="es-ES" dirty="0" err="1"/>
              <a:t>gaixotasunaren</a:t>
            </a:r>
            <a:r>
              <a:rPr lang="es-ES" dirty="0"/>
              <a:t> </a:t>
            </a:r>
            <a:r>
              <a:rPr lang="es-ES" dirty="0" err="1"/>
              <a:t>aurreratzea</a:t>
            </a:r>
            <a:r>
              <a:rPr lang="es-ES" dirty="0"/>
              <a:t> </a:t>
            </a:r>
            <a:r>
              <a:rPr lang="es-ES" dirty="0" err="1"/>
              <a:t>geldiarazten</a:t>
            </a:r>
            <a:r>
              <a:rPr lang="es-ES" dirty="0"/>
              <a:t> </a:t>
            </a:r>
            <a:r>
              <a:rPr lang="es-ES" dirty="0" err="1"/>
              <a:t>dutenik</a:t>
            </a:r>
            <a:r>
              <a:rPr lang="es-ES" dirty="0"/>
              <a:t> </a:t>
            </a:r>
            <a:r>
              <a:rPr lang="es-ES" dirty="0" err="1"/>
              <a:t>edota</a:t>
            </a:r>
            <a:r>
              <a:rPr lang="es-ES" dirty="0"/>
              <a:t> </a:t>
            </a:r>
            <a:r>
              <a:rPr lang="es-ES" dirty="0" err="1"/>
              <a:t>espirometria</a:t>
            </a:r>
            <a:r>
              <a:rPr lang="es-ES" dirty="0"/>
              <a:t> </a:t>
            </a:r>
            <a:r>
              <a:rPr lang="es-ES" dirty="0" err="1"/>
              <a:t>edo</a:t>
            </a:r>
            <a:r>
              <a:rPr lang="es-ES" dirty="0"/>
              <a:t> </a:t>
            </a:r>
            <a:r>
              <a:rPr lang="es-ES" dirty="0" err="1"/>
              <a:t>ariketa</a:t>
            </a:r>
            <a:r>
              <a:rPr lang="es-ES" dirty="0"/>
              <a:t> </a:t>
            </a:r>
            <a:r>
              <a:rPr lang="es-ES" dirty="0" err="1"/>
              <a:t>fisikoa</a:t>
            </a:r>
            <a:r>
              <a:rPr lang="es-ES" dirty="0"/>
              <a:t> </a:t>
            </a:r>
            <a:r>
              <a:rPr lang="es-ES" dirty="0" err="1"/>
              <a:t>egiteko</a:t>
            </a:r>
            <a:r>
              <a:rPr lang="es-ES" dirty="0"/>
              <a:t> </a:t>
            </a:r>
            <a:r>
              <a:rPr lang="es-ES" dirty="0" err="1"/>
              <a:t>gaitasuna</a:t>
            </a:r>
            <a:r>
              <a:rPr lang="es-ES" dirty="0"/>
              <a:t> </a:t>
            </a:r>
            <a:r>
              <a:rPr lang="es-ES" dirty="0" err="1"/>
              <a:t>hobetzen</a:t>
            </a:r>
            <a:r>
              <a:rPr lang="es-ES" dirty="0"/>
              <a:t> </a:t>
            </a:r>
            <a:r>
              <a:rPr lang="es-ES" dirty="0" err="1"/>
              <a:t>dutenik</a:t>
            </a:r>
            <a:r>
              <a:rPr lang="es-ES" dirty="0"/>
              <a:t> </a:t>
            </a:r>
            <a:r>
              <a:rPr lang="es-ES" dirty="0" smtClean="0"/>
              <a:t>ere.</a:t>
            </a:r>
            <a:endParaRPr lang="es-ES" dirty="0"/>
          </a:p>
          <a:p>
            <a:r>
              <a:rPr lang="es-ES" dirty="0" err="1" smtClean="0"/>
              <a:t>Tratamenduaren</a:t>
            </a:r>
            <a:r>
              <a:rPr lang="es-ES" dirty="0" smtClean="0"/>
              <a:t> </a:t>
            </a:r>
            <a:r>
              <a:rPr lang="es-ES" dirty="0" err="1" smtClean="0"/>
              <a:t>iraupena</a:t>
            </a:r>
            <a:r>
              <a:rPr lang="es-ES" dirty="0" smtClean="0"/>
              <a:t>: </a:t>
            </a:r>
            <a:r>
              <a:rPr lang="es-ES" dirty="0">
                <a:solidFill>
                  <a:srgbClr val="5FB1B6"/>
                </a:solidFill>
              </a:rPr>
              <a:t>12 </a:t>
            </a:r>
            <a:r>
              <a:rPr lang="es-ES" dirty="0" err="1">
                <a:solidFill>
                  <a:srgbClr val="5FB1B6"/>
                </a:solidFill>
              </a:rPr>
              <a:t>hilabeteko</a:t>
            </a:r>
            <a:r>
              <a:rPr lang="es-ES" dirty="0">
                <a:solidFill>
                  <a:srgbClr val="5FB1B6"/>
                </a:solidFill>
              </a:rPr>
              <a:t> </a:t>
            </a:r>
            <a:r>
              <a:rPr lang="es-ES" dirty="0" err="1"/>
              <a:t>tratamenduekin</a:t>
            </a:r>
            <a:r>
              <a:rPr lang="es-ES" dirty="0"/>
              <a:t> </a:t>
            </a:r>
            <a:r>
              <a:rPr lang="es-ES" dirty="0" err="1"/>
              <a:t>lortzen</a:t>
            </a:r>
            <a:r>
              <a:rPr lang="es-ES" dirty="0"/>
              <a:t> da </a:t>
            </a:r>
            <a:r>
              <a:rPr lang="es-ES" dirty="0" err="1"/>
              <a:t>efekturik</a:t>
            </a:r>
            <a:r>
              <a:rPr lang="es-ES" dirty="0"/>
              <a:t> </a:t>
            </a:r>
            <a:r>
              <a:rPr lang="es-ES" dirty="0" err="1"/>
              <a:t>handiena</a:t>
            </a:r>
            <a:r>
              <a:rPr lang="es-ES" dirty="0"/>
              <a:t> </a:t>
            </a:r>
            <a:r>
              <a:rPr lang="es-ES" dirty="0" err="1"/>
              <a:t>exazerbazioen</a:t>
            </a:r>
            <a:r>
              <a:rPr lang="es-ES" dirty="0"/>
              <a:t> </a:t>
            </a:r>
            <a:r>
              <a:rPr lang="es-ES" dirty="0" err="1" smtClean="0"/>
              <a:t>murrizketan</a:t>
            </a:r>
            <a:r>
              <a:rPr lang="es-ES" dirty="0" smtClean="0"/>
              <a:t>. </a:t>
            </a:r>
            <a:r>
              <a:rPr lang="es-ES" dirty="0"/>
              <a:t>	</a:t>
            </a:r>
          </a:p>
          <a:p>
            <a:r>
              <a:rPr lang="es-ES" dirty="0" err="1"/>
              <a:t>M</a:t>
            </a:r>
            <a:r>
              <a:rPr lang="es-ES" dirty="0" err="1" smtClean="0"/>
              <a:t>akrolidoekiko</a:t>
            </a:r>
            <a:r>
              <a:rPr lang="es-ES" dirty="0" smtClean="0"/>
              <a:t> </a:t>
            </a:r>
            <a:r>
              <a:rPr lang="es-ES" dirty="0" err="1">
                <a:solidFill>
                  <a:srgbClr val="5FB1B6"/>
                </a:solidFill>
              </a:rPr>
              <a:t>erresistentzia</a:t>
            </a:r>
            <a:r>
              <a:rPr lang="es-ES" dirty="0"/>
              <a:t> </a:t>
            </a:r>
            <a:r>
              <a:rPr lang="es-ES" dirty="0" err="1"/>
              <a:t>garatzeari</a:t>
            </a:r>
            <a:r>
              <a:rPr lang="es-ES" dirty="0"/>
              <a:t> </a:t>
            </a:r>
            <a:r>
              <a:rPr lang="es-ES" dirty="0" err="1"/>
              <a:t>edo</a:t>
            </a:r>
            <a:r>
              <a:rPr lang="es-ES" dirty="0"/>
              <a:t> </a:t>
            </a:r>
            <a:r>
              <a:rPr lang="es-ES" dirty="0" err="1">
                <a:solidFill>
                  <a:srgbClr val="5FB1B6"/>
                </a:solidFill>
              </a:rPr>
              <a:t>kolonizazioar</a:t>
            </a:r>
            <a:r>
              <a:rPr lang="es-ES" sz="2900" dirty="0" err="1">
                <a:solidFill>
                  <a:srgbClr val="5FB1B6"/>
                </a:solidFill>
              </a:rPr>
              <a:t>i</a:t>
            </a:r>
            <a:r>
              <a:rPr lang="es-ES" dirty="0"/>
              <a:t> </a:t>
            </a:r>
            <a:r>
              <a:rPr lang="es-ES" dirty="0" err="1"/>
              <a:t>buruzko</a:t>
            </a:r>
            <a:r>
              <a:rPr lang="es-ES" dirty="0"/>
              <a:t> </a:t>
            </a:r>
            <a:r>
              <a:rPr lang="es-ES" dirty="0" err="1"/>
              <a:t>ebidentzia</a:t>
            </a:r>
            <a:r>
              <a:rPr lang="es-ES" dirty="0"/>
              <a:t> </a:t>
            </a:r>
            <a:r>
              <a:rPr lang="es-ES" dirty="0" err="1"/>
              <a:t>urria</a:t>
            </a:r>
            <a:r>
              <a:rPr lang="es-ES" dirty="0"/>
              <a:t> </a:t>
            </a:r>
            <a:r>
              <a:rPr lang="es-ES" dirty="0" smtClean="0"/>
              <a:t>da. </a:t>
            </a:r>
          </a:p>
          <a:p>
            <a:r>
              <a:rPr lang="es-ES" dirty="0" err="1" smtClean="0"/>
              <a:t>Ebidentzia</a:t>
            </a:r>
            <a:r>
              <a:rPr lang="es-ES" dirty="0" smtClean="0"/>
              <a:t> </a:t>
            </a:r>
            <a:r>
              <a:rPr lang="es-ES" dirty="0" err="1"/>
              <a:t>gutxi</a:t>
            </a:r>
            <a:r>
              <a:rPr lang="es-ES" dirty="0"/>
              <a:t> </a:t>
            </a:r>
            <a:r>
              <a:rPr lang="es-ES" dirty="0" err="1"/>
              <a:t>dago</a:t>
            </a:r>
            <a:r>
              <a:rPr lang="es-ES" dirty="0"/>
              <a:t> </a:t>
            </a:r>
            <a:r>
              <a:rPr lang="es-ES" dirty="0" err="1"/>
              <a:t>makrolidoen</a:t>
            </a:r>
            <a:r>
              <a:rPr lang="es-ES" dirty="0"/>
              <a:t> </a:t>
            </a:r>
            <a:r>
              <a:rPr lang="es-ES" dirty="0" err="1"/>
              <a:t>bidez</a:t>
            </a:r>
            <a:r>
              <a:rPr lang="es-ES" dirty="0"/>
              <a:t> </a:t>
            </a:r>
            <a:r>
              <a:rPr lang="es-ES" dirty="0" err="1">
                <a:solidFill>
                  <a:srgbClr val="5FB1B6"/>
                </a:solidFill>
              </a:rPr>
              <a:t>erretzaileengan</a:t>
            </a:r>
            <a:r>
              <a:rPr lang="es-ES" dirty="0">
                <a:solidFill>
                  <a:srgbClr val="5FB1B6"/>
                </a:solidFill>
              </a:rPr>
              <a:t> </a:t>
            </a:r>
            <a:r>
              <a:rPr lang="es-ES" dirty="0" err="1">
                <a:solidFill>
                  <a:srgbClr val="5FB1B6"/>
                </a:solidFill>
              </a:rPr>
              <a:t>lortzen</a:t>
            </a:r>
            <a:r>
              <a:rPr lang="es-ES" dirty="0">
                <a:solidFill>
                  <a:srgbClr val="5FB1B6"/>
                </a:solidFill>
              </a:rPr>
              <a:t> den </a:t>
            </a:r>
            <a:r>
              <a:rPr lang="es-ES" dirty="0" err="1">
                <a:solidFill>
                  <a:srgbClr val="5FB1B6"/>
                </a:solidFill>
              </a:rPr>
              <a:t>onurari</a:t>
            </a:r>
            <a:r>
              <a:rPr lang="es-ES" dirty="0">
                <a:solidFill>
                  <a:srgbClr val="5FB1B6"/>
                </a:solidFill>
              </a:rPr>
              <a:t> </a:t>
            </a:r>
            <a:r>
              <a:rPr lang="es-ES" dirty="0" err="1" smtClean="0"/>
              <a:t>buruz</a:t>
            </a:r>
            <a:r>
              <a:rPr lang="es-ES" dirty="0" smtClean="0"/>
              <a:t>.</a:t>
            </a:r>
            <a:r>
              <a:rPr lang="es-ES" dirty="0"/>
              <a:t>	</a:t>
            </a:r>
          </a:p>
          <a:p>
            <a:pPr marL="0" indent="0">
              <a:buNone/>
            </a:pPr>
            <a:endParaRPr lang="es-ES" dirty="0"/>
          </a:p>
        </p:txBody>
      </p:sp>
    </p:spTree>
    <p:extLst>
      <p:ext uri="{BB962C8B-B14F-4D97-AF65-F5344CB8AC3E}">
        <p14:creationId xmlns:p14="http://schemas.microsoft.com/office/powerpoint/2010/main" val="2269473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19298" y="457200"/>
            <a:ext cx="7772400" cy="648393"/>
          </a:xfrm>
        </p:spPr>
        <p:txBody>
          <a:bodyPr/>
          <a:lstStyle/>
          <a:p>
            <a:r>
              <a:rPr lang="es-ES" sz="4000" dirty="0" err="1" smtClean="0">
                <a:solidFill>
                  <a:srgbClr val="4BACC6"/>
                </a:solidFill>
                <a:latin typeface="Arial Black" pitchFamily="34" charset="0"/>
                <a:ea typeface="+mn-ea"/>
                <a:cs typeface="+mn-cs"/>
              </a:rPr>
              <a:t>Aurkibidea</a:t>
            </a:r>
            <a:endParaRPr lang="es-ES" sz="4000" dirty="0">
              <a:solidFill>
                <a:srgbClr val="4BACC6"/>
              </a:solidFill>
              <a:latin typeface="Arial Black" pitchFamily="34" charset="0"/>
              <a:ea typeface="+mn-ea"/>
              <a:cs typeface="+mn-cs"/>
            </a:endParaRPr>
          </a:p>
        </p:txBody>
      </p:sp>
      <p:sp>
        <p:nvSpPr>
          <p:cNvPr id="3" name="Subtítulo 2"/>
          <p:cNvSpPr>
            <a:spLocks noGrp="1"/>
          </p:cNvSpPr>
          <p:nvPr>
            <p:ph type="subTitle" idx="1"/>
          </p:nvPr>
        </p:nvSpPr>
        <p:spPr>
          <a:xfrm>
            <a:off x="457200" y="1280159"/>
            <a:ext cx="8242577" cy="3962401"/>
          </a:xfrm>
          <a:solidFill>
            <a:srgbClr val="5FACBC"/>
          </a:solidFill>
        </p:spPr>
        <p:txBody>
          <a:bodyPr>
            <a:normAutofit lnSpcReduction="10000"/>
          </a:bodyPr>
          <a:lstStyle/>
          <a:p>
            <a:pPr marL="457200" indent="-457200" algn="l">
              <a:buFont typeface="Arial" panose="020B0604020202020204" pitchFamily="34" charset="0"/>
              <a:buChar char="•"/>
            </a:pPr>
            <a:r>
              <a:rPr lang="es-ES" sz="2800" dirty="0" err="1" smtClean="0">
                <a:solidFill>
                  <a:schemeClr val="bg1"/>
                </a:solidFill>
              </a:rPr>
              <a:t>Sarrera</a:t>
            </a:r>
            <a:r>
              <a:rPr lang="es-ES" sz="2800" dirty="0" smtClean="0">
                <a:solidFill>
                  <a:schemeClr val="bg1"/>
                </a:solidFill>
              </a:rPr>
              <a:t> </a:t>
            </a:r>
            <a:r>
              <a:rPr lang="es-ES" dirty="0"/>
              <a:t>	</a:t>
            </a:r>
            <a:endParaRPr lang="es-ES" dirty="0" smtClean="0"/>
          </a:p>
          <a:p>
            <a:pPr marL="457200" indent="-457200" algn="l">
              <a:buFont typeface="Arial" panose="020B0604020202020204" pitchFamily="34" charset="0"/>
              <a:buChar char="•"/>
            </a:pPr>
            <a:r>
              <a:rPr lang="es-ES" sz="2800" dirty="0" err="1" smtClean="0">
                <a:solidFill>
                  <a:schemeClr val="bg1"/>
                </a:solidFill>
              </a:rPr>
              <a:t>Tratamendu</a:t>
            </a:r>
            <a:r>
              <a:rPr lang="es-ES" sz="2800" dirty="0" smtClean="0">
                <a:solidFill>
                  <a:schemeClr val="bg1"/>
                </a:solidFill>
              </a:rPr>
              <a:t> </a:t>
            </a:r>
            <a:r>
              <a:rPr lang="es-ES" sz="2800" dirty="0" err="1">
                <a:solidFill>
                  <a:schemeClr val="bg1"/>
                </a:solidFill>
              </a:rPr>
              <a:t>farmakologikoa</a:t>
            </a:r>
            <a:r>
              <a:rPr lang="es-ES" sz="2800" dirty="0">
                <a:solidFill>
                  <a:schemeClr val="bg1"/>
                </a:solidFill>
              </a:rPr>
              <a:t>	</a:t>
            </a:r>
            <a:endParaRPr lang="es-ES" dirty="0"/>
          </a:p>
          <a:p>
            <a:pPr marL="800100" lvl="1" indent="-342900" algn="l">
              <a:buFont typeface="Arial" panose="020B0604020202020204" pitchFamily="34" charset="0"/>
              <a:buChar char="•"/>
            </a:pPr>
            <a:r>
              <a:rPr lang="es-ES" dirty="0" err="1" smtClean="0">
                <a:solidFill>
                  <a:schemeClr val="bg1"/>
                </a:solidFill>
              </a:rPr>
              <a:t>Hasierako</a:t>
            </a:r>
            <a:r>
              <a:rPr lang="es-ES" dirty="0" smtClean="0">
                <a:solidFill>
                  <a:schemeClr val="bg1"/>
                </a:solidFill>
              </a:rPr>
              <a:t> </a:t>
            </a:r>
            <a:r>
              <a:rPr lang="es-ES" dirty="0" err="1">
                <a:solidFill>
                  <a:schemeClr val="bg1"/>
                </a:solidFill>
              </a:rPr>
              <a:t>tratamendua</a:t>
            </a:r>
            <a:r>
              <a:rPr lang="es-ES" dirty="0">
                <a:solidFill>
                  <a:schemeClr val="bg1"/>
                </a:solidFill>
              </a:rPr>
              <a:t> </a:t>
            </a:r>
            <a:r>
              <a:rPr lang="es-ES" dirty="0" err="1">
                <a:solidFill>
                  <a:schemeClr val="bg1"/>
                </a:solidFill>
              </a:rPr>
              <a:t>hautatzea</a:t>
            </a:r>
            <a:endParaRPr lang="es-ES" dirty="0">
              <a:solidFill>
                <a:schemeClr val="bg1"/>
              </a:solidFill>
            </a:endParaRPr>
          </a:p>
          <a:p>
            <a:pPr marL="800100" lvl="1" indent="-342900" algn="l">
              <a:buFont typeface="Arial" panose="020B0604020202020204" pitchFamily="34" charset="0"/>
              <a:buChar char="•"/>
            </a:pPr>
            <a:r>
              <a:rPr lang="es-ES" dirty="0" err="1">
                <a:solidFill>
                  <a:schemeClr val="bg1"/>
                </a:solidFill>
              </a:rPr>
              <a:t>Tratamendu</a:t>
            </a:r>
            <a:r>
              <a:rPr lang="es-ES" dirty="0">
                <a:solidFill>
                  <a:schemeClr val="bg1"/>
                </a:solidFill>
              </a:rPr>
              <a:t> </a:t>
            </a:r>
            <a:r>
              <a:rPr lang="es-ES" dirty="0" err="1">
                <a:solidFill>
                  <a:schemeClr val="bg1"/>
                </a:solidFill>
              </a:rPr>
              <a:t>farmakologikoaren</a:t>
            </a:r>
            <a:r>
              <a:rPr lang="es-ES" dirty="0">
                <a:solidFill>
                  <a:schemeClr val="bg1"/>
                </a:solidFill>
              </a:rPr>
              <a:t> </a:t>
            </a:r>
            <a:r>
              <a:rPr lang="es-ES" dirty="0" err="1">
                <a:solidFill>
                  <a:schemeClr val="bg1"/>
                </a:solidFill>
              </a:rPr>
              <a:t>jarraipena</a:t>
            </a:r>
            <a:endParaRPr lang="es-ES" dirty="0">
              <a:solidFill>
                <a:schemeClr val="bg1"/>
              </a:solidFill>
            </a:endParaRPr>
          </a:p>
          <a:p>
            <a:pPr marL="800100" lvl="1" indent="-342900" algn="l">
              <a:buFont typeface="Arial" panose="020B0604020202020204" pitchFamily="34" charset="0"/>
              <a:buChar char="•"/>
            </a:pPr>
            <a:r>
              <a:rPr lang="es-ES" dirty="0" err="1">
                <a:solidFill>
                  <a:schemeClr val="bg1"/>
                </a:solidFill>
              </a:rPr>
              <a:t>Glukokortikoide</a:t>
            </a:r>
            <a:r>
              <a:rPr lang="es-ES" dirty="0">
                <a:solidFill>
                  <a:schemeClr val="bg1"/>
                </a:solidFill>
              </a:rPr>
              <a:t> </a:t>
            </a:r>
            <a:r>
              <a:rPr lang="es-ES" dirty="0" err="1">
                <a:solidFill>
                  <a:schemeClr val="bg1"/>
                </a:solidFill>
              </a:rPr>
              <a:t>inhalatuen</a:t>
            </a:r>
            <a:r>
              <a:rPr lang="es-ES" dirty="0">
                <a:solidFill>
                  <a:schemeClr val="bg1"/>
                </a:solidFill>
              </a:rPr>
              <a:t> </a:t>
            </a:r>
            <a:r>
              <a:rPr lang="es-ES" dirty="0" err="1">
                <a:solidFill>
                  <a:schemeClr val="bg1"/>
                </a:solidFill>
              </a:rPr>
              <a:t>bidezko</a:t>
            </a:r>
            <a:r>
              <a:rPr lang="es-ES" dirty="0">
                <a:solidFill>
                  <a:schemeClr val="bg1"/>
                </a:solidFill>
              </a:rPr>
              <a:t> </a:t>
            </a:r>
            <a:r>
              <a:rPr lang="es-ES" dirty="0" err="1">
                <a:solidFill>
                  <a:schemeClr val="bg1"/>
                </a:solidFill>
              </a:rPr>
              <a:t>tratamendua</a:t>
            </a:r>
            <a:r>
              <a:rPr lang="es-ES" dirty="0">
                <a:solidFill>
                  <a:schemeClr val="bg1"/>
                </a:solidFill>
              </a:rPr>
              <a:t> </a:t>
            </a:r>
            <a:r>
              <a:rPr lang="es-ES" dirty="0" err="1">
                <a:solidFill>
                  <a:schemeClr val="bg1"/>
                </a:solidFill>
              </a:rPr>
              <a:t>hastean</a:t>
            </a:r>
            <a:r>
              <a:rPr lang="es-ES" dirty="0">
                <a:solidFill>
                  <a:schemeClr val="bg1"/>
                </a:solidFill>
              </a:rPr>
              <a:t> </a:t>
            </a:r>
            <a:r>
              <a:rPr lang="es-ES" dirty="0" err="1">
                <a:solidFill>
                  <a:schemeClr val="bg1"/>
                </a:solidFill>
              </a:rPr>
              <a:t>kontuan</a:t>
            </a:r>
            <a:r>
              <a:rPr lang="es-ES" dirty="0">
                <a:solidFill>
                  <a:schemeClr val="bg1"/>
                </a:solidFill>
              </a:rPr>
              <a:t> </a:t>
            </a:r>
            <a:r>
              <a:rPr lang="es-ES" dirty="0" err="1">
                <a:solidFill>
                  <a:schemeClr val="bg1"/>
                </a:solidFill>
              </a:rPr>
              <a:t>hartu</a:t>
            </a:r>
            <a:r>
              <a:rPr lang="es-ES" dirty="0">
                <a:solidFill>
                  <a:schemeClr val="bg1"/>
                </a:solidFill>
              </a:rPr>
              <a:t> </a:t>
            </a:r>
            <a:r>
              <a:rPr lang="es-ES" dirty="0" err="1">
                <a:solidFill>
                  <a:schemeClr val="bg1"/>
                </a:solidFill>
              </a:rPr>
              <a:t>behar</a:t>
            </a:r>
            <a:r>
              <a:rPr lang="es-ES" dirty="0">
                <a:solidFill>
                  <a:schemeClr val="bg1"/>
                </a:solidFill>
              </a:rPr>
              <a:t> </a:t>
            </a:r>
            <a:r>
              <a:rPr lang="es-ES" dirty="0" err="1">
                <a:solidFill>
                  <a:schemeClr val="bg1"/>
                </a:solidFill>
              </a:rPr>
              <a:t>diren</a:t>
            </a:r>
            <a:r>
              <a:rPr lang="es-ES" dirty="0">
                <a:solidFill>
                  <a:schemeClr val="bg1"/>
                </a:solidFill>
              </a:rPr>
              <a:t> </a:t>
            </a:r>
            <a:r>
              <a:rPr lang="es-ES" dirty="0" err="1">
                <a:solidFill>
                  <a:schemeClr val="bg1"/>
                </a:solidFill>
              </a:rPr>
              <a:t>faktoreak</a:t>
            </a:r>
            <a:r>
              <a:rPr lang="es-ES" dirty="0">
                <a:solidFill>
                  <a:schemeClr val="bg1"/>
                </a:solidFill>
              </a:rPr>
              <a:t> </a:t>
            </a:r>
            <a:r>
              <a:rPr lang="es-ES" dirty="0"/>
              <a:t>	</a:t>
            </a:r>
            <a:endParaRPr lang="es-ES" sz="2400" dirty="0" smtClean="0">
              <a:solidFill>
                <a:schemeClr val="bg1"/>
              </a:solidFill>
            </a:endParaRPr>
          </a:p>
          <a:p>
            <a:pPr marL="457200" indent="-457200" algn="l">
              <a:buFont typeface="Arial" panose="020B0604020202020204" pitchFamily="34" charset="0"/>
              <a:buChar char="•"/>
            </a:pPr>
            <a:r>
              <a:rPr lang="es-ES" sz="2800" dirty="0" err="1" smtClean="0">
                <a:solidFill>
                  <a:schemeClr val="bg1"/>
                </a:solidFill>
              </a:rPr>
              <a:t>Gomendio</a:t>
            </a:r>
            <a:r>
              <a:rPr lang="es-ES" sz="2800" dirty="0" smtClean="0">
                <a:solidFill>
                  <a:schemeClr val="bg1"/>
                </a:solidFill>
              </a:rPr>
              <a:t> </a:t>
            </a:r>
            <a:r>
              <a:rPr lang="es-ES" sz="2800" dirty="0" err="1">
                <a:solidFill>
                  <a:schemeClr val="bg1"/>
                </a:solidFill>
              </a:rPr>
              <a:t>berrienetako</a:t>
            </a:r>
            <a:r>
              <a:rPr lang="es-ES" sz="2800" dirty="0">
                <a:solidFill>
                  <a:schemeClr val="bg1"/>
                </a:solidFill>
              </a:rPr>
              <a:t> </a:t>
            </a:r>
            <a:r>
              <a:rPr lang="es-ES" sz="2800" dirty="0" err="1">
                <a:solidFill>
                  <a:schemeClr val="bg1"/>
                </a:solidFill>
              </a:rPr>
              <a:t>batzuen</a:t>
            </a:r>
            <a:r>
              <a:rPr lang="es-ES" sz="2800" dirty="0">
                <a:solidFill>
                  <a:schemeClr val="bg1"/>
                </a:solidFill>
              </a:rPr>
              <a:t> </a:t>
            </a:r>
            <a:r>
              <a:rPr lang="es-ES" sz="2800" dirty="0" err="1">
                <a:solidFill>
                  <a:schemeClr val="bg1"/>
                </a:solidFill>
              </a:rPr>
              <a:t>oinarri</a:t>
            </a:r>
            <a:r>
              <a:rPr lang="es-ES" sz="2800" dirty="0">
                <a:solidFill>
                  <a:schemeClr val="bg1"/>
                </a:solidFill>
              </a:rPr>
              <a:t> </a:t>
            </a:r>
            <a:r>
              <a:rPr lang="es-ES" sz="2800" dirty="0" err="1">
                <a:solidFill>
                  <a:schemeClr val="bg1"/>
                </a:solidFill>
              </a:rPr>
              <a:t>diren</a:t>
            </a:r>
            <a:r>
              <a:rPr lang="es-ES" sz="2800" dirty="0">
                <a:solidFill>
                  <a:schemeClr val="bg1"/>
                </a:solidFill>
              </a:rPr>
              <a:t> </a:t>
            </a:r>
            <a:r>
              <a:rPr lang="es-ES" sz="2800" dirty="0" err="1">
                <a:solidFill>
                  <a:schemeClr val="bg1"/>
                </a:solidFill>
              </a:rPr>
              <a:t>ebidentziak</a:t>
            </a:r>
            <a:r>
              <a:rPr lang="es-ES" sz="2800" dirty="0">
                <a:solidFill>
                  <a:schemeClr val="bg1"/>
                </a:solidFill>
              </a:rPr>
              <a:t> 	</a:t>
            </a:r>
          </a:p>
          <a:p>
            <a:pPr marL="342900" indent="-342900" algn="l">
              <a:buFont typeface="Arial" panose="020B0604020202020204" pitchFamily="34" charset="0"/>
              <a:buChar char="•"/>
            </a:pPr>
            <a:r>
              <a:rPr lang="es-ES" sz="2800" dirty="0" err="1">
                <a:solidFill>
                  <a:schemeClr val="bg1"/>
                </a:solidFill>
              </a:rPr>
              <a:t>Alderdi</a:t>
            </a:r>
            <a:r>
              <a:rPr lang="es-ES" sz="2800" dirty="0">
                <a:solidFill>
                  <a:schemeClr val="bg1"/>
                </a:solidFill>
              </a:rPr>
              <a:t> </a:t>
            </a:r>
            <a:r>
              <a:rPr lang="es-ES" sz="2800" dirty="0" err="1">
                <a:solidFill>
                  <a:schemeClr val="bg1"/>
                </a:solidFill>
              </a:rPr>
              <a:t>praktikoak</a:t>
            </a:r>
            <a:r>
              <a:rPr lang="es-ES" sz="2800" dirty="0">
                <a:solidFill>
                  <a:schemeClr val="bg1"/>
                </a:solidFill>
              </a:rPr>
              <a:t> </a:t>
            </a:r>
            <a:r>
              <a:rPr lang="es-ES" sz="2800" dirty="0" smtClean="0">
                <a:solidFill>
                  <a:schemeClr val="bg1"/>
                </a:solidFill>
              </a:rPr>
              <a:t>BGBK </a:t>
            </a:r>
            <a:r>
              <a:rPr lang="es-ES" sz="2800" dirty="0" err="1">
                <a:solidFill>
                  <a:schemeClr val="bg1"/>
                </a:solidFill>
              </a:rPr>
              <a:t>duten</a:t>
            </a:r>
            <a:r>
              <a:rPr lang="es-ES" sz="2800" dirty="0">
                <a:solidFill>
                  <a:schemeClr val="bg1"/>
                </a:solidFill>
              </a:rPr>
              <a:t> </a:t>
            </a:r>
            <a:r>
              <a:rPr lang="es-ES" sz="2800" dirty="0" err="1">
                <a:solidFill>
                  <a:schemeClr val="bg1"/>
                </a:solidFill>
              </a:rPr>
              <a:t>pazienteen</a:t>
            </a:r>
            <a:r>
              <a:rPr lang="es-ES" sz="2800" dirty="0">
                <a:solidFill>
                  <a:schemeClr val="bg1"/>
                </a:solidFill>
              </a:rPr>
              <a:t> </a:t>
            </a:r>
            <a:r>
              <a:rPr lang="es-ES" sz="2800" dirty="0" err="1">
                <a:solidFill>
                  <a:schemeClr val="bg1"/>
                </a:solidFill>
              </a:rPr>
              <a:t>tratamendua</a:t>
            </a:r>
            <a:r>
              <a:rPr lang="es-ES" sz="2800" dirty="0">
                <a:solidFill>
                  <a:schemeClr val="bg1"/>
                </a:solidFill>
              </a:rPr>
              <a:t> </a:t>
            </a:r>
            <a:r>
              <a:rPr lang="es-ES" sz="2800" dirty="0" err="1">
                <a:solidFill>
                  <a:schemeClr val="bg1"/>
                </a:solidFill>
              </a:rPr>
              <a:t>berrikustean</a:t>
            </a:r>
            <a:r>
              <a:rPr lang="es-ES" sz="2800" dirty="0">
                <a:solidFill>
                  <a:schemeClr val="bg1"/>
                </a:solidFill>
              </a:rPr>
              <a:t>	</a:t>
            </a:r>
          </a:p>
          <a:p>
            <a:pPr marL="457200" indent="-457200" algn="l">
              <a:buFont typeface="Arial" panose="020B0604020202020204" pitchFamily="34" charset="0"/>
              <a:buChar char="•"/>
            </a:pPr>
            <a:endParaRPr lang="es-ES" sz="2800" dirty="0" smtClean="0">
              <a:solidFill>
                <a:schemeClr val="bg1"/>
              </a:solidFill>
            </a:endParaRPr>
          </a:p>
          <a:p>
            <a:pPr marL="342900" indent="-342900" algn="just">
              <a:lnSpc>
                <a:spcPct val="110000"/>
              </a:lnSpc>
              <a:buFont typeface="Arial" panose="020B0604020202020204" pitchFamily="34" charset="0"/>
              <a:buChar char="•"/>
            </a:pPr>
            <a:endParaRPr lang="es-ES" dirty="0">
              <a:solidFill>
                <a:schemeClr val="bg1"/>
              </a:solidFill>
            </a:endParaRPr>
          </a:p>
        </p:txBody>
      </p:sp>
    </p:spTree>
    <p:extLst>
      <p:ext uri="{BB962C8B-B14F-4D97-AF65-F5344CB8AC3E}">
        <p14:creationId xmlns:p14="http://schemas.microsoft.com/office/powerpoint/2010/main" val="1813821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0" y="330292"/>
            <a:ext cx="9143999" cy="932451"/>
          </a:xfrm>
        </p:spPr>
        <p:txBody>
          <a:bodyPr/>
          <a:lstStyle/>
          <a:p>
            <a:pPr algn="ctr"/>
            <a:r>
              <a:rPr lang="es-ES" sz="2800" b="0" dirty="0" smtClean="0">
                <a:latin typeface="Arial Black" panose="020B0A04020102020204" pitchFamily="34" charset="0"/>
              </a:rPr>
              <a:t>ALDERDI </a:t>
            </a:r>
            <a:r>
              <a:rPr lang="es-ES" sz="2800" b="0" dirty="0">
                <a:latin typeface="Arial Black" panose="020B0A04020102020204" pitchFamily="34" charset="0"/>
              </a:rPr>
              <a:t>PRAKTIKOAK BGBK DUTEN PAZIENTEEN TRATAMENDUA </a:t>
            </a:r>
            <a:r>
              <a:rPr lang="es-ES" sz="2800" b="0" dirty="0" smtClean="0">
                <a:latin typeface="Arial Black" panose="020B0A04020102020204" pitchFamily="34" charset="0"/>
              </a:rPr>
              <a:t>BERRIKUSTEAN</a:t>
            </a:r>
            <a:endParaRPr lang="es-ES" sz="2800" b="0" dirty="0">
              <a:latin typeface="Arial Black" panose="020B0A04020102020204" pitchFamily="34" charset="0"/>
            </a:endParaRP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sp>
        <p:nvSpPr>
          <p:cNvPr id="5" name="Subtítulo 2"/>
          <p:cNvSpPr txBox="1">
            <a:spLocks/>
          </p:cNvSpPr>
          <p:nvPr/>
        </p:nvSpPr>
        <p:spPr>
          <a:xfrm>
            <a:off x="248194" y="1550126"/>
            <a:ext cx="8621486" cy="3936274"/>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s-ES" dirty="0" err="1" smtClean="0"/>
              <a:t>Egiaztatzea</a:t>
            </a:r>
            <a:r>
              <a:rPr lang="es-ES" dirty="0" smtClean="0"/>
              <a:t> </a:t>
            </a:r>
            <a:r>
              <a:rPr lang="es-ES" dirty="0" err="1"/>
              <a:t>BGBKren</a:t>
            </a:r>
            <a:r>
              <a:rPr lang="es-ES" dirty="0">
                <a:solidFill>
                  <a:srgbClr val="5FB1B6"/>
                </a:solidFill>
              </a:rPr>
              <a:t> </a:t>
            </a:r>
            <a:r>
              <a:rPr lang="es-ES" dirty="0" err="1">
                <a:solidFill>
                  <a:srgbClr val="5FB1B6"/>
                </a:solidFill>
              </a:rPr>
              <a:t>diagnostiko</a:t>
            </a:r>
            <a:r>
              <a:rPr lang="es-ES" dirty="0">
                <a:solidFill>
                  <a:srgbClr val="5FB1B6"/>
                </a:solidFill>
              </a:rPr>
              <a:t> </a:t>
            </a:r>
            <a:r>
              <a:rPr lang="es-ES" dirty="0" err="1"/>
              <a:t>egokia</a:t>
            </a:r>
            <a:r>
              <a:rPr lang="es-ES" dirty="0"/>
              <a:t> dela, historia </a:t>
            </a:r>
            <a:r>
              <a:rPr lang="es-ES" dirty="0" err="1"/>
              <a:t>klinikoan</a:t>
            </a:r>
            <a:r>
              <a:rPr lang="es-ES" dirty="0"/>
              <a:t> </a:t>
            </a:r>
            <a:r>
              <a:rPr lang="es-ES" dirty="0" err="1">
                <a:solidFill>
                  <a:srgbClr val="5FB1B6"/>
                </a:solidFill>
              </a:rPr>
              <a:t>erregistratu</a:t>
            </a:r>
            <a:r>
              <a:rPr lang="es-ES" dirty="0"/>
              <a:t> dela, eta </a:t>
            </a:r>
            <a:r>
              <a:rPr lang="es-ES" dirty="0" err="1"/>
              <a:t>tratamenduaren</a:t>
            </a:r>
            <a:r>
              <a:rPr lang="es-ES" dirty="0"/>
              <a:t> </a:t>
            </a:r>
            <a:r>
              <a:rPr lang="es-ES" dirty="0" err="1">
                <a:solidFill>
                  <a:srgbClr val="5FB1B6"/>
                </a:solidFill>
              </a:rPr>
              <a:t>justifikazioa</a:t>
            </a:r>
            <a:r>
              <a:rPr lang="es-ES" dirty="0"/>
              <a:t>.</a:t>
            </a:r>
          </a:p>
          <a:p>
            <a:pPr marL="514350" indent="-514350">
              <a:buFont typeface="+mj-lt"/>
              <a:buAutoNum type="arabicPeriod"/>
            </a:pPr>
            <a:r>
              <a:rPr lang="es-ES" dirty="0" err="1" smtClean="0"/>
              <a:t>Kontuan</a:t>
            </a:r>
            <a:r>
              <a:rPr lang="es-ES" dirty="0" smtClean="0"/>
              <a:t> </a:t>
            </a:r>
            <a:r>
              <a:rPr lang="es-ES" dirty="0" err="1"/>
              <a:t>hartzea</a:t>
            </a:r>
            <a:r>
              <a:rPr lang="es-ES" dirty="0"/>
              <a:t> </a:t>
            </a:r>
            <a:r>
              <a:rPr lang="es-ES" dirty="0" err="1"/>
              <a:t>BGBKri</a:t>
            </a:r>
            <a:r>
              <a:rPr lang="es-ES" dirty="0"/>
              <a:t> </a:t>
            </a:r>
            <a:r>
              <a:rPr lang="es-ES" dirty="0" err="1">
                <a:solidFill>
                  <a:srgbClr val="5FB1B6"/>
                </a:solidFill>
              </a:rPr>
              <a:t>aurre</a:t>
            </a:r>
            <a:r>
              <a:rPr lang="es-ES" dirty="0">
                <a:solidFill>
                  <a:srgbClr val="5FB1B6"/>
                </a:solidFill>
              </a:rPr>
              <a:t> </a:t>
            </a:r>
            <a:r>
              <a:rPr lang="es-ES" dirty="0" err="1">
                <a:solidFill>
                  <a:srgbClr val="5FB1B6"/>
                </a:solidFill>
              </a:rPr>
              <a:t>egiteko</a:t>
            </a:r>
            <a:r>
              <a:rPr lang="es-ES" dirty="0">
                <a:solidFill>
                  <a:srgbClr val="5FB1B6"/>
                </a:solidFill>
              </a:rPr>
              <a:t> </a:t>
            </a:r>
            <a:r>
              <a:rPr lang="es-ES" dirty="0" err="1">
                <a:solidFill>
                  <a:srgbClr val="5FB1B6"/>
                </a:solidFill>
              </a:rPr>
              <a:t>faktore</a:t>
            </a:r>
            <a:r>
              <a:rPr lang="es-ES" dirty="0">
                <a:solidFill>
                  <a:srgbClr val="5FB1B6"/>
                </a:solidFill>
              </a:rPr>
              <a:t> </a:t>
            </a:r>
            <a:r>
              <a:rPr lang="es-ES" dirty="0" err="1">
                <a:solidFill>
                  <a:srgbClr val="5FB1B6"/>
                </a:solidFill>
              </a:rPr>
              <a:t>anitz</a:t>
            </a:r>
            <a:r>
              <a:rPr lang="es-ES" dirty="0">
                <a:solidFill>
                  <a:srgbClr val="5FB1B6"/>
                </a:solidFill>
              </a:rPr>
              <a:t> </a:t>
            </a:r>
            <a:r>
              <a:rPr lang="es-ES" dirty="0" err="1">
                <a:solidFill>
                  <a:srgbClr val="5FB1B6"/>
                </a:solidFill>
              </a:rPr>
              <a:t>erabil</a:t>
            </a:r>
            <a:r>
              <a:rPr lang="es-ES" dirty="0">
                <a:solidFill>
                  <a:srgbClr val="5FB1B6"/>
                </a:solidFill>
              </a:rPr>
              <a:t> </a:t>
            </a:r>
            <a:r>
              <a:rPr lang="es-ES" dirty="0" err="1"/>
              <a:t>daitezkeela</a:t>
            </a:r>
            <a:r>
              <a:rPr lang="es-ES" dirty="0"/>
              <a:t>, </a:t>
            </a:r>
            <a:r>
              <a:rPr lang="es-ES" dirty="0" err="1"/>
              <a:t>ez</a:t>
            </a:r>
            <a:r>
              <a:rPr lang="es-ES" dirty="0"/>
              <a:t> </a:t>
            </a:r>
            <a:r>
              <a:rPr lang="es-ES" dirty="0" err="1"/>
              <a:t>soilik</a:t>
            </a:r>
            <a:r>
              <a:rPr lang="es-ES" dirty="0"/>
              <a:t> </a:t>
            </a:r>
            <a:r>
              <a:rPr lang="es-ES" dirty="0" err="1"/>
              <a:t>inhalazio</a:t>
            </a:r>
            <a:r>
              <a:rPr lang="es-ES" dirty="0"/>
              <a:t> </a:t>
            </a:r>
            <a:r>
              <a:rPr lang="es-ES" dirty="0" err="1"/>
              <a:t>bidez</a:t>
            </a:r>
            <a:r>
              <a:rPr lang="es-ES" dirty="0"/>
              <a:t> </a:t>
            </a:r>
            <a:r>
              <a:rPr lang="es-ES" dirty="0" err="1"/>
              <a:t>emandako</a:t>
            </a:r>
            <a:r>
              <a:rPr lang="es-ES" dirty="0"/>
              <a:t> </a:t>
            </a:r>
            <a:r>
              <a:rPr lang="es-ES" dirty="0" err="1"/>
              <a:t>farmakoen</a:t>
            </a:r>
            <a:r>
              <a:rPr lang="es-ES" dirty="0"/>
              <a:t> </a:t>
            </a:r>
            <a:r>
              <a:rPr lang="es-ES" dirty="0" err="1"/>
              <a:t>preskripzioa</a:t>
            </a:r>
            <a:r>
              <a:rPr lang="es-ES" dirty="0"/>
              <a:t>.</a:t>
            </a:r>
          </a:p>
          <a:p>
            <a:pPr marL="514350" indent="-514350">
              <a:buFont typeface="+mj-lt"/>
              <a:buAutoNum type="arabicPeriod"/>
            </a:pPr>
            <a:r>
              <a:rPr lang="es-ES" dirty="0" err="1" smtClean="0">
                <a:solidFill>
                  <a:srgbClr val="5FB1B6"/>
                </a:solidFill>
              </a:rPr>
              <a:t>Behar</a:t>
            </a:r>
            <a:r>
              <a:rPr lang="es-ES" dirty="0" smtClean="0">
                <a:solidFill>
                  <a:srgbClr val="5FB1B6"/>
                </a:solidFill>
              </a:rPr>
              <a:t> </a:t>
            </a:r>
            <a:r>
              <a:rPr lang="es-ES" dirty="0" err="1">
                <a:solidFill>
                  <a:srgbClr val="5FB1B6"/>
                </a:solidFill>
              </a:rPr>
              <a:t>bezala</a:t>
            </a:r>
            <a:r>
              <a:rPr lang="es-ES" dirty="0">
                <a:solidFill>
                  <a:srgbClr val="5FB1B6"/>
                </a:solidFill>
              </a:rPr>
              <a:t> </a:t>
            </a:r>
            <a:r>
              <a:rPr lang="es-ES" dirty="0" err="1">
                <a:solidFill>
                  <a:srgbClr val="5FB1B6"/>
                </a:solidFill>
              </a:rPr>
              <a:t>aukeratzea</a:t>
            </a:r>
            <a:r>
              <a:rPr lang="es-ES" dirty="0">
                <a:solidFill>
                  <a:srgbClr val="5FB1B6"/>
                </a:solidFill>
              </a:rPr>
              <a:t> </a:t>
            </a:r>
            <a:r>
              <a:rPr lang="es-ES" dirty="0" err="1">
                <a:solidFill>
                  <a:srgbClr val="5FB1B6"/>
                </a:solidFill>
              </a:rPr>
              <a:t>tratamendu</a:t>
            </a:r>
            <a:r>
              <a:rPr lang="es-ES" dirty="0">
                <a:solidFill>
                  <a:srgbClr val="5FB1B6"/>
                </a:solidFill>
              </a:rPr>
              <a:t> </a:t>
            </a:r>
            <a:r>
              <a:rPr lang="es-ES" dirty="0" err="1"/>
              <a:t>farmakologikoa</a:t>
            </a:r>
            <a:r>
              <a:rPr lang="es-ES" dirty="0"/>
              <a:t> eta </a:t>
            </a:r>
            <a:r>
              <a:rPr lang="es-ES" dirty="0" err="1"/>
              <a:t>inhalatzeko</a:t>
            </a:r>
            <a:r>
              <a:rPr lang="es-ES" dirty="0"/>
              <a:t> </a:t>
            </a:r>
            <a:r>
              <a:rPr lang="es-ES" dirty="0" err="1"/>
              <a:t>gailua</a:t>
            </a:r>
            <a:r>
              <a:rPr lang="es-ES" dirty="0"/>
              <a:t>, </a:t>
            </a:r>
            <a:r>
              <a:rPr lang="es-ES" dirty="0" err="1"/>
              <a:t>pazientearen</a:t>
            </a:r>
            <a:r>
              <a:rPr lang="es-ES" dirty="0"/>
              <a:t> </a:t>
            </a:r>
            <a:r>
              <a:rPr lang="es-ES" dirty="0" err="1"/>
              <a:t>egungo</a:t>
            </a:r>
            <a:r>
              <a:rPr lang="es-ES" dirty="0"/>
              <a:t> </a:t>
            </a:r>
            <a:r>
              <a:rPr lang="es-ES" dirty="0" err="1"/>
              <a:t>ezaugarrien</a:t>
            </a:r>
            <a:r>
              <a:rPr lang="es-ES" dirty="0"/>
              <a:t> eta </a:t>
            </a:r>
            <a:r>
              <a:rPr lang="es-ES" dirty="0" err="1"/>
              <a:t>baldintzen</a:t>
            </a:r>
            <a:r>
              <a:rPr lang="es-ES" dirty="0"/>
              <a:t> </a:t>
            </a:r>
            <a:r>
              <a:rPr lang="es-ES" dirty="0" err="1" smtClean="0"/>
              <a:t>arabera</a:t>
            </a:r>
            <a:r>
              <a:rPr lang="es-ES" dirty="0" smtClean="0"/>
              <a:t>.</a:t>
            </a:r>
            <a:endParaRPr lang="es-ES" dirty="0"/>
          </a:p>
          <a:p>
            <a:pPr marL="514350" indent="-514350">
              <a:buFont typeface="+mj-lt"/>
              <a:buAutoNum type="arabicPeriod"/>
            </a:pPr>
            <a:r>
              <a:rPr lang="es-ES" dirty="0" err="1" smtClean="0"/>
              <a:t>Inhalazio-teknikaren</a:t>
            </a:r>
            <a:r>
              <a:rPr lang="es-ES" dirty="0" smtClean="0"/>
              <a:t> </a:t>
            </a:r>
            <a:r>
              <a:rPr lang="es-ES" dirty="0"/>
              <a:t>eta </a:t>
            </a:r>
            <a:r>
              <a:rPr lang="es-ES" dirty="0" err="1"/>
              <a:t>farmakoen</a:t>
            </a:r>
            <a:r>
              <a:rPr lang="es-ES" dirty="0"/>
              <a:t> </a:t>
            </a:r>
            <a:r>
              <a:rPr lang="es-ES" dirty="0" err="1"/>
              <a:t>egokitasunaren</a:t>
            </a:r>
            <a:r>
              <a:rPr lang="es-ES" dirty="0"/>
              <a:t> </a:t>
            </a:r>
            <a:r>
              <a:rPr lang="es-ES" dirty="0" err="1">
                <a:solidFill>
                  <a:srgbClr val="5FB1B6"/>
                </a:solidFill>
              </a:rPr>
              <a:t>etengabeko</a:t>
            </a:r>
            <a:r>
              <a:rPr lang="es-ES" dirty="0">
                <a:solidFill>
                  <a:srgbClr val="5FB1B6"/>
                </a:solidFill>
              </a:rPr>
              <a:t> </a:t>
            </a:r>
            <a:r>
              <a:rPr lang="es-ES" dirty="0" err="1">
                <a:solidFill>
                  <a:srgbClr val="5FB1B6"/>
                </a:solidFill>
              </a:rPr>
              <a:t>jarraipena</a:t>
            </a:r>
            <a:r>
              <a:rPr lang="es-ES" dirty="0">
                <a:solidFill>
                  <a:srgbClr val="5FB1B6"/>
                </a:solidFill>
              </a:rPr>
              <a:t> </a:t>
            </a:r>
            <a:r>
              <a:rPr lang="es-ES" dirty="0" err="1">
                <a:solidFill>
                  <a:srgbClr val="5FB1B6"/>
                </a:solidFill>
              </a:rPr>
              <a:t>egitea</a:t>
            </a:r>
            <a:r>
              <a:rPr lang="es-ES" dirty="0" smtClean="0"/>
              <a:t>.</a:t>
            </a:r>
          </a:p>
          <a:p>
            <a:pPr marL="0" indent="0">
              <a:buNone/>
            </a:pPr>
            <a:r>
              <a:rPr lang="es-ES" dirty="0" err="1"/>
              <a:t>Aurreko</a:t>
            </a:r>
            <a:r>
              <a:rPr lang="es-ES" dirty="0"/>
              <a:t> </a:t>
            </a:r>
            <a:r>
              <a:rPr lang="es-ES" dirty="0" err="1"/>
              <a:t>guztirako</a:t>
            </a:r>
            <a:r>
              <a:rPr lang="es-ES" dirty="0"/>
              <a:t>, </a:t>
            </a:r>
            <a:r>
              <a:rPr lang="es-ES" dirty="0" err="1"/>
              <a:t>garrantzitsua</a:t>
            </a:r>
            <a:r>
              <a:rPr lang="es-ES" dirty="0"/>
              <a:t> da </a:t>
            </a:r>
            <a:r>
              <a:rPr lang="es-ES" dirty="0" err="1"/>
              <a:t>medikuntza</a:t>
            </a:r>
            <a:r>
              <a:rPr lang="es-ES" dirty="0"/>
              <a:t>, </a:t>
            </a:r>
            <a:r>
              <a:rPr lang="es-ES" dirty="0" err="1"/>
              <a:t>erizaintza</a:t>
            </a:r>
            <a:r>
              <a:rPr lang="es-ES" dirty="0"/>
              <a:t> eta </a:t>
            </a:r>
            <a:r>
              <a:rPr lang="es-ES" dirty="0" err="1"/>
              <a:t>farmaziako</a:t>
            </a:r>
            <a:r>
              <a:rPr lang="es-ES" dirty="0"/>
              <a:t> profesional </a:t>
            </a:r>
            <a:r>
              <a:rPr lang="es-ES" dirty="0" err="1"/>
              <a:t>guztien</a:t>
            </a:r>
            <a:r>
              <a:rPr lang="es-ES" dirty="0"/>
              <a:t> </a:t>
            </a:r>
            <a:r>
              <a:rPr lang="es-ES" dirty="0" err="1"/>
              <a:t>arteko</a:t>
            </a:r>
            <a:r>
              <a:rPr lang="es-ES" dirty="0"/>
              <a:t> </a:t>
            </a:r>
            <a:r>
              <a:rPr lang="es-ES" dirty="0" err="1">
                <a:solidFill>
                  <a:srgbClr val="5FB1B6"/>
                </a:solidFill>
              </a:rPr>
              <a:t>diziplina</a:t>
            </a:r>
            <a:r>
              <a:rPr lang="es-ES" dirty="0">
                <a:solidFill>
                  <a:srgbClr val="5FB1B6"/>
                </a:solidFill>
              </a:rPr>
              <a:t> </a:t>
            </a:r>
            <a:r>
              <a:rPr lang="es-ES" dirty="0" err="1">
                <a:solidFill>
                  <a:srgbClr val="5FB1B6"/>
                </a:solidFill>
              </a:rPr>
              <a:t>anitzeko</a:t>
            </a:r>
            <a:r>
              <a:rPr lang="es-ES" dirty="0">
                <a:solidFill>
                  <a:srgbClr val="5FB1B6"/>
                </a:solidFill>
              </a:rPr>
              <a:t> </a:t>
            </a:r>
            <a:r>
              <a:rPr lang="es-ES" dirty="0" err="1" smtClean="0">
                <a:solidFill>
                  <a:srgbClr val="5FB1B6"/>
                </a:solidFill>
              </a:rPr>
              <a:t>elkarlana</a:t>
            </a:r>
            <a:r>
              <a:rPr lang="es-ES" dirty="0" smtClean="0">
                <a:solidFill>
                  <a:srgbClr val="5FB1B6"/>
                </a:solidFill>
              </a:rPr>
              <a:t>. </a:t>
            </a:r>
            <a:r>
              <a:rPr lang="es-ES" dirty="0"/>
              <a:t>	</a:t>
            </a:r>
          </a:p>
          <a:p>
            <a:pPr marL="0" indent="0">
              <a:buNone/>
            </a:pPr>
            <a:endParaRPr lang="es-ES" dirty="0"/>
          </a:p>
        </p:txBody>
      </p:sp>
    </p:spTree>
    <p:extLst>
      <p:ext uri="{BB962C8B-B14F-4D97-AF65-F5344CB8AC3E}">
        <p14:creationId xmlns:p14="http://schemas.microsoft.com/office/powerpoint/2010/main" val="9477704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 y="330292"/>
            <a:ext cx="9202188" cy="932451"/>
          </a:xfrm>
        </p:spPr>
        <p:txBody>
          <a:bodyPr/>
          <a:lstStyle/>
          <a:p>
            <a:pPr algn="ctr"/>
            <a:r>
              <a:rPr lang="es-ES" sz="2800" b="0" dirty="0" err="1">
                <a:latin typeface="Arial Black" panose="020B0A04020102020204" pitchFamily="34" charset="0"/>
              </a:rPr>
              <a:t>Funtsezko</a:t>
            </a:r>
            <a:r>
              <a:rPr lang="es-ES" sz="2800" b="0" dirty="0">
                <a:latin typeface="Arial Black" panose="020B0A04020102020204" pitchFamily="34" charset="0"/>
              </a:rPr>
              <a:t> </a:t>
            </a:r>
            <a:r>
              <a:rPr lang="es-ES" sz="2800" b="0" dirty="0" err="1">
                <a:latin typeface="Arial Black" panose="020B0A04020102020204" pitchFamily="34" charset="0"/>
              </a:rPr>
              <a:t>gakoak</a:t>
            </a:r>
            <a:r>
              <a:rPr lang="es-ES" sz="2800" b="0" dirty="0">
                <a:latin typeface="Arial Black" panose="020B0A04020102020204" pitchFamily="34" charset="0"/>
              </a:rPr>
              <a:t> BGBK </a:t>
            </a:r>
            <a:r>
              <a:rPr lang="es-ES" sz="2800" b="0" dirty="0" err="1">
                <a:latin typeface="Arial Black" panose="020B0A04020102020204" pitchFamily="34" charset="0"/>
              </a:rPr>
              <a:t>dutenen</a:t>
            </a:r>
            <a:r>
              <a:rPr lang="es-ES" sz="2800" b="0" dirty="0">
                <a:latin typeface="Arial Black" panose="020B0A04020102020204" pitchFamily="34" charset="0"/>
              </a:rPr>
              <a:t> </a:t>
            </a:r>
            <a:r>
              <a:rPr lang="es-ES" sz="2800" b="0" dirty="0" err="1">
                <a:latin typeface="Arial Black" panose="020B0A04020102020204" pitchFamily="34" charset="0"/>
              </a:rPr>
              <a:t>tratamendu</a:t>
            </a:r>
            <a:r>
              <a:rPr lang="es-ES" sz="2800" b="0" dirty="0">
                <a:latin typeface="Arial Black" panose="020B0A04020102020204" pitchFamily="34" charset="0"/>
              </a:rPr>
              <a:t> </a:t>
            </a:r>
            <a:r>
              <a:rPr lang="es-ES" sz="2800" b="0" dirty="0" err="1">
                <a:latin typeface="Arial Black" panose="020B0A04020102020204" pitchFamily="34" charset="0"/>
              </a:rPr>
              <a:t>farmakologikoa</a:t>
            </a:r>
            <a:r>
              <a:rPr lang="es-ES" sz="2800" b="0" dirty="0">
                <a:latin typeface="Arial Black" panose="020B0A04020102020204" pitchFamily="34" charset="0"/>
              </a:rPr>
              <a:t> </a:t>
            </a:r>
            <a:r>
              <a:rPr lang="es-ES" sz="2800" b="0" dirty="0" err="1">
                <a:latin typeface="Arial Black" panose="020B0A04020102020204" pitchFamily="34" charset="0"/>
              </a:rPr>
              <a:t>berrikusteko</a:t>
            </a:r>
            <a:r>
              <a:rPr lang="es-ES" sz="2800" b="0" dirty="0">
                <a:latin typeface="Arial Black" panose="020B0A04020102020204" pitchFamily="34" charset="0"/>
              </a:rPr>
              <a:t> </a:t>
            </a:r>
            <a:r>
              <a:rPr lang="es-ES" sz="2800" b="0" dirty="0" err="1" smtClean="0">
                <a:latin typeface="Arial Black" panose="020B0A04020102020204" pitchFamily="34" charset="0"/>
              </a:rPr>
              <a:t>garaian</a:t>
            </a:r>
            <a:r>
              <a:rPr lang="es-ES" sz="2800" b="0" dirty="0" smtClean="0">
                <a:latin typeface="Arial Black" panose="020B0A04020102020204" pitchFamily="34" charset="0"/>
              </a:rPr>
              <a:t> </a:t>
            </a:r>
            <a:endParaRPr lang="es-ES" sz="2800" b="0" dirty="0">
              <a:latin typeface="Arial Black" panose="020B0A04020102020204" pitchFamily="34" charset="0"/>
            </a:endParaRP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pic>
        <p:nvPicPr>
          <p:cNvPr id="6" name="Imagen 5"/>
          <p:cNvPicPr>
            <a:picLocks noChangeAspect="1"/>
          </p:cNvPicPr>
          <p:nvPr/>
        </p:nvPicPr>
        <p:blipFill rotWithShape="1">
          <a:blip r:embed="rId2"/>
          <a:srcRect l="21058" t="26931" r="57238" b="69998"/>
          <a:stretch/>
        </p:blipFill>
        <p:spPr>
          <a:xfrm>
            <a:off x="5128951" y="3213758"/>
            <a:ext cx="2477193" cy="197148"/>
          </a:xfrm>
          <a:prstGeom prst="rect">
            <a:avLst/>
          </a:prstGeom>
        </p:spPr>
      </p:pic>
      <p:pic>
        <p:nvPicPr>
          <p:cNvPr id="2" name="Imagen 1"/>
          <p:cNvPicPr>
            <a:picLocks noChangeAspect="1"/>
          </p:cNvPicPr>
          <p:nvPr/>
        </p:nvPicPr>
        <p:blipFill>
          <a:blip r:embed="rId3"/>
          <a:stretch>
            <a:fillRect/>
          </a:stretch>
        </p:blipFill>
        <p:spPr>
          <a:xfrm>
            <a:off x="507076" y="1552575"/>
            <a:ext cx="7747461" cy="3752850"/>
          </a:xfrm>
          <a:prstGeom prst="rect">
            <a:avLst/>
          </a:prstGeom>
        </p:spPr>
      </p:pic>
    </p:spTree>
    <p:extLst>
      <p:ext uri="{BB962C8B-B14F-4D97-AF65-F5344CB8AC3E}">
        <p14:creationId xmlns:p14="http://schemas.microsoft.com/office/powerpoint/2010/main" val="2611623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 y="330292"/>
            <a:ext cx="9202188" cy="932451"/>
          </a:xfrm>
        </p:spPr>
        <p:txBody>
          <a:bodyPr/>
          <a:lstStyle/>
          <a:p>
            <a:pPr algn="ctr"/>
            <a:r>
              <a:rPr lang="es-ES" sz="2800" b="0" dirty="0" err="1">
                <a:latin typeface="Arial Black" panose="020B0A04020102020204" pitchFamily="34" charset="0"/>
              </a:rPr>
              <a:t>Funtsezko</a:t>
            </a:r>
            <a:r>
              <a:rPr lang="es-ES" sz="2800" b="0" dirty="0">
                <a:latin typeface="Arial Black" panose="020B0A04020102020204" pitchFamily="34" charset="0"/>
              </a:rPr>
              <a:t> </a:t>
            </a:r>
            <a:r>
              <a:rPr lang="es-ES" sz="2800" b="0" dirty="0" err="1">
                <a:latin typeface="Arial Black" panose="020B0A04020102020204" pitchFamily="34" charset="0"/>
              </a:rPr>
              <a:t>gakoak</a:t>
            </a:r>
            <a:r>
              <a:rPr lang="es-ES" sz="2800" b="0" dirty="0">
                <a:latin typeface="Arial Black" panose="020B0A04020102020204" pitchFamily="34" charset="0"/>
              </a:rPr>
              <a:t> BGBK </a:t>
            </a:r>
            <a:r>
              <a:rPr lang="es-ES" sz="2800" b="0" dirty="0" err="1">
                <a:latin typeface="Arial Black" panose="020B0A04020102020204" pitchFamily="34" charset="0"/>
              </a:rPr>
              <a:t>dutenen</a:t>
            </a:r>
            <a:r>
              <a:rPr lang="es-ES" sz="2800" b="0" dirty="0">
                <a:latin typeface="Arial Black" panose="020B0A04020102020204" pitchFamily="34" charset="0"/>
              </a:rPr>
              <a:t> </a:t>
            </a:r>
            <a:r>
              <a:rPr lang="es-ES" sz="2800" b="0" dirty="0" err="1">
                <a:latin typeface="Arial Black" panose="020B0A04020102020204" pitchFamily="34" charset="0"/>
              </a:rPr>
              <a:t>tratamendu</a:t>
            </a:r>
            <a:r>
              <a:rPr lang="es-ES" sz="2800" b="0" dirty="0">
                <a:latin typeface="Arial Black" panose="020B0A04020102020204" pitchFamily="34" charset="0"/>
              </a:rPr>
              <a:t> </a:t>
            </a:r>
            <a:r>
              <a:rPr lang="es-ES" sz="2800" b="0" dirty="0" err="1">
                <a:latin typeface="Arial Black" panose="020B0A04020102020204" pitchFamily="34" charset="0"/>
              </a:rPr>
              <a:t>farmakologikoa</a:t>
            </a:r>
            <a:r>
              <a:rPr lang="es-ES" sz="2800" b="0" dirty="0">
                <a:latin typeface="Arial Black" panose="020B0A04020102020204" pitchFamily="34" charset="0"/>
              </a:rPr>
              <a:t> </a:t>
            </a:r>
            <a:r>
              <a:rPr lang="es-ES" sz="2800" b="0" dirty="0" err="1">
                <a:latin typeface="Arial Black" panose="020B0A04020102020204" pitchFamily="34" charset="0"/>
              </a:rPr>
              <a:t>berrikusteko</a:t>
            </a:r>
            <a:r>
              <a:rPr lang="es-ES" sz="2800" b="0" dirty="0">
                <a:latin typeface="Arial Black" panose="020B0A04020102020204" pitchFamily="34" charset="0"/>
              </a:rPr>
              <a:t> </a:t>
            </a:r>
            <a:r>
              <a:rPr lang="es-ES" sz="2800" b="0" dirty="0" err="1" smtClean="0">
                <a:latin typeface="Arial Black" panose="020B0A04020102020204" pitchFamily="34" charset="0"/>
              </a:rPr>
              <a:t>garaian</a:t>
            </a:r>
            <a:r>
              <a:rPr lang="es-ES" sz="2800" b="0" dirty="0" smtClean="0">
                <a:latin typeface="Arial Black" panose="020B0A04020102020204" pitchFamily="34" charset="0"/>
              </a:rPr>
              <a:t> </a:t>
            </a:r>
            <a:endParaRPr lang="es-ES" sz="2800" b="0" dirty="0">
              <a:latin typeface="Arial Black" panose="020B0A04020102020204" pitchFamily="34" charset="0"/>
            </a:endParaRP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pic>
        <p:nvPicPr>
          <p:cNvPr id="5" name="Imagen 4"/>
          <p:cNvPicPr>
            <a:picLocks noChangeAspect="1"/>
          </p:cNvPicPr>
          <p:nvPr/>
        </p:nvPicPr>
        <p:blipFill rotWithShape="1">
          <a:blip r:embed="rId2"/>
          <a:srcRect l="20399" t="14814" r="21145" b="78943"/>
          <a:stretch/>
        </p:blipFill>
        <p:spPr>
          <a:xfrm>
            <a:off x="556952" y="1223159"/>
            <a:ext cx="7315201" cy="366552"/>
          </a:xfrm>
          <a:prstGeom prst="rect">
            <a:avLst/>
          </a:prstGeom>
        </p:spPr>
      </p:pic>
      <p:pic>
        <p:nvPicPr>
          <p:cNvPr id="6" name="Imagen 5"/>
          <p:cNvPicPr>
            <a:picLocks noChangeAspect="1"/>
          </p:cNvPicPr>
          <p:nvPr/>
        </p:nvPicPr>
        <p:blipFill>
          <a:blip r:embed="rId3"/>
          <a:stretch>
            <a:fillRect/>
          </a:stretch>
        </p:blipFill>
        <p:spPr>
          <a:xfrm>
            <a:off x="556953" y="1550126"/>
            <a:ext cx="7381702" cy="3640999"/>
          </a:xfrm>
          <a:prstGeom prst="rect">
            <a:avLst/>
          </a:prstGeom>
        </p:spPr>
      </p:pic>
    </p:spTree>
    <p:extLst>
      <p:ext uri="{BB962C8B-B14F-4D97-AF65-F5344CB8AC3E}">
        <p14:creationId xmlns:p14="http://schemas.microsoft.com/office/powerpoint/2010/main" val="6611555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30629" y="86981"/>
            <a:ext cx="8856617" cy="932451"/>
          </a:xfrm>
        </p:spPr>
        <p:txBody>
          <a:bodyPr/>
          <a:lstStyle/>
          <a:p>
            <a:pPr algn="ctr"/>
            <a:r>
              <a:rPr lang="es-ES" sz="3200" b="0" dirty="0" err="1" smtClean="0">
                <a:latin typeface="Arial Black" panose="020B0A04020102020204" pitchFamily="34" charset="0"/>
              </a:rPr>
              <a:t>Inhalagailu</a:t>
            </a:r>
            <a:r>
              <a:rPr lang="es-ES" sz="3200" b="0" dirty="0" smtClean="0">
                <a:latin typeface="Arial Black" panose="020B0A04020102020204" pitchFamily="34" charset="0"/>
              </a:rPr>
              <a:t> </a:t>
            </a:r>
            <a:r>
              <a:rPr lang="es-ES" sz="3200" b="0" dirty="0" err="1">
                <a:latin typeface="Arial Black" panose="020B0A04020102020204" pitchFamily="34" charset="0"/>
              </a:rPr>
              <a:t>hautatzea</a:t>
            </a:r>
            <a:r>
              <a:rPr lang="es-ES" sz="3200" b="0" dirty="0">
                <a:latin typeface="Arial Black" panose="020B0A04020102020204" pitchFamily="34" charset="0"/>
              </a:rPr>
              <a:t> </a:t>
            </a: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pic>
        <p:nvPicPr>
          <p:cNvPr id="2" name="Imagen 1"/>
          <p:cNvPicPr>
            <a:picLocks noChangeAspect="1"/>
          </p:cNvPicPr>
          <p:nvPr/>
        </p:nvPicPr>
        <p:blipFill rotWithShape="1">
          <a:blip r:embed="rId2"/>
          <a:srcRect l="21016" t="20704" r="22161" b="6504"/>
          <a:stretch/>
        </p:blipFill>
        <p:spPr>
          <a:xfrm>
            <a:off x="627199" y="789709"/>
            <a:ext cx="7560838" cy="4488874"/>
          </a:xfrm>
          <a:prstGeom prst="rect">
            <a:avLst/>
          </a:prstGeom>
        </p:spPr>
      </p:pic>
    </p:spTree>
    <p:extLst>
      <p:ext uri="{BB962C8B-B14F-4D97-AF65-F5344CB8AC3E}">
        <p14:creationId xmlns:p14="http://schemas.microsoft.com/office/powerpoint/2010/main" val="27846107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130629" y="330292"/>
            <a:ext cx="8856617" cy="932451"/>
          </a:xfrm>
        </p:spPr>
        <p:txBody>
          <a:bodyPr/>
          <a:lstStyle/>
          <a:p>
            <a:pPr algn="ctr"/>
            <a:r>
              <a:rPr lang="es-ES" sz="3200" dirty="0" smtClean="0">
                <a:latin typeface="Arial Black" panose="020B0A04020102020204" pitchFamily="34" charset="0"/>
              </a:rPr>
              <a:t>FUNTSEZKO </a:t>
            </a:r>
            <a:r>
              <a:rPr lang="es-ES" sz="3200" dirty="0">
                <a:latin typeface="Arial Black" panose="020B0A04020102020204" pitchFamily="34" charset="0"/>
              </a:rPr>
              <a:t>IDEIAK </a:t>
            </a:r>
            <a:endParaRPr lang="es-ES" sz="3200" b="0" dirty="0">
              <a:latin typeface="Arial Black" panose="020B0A04020102020204" pitchFamily="34" charset="0"/>
            </a:endParaRP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sp>
        <p:nvSpPr>
          <p:cNvPr id="2" name="CuadroTexto 1"/>
          <p:cNvSpPr txBox="1"/>
          <p:nvPr/>
        </p:nvSpPr>
        <p:spPr>
          <a:xfrm>
            <a:off x="1953678" y="1089950"/>
            <a:ext cx="6942315" cy="2708434"/>
          </a:xfrm>
          <a:prstGeom prst="rect">
            <a:avLst/>
          </a:prstGeom>
          <a:noFill/>
        </p:spPr>
        <p:txBody>
          <a:bodyPr wrap="square" rtlCol="0">
            <a:spAutoFit/>
          </a:bodyPr>
          <a:lstStyle/>
          <a:p>
            <a:pPr marL="285750" lvl="0" indent="-285750">
              <a:buFont typeface="Arial" panose="020B0604020202020204" pitchFamily="34" charset="0"/>
              <a:buChar char="•"/>
            </a:pPr>
            <a:r>
              <a:rPr lang="es-ES" dirty="0"/>
              <a:t>Oro </a:t>
            </a:r>
            <a:r>
              <a:rPr lang="es-ES" dirty="0" err="1"/>
              <a:t>har</a:t>
            </a:r>
            <a:r>
              <a:rPr lang="es-ES" dirty="0"/>
              <a:t>, </a:t>
            </a:r>
            <a:r>
              <a:rPr lang="es-ES" dirty="0" err="1">
                <a:solidFill>
                  <a:srgbClr val="5FB1B6"/>
                </a:solidFill>
              </a:rPr>
              <a:t>hasierako</a:t>
            </a:r>
            <a:r>
              <a:rPr lang="es-ES" dirty="0">
                <a:solidFill>
                  <a:srgbClr val="5FB1B6"/>
                </a:solidFill>
              </a:rPr>
              <a:t> terapia </a:t>
            </a:r>
            <a:r>
              <a:rPr lang="es-ES" dirty="0" err="1"/>
              <a:t>monoterapian</a:t>
            </a:r>
            <a:r>
              <a:rPr lang="es-ES" dirty="0"/>
              <a:t> </a:t>
            </a:r>
            <a:r>
              <a:rPr lang="es-ES" dirty="0">
                <a:solidFill>
                  <a:srgbClr val="5FB1B6"/>
                </a:solidFill>
              </a:rPr>
              <a:t>LABA </a:t>
            </a:r>
            <a:r>
              <a:rPr lang="es-ES" dirty="0" err="1">
                <a:solidFill>
                  <a:srgbClr val="5FB1B6"/>
                </a:solidFill>
              </a:rPr>
              <a:t>edo</a:t>
            </a:r>
            <a:r>
              <a:rPr lang="es-ES" dirty="0">
                <a:solidFill>
                  <a:srgbClr val="5FB1B6"/>
                </a:solidFill>
              </a:rPr>
              <a:t> LAMA </a:t>
            </a:r>
            <a:r>
              <a:rPr lang="es-ES" dirty="0" err="1"/>
              <a:t>erabiltzean</a:t>
            </a:r>
            <a:r>
              <a:rPr lang="es-ES" dirty="0"/>
              <a:t> </a:t>
            </a:r>
            <a:r>
              <a:rPr lang="es-ES" dirty="0" err="1"/>
              <a:t>oinarritzen</a:t>
            </a:r>
            <a:r>
              <a:rPr lang="es-ES" dirty="0"/>
              <a:t> </a:t>
            </a:r>
            <a:r>
              <a:rPr lang="es-ES" dirty="0" smtClean="0"/>
              <a:t>da. </a:t>
            </a:r>
          </a:p>
          <a:p>
            <a:pPr marL="285750" lvl="0" indent="-285750">
              <a:buFont typeface="Arial" panose="020B0604020202020204" pitchFamily="34" charset="0"/>
              <a:buChar char="•"/>
            </a:pPr>
            <a:r>
              <a:rPr lang="es-ES" dirty="0" err="1">
                <a:solidFill>
                  <a:srgbClr val="5FB1B6"/>
                </a:solidFill>
              </a:rPr>
              <a:t>GKIak</a:t>
            </a:r>
            <a:r>
              <a:rPr lang="es-ES" dirty="0">
                <a:solidFill>
                  <a:srgbClr val="5FB1B6"/>
                </a:solidFill>
              </a:rPr>
              <a:t> </a:t>
            </a:r>
            <a:r>
              <a:rPr lang="es-ES" dirty="0" err="1">
                <a:solidFill>
                  <a:srgbClr val="5FB1B6"/>
                </a:solidFill>
              </a:rPr>
              <a:t>paziente</a:t>
            </a:r>
            <a:r>
              <a:rPr lang="es-ES" dirty="0">
                <a:solidFill>
                  <a:srgbClr val="5FB1B6"/>
                </a:solidFill>
              </a:rPr>
              <a:t> </a:t>
            </a:r>
            <a:r>
              <a:rPr lang="es-ES" dirty="0" err="1">
                <a:solidFill>
                  <a:srgbClr val="5FB1B6"/>
                </a:solidFill>
              </a:rPr>
              <a:t>batzuentzat</a:t>
            </a:r>
            <a:r>
              <a:rPr lang="es-ES" dirty="0">
                <a:solidFill>
                  <a:srgbClr val="5FB1B6"/>
                </a:solidFill>
              </a:rPr>
              <a:t> </a:t>
            </a:r>
            <a:r>
              <a:rPr lang="es-ES" dirty="0" err="1">
                <a:solidFill>
                  <a:srgbClr val="5FB1B6"/>
                </a:solidFill>
              </a:rPr>
              <a:t>bakarrik</a:t>
            </a:r>
            <a:r>
              <a:rPr lang="es-ES" dirty="0">
                <a:solidFill>
                  <a:srgbClr val="5FB1B6"/>
                </a:solidFill>
              </a:rPr>
              <a:t> </a:t>
            </a:r>
            <a:r>
              <a:rPr lang="es-ES" dirty="0" err="1">
                <a:solidFill>
                  <a:srgbClr val="5FB1B6"/>
                </a:solidFill>
              </a:rPr>
              <a:t>gomendatzen</a:t>
            </a:r>
            <a:r>
              <a:rPr lang="es-ES" dirty="0">
                <a:solidFill>
                  <a:srgbClr val="5FB1B6"/>
                </a:solidFill>
              </a:rPr>
              <a:t> </a:t>
            </a:r>
            <a:r>
              <a:rPr lang="es-ES" dirty="0" err="1">
                <a:solidFill>
                  <a:srgbClr val="5FB1B6"/>
                </a:solidFill>
              </a:rPr>
              <a:t>dira</a:t>
            </a:r>
            <a:r>
              <a:rPr lang="es-ES" dirty="0"/>
              <a:t>, </a:t>
            </a:r>
            <a:r>
              <a:rPr lang="es-ES" dirty="0" err="1"/>
              <a:t>exazerbazio-arriskuaren</a:t>
            </a:r>
            <a:r>
              <a:rPr lang="es-ES" dirty="0"/>
              <a:t> eta </a:t>
            </a:r>
            <a:r>
              <a:rPr lang="es-ES" dirty="0" err="1"/>
              <a:t>eosinofiloen</a:t>
            </a:r>
            <a:r>
              <a:rPr lang="es-ES" dirty="0"/>
              <a:t> </a:t>
            </a:r>
            <a:r>
              <a:rPr lang="es-ES" dirty="0" err="1"/>
              <a:t>zenbaketaren</a:t>
            </a:r>
            <a:r>
              <a:rPr lang="es-ES" dirty="0"/>
              <a:t> </a:t>
            </a:r>
            <a:r>
              <a:rPr lang="es-ES" dirty="0" err="1"/>
              <a:t>arabera</a:t>
            </a:r>
            <a:r>
              <a:rPr lang="es-ES" dirty="0" smtClean="0"/>
              <a:t>. </a:t>
            </a:r>
          </a:p>
          <a:p>
            <a:pPr marL="285750" lvl="0" indent="-285750">
              <a:buFont typeface="Arial" panose="020B0604020202020204" pitchFamily="34" charset="0"/>
              <a:buChar char="•"/>
            </a:pPr>
            <a:r>
              <a:rPr lang="es-ES" dirty="0">
                <a:solidFill>
                  <a:srgbClr val="5FB1B6"/>
                </a:solidFill>
              </a:rPr>
              <a:t>Terapia </a:t>
            </a:r>
            <a:r>
              <a:rPr lang="es-ES" dirty="0" err="1">
                <a:solidFill>
                  <a:srgbClr val="5FB1B6"/>
                </a:solidFill>
              </a:rPr>
              <a:t>hirukoitza</a:t>
            </a:r>
            <a:r>
              <a:rPr lang="es-ES" dirty="0">
                <a:solidFill>
                  <a:srgbClr val="5FB1B6"/>
                </a:solidFill>
              </a:rPr>
              <a:t> </a:t>
            </a:r>
            <a:r>
              <a:rPr lang="es-ES" dirty="0"/>
              <a:t>oso </a:t>
            </a:r>
            <a:r>
              <a:rPr lang="es-ES" dirty="0" err="1"/>
              <a:t>paziente</a:t>
            </a:r>
            <a:r>
              <a:rPr lang="es-ES" dirty="0"/>
              <a:t> </a:t>
            </a:r>
            <a:r>
              <a:rPr lang="es-ES" dirty="0" err="1"/>
              <a:t>hautatuetan</a:t>
            </a:r>
            <a:r>
              <a:rPr lang="es-ES" dirty="0"/>
              <a:t> </a:t>
            </a:r>
            <a:r>
              <a:rPr lang="es-ES" dirty="0" err="1"/>
              <a:t>hartu</a:t>
            </a:r>
            <a:r>
              <a:rPr lang="es-ES" dirty="0"/>
              <a:t> </a:t>
            </a:r>
            <a:r>
              <a:rPr lang="es-ES" dirty="0" err="1"/>
              <a:t>behar</a:t>
            </a:r>
            <a:r>
              <a:rPr lang="es-ES" dirty="0"/>
              <a:t> da </a:t>
            </a:r>
            <a:r>
              <a:rPr lang="es-ES" dirty="0" err="1"/>
              <a:t>kontuan</a:t>
            </a:r>
            <a:r>
              <a:rPr lang="es-ES" dirty="0"/>
              <a:t> </a:t>
            </a:r>
            <a:r>
              <a:rPr lang="es-ES" dirty="0">
                <a:solidFill>
                  <a:srgbClr val="5FB1B6"/>
                </a:solidFill>
              </a:rPr>
              <a:t>(</a:t>
            </a:r>
            <a:r>
              <a:rPr lang="es-ES" dirty="0" err="1">
                <a:solidFill>
                  <a:srgbClr val="5FB1B6"/>
                </a:solidFill>
              </a:rPr>
              <a:t>exazerbazio</a:t>
            </a:r>
            <a:r>
              <a:rPr lang="es-ES" dirty="0">
                <a:solidFill>
                  <a:srgbClr val="5FB1B6"/>
                </a:solidFill>
              </a:rPr>
              <a:t> </a:t>
            </a:r>
            <a:r>
              <a:rPr lang="es-ES" dirty="0" err="1">
                <a:solidFill>
                  <a:srgbClr val="5FB1B6"/>
                </a:solidFill>
              </a:rPr>
              <a:t>ohikoak</a:t>
            </a:r>
            <a:r>
              <a:rPr lang="es-ES" dirty="0">
                <a:solidFill>
                  <a:srgbClr val="5FB1B6"/>
                </a:solidFill>
              </a:rPr>
              <a:t>, oso </a:t>
            </a:r>
            <a:r>
              <a:rPr lang="es-ES" dirty="0" err="1">
                <a:solidFill>
                  <a:srgbClr val="5FB1B6"/>
                </a:solidFill>
              </a:rPr>
              <a:t>sintomatikoak</a:t>
            </a:r>
            <a:r>
              <a:rPr lang="es-ES" dirty="0">
                <a:solidFill>
                  <a:srgbClr val="5FB1B6"/>
                </a:solidFill>
              </a:rPr>
              <a:t>).</a:t>
            </a:r>
            <a:r>
              <a:rPr lang="es-ES" dirty="0"/>
              <a:t/>
            </a:r>
            <a:br>
              <a:rPr lang="es-ES" dirty="0"/>
            </a:br>
            <a:endParaRPr lang="es-ES" sz="800" dirty="0" smtClean="0"/>
          </a:p>
          <a:p>
            <a:pPr marL="285750" lvl="0" indent="-285750">
              <a:buFont typeface="Arial" panose="020B0604020202020204" pitchFamily="34" charset="0"/>
              <a:buChar char="•"/>
            </a:pPr>
            <a:r>
              <a:rPr lang="es-ES" dirty="0" err="1" smtClean="0">
                <a:solidFill>
                  <a:srgbClr val="5FB1B6"/>
                </a:solidFill>
              </a:rPr>
              <a:t>Makrolidoen</a:t>
            </a:r>
            <a:r>
              <a:rPr lang="es-ES" dirty="0" smtClean="0"/>
              <a:t> </a:t>
            </a:r>
            <a:r>
              <a:rPr lang="es-ES" dirty="0" err="1" smtClean="0"/>
              <a:t>erabilera</a:t>
            </a:r>
            <a:r>
              <a:rPr lang="es-ES" dirty="0" smtClean="0"/>
              <a:t> </a:t>
            </a:r>
            <a:r>
              <a:rPr lang="es-ES" dirty="0" err="1" smtClean="0"/>
              <a:t>balioetsi</a:t>
            </a:r>
            <a:r>
              <a:rPr lang="es-ES" dirty="0" smtClean="0"/>
              <a:t> </a:t>
            </a:r>
            <a:r>
              <a:rPr lang="es-ES" dirty="0" err="1" smtClean="0"/>
              <a:t>baldin</a:t>
            </a:r>
            <a:r>
              <a:rPr lang="es-ES" dirty="0" smtClean="0"/>
              <a:t> eta: </a:t>
            </a:r>
            <a:r>
              <a:rPr lang="es-ES" dirty="0" err="1" smtClean="0"/>
              <a:t>gutxienez</a:t>
            </a:r>
            <a:r>
              <a:rPr lang="es-ES" dirty="0" smtClean="0"/>
              <a:t> </a:t>
            </a:r>
            <a:r>
              <a:rPr lang="es-ES" dirty="0" err="1" smtClean="0">
                <a:solidFill>
                  <a:srgbClr val="5FB1B6"/>
                </a:solidFill>
              </a:rPr>
              <a:t>kortikoideak</a:t>
            </a:r>
            <a:r>
              <a:rPr lang="es-ES" dirty="0" smtClean="0">
                <a:solidFill>
                  <a:srgbClr val="5FB1B6"/>
                </a:solidFill>
              </a:rPr>
              <a:t> </a:t>
            </a:r>
            <a:r>
              <a:rPr lang="es-ES" dirty="0" err="1" smtClean="0">
                <a:solidFill>
                  <a:srgbClr val="5FB1B6"/>
                </a:solidFill>
              </a:rPr>
              <a:t>behar</a:t>
            </a:r>
            <a:r>
              <a:rPr lang="es-ES" dirty="0" smtClean="0">
                <a:solidFill>
                  <a:srgbClr val="5FB1B6"/>
                </a:solidFill>
              </a:rPr>
              <a:t> izan </a:t>
            </a:r>
            <a:r>
              <a:rPr lang="es-ES" dirty="0" err="1" smtClean="0">
                <a:solidFill>
                  <a:srgbClr val="5FB1B6"/>
                </a:solidFill>
              </a:rPr>
              <a:t>dituzten</a:t>
            </a:r>
            <a:r>
              <a:rPr lang="es-ES" dirty="0" smtClean="0">
                <a:solidFill>
                  <a:srgbClr val="5FB1B6"/>
                </a:solidFill>
              </a:rPr>
              <a:t> 3 </a:t>
            </a:r>
            <a:r>
              <a:rPr lang="es-ES" dirty="0" err="1" smtClean="0">
                <a:solidFill>
                  <a:srgbClr val="5FB1B6"/>
                </a:solidFill>
              </a:rPr>
              <a:t>exazerbazio</a:t>
            </a:r>
            <a:r>
              <a:rPr lang="es-ES" dirty="0" smtClean="0">
                <a:solidFill>
                  <a:srgbClr val="5FB1B6"/>
                </a:solidFill>
              </a:rPr>
              <a:t>/</a:t>
            </a:r>
            <a:r>
              <a:rPr lang="es-ES" dirty="0" err="1" smtClean="0">
                <a:solidFill>
                  <a:srgbClr val="5FB1B6"/>
                </a:solidFill>
              </a:rPr>
              <a:t>urtean</a:t>
            </a:r>
            <a:r>
              <a:rPr lang="es-ES" dirty="0" smtClean="0">
                <a:solidFill>
                  <a:srgbClr val="5FB1B6"/>
                </a:solidFill>
              </a:rPr>
              <a:t> eta </a:t>
            </a:r>
            <a:r>
              <a:rPr lang="es-ES" dirty="0" err="1" smtClean="0">
                <a:solidFill>
                  <a:srgbClr val="5FB1B6"/>
                </a:solidFill>
              </a:rPr>
              <a:t>ospitaleratzea</a:t>
            </a:r>
            <a:r>
              <a:rPr lang="es-ES" dirty="0" smtClean="0">
                <a:solidFill>
                  <a:srgbClr val="5FB1B6"/>
                </a:solidFill>
              </a:rPr>
              <a:t> </a:t>
            </a:r>
            <a:r>
              <a:rPr lang="es-ES" dirty="0" err="1" smtClean="0">
                <a:solidFill>
                  <a:srgbClr val="5FB1B6"/>
                </a:solidFill>
              </a:rPr>
              <a:t>behar</a:t>
            </a:r>
            <a:r>
              <a:rPr lang="es-ES" dirty="0" smtClean="0">
                <a:solidFill>
                  <a:srgbClr val="5FB1B6"/>
                </a:solidFill>
              </a:rPr>
              <a:t> izan </a:t>
            </a:r>
            <a:r>
              <a:rPr lang="es-ES" dirty="0" err="1" smtClean="0">
                <a:solidFill>
                  <a:srgbClr val="5FB1B6"/>
                </a:solidFill>
              </a:rPr>
              <a:t>duen</a:t>
            </a:r>
            <a:r>
              <a:rPr lang="es-ES" dirty="0" smtClean="0">
                <a:solidFill>
                  <a:srgbClr val="5FB1B6"/>
                </a:solidFill>
              </a:rPr>
              <a:t> </a:t>
            </a:r>
            <a:r>
              <a:rPr lang="es-ES" dirty="0" err="1" smtClean="0">
                <a:solidFill>
                  <a:srgbClr val="5FB1B6"/>
                </a:solidFill>
              </a:rPr>
              <a:t>exazerbazio</a:t>
            </a:r>
            <a:r>
              <a:rPr lang="es-ES" dirty="0" smtClean="0">
                <a:solidFill>
                  <a:srgbClr val="5FB1B6"/>
                </a:solidFill>
              </a:rPr>
              <a:t> </a:t>
            </a:r>
            <a:r>
              <a:rPr lang="es-ES" dirty="0" err="1" smtClean="0">
                <a:solidFill>
                  <a:srgbClr val="5FB1B6"/>
                </a:solidFill>
              </a:rPr>
              <a:t>bat</a:t>
            </a:r>
            <a:r>
              <a:rPr lang="es-ES" dirty="0" smtClean="0">
                <a:solidFill>
                  <a:srgbClr val="5FB1B6"/>
                </a:solidFill>
              </a:rPr>
              <a:t>.</a:t>
            </a:r>
            <a:endParaRPr lang="es-ES" dirty="0">
              <a:solidFill>
                <a:srgbClr val="5FB1B6"/>
              </a:solidFill>
            </a:endParaRPr>
          </a:p>
        </p:txBody>
      </p:sp>
      <p:pic>
        <p:nvPicPr>
          <p:cNvPr id="6" name="Imagen 5"/>
          <p:cNvPicPr>
            <a:picLocks noChangeAspect="1"/>
          </p:cNvPicPr>
          <p:nvPr/>
        </p:nvPicPr>
        <p:blipFill>
          <a:blip r:embed="rId2"/>
          <a:stretch>
            <a:fillRect/>
          </a:stretch>
        </p:blipFill>
        <p:spPr>
          <a:xfrm>
            <a:off x="1" y="1"/>
            <a:ext cx="1561792" cy="1670858"/>
          </a:xfrm>
          <a:prstGeom prst="rect">
            <a:avLst/>
          </a:prstGeom>
        </p:spPr>
      </p:pic>
      <p:pic>
        <p:nvPicPr>
          <p:cNvPr id="5" name="Imagen 4"/>
          <p:cNvPicPr>
            <a:picLocks noChangeAspect="1"/>
          </p:cNvPicPr>
          <p:nvPr/>
        </p:nvPicPr>
        <p:blipFill rotWithShape="1">
          <a:blip r:embed="rId3"/>
          <a:srcRect l="24751" t="5046" r="27496" b="4388"/>
          <a:stretch/>
        </p:blipFill>
        <p:spPr>
          <a:xfrm>
            <a:off x="1561793" y="4404275"/>
            <a:ext cx="796439" cy="755243"/>
          </a:xfrm>
          <a:prstGeom prst="rect">
            <a:avLst/>
          </a:prstGeom>
        </p:spPr>
      </p:pic>
      <p:sp>
        <p:nvSpPr>
          <p:cNvPr id="7" name="CuadroTexto 6">
            <a:hlinkClick r:id="rId4"/>
          </p:cNvPr>
          <p:cNvSpPr txBox="1"/>
          <p:nvPr/>
        </p:nvSpPr>
        <p:spPr>
          <a:xfrm>
            <a:off x="2416421" y="4376044"/>
            <a:ext cx="5104014" cy="646331"/>
          </a:xfrm>
          <a:prstGeom prst="rect">
            <a:avLst/>
          </a:prstGeom>
          <a:noFill/>
        </p:spPr>
        <p:txBody>
          <a:bodyPr wrap="square" rtlCol="0">
            <a:spAutoFit/>
          </a:bodyPr>
          <a:lstStyle/>
          <a:p>
            <a:pPr algn="ctr"/>
            <a:r>
              <a:rPr lang="es-ES" dirty="0" err="1">
                <a:solidFill>
                  <a:srgbClr val="5FB1B6"/>
                </a:solidFill>
                <a:hlinkClick r:id="rId4"/>
              </a:rPr>
              <a:t>Komertzializatutako</a:t>
            </a:r>
            <a:r>
              <a:rPr lang="es-ES" dirty="0">
                <a:solidFill>
                  <a:srgbClr val="5FB1B6"/>
                </a:solidFill>
                <a:hlinkClick r:id="rId4"/>
              </a:rPr>
              <a:t> </a:t>
            </a:r>
            <a:r>
              <a:rPr lang="es-ES" dirty="0" err="1">
                <a:solidFill>
                  <a:srgbClr val="5FB1B6"/>
                </a:solidFill>
                <a:hlinkClick r:id="rId4"/>
              </a:rPr>
              <a:t>printzipio</a:t>
            </a:r>
            <a:r>
              <a:rPr lang="es-ES" dirty="0">
                <a:solidFill>
                  <a:srgbClr val="5FB1B6"/>
                </a:solidFill>
                <a:hlinkClick r:id="rId4"/>
              </a:rPr>
              <a:t> </a:t>
            </a:r>
            <a:r>
              <a:rPr lang="es-ES" dirty="0" err="1">
                <a:solidFill>
                  <a:srgbClr val="5FB1B6"/>
                </a:solidFill>
                <a:hlinkClick r:id="rId4"/>
              </a:rPr>
              <a:t>aktiboen</a:t>
            </a:r>
            <a:r>
              <a:rPr lang="es-ES" dirty="0">
                <a:solidFill>
                  <a:srgbClr val="5FB1B6"/>
                </a:solidFill>
                <a:hlinkClick r:id="rId4"/>
              </a:rPr>
              <a:t> eta </a:t>
            </a:r>
            <a:r>
              <a:rPr lang="es-ES" dirty="0" err="1">
                <a:solidFill>
                  <a:srgbClr val="5FB1B6"/>
                </a:solidFill>
                <a:hlinkClick r:id="rId4"/>
              </a:rPr>
              <a:t>inhalagailuen</a:t>
            </a:r>
            <a:r>
              <a:rPr lang="es-ES" dirty="0">
                <a:solidFill>
                  <a:srgbClr val="5FB1B6"/>
                </a:solidFill>
                <a:hlinkClick r:id="rId4"/>
              </a:rPr>
              <a:t> taula</a:t>
            </a:r>
            <a:endParaRPr lang="es-ES" dirty="0">
              <a:solidFill>
                <a:srgbClr val="5FB1B6"/>
              </a:solidFill>
            </a:endParaRPr>
          </a:p>
        </p:txBody>
      </p:sp>
    </p:spTree>
    <p:extLst>
      <p:ext uri="{BB962C8B-B14F-4D97-AF65-F5344CB8AC3E}">
        <p14:creationId xmlns:p14="http://schemas.microsoft.com/office/powerpoint/2010/main" val="31237757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06086" y="861399"/>
            <a:ext cx="7281949" cy="1200329"/>
          </a:xfrm>
          <a:prstGeom prst="rect">
            <a:avLst/>
          </a:prstGeom>
        </p:spPr>
        <p:txBody>
          <a:bodyPr wrap="square">
            <a:spAutoFit/>
          </a:bodyPr>
          <a:lstStyle/>
          <a:p>
            <a:pPr algn="ctr" defTabSz="914400">
              <a:lnSpc>
                <a:spcPct val="90000"/>
              </a:lnSpc>
              <a:spcBef>
                <a:spcPct val="0"/>
              </a:spcBef>
            </a:pPr>
            <a:r>
              <a:rPr lang="es-ES" sz="4000" b="1" dirty="0" err="1" smtClean="0">
                <a:solidFill>
                  <a:srgbClr val="4BACC6"/>
                </a:solidFill>
                <a:latin typeface="Arial Black" pitchFamily="34" charset="0"/>
              </a:rPr>
              <a:t>Informazio</a:t>
            </a:r>
            <a:r>
              <a:rPr lang="es-ES" sz="4000" b="1" dirty="0" smtClean="0">
                <a:solidFill>
                  <a:srgbClr val="4BACC6"/>
                </a:solidFill>
                <a:latin typeface="Arial Black" pitchFamily="34" charset="0"/>
              </a:rPr>
              <a:t> </a:t>
            </a:r>
            <a:r>
              <a:rPr lang="es-ES" sz="4000" b="1" dirty="0" err="1" smtClean="0">
                <a:solidFill>
                  <a:srgbClr val="4BACC6"/>
                </a:solidFill>
                <a:latin typeface="Arial Black" pitchFamily="34" charset="0"/>
              </a:rPr>
              <a:t>gehiago</a:t>
            </a:r>
            <a:r>
              <a:rPr lang="es-ES" sz="4000" b="1" dirty="0" smtClean="0">
                <a:solidFill>
                  <a:srgbClr val="4BACC6"/>
                </a:solidFill>
                <a:latin typeface="Arial Black" pitchFamily="34" charset="0"/>
              </a:rPr>
              <a:t> eta </a:t>
            </a:r>
            <a:r>
              <a:rPr lang="es-ES" sz="4000" b="1" dirty="0" err="1" smtClean="0">
                <a:solidFill>
                  <a:srgbClr val="4BACC6"/>
                </a:solidFill>
                <a:latin typeface="Arial Black" pitchFamily="34" charset="0"/>
              </a:rPr>
              <a:t>bibliografia</a:t>
            </a:r>
            <a:r>
              <a:rPr lang="es-ES" sz="4000" b="1" dirty="0">
                <a:solidFill>
                  <a:srgbClr val="4BACC6"/>
                </a:solidFill>
                <a:latin typeface="Arial Black" pitchFamily="34" charset="0"/>
              </a:rPr>
              <a:t>…</a:t>
            </a:r>
          </a:p>
        </p:txBody>
      </p:sp>
      <p:sp>
        <p:nvSpPr>
          <p:cNvPr id="3" name="Rectángulo 2"/>
          <p:cNvSpPr/>
          <p:nvPr/>
        </p:nvSpPr>
        <p:spPr>
          <a:xfrm>
            <a:off x="894834" y="3154030"/>
            <a:ext cx="4519186" cy="584775"/>
          </a:xfrm>
          <a:prstGeom prst="rect">
            <a:avLst/>
          </a:prstGeom>
        </p:spPr>
        <p:txBody>
          <a:bodyPr wrap="none">
            <a:spAutoFit/>
          </a:bodyPr>
          <a:lstStyle/>
          <a:p>
            <a:pPr lvl="0"/>
            <a:r>
              <a:rPr lang="es-ES_tradnl" sz="3200" b="1" dirty="0" smtClean="0">
                <a:solidFill>
                  <a:prstClr val="black"/>
                </a:solidFill>
                <a:ea typeface="+mn-lt"/>
                <a:cs typeface="Calibri"/>
                <a:hlinkClick r:id="rId2"/>
              </a:rPr>
              <a:t>29 </a:t>
            </a:r>
            <a:r>
              <a:rPr lang="es-ES_tradnl" sz="3200" b="1" dirty="0">
                <a:solidFill>
                  <a:prstClr val="black"/>
                </a:solidFill>
                <a:ea typeface="+mn-lt"/>
                <a:cs typeface="Calibri"/>
                <a:hlinkClick r:id="rId2"/>
              </a:rPr>
              <a:t>Liburukia, 07 </a:t>
            </a:r>
            <a:r>
              <a:rPr lang="es-ES_tradnl" sz="3200" b="1" dirty="0" err="1">
                <a:solidFill>
                  <a:prstClr val="black"/>
                </a:solidFill>
                <a:ea typeface="+mn-lt"/>
                <a:cs typeface="Calibri"/>
                <a:hlinkClick r:id="rId2"/>
              </a:rPr>
              <a:t>Zk</a:t>
            </a:r>
            <a:r>
              <a:rPr lang="es-ES_tradnl" sz="3200" b="1" dirty="0">
                <a:solidFill>
                  <a:prstClr val="black"/>
                </a:solidFill>
                <a:ea typeface="+mn-lt"/>
                <a:cs typeface="Calibri"/>
                <a:hlinkClick r:id="rId2"/>
              </a:rPr>
              <a:t> - 2021</a:t>
            </a:r>
            <a:endParaRPr lang="es-ES" sz="3200" b="1" dirty="0">
              <a:solidFill>
                <a:prstClr val="black"/>
              </a:solidFill>
              <a:ea typeface="+mn-lt"/>
              <a:cs typeface="Calibri"/>
            </a:endParaRPr>
          </a:p>
        </p:txBody>
      </p:sp>
    </p:spTree>
    <p:extLst>
      <p:ext uri="{BB962C8B-B14F-4D97-AF65-F5344CB8AC3E}">
        <p14:creationId xmlns:p14="http://schemas.microsoft.com/office/powerpoint/2010/main" val="2561654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628650" y="365126"/>
            <a:ext cx="7886700" cy="932451"/>
          </a:xfrm>
        </p:spPr>
        <p:txBody>
          <a:bodyPr/>
          <a:lstStyle/>
          <a:p>
            <a:pPr algn="ctr"/>
            <a:r>
              <a:rPr lang="es-ES" sz="3600" dirty="0" smtClean="0">
                <a:latin typeface="Arial Black" panose="020B0A04020102020204" pitchFamily="34" charset="0"/>
              </a:rPr>
              <a:t>SARRERA</a:t>
            </a:r>
            <a:endParaRPr lang="es-ES" sz="3600" dirty="0">
              <a:latin typeface="Arial Black" panose="020B0A04020102020204" pitchFamily="34" charset="0"/>
            </a:endParaRPr>
          </a:p>
        </p:txBody>
      </p:sp>
      <p:sp>
        <p:nvSpPr>
          <p:cNvPr id="4" name="Subtítulo 2"/>
          <p:cNvSpPr txBox="1">
            <a:spLocks/>
          </p:cNvSpPr>
          <p:nvPr/>
        </p:nvSpPr>
        <p:spPr>
          <a:xfrm>
            <a:off x="391886" y="1088571"/>
            <a:ext cx="8228411" cy="4169229"/>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it-IT" dirty="0" smtClean="0"/>
              <a:t>Prebalentzia eta morbimortalitate handia</a:t>
            </a:r>
            <a:r>
              <a:rPr lang="es-ES" dirty="0" smtClean="0"/>
              <a:t>. </a:t>
            </a:r>
          </a:p>
          <a:p>
            <a:endParaRPr lang="es-ES" dirty="0" smtClean="0"/>
          </a:p>
          <a:p>
            <a:r>
              <a:rPr lang="es-ES" dirty="0" err="1" smtClean="0"/>
              <a:t>Euskadin</a:t>
            </a:r>
            <a:r>
              <a:rPr lang="es-ES" dirty="0"/>
              <a:t>, </a:t>
            </a:r>
            <a:r>
              <a:rPr lang="es-ES" dirty="0" err="1"/>
              <a:t>BGBKren</a:t>
            </a:r>
            <a:r>
              <a:rPr lang="es-ES" dirty="0"/>
              <a:t> </a:t>
            </a:r>
            <a:r>
              <a:rPr lang="es-ES" dirty="0" err="1"/>
              <a:t>prebalentzia</a:t>
            </a:r>
            <a:r>
              <a:rPr lang="es-ES" dirty="0"/>
              <a:t> </a:t>
            </a:r>
            <a:r>
              <a:rPr lang="es-ES" b="1" dirty="0">
                <a:solidFill>
                  <a:srgbClr val="5FB1B6"/>
                </a:solidFill>
                <a:ea typeface="+mj-ea"/>
                <a:cs typeface="Arial" panose="020B0604020202020204" pitchFamily="34" charset="0"/>
              </a:rPr>
              <a:t>% 10,1</a:t>
            </a:r>
            <a:r>
              <a:rPr lang="es-ES" dirty="0"/>
              <a:t>ekoa</a:t>
            </a:r>
            <a:r>
              <a:rPr lang="es-ES" b="1" dirty="0">
                <a:solidFill>
                  <a:srgbClr val="5FB1B6"/>
                </a:solidFill>
                <a:ea typeface="+mj-ea"/>
                <a:cs typeface="Arial" panose="020B0604020202020204" pitchFamily="34" charset="0"/>
              </a:rPr>
              <a:t> </a:t>
            </a:r>
            <a:r>
              <a:rPr lang="es-ES" dirty="0"/>
              <a:t>da, eta </a:t>
            </a:r>
            <a:r>
              <a:rPr lang="es-ES" dirty="0" err="1"/>
              <a:t>kalkulatutako</a:t>
            </a:r>
            <a:r>
              <a:rPr lang="es-ES" dirty="0"/>
              <a:t> </a:t>
            </a:r>
            <a:r>
              <a:rPr lang="es-ES" b="1" dirty="0" err="1">
                <a:solidFill>
                  <a:srgbClr val="5FB1B6"/>
                </a:solidFill>
                <a:ea typeface="+mj-ea"/>
                <a:cs typeface="Arial" panose="020B0604020202020204" pitchFamily="34" charset="0"/>
              </a:rPr>
              <a:t>azpidiagnostikoa</a:t>
            </a:r>
            <a:r>
              <a:rPr lang="es-ES" dirty="0"/>
              <a:t> % 60,7koa </a:t>
            </a:r>
            <a:r>
              <a:rPr lang="es-ES" dirty="0" smtClean="0"/>
              <a:t>(</a:t>
            </a:r>
            <a:r>
              <a:rPr lang="es-ES" dirty="0"/>
              <a:t>historia </a:t>
            </a:r>
            <a:r>
              <a:rPr lang="es-ES" dirty="0" err="1"/>
              <a:t>klinikoaren</a:t>
            </a:r>
            <a:r>
              <a:rPr lang="es-ES" dirty="0"/>
              <a:t> </a:t>
            </a:r>
            <a:r>
              <a:rPr lang="es-ES" dirty="0" err="1"/>
              <a:t>erregistroan</a:t>
            </a:r>
            <a:r>
              <a:rPr lang="es-ES" dirty="0"/>
              <a:t> </a:t>
            </a:r>
            <a:r>
              <a:rPr lang="es-ES" dirty="0" err="1"/>
              <a:t>ikusitako</a:t>
            </a:r>
            <a:r>
              <a:rPr lang="es-ES" dirty="0"/>
              <a:t> </a:t>
            </a:r>
            <a:r>
              <a:rPr lang="es-ES" dirty="0" err="1"/>
              <a:t>prebalentzia</a:t>
            </a:r>
            <a:r>
              <a:rPr lang="es-ES" dirty="0"/>
              <a:t> % 5,4koa </a:t>
            </a:r>
            <a:r>
              <a:rPr lang="es-ES" dirty="0" smtClean="0"/>
              <a:t>da).</a:t>
            </a:r>
          </a:p>
          <a:p>
            <a:endParaRPr lang="es-ES" dirty="0"/>
          </a:p>
          <a:p>
            <a:r>
              <a:rPr lang="es-ES" dirty="0" smtClean="0"/>
              <a:t>% </a:t>
            </a:r>
            <a:r>
              <a:rPr lang="es-ES" dirty="0"/>
              <a:t>80 </a:t>
            </a:r>
            <a:r>
              <a:rPr lang="es-ES" b="1" dirty="0" err="1">
                <a:solidFill>
                  <a:srgbClr val="5FB1B6"/>
                </a:solidFill>
                <a:ea typeface="+mj-ea"/>
                <a:cs typeface="Arial" panose="020B0604020202020204" pitchFamily="34" charset="0"/>
              </a:rPr>
              <a:t>lehen</a:t>
            </a:r>
            <a:r>
              <a:rPr lang="es-ES" b="1" dirty="0">
                <a:solidFill>
                  <a:srgbClr val="5FB1B6"/>
                </a:solidFill>
                <a:ea typeface="+mj-ea"/>
                <a:cs typeface="Arial" panose="020B0604020202020204" pitchFamily="34" charset="0"/>
              </a:rPr>
              <a:t> </a:t>
            </a:r>
            <a:r>
              <a:rPr lang="es-ES" b="1" dirty="0" err="1">
                <a:solidFill>
                  <a:srgbClr val="5FB1B6"/>
                </a:solidFill>
                <a:ea typeface="+mj-ea"/>
                <a:cs typeface="Arial" panose="020B0604020202020204" pitchFamily="34" charset="0"/>
              </a:rPr>
              <a:t>mailako</a:t>
            </a:r>
            <a:r>
              <a:rPr lang="es-ES" b="1" dirty="0">
                <a:solidFill>
                  <a:srgbClr val="5FB1B6"/>
                </a:solidFill>
                <a:ea typeface="+mj-ea"/>
                <a:cs typeface="Arial" panose="020B0604020202020204" pitchFamily="34" charset="0"/>
              </a:rPr>
              <a:t> </a:t>
            </a:r>
            <a:r>
              <a:rPr lang="es-ES" b="1" dirty="0" err="1">
                <a:solidFill>
                  <a:srgbClr val="5FB1B6"/>
                </a:solidFill>
                <a:ea typeface="+mj-ea"/>
                <a:cs typeface="Arial" panose="020B0604020202020204" pitchFamily="34" charset="0"/>
              </a:rPr>
              <a:t>arretan</a:t>
            </a:r>
            <a:r>
              <a:rPr lang="es-ES" dirty="0"/>
              <a:t> </a:t>
            </a:r>
            <a:r>
              <a:rPr lang="es-ES" dirty="0" err="1"/>
              <a:t>kontrolatzen</a:t>
            </a:r>
            <a:r>
              <a:rPr lang="es-ES" dirty="0"/>
              <a:t> </a:t>
            </a:r>
            <a:r>
              <a:rPr lang="es-ES" dirty="0" err="1" smtClean="0"/>
              <a:t>dira</a:t>
            </a:r>
            <a:r>
              <a:rPr lang="es-ES" dirty="0" smtClean="0"/>
              <a:t> (</a:t>
            </a:r>
            <a:r>
              <a:rPr lang="es-ES" dirty="0" err="1" smtClean="0"/>
              <a:t>asistentzia-bolumenaren</a:t>
            </a:r>
            <a:r>
              <a:rPr lang="es-ES" dirty="0" smtClean="0"/>
              <a:t> </a:t>
            </a:r>
            <a:r>
              <a:rPr lang="es-ES" dirty="0"/>
              <a:t>% </a:t>
            </a:r>
            <a:r>
              <a:rPr lang="es-ES" dirty="0" smtClean="0"/>
              <a:t>10), </a:t>
            </a:r>
            <a:r>
              <a:rPr lang="es-ES" dirty="0"/>
              <a:t>eta </a:t>
            </a:r>
            <a:r>
              <a:rPr lang="es-ES" dirty="0" err="1" smtClean="0"/>
              <a:t>patologiari</a:t>
            </a:r>
            <a:r>
              <a:rPr lang="es-ES" dirty="0" smtClean="0"/>
              <a:t> </a:t>
            </a:r>
            <a:r>
              <a:rPr lang="es-ES" dirty="0" err="1"/>
              <a:t>egotz</a:t>
            </a:r>
            <a:r>
              <a:rPr lang="es-ES" dirty="0"/>
              <a:t> </a:t>
            </a:r>
            <a:r>
              <a:rPr lang="es-ES" dirty="0" err="1"/>
              <a:t>dakiokeen</a:t>
            </a:r>
            <a:r>
              <a:rPr lang="es-ES" dirty="0"/>
              <a:t> </a:t>
            </a:r>
            <a:r>
              <a:rPr lang="es-ES" dirty="0" err="1"/>
              <a:t>kostua</a:t>
            </a:r>
            <a:r>
              <a:rPr lang="es-ES" dirty="0"/>
              <a:t> 750 </a:t>
            </a:r>
            <a:r>
              <a:rPr lang="es-ES" dirty="0" err="1"/>
              <a:t>milioi</a:t>
            </a:r>
            <a:r>
              <a:rPr lang="es-ES" dirty="0"/>
              <a:t> </a:t>
            </a:r>
            <a:r>
              <a:rPr lang="es-ES" dirty="0" err="1"/>
              <a:t>eurotik</a:t>
            </a:r>
            <a:r>
              <a:rPr lang="es-ES" dirty="0"/>
              <a:t> </a:t>
            </a:r>
            <a:r>
              <a:rPr lang="es-ES" dirty="0" err="1"/>
              <a:t>gorakoa</a:t>
            </a:r>
            <a:r>
              <a:rPr lang="es-ES" dirty="0"/>
              <a:t> da </a:t>
            </a:r>
            <a:r>
              <a:rPr lang="es-ES" dirty="0" err="1" smtClean="0"/>
              <a:t>urtean</a:t>
            </a:r>
            <a:r>
              <a:rPr lang="es-ES" dirty="0" smtClean="0"/>
              <a:t>.</a:t>
            </a:r>
          </a:p>
        </p:txBody>
      </p:sp>
    </p:spTree>
    <p:extLst>
      <p:ext uri="{BB962C8B-B14F-4D97-AF65-F5344CB8AC3E}">
        <p14:creationId xmlns:p14="http://schemas.microsoft.com/office/powerpoint/2010/main" val="1695045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391886" y="452212"/>
            <a:ext cx="8473440" cy="932451"/>
          </a:xfrm>
        </p:spPr>
        <p:txBody>
          <a:bodyPr/>
          <a:lstStyle/>
          <a:p>
            <a:pPr algn="ctr"/>
            <a:r>
              <a:rPr lang="es-ES" sz="3200" dirty="0" smtClean="0">
                <a:latin typeface="Arial Black" panose="020B0A04020102020204" pitchFamily="34" charset="0"/>
              </a:rPr>
              <a:t>TRATAMENDU </a:t>
            </a:r>
            <a:r>
              <a:rPr lang="es-ES" sz="3200" dirty="0">
                <a:latin typeface="Arial Black" panose="020B0A04020102020204" pitchFamily="34" charset="0"/>
              </a:rPr>
              <a:t>FARMAKOLOGIKOA</a:t>
            </a:r>
          </a:p>
        </p:txBody>
      </p:sp>
      <p:sp>
        <p:nvSpPr>
          <p:cNvPr id="4" name="Subtítulo 2"/>
          <p:cNvSpPr txBox="1">
            <a:spLocks/>
          </p:cNvSpPr>
          <p:nvPr/>
        </p:nvSpPr>
        <p:spPr>
          <a:xfrm>
            <a:off x="391886" y="1384663"/>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r>
              <a:rPr lang="es-ES" dirty="0" err="1"/>
              <a:t>Tratamenduaren</a:t>
            </a:r>
            <a:r>
              <a:rPr lang="es-ES" dirty="0"/>
              <a:t> </a:t>
            </a:r>
            <a:r>
              <a:rPr lang="es-ES" dirty="0" err="1"/>
              <a:t>helburua</a:t>
            </a:r>
            <a:r>
              <a:rPr lang="es-ES" dirty="0"/>
              <a:t> da </a:t>
            </a:r>
            <a:r>
              <a:rPr lang="es-ES" dirty="0" err="1"/>
              <a:t>sintomak</a:t>
            </a:r>
            <a:r>
              <a:rPr lang="es-ES" dirty="0"/>
              <a:t>, </a:t>
            </a:r>
            <a:r>
              <a:rPr lang="es-ES" dirty="0" err="1"/>
              <a:t>exazerbazioen</a:t>
            </a:r>
            <a:r>
              <a:rPr lang="es-ES" dirty="0"/>
              <a:t> </a:t>
            </a:r>
            <a:r>
              <a:rPr lang="es-ES" dirty="0" err="1"/>
              <a:t>maiztasuna</a:t>
            </a:r>
            <a:r>
              <a:rPr lang="es-ES" dirty="0"/>
              <a:t> eta </a:t>
            </a:r>
            <a:r>
              <a:rPr lang="es-ES" dirty="0" err="1"/>
              <a:t>larritasuna</a:t>
            </a:r>
            <a:r>
              <a:rPr lang="es-ES" dirty="0"/>
              <a:t> </a:t>
            </a:r>
            <a:r>
              <a:rPr lang="es-ES" dirty="0" err="1"/>
              <a:t>murriztea</a:t>
            </a:r>
            <a:r>
              <a:rPr lang="es-ES" dirty="0"/>
              <a:t>, eta </a:t>
            </a:r>
            <a:r>
              <a:rPr lang="es-ES" dirty="0" err="1"/>
              <a:t>osasun-egoera</a:t>
            </a:r>
            <a:r>
              <a:rPr lang="es-ES" dirty="0"/>
              <a:t> eta </a:t>
            </a:r>
            <a:r>
              <a:rPr lang="es-ES" dirty="0" err="1"/>
              <a:t>ariketa</a:t>
            </a:r>
            <a:r>
              <a:rPr lang="es-ES" dirty="0"/>
              <a:t> </a:t>
            </a:r>
            <a:r>
              <a:rPr lang="es-ES" dirty="0" err="1"/>
              <a:t>fisikoa</a:t>
            </a:r>
            <a:r>
              <a:rPr lang="es-ES" dirty="0"/>
              <a:t> </a:t>
            </a:r>
            <a:r>
              <a:rPr lang="es-ES" dirty="0" err="1"/>
              <a:t>egiteko</a:t>
            </a:r>
            <a:r>
              <a:rPr lang="es-ES" dirty="0"/>
              <a:t> </a:t>
            </a:r>
            <a:r>
              <a:rPr lang="es-ES" dirty="0" err="1"/>
              <a:t>tolerantzia</a:t>
            </a:r>
            <a:r>
              <a:rPr lang="es-ES" dirty="0"/>
              <a:t> </a:t>
            </a:r>
            <a:r>
              <a:rPr lang="es-ES" dirty="0" err="1"/>
              <a:t>hobetzea</a:t>
            </a:r>
            <a:r>
              <a:rPr lang="es-ES" dirty="0"/>
              <a:t>. </a:t>
            </a:r>
            <a:r>
              <a:rPr lang="es-ES" dirty="0" smtClean="0"/>
              <a:t> </a:t>
            </a:r>
          </a:p>
          <a:p>
            <a:pPr marL="342900" indent="-342900" algn="just"/>
            <a:endParaRPr lang="es-ES" sz="1200" dirty="0" smtClean="0"/>
          </a:p>
          <a:p>
            <a:r>
              <a:rPr lang="es-ES" dirty="0" smtClean="0">
                <a:solidFill>
                  <a:srgbClr val="5FB1B6"/>
                </a:solidFill>
              </a:rPr>
              <a:t>GOLD </a:t>
            </a:r>
            <a:r>
              <a:rPr lang="es-ES" dirty="0">
                <a:solidFill>
                  <a:srgbClr val="5FB1B6"/>
                </a:solidFill>
              </a:rPr>
              <a:t>2021 </a:t>
            </a:r>
            <a:r>
              <a:rPr lang="es-ES" dirty="0" err="1">
                <a:solidFill>
                  <a:srgbClr val="5FB1B6"/>
                </a:solidFill>
              </a:rPr>
              <a:t>gidak</a:t>
            </a:r>
            <a:r>
              <a:rPr lang="es-ES" dirty="0">
                <a:solidFill>
                  <a:srgbClr val="5FB1B6"/>
                </a:solidFill>
              </a:rPr>
              <a:t> </a:t>
            </a:r>
            <a:r>
              <a:rPr lang="es-ES" dirty="0"/>
              <a:t>bitan </a:t>
            </a:r>
            <a:r>
              <a:rPr lang="es-ES" dirty="0" err="1"/>
              <a:t>bereizten</a:t>
            </a:r>
            <a:r>
              <a:rPr lang="es-ES" dirty="0"/>
              <a:t> du </a:t>
            </a:r>
            <a:r>
              <a:rPr lang="es-ES" dirty="0" err="1"/>
              <a:t>tratamendu</a:t>
            </a:r>
            <a:r>
              <a:rPr lang="es-ES" dirty="0"/>
              <a:t> </a:t>
            </a:r>
            <a:r>
              <a:rPr lang="es-ES" dirty="0" err="1"/>
              <a:t>farmakologikoaren</a:t>
            </a:r>
            <a:r>
              <a:rPr lang="es-ES" dirty="0"/>
              <a:t> </a:t>
            </a:r>
            <a:r>
              <a:rPr lang="es-ES" dirty="0" err="1"/>
              <a:t>algoritmoa</a:t>
            </a:r>
            <a:r>
              <a:rPr lang="es-ES" dirty="0"/>
              <a:t> </a:t>
            </a:r>
            <a:r>
              <a:rPr lang="es-ES" dirty="0" smtClean="0"/>
              <a:t>: </a:t>
            </a:r>
          </a:p>
          <a:p>
            <a:pPr marL="914400" lvl="1" indent="-457200">
              <a:buFont typeface="+mj-lt"/>
              <a:buAutoNum type="arabicPeriod"/>
            </a:pPr>
            <a:r>
              <a:rPr lang="es-ES" dirty="0" err="1" smtClean="0">
                <a:solidFill>
                  <a:srgbClr val="5FB1B6"/>
                </a:solidFill>
              </a:rPr>
              <a:t>Hasierakoa</a:t>
            </a:r>
            <a:r>
              <a:rPr lang="es-ES" dirty="0" smtClean="0"/>
              <a:t>: </a:t>
            </a:r>
            <a:r>
              <a:rPr lang="es-ES" dirty="0"/>
              <a:t>ABCD </a:t>
            </a:r>
            <a:r>
              <a:rPr lang="es-ES" dirty="0" err="1"/>
              <a:t>sailkapenean</a:t>
            </a:r>
            <a:r>
              <a:rPr lang="es-ES" dirty="0"/>
              <a:t> </a:t>
            </a:r>
            <a:r>
              <a:rPr lang="es-ES" dirty="0" err="1" smtClean="0"/>
              <a:t>oinarritua</a:t>
            </a:r>
            <a:r>
              <a:rPr lang="es-ES" dirty="0" smtClean="0"/>
              <a:t>. </a:t>
            </a:r>
          </a:p>
          <a:p>
            <a:pPr marL="914400" lvl="1" indent="-457200">
              <a:buFont typeface="+mj-lt"/>
              <a:buAutoNum type="arabicPeriod"/>
            </a:pPr>
            <a:r>
              <a:rPr lang="es-ES" dirty="0" err="1" smtClean="0">
                <a:solidFill>
                  <a:srgbClr val="5FB1B6"/>
                </a:solidFill>
              </a:rPr>
              <a:t>Jarraipena</a:t>
            </a:r>
            <a:r>
              <a:rPr lang="es-ES" dirty="0" smtClean="0"/>
              <a:t>: </a:t>
            </a:r>
            <a:r>
              <a:rPr lang="es-ES" dirty="0" err="1" smtClean="0"/>
              <a:t>egokitu</a:t>
            </a:r>
            <a:r>
              <a:rPr lang="es-ES" dirty="0" smtClean="0"/>
              <a:t> </a:t>
            </a:r>
            <a:r>
              <a:rPr lang="es-ES" dirty="0" err="1" smtClean="0"/>
              <a:t>tratamendua</a:t>
            </a:r>
            <a:r>
              <a:rPr lang="es-ES" dirty="0" smtClean="0"/>
              <a:t> </a:t>
            </a:r>
            <a:r>
              <a:rPr lang="es-ES" dirty="0" err="1" smtClean="0"/>
              <a:t>sintoma</a:t>
            </a:r>
            <a:r>
              <a:rPr lang="es-ES" dirty="0" smtClean="0"/>
              <a:t> </a:t>
            </a:r>
            <a:r>
              <a:rPr lang="es-ES" dirty="0" err="1" smtClean="0"/>
              <a:t>nagusia</a:t>
            </a:r>
            <a:r>
              <a:rPr lang="es-ES" dirty="0" smtClean="0"/>
              <a:t> </a:t>
            </a:r>
            <a:r>
              <a:rPr lang="es-ES" dirty="0" err="1" smtClean="0"/>
              <a:t>kontuan</a:t>
            </a:r>
            <a:r>
              <a:rPr lang="es-ES" dirty="0" smtClean="0"/>
              <a:t> </a:t>
            </a:r>
            <a:r>
              <a:rPr lang="es-ES" dirty="0" err="1" smtClean="0"/>
              <a:t>hartuta</a:t>
            </a:r>
            <a:r>
              <a:rPr lang="es-ES" dirty="0" smtClean="0"/>
              <a:t>, </a:t>
            </a:r>
            <a:r>
              <a:rPr lang="es-ES" dirty="0" err="1"/>
              <a:t>hots</a:t>
            </a:r>
            <a:r>
              <a:rPr lang="es-ES" dirty="0"/>
              <a:t>, disnea </a:t>
            </a:r>
            <a:r>
              <a:rPr lang="es-ES" dirty="0" err="1"/>
              <a:t>edo</a:t>
            </a:r>
            <a:r>
              <a:rPr lang="es-ES" dirty="0"/>
              <a:t> </a:t>
            </a:r>
            <a:r>
              <a:rPr lang="es-ES" dirty="0" err="1" smtClean="0"/>
              <a:t>exazerbazioak</a:t>
            </a:r>
            <a:r>
              <a:rPr lang="es-ES" dirty="0" smtClean="0"/>
              <a:t>.</a:t>
            </a:r>
            <a:endParaRPr lang="eu-ES" dirty="0"/>
          </a:p>
        </p:txBody>
      </p:sp>
    </p:spTree>
    <p:extLst>
      <p:ext uri="{BB962C8B-B14F-4D97-AF65-F5344CB8AC3E}">
        <p14:creationId xmlns:p14="http://schemas.microsoft.com/office/powerpoint/2010/main" val="579243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391885" y="574132"/>
            <a:ext cx="8473440" cy="932451"/>
          </a:xfrm>
        </p:spPr>
        <p:txBody>
          <a:bodyPr/>
          <a:lstStyle/>
          <a:p>
            <a:pPr algn="ctr"/>
            <a:r>
              <a:rPr lang="es-ES" sz="3200" dirty="0" smtClean="0">
                <a:latin typeface="Arial Black" panose="020B0A04020102020204" pitchFamily="34" charset="0"/>
              </a:rPr>
              <a:t>HASIERAKO </a:t>
            </a:r>
            <a:r>
              <a:rPr lang="es-ES" sz="3200" dirty="0">
                <a:latin typeface="Arial Black" panose="020B0A04020102020204" pitchFamily="34" charset="0"/>
              </a:rPr>
              <a:t>TRATAMENDUA HAUTATZEA</a:t>
            </a:r>
            <a:r>
              <a:rPr lang="es-ES" sz="3200" dirty="0" smtClean="0">
                <a:latin typeface="Arial Black" panose="020B0A04020102020204" pitchFamily="34" charset="0"/>
              </a:rPr>
              <a:t/>
            </a:r>
            <a:br>
              <a:rPr lang="es-ES" sz="3200" dirty="0" smtClean="0">
                <a:latin typeface="Arial Black" panose="020B0A04020102020204" pitchFamily="34" charset="0"/>
              </a:rPr>
            </a:br>
            <a:endParaRPr lang="es-ES" sz="2400" dirty="0">
              <a:latin typeface="Arial Black" panose="020B0A04020102020204" pitchFamily="34" charset="0"/>
            </a:endParaRPr>
          </a:p>
        </p:txBody>
      </p:sp>
      <p:sp>
        <p:nvSpPr>
          <p:cNvPr id="2" name="Rectángulo 1"/>
          <p:cNvSpPr/>
          <p:nvPr/>
        </p:nvSpPr>
        <p:spPr>
          <a:xfrm>
            <a:off x="514399" y="1506583"/>
            <a:ext cx="8350926" cy="3139321"/>
          </a:xfrm>
          <a:prstGeom prst="rect">
            <a:avLst/>
          </a:prstGeom>
        </p:spPr>
        <p:txBody>
          <a:bodyPr wrap="square">
            <a:spAutoFit/>
          </a:bodyPr>
          <a:lstStyle/>
          <a:p>
            <a:pPr marL="285750" indent="-285750">
              <a:buFont typeface="Arial" panose="020B0604020202020204" pitchFamily="34" charset="0"/>
              <a:buChar char="•"/>
            </a:pPr>
            <a:r>
              <a:rPr lang="es-ES" b="1" dirty="0">
                <a:solidFill>
                  <a:srgbClr val="5FB1B6"/>
                </a:solidFill>
              </a:rPr>
              <a:t>Ez </a:t>
            </a:r>
            <a:r>
              <a:rPr lang="es-ES" b="1" dirty="0" err="1">
                <a:solidFill>
                  <a:srgbClr val="5FB1B6"/>
                </a:solidFill>
              </a:rPr>
              <a:t>dago</a:t>
            </a:r>
            <a:r>
              <a:rPr lang="es-ES" b="1" dirty="0">
                <a:solidFill>
                  <a:srgbClr val="5FB1B6"/>
                </a:solidFill>
              </a:rPr>
              <a:t> </a:t>
            </a:r>
            <a:r>
              <a:rPr lang="es-ES" b="1" dirty="0" err="1">
                <a:solidFill>
                  <a:srgbClr val="5FB1B6"/>
                </a:solidFill>
              </a:rPr>
              <a:t>kalitate</a:t>
            </a:r>
            <a:r>
              <a:rPr lang="es-ES" b="1" dirty="0">
                <a:solidFill>
                  <a:srgbClr val="5FB1B6"/>
                </a:solidFill>
              </a:rPr>
              <a:t> </a:t>
            </a:r>
            <a:r>
              <a:rPr lang="es-ES" b="1" dirty="0" err="1">
                <a:solidFill>
                  <a:srgbClr val="5FB1B6"/>
                </a:solidFill>
              </a:rPr>
              <a:t>handiko</a:t>
            </a:r>
            <a:r>
              <a:rPr lang="es-ES" b="1" dirty="0">
                <a:solidFill>
                  <a:srgbClr val="5FB1B6"/>
                </a:solidFill>
              </a:rPr>
              <a:t> </a:t>
            </a:r>
            <a:r>
              <a:rPr lang="es-ES" b="1" dirty="0" err="1">
                <a:solidFill>
                  <a:srgbClr val="5FB1B6"/>
                </a:solidFill>
              </a:rPr>
              <a:t>ebidentziarik</a:t>
            </a:r>
            <a:r>
              <a:rPr lang="es-ES" b="1" dirty="0">
                <a:solidFill>
                  <a:srgbClr val="5FB1B6"/>
                </a:solidFill>
              </a:rPr>
              <a:t> </a:t>
            </a:r>
            <a:r>
              <a:rPr lang="es-ES" dirty="0"/>
              <a:t>BGBK </a:t>
            </a:r>
            <a:r>
              <a:rPr lang="es-ES" dirty="0" err="1"/>
              <a:t>berriki</a:t>
            </a:r>
            <a:r>
              <a:rPr lang="es-ES" dirty="0"/>
              <a:t> </a:t>
            </a:r>
            <a:r>
              <a:rPr lang="es-ES" dirty="0" err="1"/>
              <a:t>diagnostikatu</a:t>
            </a:r>
            <a:r>
              <a:rPr lang="es-ES" dirty="0"/>
              <a:t> </a:t>
            </a:r>
            <a:r>
              <a:rPr lang="es-ES" dirty="0" err="1"/>
              <a:t>zaien</a:t>
            </a:r>
            <a:r>
              <a:rPr lang="es-ES" dirty="0"/>
              <a:t> </a:t>
            </a:r>
            <a:r>
              <a:rPr lang="es-ES" dirty="0" err="1"/>
              <a:t>pazienteen</a:t>
            </a:r>
            <a:r>
              <a:rPr lang="es-ES" dirty="0"/>
              <a:t> </a:t>
            </a:r>
            <a:r>
              <a:rPr lang="es-ES" dirty="0" err="1"/>
              <a:t>hasierako</a:t>
            </a:r>
            <a:r>
              <a:rPr lang="es-ES" dirty="0"/>
              <a:t> </a:t>
            </a:r>
            <a:r>
              <a:rPr lang="es-ES" dirty="0" err="1"/>
              <a:t>tratamenduak</a:t>
            </a:r>
            <a:r>
              <a:rPr lang="es-ES" dirty="0"/>
              <a:t> </a:t>
            </a:r>
            <a:r>
              <a:rPr lang="es-ES" dirty="0" err="1" smtClean="0"/>
              <a:t>bideratzeko</a:t>
            </a:r>
            <a:r>
              <a:rPr lang="es-ES" dirty="0" smtClean="0"/>
              <a:t>. (ABCD </a:t>
            </a:r>
            <a:r>
              <a:rPr lang="es-ES" dirty="0" err="1"/>
              <a:t>talde</a:t>
            </a:r>
            <a:r>
              <a:rPr lang="es-ES" dirty="0"/>
              <a:t> </a:t>
            </a:r>
            <a:r>
              <a:rPr lang="es-ES" dirty="0" err="1"/>
              <a:t>espezifikoetan</a:t>
            </a:r>
            <a:r>
              <a:rPr lang="es-ES" dirty="0"/>
              <a:t> </a:t>
            </a:r>
            <a:r>
              <a:rPr lang="es-ES" dirty="0" err="1"/>
              <a:t>erabiltzeak</a:t>
            </a:r>
            <a:r>
              <a:rPr lang="es-ES" dirty="0"/>
              <a:t> </a:t>
            </a:r>
            <a:r>
              <a:rPr lang="es-ES" dirty="0" err="1"/>
              <a:t>duen</a:t>
            </a:r>
            <a:r>
              <a:rPr lang="es-ES" dirty="0"/>
              <a:t> </a:t>
            </a:r>
            <a:r>
              <a:rPr lang="es-ES" dirty="0" err="1"/>
              <a:t>eragina</a:t>
            </a:r>
            <a:r>
              <a:rPr lang="es-ES" dirty="0"/>
              <a:t>, </a:t>
            </a:r>
            <a:r>
              <a:rPr lang="es-ES" dirty="0" err="1"/>
              <a:t>kasurik</a:t>
            </a:r>
            <a:r>
              <a:rPr lang="es-ES" dirty="0"/>
              <a:t> </a:t>
            </a:r>
            <a:r>
              <a:rPr lang="es-ES" dirty="0" err="1"/>
              <a:t>onenean</a:t>
            </a:r>
            <a:r>
              <a:rPr lang="es-ES" dirty="0"/>
              <a:t>, post-hoc (a posteriori) </a:t>
            </a:r>
            <a:r>
              <a:rPr lang="es-ES" dirty="0" err="1"/>
              <a:t>analisiaren</a:t>
            </a:r>
            <a:r>
              <a:rPr lang="es-ES" dirty="0"/>
              <a:t> </a:t>
            </a:r>
            <a:r>
              <a:rPr lang="es-ES" dirty="0" err="1"/>
              <a:t>bitartez</a:t>
            </a:r>
            <a:r>
              <a:rPr lang="es-ES" dirty="0"/>
              <a:t> </a:t>
            </a:r>
            <a:r>
              <a:rPr lang="es-ES" dirty="0" err="1"/>
              <a:t>ebaluatu</a:t>
            </a:r>
            <a:r>
              <a:rPr lang="es-ES" dirty="0"/>
              <a:t> </a:t>
            </a:r>
            <a:r>
              <a:rPr lang="es-ES" dirty="0" smtClean="0"/>
              <a:t>da). </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GOLD </a:t>
            </a:r>
            <a:r>
              <a:rPr lang="es-ES" dirty="0" err="1"/>
              <a:t>gidak</a:t>
            </a:r>
            <a:r>
              <a:rPr lang="es-ES" dirty="0"/>
              <a:t> </a:t>
            </a:r>
            <a:r>
              <a:rPr lang="es-ES" b="1" dirty="0" err="1">
                <a:solidFill>
                  <a:srgbClr val="5FB1B6"/>
                </a:solidFill>
              </a:rPr>
              <a:t>ez</a:t>
            </a:r>
            <a:r>
              <a:rPr lang="es-ES" b="1" dirty="0">
                <a:solidFill>
                  <a:srgbClr val="5FB1B6"/>
                </a:solidFill>
              </a:rPr>
              <a:t> du </a:t>
            </a:r>
            <a:r>
              <a:rPr lang="es-ES" b="1" dirty="0" err="1">
                <a:solidFill>
                  <a:srgbClr val="5FB1B6"/>
                </a:solidFill>
              </a:rPr>
              <a:t>fenotipoen</a:t>
            </a:r>
            <a:r>
              <a:rPr lang="es-ES" b="1" dirty="0">
                <a:solidFill>
                  <a:srgbClr val="5FB1B6"/>
                </a:solidFill>
              </a:rPr>
              <a:t> </a:t>
            </a:r>
            <a:r>
              <a:rPr lang="es-ES" b="1" dirty="0" err="1">
                <a:solidFill>
                  <a:srgbClr val="5FB1B6"/>
                </a:solidFill>
              </a:rPr>
              <a:t>araberako</a:t>
            </a:r>
            <a:r>
              <a:rPr lang="es-ES" b="1" dirty="0">
                <a:solidFill>
                  <a:srgbClr val="5FB1B6"/>
                </a:solidFill>
              </a:rPr>
              <a:t> </a:t>
            </a:r>
            <a:r>
              <a:rPr lang="es-ES" b="1" dirty="0" err="1">
                <a:solidFill>
                  <a:srgbClr val="5FB1B6"/>
                </a:solidFill>
              </a:rPr>
              <a:t>sailkapena</a:t>
            </a:r>
            <a:r>
              <a:rPr lang="es-ES" b="1" dirty="0">
                <a:solidFill>
                  <a:srgbClr val="5FB1B6"/>
                </a:solidFill>
              </a:rPr>
              <a:t> </a:t>
            </a:r>
            <a:r>
              <a:rPr lang="es-ES" b="1" dirty="0" err="1">
                <a:solidFill>
                  <a:srgbClr val="5FB1B6"/>
                </a:solidFill>
              </a:rPr>
              <a:t>erabiltzen</a:t>
            </a:r>
            <a:r>
              <a:rPr lang="es-ES" dirty="0" smtClean="0"/>
              <a:t>: </a:t>
            </a:r>
            <a:r>
              <a:rPr lang="es-ES" dirty="0"/>
              <a:t>FEV1-aren </a:t>
            </a:r>
            <a:r>
              <a:rPr lang="es-ES" dirty="0" err="1"/>
              <a:t>jaitsieraren</a:t>
            </a:r>
            <a:r>
              <a:rPr lang="es-ES" dirty="0"/>
              <a:t> </a:t>
            </a:r>
            <a:r>
              <a:rPr lang="es-ES" dirty="0" err="1"/>
              <a:t>larritasuna</a:t>
            </a:r>
            <a:r>
              <a:rPr lang="es-ES" dirty="0"/>
              <a:t> </a:t>
            </a:r>
            <a:r>
              <a:rPr lang="es-ES" dirty="0" err="1"/>
              <a:t>exazerbazio-arriskua</a:t>
            </a:r>
            <a:r>
              <a:rPr lang="es-ES" dirty="0"/>
              <a:t> </a:t>
            </a:r>
            <a:r>
              <a:rPr lang="es-ES" dirty="0" err="1"/>
              <a:t>igotzearekin</a:t>
            </a:r>
            <a:r>
              <a:rPr lang="es-ES" dirty="0"/>
              <a:t> </a:t>
            </a:r>
            <a:r>
              <a:rPr lang="es-ES" dirty="0" err="1"/>
              <a:t>lotuta</a:t>
            </a:r>
            <a:r>
              <a:rPr lang="es-ES" dirty="0"/>
              <a:t> </a:t>
            </a:r>
            <a:r>
              <a:rPr lang="es-ES" dirty="0" err="1"/>
              <a:t>badago</a:t>
            </a:r>
            <a:r>
              <a:rPr lang="es-ES" dirty="0"/>
              <a:t> ere, FEV1-ak, </a:t>
            </a:r>
            <a:r>
              <a:rPr lang="es-ES" dirty="0" err="1"/>
              <a:t>berez</a:t>
            </a:r>
            <a:r>
              <a:rPr lang="es-ES" dirty="0"/>
              <a:t>, </a:t>
            </a:r>
            <a:r>
              <a:rPr lang="es-ES" dirty="0" err="1"/>
              <a:t>ez</a:t>
            </a:r>
            <a:r>
              <a:rPr lang="es-ES" dirty="0"/>
              <a:t> du </a:t>
            </a:r>
            <a:r>
              <a:rPr lang="es-ES" dirty="0" err="1"/>
              <a:t>halakorik</a:t>
            </a:r>
            <a:r>
              <a:rPr lang="es-ES" dirty="0"/>
              <a:t> </a:t>
            </a:r>
            <a:r>
              <a:rPr lang="es-ES" dirty="0" err="1"/>
              <a:t>iragartzen</a:t>
            </a:r>
            <a:r>
              <a:rPr lang="es-ES" dirty="0"/>
              <a:t> </a:t>
            </a:r>
            <a:r>
              <a:rPr lang="es-ES" dirty="0" err="1"/>
              <a:t>paziente</a:t>
            </a:r>
            <a:r>
              <a:rPr lang="es-ES" dirty="0"/>
              <a:t> </a:t>
            </a:r>
            <a:r>
              <a:rPr lang="es-ES" dirty="0" err="1"/>
              <a:t>jakin</a:t>
            </a:r>
            <a:r>
              <a:rPr lang="es-ES" dirty="0"/>
              <a:t> </a:t>
            </a:r>
            <a:r>
              <a:rPr lang="es-ES" dirty="0" err="1"/>
              <a:t>batengan</a:t>
            </a:r>
            <a:r>
              <a:rPr lang="es-ES" dirty="0"/>
              <a:t>, eta, </a:t>
            </a:r>
            <a:r>
              <a:rPr lang="es-ES" dirty="0" err="1"/>
              <a:t>beraz</a:t>
            </a:r>
            <a:r>
              <a:rPr lang="es-ES" dirty="0"/>
              <a:t>, </a:t>
            </a:r>
            <a:r>
              <a:rPr lang="es-ES" dirty="0" err="1"/>
              <a:t>ez</a:t>
            </a:r>
            <a:r>
              <a:rPr lang="es-ES" dirty="0"/>
              <a:t> da ABCD </a:t>
            </a:r>
            <a:r>
              <a:rPr lang="es-ES" dirty="0" err="1"/>
              <a:t>sailkapenean</a:t>
            </a:r>
            <a:r>
              <a:rPr lang="es-ES" dirty="0"/>
              <a:t> </a:t>
            </a:r>
            <a:r>
              <a:rPr lang="es-ES" dirty="0" err="1"/>
              <a:t>sartzen</a:t>
            </a:r>
            <a:r>
              <a:rPr lang="es-ES" dirty="0"/>
              <a:t>. </a:t>
            </a:r>
          </a:p>
          <a:p>
            <a:pPr marL="285750" indent="-285750">
              <a:buFont typeface="Arial" panose="020B0604020202020204" pitchFamily="34" charset="0"/>
              <a:buChar char="•"/>
            </a:pPr>
            <a:endParaRPr lang="es-ES" b="1" dirty="0" smtClean="0">
              <a:solidFill>
                <a:srgbClr val="5FB1B6"/>
              </a:solidFill>
            </a:endParaRPr>
          </a:p>
          <a:p>
            <a:pPr marL="285750" indent="-285750">
              <a:buFont typeface="Arial" panose="020B0604020202020204" pitchFamily="34" charset="0"/>
              <a:buChar char="•"/>
            </a:pPr>
            <a:r>
              <a:rPr lang="es-ES" b="1" dirty="0" err="1" smtClean="0">
                <a:solidFill>
                  <a:srgbClr val="5FB1B6"/>
                </a:solidFill>
              </a:rPr>
              <a:t>Karga</a:t>
            </a:r>
            <a:r>
              <a:rPr lang="es-ES" b="1" dirty="0" smtClean="0">
                <a:solidFill>
                  <a:srgbClr val="5FB1B6"/>
                </a:solidFill>
              </a:rPr>
              <a:t> </a:t>
            </a:r>
            <a:r>
              <a:rPr lang="es-ES" b="1" dirty="0" err="1">
                <a:solidFill>
                  <a:srgbClr val="5FB1B6"/>
                </a:solidFill>
              </a:rPr>
              <a:t>terapeutikoa</a:t>
            </a:r>
            <a:r>
              <a:rPr lang="es-ES" b="1" dirty="0">
                <a:solidFill>
                  <a:srgbClr val="5FB1B6"/>
                </a:solidFill>
              </a:rPr>
              <a:t> </a:t>
            </a:r>
            <a:r>
              <a:rPr lang="es-ES" b="1" dirty="0" err="1">
                <a:solidFill>
                  <a:srgbClr val="5FB1B6"/>
                </a:solidFill>
              </a:rPr>
              <a:t>murriztea</a:t>
            </a:r>
            <a:r>
              <a:rPr lang="es-ES" b="1" dirty="0">
                <a:solidFill>
                  <a:srgbClr val="5FB1B6"/>
                </a:solidFill>
              </a:rPr>
              <a:t> </a:t>
            </a:r>
            <a:r>
              <a:rPr lang="es-ES" dirty="0" err="1"/>
              <a:t>gomendatzen</a:t>
            </a:r>
            <a:r>
              <a:rPr lang="es-ES" dirty="0"/>
              <a:t> du, eta monoterapia </a:t>
            </a:r>
            <a:r>
              <a:rPr lang="es-ES" dirty="0" err="1"/>
              <a:t>aukerakotzat</a:t>
            </a:r>
            <a:r>
              <a:rPr lang="es-ES" dirty="0"/>
              <a:t> </a:t>
            </a:r>
            <a:r>
              <a:rPr lang="es-ES" dirty="0" err="1"/>
              <a:t>hartzen</a:t>
            </a:r>
            <a:r>
              <a:rPr lang="es-ES" dirty="0"/>
              <a:t> du </a:t>
            </a:r>
            <a:r>
              <a:rPr lang="es-ES" dirty="0" err="1"/>
              <a:t>paziente</a:t>
            </a:r>
            <a:r>
              <a:rPr lang="es-ES" dirty="0"/>
              <a:t> </a:t>
            </a:r>
            <a:r>
              <a:rPr lang="es-ES" dirty="0" err="1"/>
              <a:t>gehienetan</a:t>
            </a:r>
            <a:r>
              <a:rPr lang="es-ES" dirty="0"/>
              <a:t>, disnea </a:t>
            </a:r>
            <a:r>
              <a:rPr lang="es-ES" dirty="0" err="1"/>
              <a:t>handia</a:t>
            </a:r>
            <a:r>
              <a:rPr lang="es-ES" dirty="0"/>
              <a:t> </a:t>
            </a:r>
            <a:r>
              <a:rPr lang="es-ES" dirty="0" err="1"/>
              <a:t>edo</a:t>
            </a:r>
            <a:r>
              <a:rPr lang="es-ES" dirty="0"/>
              <a:t> </a:t>
            </a:r>
            <a:r>
              <a:rPr lang="es-ES" dirty="0" err="1"/>
              <a:t>exazerbazioak</a:t>
            </a:r>
            <a:r>
              <a:rPr lang="es-ES" dirty="0"/>
              <a:t> </a:t>
            </a:r>
            <a:r>
              <a:rPr lang="es-ES" dirty="0" err="1"/>
              <a:t>egon</a:t>
            </a:r>
            <a:r>
              <a:rPr lang="es-ES" dirty="0"/>
              <a:t> </a:t>
            </a:r>
            <a:r>
              <a:rPr lang="es-ES" dirty="0" err="1" smtClean="0"/>
              <a:t>ezean</a:t>
            </a:r>
            <a:r>
              <a:rPr lang="es-ES" dirty="0" smtClean="0"/>
              <a:t>. </a:t>
            </a:r>
          </a:p>
        </p:txBody>
      </p:sp>
    </p:spTree>
    <p:extLst>
      <p:ext uri="{BB962C8B-B14F-4D97-AF65-F5344CB8AC3E}">
        <p14:creationId xmlns:p14="http://schemas.microsoft.com/office/powerpoint/2010/main" val="32536653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241062" y="28879"/>
            <a:ext cx="9592887" cy="932451"/>
          </a:xfrm>
        </p:spPr>
        <p:txBody>
          <a:bodyPr/>
          <a:lstStyle/>
          <a:p>
            <a:pPr algn="ctr"/>
            <a:r>
              <a:rPr lang="es-ES" sz="3000" dirty="0" smtClean="0">
                <a:latin typeface="Arial Black" panose="020B0A04020102020204" pitchFamily="34" charset="0"/>
              </a:rPr>
              <a:t>HASIERAKO </a:t>
            </a:r>
            <a:r>
              <a:rPr lang="es-ES" sz="3000" dirty="0">
                <a:latin typeface="Arial Black" panose="020B0A04020102020204" pitchFamily="34" charset="0"/>
              </a:rPr>
              <a:t>TRATAMENDUA </a:t>
            </a:r>
            <a:r>
              <a:rPr lang="es-ES" sz="3000" dirty="0" smtClean="0">
                <a:latin typeface="Arial Black" panose="020B0A04020102020204" pitchFamily="34" charset="0"/>
              </a:rPr>
              <a:t>HAUTATZEA</a:t>
            </a:r>
            <a:endParaRPr lang="es-ES" sz="3000" dirty="0">
              <a:latin typeface="Arial Black" panose="020B0A04020102020204" pitchFamily="34" charset="0"/>
            </a:endParaRPr>
          </a:p>
        </p:txBody>
      </p:sp>
      <p:pic>
        <p:nvPicPr>
          <p:cNvPr id="4" name="Imagen 3"/>
          <p:cNvPicPr>
            <a:picLocks noChangeAspect="1"/>
          </p:cNvPicPr>
          <p:nvPr/>
        </p:nvPicPr>
        <p:blipFill>
          <a:blip r:embed="rId3"/>
          <a:stretch>
            <a:fillRect/>
          </a:stretch>
        </p:blipFill>
        <p:spPr>
          <a:xfrm>
            <a:off x="290945" y="756458"/>
            <a:ext cx="8686799" cy="4480560"/>
          </a:xfrm>
          <a:prstGeom prst="rect">
            <a:avLst/>
          </a:prstGeom>
        </p:spPr>
      </p:pic>
    </p:spTree>
    <p:extLst>
      <p:ext uri="{BB962C8B-B14F-4D97-AF65-F5344CB8AC3E}">
        <p14:creationId xmlns:p14="http://schemas.microsoft.com/office/powerpoint/2010/main" val="5967157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0" y="299812"/>
            <a:ext cx="9144000" cy="932451"/>
          </a:xfrm>
        </p:spPr>
        <p:txBody>
          <a:bodyPr/>
          <a:lstStyle/>
          <a:p>
            <a:pPr algn="ctr"/>
            <a:r>
              <a:rPr lang="es-ES" sz="3200" dirty="0" smtClean="0">
                <a:latin typeface="Arial Black" panose="020B0A04020102020204" pitchFamily="34" charset="0"/>
              </a:rPr>
              <a:t>TRATAMENDU </a:t>
            </a:r>
            <a:r>
              <a:rPr lang="es-ES" sz="3200" dirty="0">
                <a:latin typeface="Arial Black" panose="020B0A04020102020204" pitchFamily="34" charset="0"/>
              </a:rPr>
              <a:t>FARMAKOLOGIKOAREN </a:t>
            </a:r>
            <a:r>
              <a:rPr lang="es-ES" sz="3200" dirty="0" smtClean="0">
                <a:latin typeface="Arial Black" panose="020B0A04020102020204" pitchFamily="34" charset="0"/>
              </a:rPr>
              <a:t>JARRAIPENA</a:t>
            </a:r>
            <a:endParaRPr lang="es-ES" sz="3200" dirty="0">
              <a:latin typeface="Arial Black" panose="020B0A04020102020204" pitchFamily="34" charset="0"/>
            </a:endParaRPr>
          </a:p>
        </p:txBody>
      </p:sp>
      <p:sp>
        <p:nvSpPr>
          <p:cNvPr id="4" name="Subtítulo 2"/>
          <p:cNvSpPr txBox="1">
            <a:spLocks/>
          </p:cNvSpPr>
          <p:nvPr/>
        </p:nvSpPr>
        <p:spPr>
          <a:xfrm>
            <a:off x="391886" y="1550126"/>
            <a:ext cx="8228411" cy="41692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ES" dirty="0"/>
          </a:p>
          <a:p>
            <a:pPr marL="342900" indent="-342900" algn="just"/>
            <a:endParaRPr lang="eu-ES" dirty="0"/>
          </a:p>
        </p:txBody>
      </p:sp>
      <p:sp>
        <p:nvSpPr>
          <p:cNvPr id="5" name="Subtítulo 2"/>
          <p:cNvSpPr txBox="1">
            <a:spLocks/>
          </p:cNvSpPr>
          <p:nvPr/>
        </p:nvSpPr>
        <p:spPr>
          <a:xfrm>
            <a:off x="409303" y="1352863"/>
            <a:ext cx="8456023" cy="367501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1800" dirty="0" err="1" smtClean="0"/>
              <a:t>Hasierako</a:t>
            </a:r>
            <a:r>
              <a:rPr lang="es-ES" sz="1800" dirty="0" smtClean="0"/>
              <a:t> </a:t>
            </a:r>
            <a:r>
              <a:rPr lang="es-ES" sz="1800" dirty="0" err="1"/>
              <a:t>tratamenduaren</a:t>
            </a:r>
            <a:r>
              <a:rPr lang="es-ES" sz="1800" dirty="0"/>
              <a:t> </a:t>
            </a:r>
            <a:r>
              <a:rPr lang="es-ES" sz="1800" dirty="0" err="1"/>
              <a:t>ondoren</a:t>
            </a:r>
            <a:r>
              <a:rPr lang="es-ES" sz="1800" dirty="0"/>
              <a:t>, </a:t>
            </a:r>
            <a:r>
              <a:rPr lang="es-ES" sz="1800" dirty="0" err="1">
                <a:solidFill>
                  <a:srgbClr val="5FB1B6"/>
                </a:solidFill>
              </a:rPr>
              <a:t>aldian-aldian</a:t>
            </a:r>
            <a:r>
              <a:rPr lang="es-ES" sz="1800" dirty="0">
                <a:solidFill>
                  <a:srgbClr val="5FB1B6"/>
                </a:solidFill>
              </a:rPr>
              <a:t> </a:t>
            </a:r>
            <a:r>
              <a:rPr lang="es-ES" sz="1800" dirty="0" err="1">
                <a:solidFill>
                  <a:srgbClr val="5FB1B6"/>
                </a:solidFill>
              </a:rPr>
              <a:t>berriz</a:t>
            </a:r>
            <a:r>
              <a:rPr lang="es-ES" sz="1800" dirty="0">
                <a:solidFill>
                  <a:srgbClr val="5FB1B6"/>
                </a:solidFill>
              </a:rPr>
              <a:t> </a:t>
            </a:r>
            <a:r>
              <a:rPr lang="es-ES" sz="1800" dirty="0" err="1">
                <a:solidFill>
                  <a:srgbClr val="5FB1B6"/>
                </a:solidFill>
              </a:rPr>
              <a:t>ebaluatu</a:t>
            </a:r>
            <a:r>
              <a:rPr lang="es-ES" sz="1800" dirty="0">
                <a:solidFill>
                  <a:srgbClr val="5FB1B6"/>
                </a:solidFill>
              </a:rPr>
              <a:t> </a:t>
            </a:r>
            <a:r>
              <a:rPr lang="es-ES" sz="1800" dirty="0" err="1"/>
              <a:t>behar</a:t>
            </a:r>
            <a:r>
              <a:rPr lang="es-ES" sz="1800" dirty="0"/>
              <a:t> da </a:t>
            </a:r>
            <a:r>
              <a:rPr lang="es-ES" sz="1800" dirty="0" err="1"/>
              <a:t>helburuak</a:t>
            </a:r>
            <a:r>
              <a:rPr lang="es-ES" sz="1800" dirty="0"/>
              <a:t> </a:t>
            </a:r>
            <a:r>
              <a:rPr lang="es-ES" sz="1800" dirty="0" err="1"/>
              <a:t>lortzen</a:t>
            </a:r>
            <a:r>
              <a:rPr lang="es-ES" sz="1800" dirty="0"/>
              <a:t> </a:t>
            </a:r>
            <a:r>
              <a:rPr lang="es-ES" sz="1800" dirty="0" err="1"/>
              <a:t>diren</a:t>
            </a:r>
            <a:r>
              <a:rPr lang="es-ES" sz="1800" dirty="0"/>
              <a:t> ala </a:t>
            </a:r>
            <a:r>
              <a:rPr lang="es-ES" sz="1800" dirty="0" err="1"/>
              <a:t>ez</a:t>
            </a:r>
            <a:r>
              <a:rPr lang="es-ES" sz="1800" dirty="0"/>
              <a:t> </a:t>
            </a:r>
            <a:r>
              <a:rPr lang="es-ES" sz="1800" dirty="0" err="1"/>
              <a:t>egiaztatzeko</a:t>
            </a:r>
            <a:r>
              <a:rPr lang="es-ES" sz="1800" dirty="0"/>
              <a:t> eta </a:t>
            </a:r>
            <a:r>
              <a:rPr lang="es-ES" sz="1800" dirty="0" err="1"/>
              <a:t>egon</a:t>
            </a:r>
            <a:r>
              <a:rPr lang="es-ES" sz="1800" dirty="0"/>
              <a:t> </a:t>
            </a:r>
            <a:r>
              <a:rPr lang="es-ES" sz="1800" dirty="0" err="1"/>
              <a:t>daitezkeen</a:t>
            </a:r>
            <a:r>
              <a:rPr lang="es-ES" sz="1800" dirty="0"/>
              <a:t> </a:t>
            </a:r>
            <a:r>
              <a:rPr lang="es-ES" sz="1800" dirty="0" err="1"/>
              <a:t>arazoak</a:t>
            </a:r>
            <a:r>
              <a:rPr lang="es-ES" sz="1800" dirty="0"/>
              <a:t> </a:t>
            </a:r>
            <a:r>
              <a:rPr lang="es-ES" sz="1800" dirty="0" err="1" smtClean="0"/>
              <a:t>identifikatzeko</a:t>
            </a:r>
            <a:r>
              <a:rPr lang="es-ES" sz="1800" dirty="0" smtClean="0"/>
              <a:t>. </a:t>
            </a:r>
          </a:p>
          <a:p>
            <a:pPr algn="just"/>
            <a:r>
              <a:rPr lang="es-ES" sz="1800" dirty="0" err="1"/>
              <a:t>Litekeena</a:t>
            </a:r>
            <a:r>
              <a:rPr lang="es-ES" sz="1800" dirty="0"/>
              <a:t> da </a:t>
            </a:r>
            <a:r>
              <a:rPr lang="es-ES" sz="1800" dirty="0" err="1">
                <a:solidFill>
                  <a:srgbClr val="5FB1B6"/>
                </a:solidFill>
              </a:rPr>
              <a:t>egokitzapenak</a:t>
            </a:r>
            <a:r>
              <a:rPr lang="es-ES" sz="1800" dirty="0"/>
              <a:t> </a:t>
            </a:r>
            <a:r>
              <a:rPr lang="es-ES" sz="1800" dirty="0" err="1"/>
              <a:t>egin</a:t>
            </a:r>
            <a:r>
              <a:rPr lang="es-ES" sz="1800" dirty="0"/>
              <a:t> </a:t>
            </a:r>
            <a:r>
              <a:rPr lang="es-ES" sz="1800" dirty="0" err="1"/>
              <a:t>behar</a:t>
            </a:r>
            <a:r>
              <a:rPr lang="es-ES" sz="1800" dirty="0"/>
              <a:t> </a:t>
            </a:r>
            <a:r>
              <a:rPr lang="es-ES" sz="1800" dirty="0" err="1"/>
              <a:t>izatea</a:t>
            </a:r>
            <a:r>
              <a:rPr lang="es-ES" sz="1800" dirty="0"/>
              <a:t> </a:t>
            </a:r>
            <a:r>
              <a:rPr lang="es-ES" sz="1800" dirty="0" err="1"/>
              <a:t>tratamenduaren</a:t>
            </a:r>
            <a:r>
              <a:rPr lang="es-ES" sz="1800" dirty="0"/>
              <a:t> </a:t>
            </a:r>
            <a:r>
              <a:rPr lang="es-ES" sz="1800" dirty="0" err="1">
                <a:solidFill>
                  <a:srgbClr val="5FB1B6"/>
                </a:solidFill>
              </a:rPr>
              <a:t>hasieran</a:t>
            </a:r>
            <a:r>
              <a:rPr lang="es-ES" sz="1800" dirty="0">
                <a:solidFill>
                  <a:srgbClr val="5FB1B6"/>
                </a:solidFill>
              </a:rPr>
              <a:t> </a:t>
            </a:r>
            <a:r>
              <a:rPr lang="es-ES" sz="1800" dirty="0" err="1">
                <a:solidFill>
                  <a:srgbClr val="5FB1B6"/>
                </a:solidFill>
              </a:rPr>
              <a:t>edo</a:t>
            </a:r>
            <a:r>
              <a:rPr lang="es-ES" sz="1800" dirty="0">
                <a:solidFill>
                  <a:srgbClr val="5FB1B6"/>
                </a:solidFill>
              </a:rPr>
              <a:t> </a:t>
            </a:r>
            <a:r>
              <a:rPr lang="es-ES" sz="1800" dirty="0" err="1">
                <a:solidFill>
                  <a:srgbClr val="5FB1B6"/>
                </a:solidFill>
              </a:rPr>
              <a:t>urteetan</a:t>
            </a:r>
            <a:r>
              <a:rPr lang="es-ES" sz="1800" dirty="0">
                <a:solidFill>
                  <a:srgbClr val="5FB1B6"/>
                </a:solidFill>
              </a:rPr>
              <a:t> </a:t>
            </a:r>
            <a:r>
              <a:rPr lang="es-ES" sz="1800" dirty="0" err="1">
                <a:solidFill>
                  <a:srgbClr val="5FB1B6"/>
                </a:solidFill>
              </a:rPr>
              <a:t>jarraipena</a:t>
            </a:r>
            <a:r>
              <a:rPr lang="es-ES" sz="1800" dirty="0">
                <a:solidFill>
                  <a:srgbClr val="5FB1B6"/>
                </a:solidFill>
              </a:rPr>
              <a:t> </a:t>
            </a:r>
            <a:r>
              <a:rPr lang="es-ES" sz="1800" dirty="0" err="1">
                <a:solidFill>
                  <a:srgbClr val="5FB1B6"/>
                </a:solidFill>
              </a:rPr>
              <a:t>egin</a:t>
            </a:r>
            <a:r>
              <a:rPr lang="es-ES" sz="1800" dirty="0">
                <a:solidFill>
                  <a:srgbClr val="5FB1B6"/>
                </a:solidFill>
              </a:rPr>
              <a:t> </a:t>
            </a:r>
            <a:r>
              <a:rPr lang="es-ES" sz="1800" dirty="0" err="1">
                <a:solidFill>
                  <a:srgbClr val="5FB1B6"/>
                </a:solidFill>
              </a:rPr>
              <a:t>ondoren</a:t>
            </a:r>
            <a:r>
              <a:rPr lang="es-ES" sz="1800" dirty="0" smtClean="0">
                <a:solidFill>
                  <a:srgbClr val="5FB1B6"/>
                </a:solidFill>
              </a:rPr>
              <a:t>. </a:t>
            </a:r>
          </a:p>
          <a:p>
            <a:pPr algn="just"/>
            <a:r>
              <a:rPr lang="es-ES" sz="1800" dirty="0" err="1" smtClean="0"/>
              <a:t>Edozein</a:t>
            </a:r>
            <a:r>
              <a:rPr lang="es-ES" sz="1800" dirty="0" smtClean="0"/>
              <a:t> </a:t>
            </a:r>
            <a:r>
              <a:rPr lang="es-ES" sz="1800" dirty="0" err="1"/>
              <a:t>aldaketa</a:t>
            </a:r>
            <a:r>
              <a:rPr lang="es-ES" sz="1800" dirty="0"/>
              <a:t> </a:t>
            </a:r>
            <a:r>
              <a:rPr lang="es-ES" sz="1800" dirty="0" err="1"/>
              <a:t>egin</a:t>
            </a:r>
            <a:r>
              <a:rPr lang="es-ES" sz="1800" dirty="0"/>
              <a:t> </a:t>
            </a:r>
            <a:r>
              <a:rPr lang="es-ES" sz="1800" dirty="0" err="1"/>
              <a:t>aurretik</a:t>
            </a:r>
            <a:r>
              <a:rPr lang="es-ES" sz="1800" dirty="0"/>
              <a:t>, </a:t>
            </a:r>
            <a:r>
              <a:rPr lang="es-ES" sz="1800" dirty="0" err="1">
                <a:solidFill>
                  <a:srgbClr val="5FB1B6"/>
                </a:solidFill>
              </a:rPr>
              <a:t>inhalazio-teknika</a:t>
            </a:r>
            <a:r>
              <a:rPr lang="es-ES" sz="1800" dirty="0">
                <a:solidFill>
                  <a:srgbClr val="5FB1B6"/>
                </a:solidFill>
              </a:rPr>
              <a:t> </a:t>
            </a:r>
            <a:r>
              <a:rPr lang="es-ES" sz="1800" dirty="0"/>
              <a:t>eta</a:t>
            </a:r>
            <a:r>
              <a:rPr lang="es-ES" sz="1800" dirty="0">
                <a:solidFill>
                  <a:srgbClr val="5FB1B6"/>
                </a:solidFill>
              </a:rPr>
              <a:t> </a:t>
            </a:r>
            <a:r>
              <a:rPr lang="es-ES" sz="1800" dirty="0" err="1"/>
              <a:t>horrekiko</a:t>
            </a:r>
            <a:r>
              <a:rPr lang="es-ES" sz="1800" dirty="0"/>
              <a:t> </a:t>
            </a:r>
            <a:r>
              <a:rPr lang="es-ES" sz="1800" dirty="0" err="1">
                <a:solidFill>
                  <a:srgbClr val="5FB1B6"/>
                </a:solidFill>
              </a:rPr>
              <a:t>atxikidura</a:t>
            </a:r>
            <a:r>
              <a:rPr lang="es-ES" sz="1800" dirty="0"/>
              <a:t> </a:t>
            </a:r>
            <a:r>
              <a:rPr lang="es-ES" sz="1800" dirty="0" err="1"/>
              <a:t>balioetsi</a:t>
            </a:r>
            <a:r>
              <a:rPr lang="es-ES" sz="1800" dirty="0"/>
              <a:t> </a:t>
            </a:r>
            <a:r>
              <a:rPr lang="es-ES" sz="1800" dirty="0" err="1"/>
              <a:t>behar</a:t>
            </a:r>
            <a:r>
              <a:rPr lang="es-ES" sz="1800" dirty="0"/>
              <a:t> </a:t>
            </a:r>
            <a:r>
              <a:rPr lang="es-ES" sz="1800" dirty="0" err="1"/>
              <a:t>dira</a:t>
            </a:r>
            <a:r>
              <a:rPr lang="es-ES" sz="1800" dirty="0"/>
              <a:t>, </a:t>
            </a:r>
            <a:r>
              <a:rPr lang="es-ES" sz="1800" dirty="0" err="1"/>
              <a:t>baita</a:t>
            </a:r>
            <a:r>
              <a:rPr lang="es-ES" sz="1800" dirty="0"/>
              <a:t> </a:t>
            </a:r>
            <a:r>
              <a:rPr lang="es-ES" sz="1800" dirty="0" err="1">
                <a:solidFill>
                  <a:srgbClr val="5FB1B6"/>
                </a:solidFill>
              </a:rPr>
              <a:t>tratamendu</a:t>
            </a:r>
            <a:r>
              <a:rPr lang="es-ES" sz="1800" dirty="0">
                <a:solidFill>
                  <a:srgbClr val="5FB1B6"/>
                </a:solidFill>
              </a:rPr>
              <a:t> </a:t>
            </a:r>
            <a:r>
              <a:rPr lang="es-ES" sz="1800" dirty="0" err="1">
                <a:solidFill>
                  <a:srgbClr val="5FB1B6"/>
                </a:solidFill>
              </a:rPr>
              <a:t>ez-farmakologikoa</a:t>
            </a:r>
            <a:r>
              <a:rPr lang="es-ES" sz="1800" dirty="0">
                <a:solidFill>
                  <a:srgbClr val="5FB1B6"/>
                </a:solidFill>
              </a:rPr>
              <a:t> </a:t>
            </a:r>
            <a:r>
              <a:rPr lang="es-ES" sz="1800" dirty="0" err="1"/>
              <a:t>berrikusi</a:t>
            </a:r>
            <a:r>
              <a:rPr lang="es-ES" sz="1800" dirty="0"/>
              <a:t> </a:t>
            </a:r>
            <a:r>
              <a:rPr lang="es-ES" sz="1800" dirty="0" smtClean="0"/>
              <a:t>ere.</a:t>
            </a:r>
          </a:p>
          <a:p>
            <a:pPr algn="just"/>
            <a:r>
              <a:rPr lang="es-ES" sz="1800" dirty="0" err="1">
                <a:solidFill>
                  <a:srgbClr val="5FB1B6"/>
                </a:solidFill>
              </a:rPr>
              <a:t>Z</a:t>
            </a:r>
            <a:r>
              <a:rPr lang="es-ES" sz="1800" dirty="0" err="1" smtClean="0">
                <a:solidFill>
                  <a:srgbClr val="5FB1B6"/>
                </a:solidFill>
              </a:rPr>
              <a:t>er</a:t>
            </a:r>
            <a:r>
              <a:rPr lang="es-ES" sz="1800" dirty="0" smtClean="0">
                <a:solidFill>
                  <a:srgbClr val="5FB1B6"/>
                </a:solidFill>
              </a:rPr>
              <a:t> </a:t>
            </a:r>
            <a:r>
              <a:rPr lang="es-ES" sz="1800" dirty="0" err="1">
                <a:solidFill>
                  <a:srgbClr val="5FB1B6"/>
                </a:solidFill>
              </a:rPr>
              <a:t>sintoma</a:t>
            </a:r>
            <a:r>
              <a:rPr lang="es-ES" sz="1800" dirty="0">
                <a:solidFill>
                  <a:srgbClr val="5FB1B6"/>
                </a:solidFill>
              </a:rPr>
              <a:t> </a:t>
            </a:r>
            <a:r>
              <a:rPr lang="es-ES" sz="1800" dirty="0" err="1">
                <a:solidFill>
                  <a:srgbClr val="5FB1B6"/>
                </a:solidFill>
              </a:rPr>
              <a:t>nagusitzen</a:t>
            </a:r>
            <a:r>
              <a:rPr lang="es-ES" sz="1800" dirty="0">
                <a:solidFill>
                  <a:srgbClr val="5FB1B6"/>
                </a:solidFill>
              </a:rPr>
              <a:t> den </a:t>
            </a:r>
            <a:r>
              <a:rPr lang="es-ES" sz="1800" dirty="0" err="1" smtClean="0"/>
              <a:t>ebaluatu</a:t>
            </a:r>
            <a:r>
              <a:rPr lang="es-ES" sz="1800" dirty="0" smtClean="0"/>
              <a:t>: </a:t>
            </a:r>
            <a:r>
              <a:rPr lang="es-ES" sz="1800" dirty="0">
                <a:solidFill>
                  <a:srgbClr val="5FB1B6"/>
                </a:solidFill>
              </a:rPr>
              <a:t>disnea</a:t>
            </a:r>
            <a:r>
              <a:rPr lang="es-ES" sz="1800" dirty="0"/>
              <a:t> (</a:t>
            </a:r>
            <a:r>
              <a:rPr lang="es-ES" sz="1800" dirty="0" err="1"/>
              <a:t>edo</a:t>
            </a:r>
            <a:r>
              <a:rPr lang="es-ES" sz="1800" dirty="0"/>
              <a:t> </a:t>
            </a:r>
            <a:r>
              <a:rPr lang="es-ES" sz="1800" dirty="0" err="1"/>
              <a:t>ariketa</a:t>
            </a:r>
            <a:r>
              <a:rPr lang="es-ES" sz="1800" dirty="0"/>
              <a:t> </a:t>
            </a:r>
            <a:r>
              <a:rPr lang="es-ES" sz="1800" dirty="0" err="1"/>
              <a:t>fisikoa</a:t>
            </a:r>
            <a:r>
              <a:rPr lang="es-ES" sz="1800" dirty="0"/>
              <a:t> </a:t>
            </a:r>
            <a:r>
              <a:rPr lang="es-ES" sz="1800" dirty="0" err="1"/>
              <a:t>egiteko</a:t>
            </a:r>
            <a:r>
              <a:rPr lang="es-ES" sz="1800" dirty="0"/>
              <a:t> muga) </a:t>
            </a:r>
            <a:r>
              <a:rPr lang="es-ES" sz="1800" dirty="0" err="1">
                <a:solidFill>
                  <a:srgbClr val="5FB1B6"/>
                </a:solidFill>
              </a:rPr>
              <a:t>edo</a:t>
            </a:r>
            <a:r>
              <a:rPr lang="es-ES" sz="1800" dirty="0">
                <a:solidFill>
                  <a:srgbClr val="5FB1B6"/>
                </a:solidFill>
              </a:rPr>
              <a:t> </a:t>
            </a:r>
            <a:r>
              <a:rPr lang="es-ES" sz="1800" dirty="0" err="1">
                <a:solidFill>
                  <a:srgbClr val="5FB1B6"/>
                </a:solidFill>
              </a:rPr>
              <a:t>exazerbazioak</a:t>
            </a:r>
            <a:r>
              <a:rPr lang="es-ES" sz="1800" dirty="0"/>
              <a:t>. Bi </a:t>
            </a:r>
            <a:r>
              <a:rPr lang="es-ES" sz="1800" dirty="0" err="1"/>
              <a:t>sintomak</a:t>
            </a:r>
            <a:r>
              <a:rPr lang="es-ES" sz="1800" dirty="0"/>
              <a:t> </a:t>
            </a:r>
            <a:r>
              <a:rPr lang="es-ES" sz="1800" dirty="0" err="1"/>
              <a:t>badaude</a:t>
            </a:r>
            <a:r>
              <a:rPr lang="es-ES" sz="1800" dirty="0"/>
              <a:t>, </a:t>
            </a:r>
            <a:r>
              <a:rPr lang="es-ES" sz="1800" dirty="0" err="1"/>
              <a:t>exazerbazioak</a:t>
            </a:r>
            <a:r>
              <a:rPr lang="es-ES" sz="1800" dirty="0"/>
              <a:t> </a:t>
            </a:r>
            <a:r>
              <a:rPr lang="es-ES" sz="1800" dirty="0" err="1"/>
              <a:t>hartuko</a:t>
            </a:r>
            <a:r>
              <a:rPr lang="es-ES" sz="1800" dirty="0"/>
              <a:t> </a:t>
            </a:r>
            <a:r>
              <a:rPr lang="es-ES" sz="1800" dirty="0" err="1"/>
              <a:t>dira</a:t>
            </a:r>
            <a:r>
              <a:rPr lang="es-ES" sz="1800" dirty="0"/>
              <a:t> </a:t>
            </a:r>
            <a:r>
              <a:rPr lang="es-ES" sz="1800" dirty="0" err="1" smtClean="0"/>
              <a:t>nagusitzat</a:t>
            </a:r>
            <a:r>
              <a:rPr lang="es-ES" sz="1800" dirty="0" smtClean="0"/>
              <a:t>. </a:t>
            </a:r>
          </a:p>
          <a:p>
            <a:pPr algn="just"/>
            <a:r>
              <a:rPr lang="es-ES" sz="1800" dirty="0" err="1"/>
              <a:t>Tratamendua</a:t>
            </a:r>
            <a:r>
              <a:rPr lang="es-ES" sz="1800" dirty="0"/>
              <a:t> </a:t>
            </a:r>
            <a:r>
              <a:rPr lang="es-ES" sz="1800" dirty="0" err="1"/>
              <a:t>egokitzearen</a:t>
            </a:r>
            <a:r>
              <a:rPr lang="es-ES" sz="1800" dirty="0"/>
              <a:t> </a:t>
            </a:r>
            <a:r>
              <a:rPr lang="es-ES" sz="1800" dirty="0" err="1"/>
              <a:t>barnean</a:t>
            </a:r>
            <a:r>
              <a:rPr lang="es-ES" sz="1800" dirty="0"/>
              <a:t> </a:t>
            </a:r>
            <a:r>
              <a:rPr lang="es-ES" sz="1800" dirty="0" err="1"/>
              <a:t>honako</a:t>
            </a:r>
            <a:r>
              <a:rPr lang="es-ES" sz="1800" dirty="0"/>
              <a:t> </a:t>
            </a:r>
            <a:r>
              <a:rPr lang="es-ES" sz="1800" dirty="0" err="1"/>
              <a:t>hauek</a:t>
            </a:r>
            <a:r>
              <a:rPr lang="es-ES" sz="1800" dirty="0"/>
              <a:t> </a:t>
            </a:r>
            <a:r>
              <a:rPr lang="es-ES" sz="1800" dirty="0" err="1"/>
              <a:t>sartzen</a:t>
            </a:r>
            <a:r>
              <a:rPr lang="es-ES" sz="1800" dirty="0"/>
              <a:t> </a:t>
            </a:r>
            <a:r>
              <a:rPr lang="es-ES" sz="1800" dirty="0" err="1"/>
              <a:t>dira</a:t>
            </a:r>
            <a:r>
              <a:rPr lang="es-ES" sz="1800" dirty="0"/>
              <a:t>: </a:t>
            </a:r>
            <a:r>
              <a:rPr lang="es-ES" sz="1800" dirty="0" err="1"/>
              <a:t>tratamendua</a:t>
            </a:r>
            <a:r>
              <a:rPr lang="es-ES" sz="1800" dirty="0"/>
              <a:t> </a:t>
            </a:r>
            <a:r>
              <a:rPr lang="es-ES" sz="1800" dirty="0" err="1">
                <a:solidFill>
                  <a:srgbClr val="5FB1B6"/>
                </a:solidFill>
              </a:rPr>
              <a:t>igotzea</a:t>
            </a:r>
            <a:r>
              <a:rPr lang="es-ES" sz="1800" dirty="0">
                <a:solidFill>
                  <a:srgbClr val="5FB1B6"/>
                </a:solidFill>
              </a:rPr>
              <a:t> </a:t>
            </a:r>
            <a:r>
              <a:rPr lang="es-ES" sz="1800" dirty="0" err="1">
                <a:solidFill>
                  <a:srgbClr val="5FB1B6"/>
                </a:solidFill>
              </a:rPr>
              <a:t>edo</a:t>
            </a:r>
            <a:r>
              <a:rPr lang="es-ES" sz="1800" dirty="0">
                <a:solidFill>
                  <a:srgbClr val="5FB1B6"/>
                </a:solidFill>
              </a:rPr>
              <a:t> </a:t>
            </a:r>
            <a:r>
              <a:rPr lang="es-ES" sz="1800" dirty="0" err="1">
                <a:solidFill>
                  <a:srgbClr val="5FB1B6"/>
                </a:solidFill>
              </a:rPr>
              <a:t>jaistea</a:t>
            </a:r>
            <a:r>
              <a:rPr lang="es-ES" sz="1800" dirty="0"/>
              <a:t>, </a:t>
            </a:r>
            <a:r>
              <a:rPr lang="es-ES" sz="1800" dirty="0" err="1">
                <a:solidFill>
                  <a:srgbClr val="5FB1B6"/>
                </a:solidFill>
              </a:rPr>
              <a:t>inhalagailu</a:t>
            </a:r>
            <a:r>
              <a:rPr lang="es-ES" sz="1800" dirty="0">
                <a:solidFill>
                  <a:srgbClr val="5FB1B6"/>
                </a:solidFill>
              </a:rPr>
              <a:t> mota </a:t>
            </a:r>
            <a:r>
              <a:rPr lang="es-ES" sz="1800" dirty="0" err="1"/>
              <a:t>aldatzea</a:t>
            </a:r>
            <a:r>
              <a:rPr lang="es-ES" sz="1800" dirty="0"/>
              <a:t>, </a:t>
            </a:r>
            <a:r>
              <a:rPr lang="es-ES" sz="1800" dirty="0" err="1">
                <a:solidFill>
                  <a:srgbClr val="5FB1B6"/>
                </a:solidFill>
              </a:rPr>
              <a:t>molekula</a:t>
            </a:r>
            <a:r>
              <a:rPr lang="es-ES" sz="1800" dirty="0"/>
              <a:t> </a:t>
            </a:r>
            <a:r>
              <a:rPr lang="es-ES" sz="1800" dirty="0" err="1"/>
              <a:t>aldatzea</a:t>
            </a:r>
            <a:r>
              <a:rPr lang="es-ES" sz="1800" dirty="0"/>
              <a:t> </a:t>
            </a:r>
            <a:r>
              <a:rPr lang="es-ES" sz="1800" dirty="0" err="1"/>
              <a:t>talde</a:t>
            </a:r>
            <a:r>
              <a:rPr lang="es-ES" sz="1800" dirty="0"/>
              <a:t> </a:t>
            </a:r>
            <a:r>
              <a:rPr lang="es-ES" sz="1800" dirty="0" err="1"/>
              <a:t>terapeutiko</a:t>
            </a:r>
            <a:r>
              <a:rPr lang="es-ES" sz="1800" dirty="0"/>
              <a:t> </a:t>
            </a:r>
            <a:r>
              <a:rPr lang="es-ES" sz="1800" dirty="0" err="1"/>
              <a:t>beraren</a:t>
            </a:r>
            <a:r>
              <a:rPr lang="es-ES" sz="1800" dirty="0"/>
              <a:t> </a:t>
            </a:r>
            <a:r>
              <a:rPr lang="es-ES" sz="1800" dirty="0" err="1"/>
              <a:t>barnean</a:t>
            </a:r>
            <a:r>
              <a:rPr lang="es-ES" sz="1800" dirty="0"/>
              <a:t>, eta sor </a:t>
            </a:r>
            <a:r>
              <a:rPr lang="es-ES" sz="1800" dirty="0" err="1"/>
              <a:t>daitezkeen</a:t>
            </a:r>
            <a:r>
              <a:rPr lang="es-ES" sz="1800" dirty="0"/>
              <a:t> </a:t>
            </a:r>
            <a:r>
              <a:rPr lang="es-ES" sz="1800" dirty="0" err="1">
                <a:solidFill>
                  <a:srgbClr val="5FB1B6"/>
                </a:solidFill>
              </a:rPr>
              <a:t>kontrako</a:t>
            </a:r>
            <a:r>
              <a:rPr lang="es-ES" sz="1800" dirty="0">
                <a:solidFill>
                  <a:srgbClr val="5FB1B6"/>
                </a:solidFill>
              </a:rPr>
              <a:t> </a:t>
            </a:r>
            <a:r>
              <a:rPr lang="es-ES" sz="1800" dirty="0" err="1">
                <a:solidFill>
                  <a:srgbClr val="5FB1B6"/>
                </a:solidFill>
              </a:rPr>
              <a:t>efektuak</a:t>
            </a:r>
            <a:r>
              <a:rPr lang="es-ES" sz="1800" dirty="0">
                <a:solidFill>
                  <a:srgbClr val="5FB1B6"/>
                </a:solidFill>
              </a:rPr>
              <a:t> </a:t>
            </a:r>
            <a:r>
              <a:rPr lang="es-ES" sz="1800" dirty="0" err="1" smtClean="0"/>
              <a:t>ebaluatzea</a:t>
            </a:r>
            <a:r>
              <a:rPr lang="es-ES" sz="1800" dirty="0" smtClean="0"/>
              <a:t>. </a:t>
            </a:r>
          </a:p>
          <a:p>
            <a:pPr algn="just"/>
            <a:r>
              <a:rPr lang="es-ES" sz="1800" dirty="0"/>
              <a:t>GOLD </a:t>
            </a:r>
            <a:r>
              <a:rPr lang="es-ES" sz="1800" dirty="0" err="1"/>
              <a:t>gidak</a:t>
            </a:r>
            <a:r>
              <a:rPr lang="es-ES" sz="1800" dirty="0"/>
              <a:t> </a:t>
            </a:r>
            <a:r>
              <a:rPr lang="es-ES" sz="1800" dirty="0" err="1"/>
              <a:t>onartzen</a:t>
            </a:r>
            <a:r>
              <a:rPr lang="es-ES" sz="1800" dirty="0"/>
              <a:t> du </a:t>
            </a:r>
            <a:r>
              <a:rPr lang="es-ES" sz="1800" dirty="0" err="1"/>
              <a:t>tratamendua</a:t>
            </a:r>
            <a:r>
              <a:rPr lang="es-ES" sz="1800" dirty="0"/>
              <a:t> </a:t>
            </a:r>
            <a:r>
              <a:rPr lang="es-ES" sz="1800" dirty="0" err="1">
                <a:solidFill>
                  <a:srgbClr val="5FB1B6"/>
                </a:solidFill>
              </a:rPr>
              <a:t>igotzea</a:t>
            </a:r>
            <a:r>
              <a:rPr lang="es-ES" sz="1800" dirty="0">
                <a:solidFill>
                  <a:srgbClr val="5FB1B6"/>
                </a:solidFill>
              </a:rPr>
              <a:t> eta </a:t>
            </a:r>
            <a:r>
              <a:rPr lang="es-ES" sz="1800" dirty="0" err="1">
                <a:solidFill>
                  <a:srgbClr val="5FB1B6"/>
                </a:solidFill>
              </a:rPr>
              <a:t>jaistea</a:t>
            </a:r>
            <a:r>
              <a:rPr lang="es-ES" sz="1800" dirty="0">
                <a:solidFill>
                  <a:srgbClr val="5FB1B6"/>
                </a:solidFill>
              </a:rPr>
              <a:t> </a:t>
            </a:r>
            <a:r>
              <a:rPr lang="es-ES" sz="1800" dirty="0" err="1">
                <a:solidFill>
                  <a:srgbClr val="5FB1B6"/>
                </a:solidFill>
              </a:rPr>
              <a:t>ez</a:t>
            </a:r>
            <a:r>
              <a:rPr lang="es-ES" sz="1800" dirty="0">
                <a:solidFill>
                  <a:srgbClr val="5FB1B6"/>
                </a:solidFill>
              </a:rPr>
              <a:t> </a:t>
            </a:r>
            <a:r>
              <a:rPr lang="es-ES" sz="1800" dirty="0" err="1">
                <a:solidFill>
                  <a:srgbClr val="5FB1B6"/>
                </a:solidFill>
              </a:rPr>
              <a:t>direla</a:t>
            </a:r>
            <a:r>
              <a:rPr lang="es-ES" sz="1800" dirty="0">
                <a:solidFill>
                  <a:srgbClr val="5FB1B6"/>
                </a:solidFill>
              </a:rPr>
              <a:t> </a:t>
            </a:r>
            <a:r>
              <a:rPr lang="es-ES" sz="1800" dirty="0" err="1">
                <a:solidFill>
                  <a:srgbClr val="5FB1B6"/>
                </a:solidFill>
              </a:rPr>
              <a:t>sistematikoki</a:t>
            </a:r>
            <a:r>
              <a:rPr lang="es-ES" sz="1800" dirty="0">
                <a:solidFill>
                  <a:srgbClr val="5FB1B6"/>
                </a:solidFill>
              </a:rPr>
              <a:t> </a:t>
            </a:r>
            <a:r>
              <a:rPr lang="es-ES" sz="1800" dirty="0" err="1">
                <a:solidFill>
                  <a:srgbClr val="5FB1B6"/>
                </a:solidFill>
              </a:rPr>
              <a:t>ebaluatu</a:t>
            </a:r>
            <a:r>
              <a:rPr lang="es-ES" sz="1800" dirty="0"/>
              <a:t>, </a:t>
            </a:r>
            <a:r>
              <a:rPr lang="es-ES" sz="1800" dirty="0" err="1"/>
              <a:t>GKIen</a:t>
            </a:r>
            <a:r>
              <a:rPr lang="es-ES" sz="1800" dirty="0"/>
              <a:t> </a:t>
            </a:r>
            <a:r>
              <a:rPr lang="es-ES" sz="1800" dirty="0" err="1"/>
              <a:t>kasuan</a:t>
            </a:r>
            <a:r>
              <a:rPr lang="es-ES" sz="1800" dirty="0"/>
              <a:t> izan </a:t>
            </a:r>
            <a:r>
              <a:rPr lang="es-ES" sz="1800" dirty="0" err="1" smtClean="0"/>
              <a:t>ezik</a:t>
            </a:r>
            <a:r>
              <a:rPr lang="es-ES" sz="1800" dirty="0" smtClean="0"/>
              <a:t>.</a:t>
            </a:r>
            <a:endParaRPr lang="es-ES" sz="1800" dirty="0"/>
          </a:p>
        </p:txBody>
      </p:sp>
    </p:spTree>
    <p:extLst>
      <p:ext uri="{BB962C8B-B14F-4D97-AF65-F5344CB8AC3E}">
        <p14:creationId xmlns:p14="http://schemas.microsoft.com/office/powerpoint/2010/main" val="883060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0" y="0"/>
            <a:ext cx="9144000" cy="932451"/>
          </a:xfrm>
        </p:spPr>
        <p:txBody>
          <a:bodyPr/>
          <a:lstStyle/>
          <a:p>
            <a:pPr algn="ctr"/>
            <a:r>
              <a:rPr lang="es-ES" sz="2400" dirty="0">
                <a:latin typeface="Arial Black" panose="020B0A04020102020204" pitchFamily="34" charset="0"/>
              </a:rPr>
              <a:t>TRATAMENDU FARMAKOLOGIKOAREN JARRAIPENA</a:t>
            </a:r>
          </a:p>
        </p:txBody>
      </p:sp>
      <p:sp>
        <p:nvSpPr>
          <p:cNvPr id="6" name="CuadroTexto 5"/>
          <p:cNvSpPr txBox="1"/>
          <p:nvPr/>
        </p:nvSpPr>
        <p:spPr>
          <a:xfrm>
            <a:off x="4554494" y="613787"/>
            <a:ext cx="4676102" cy="4801314"/>
          </a:xfrm>
          <a:prstGeom prst="rect">
            <a:avLst/>
          </a:prstGeom>
          <a:gradFill flip="none" rotWithShape="1">
            <a:gsLst>
              <a:gs pos="68000">
                <a:srgbClr val="5FB1B6">
                  <a:alpha val="0"/>
                </a:srgbClr>
              </a:gs>
              <a:gs pos="100000">
                <a:schemeClr val="accent1">
                  <a:lumMod val="30000"/>
                  <a:lumOff val="70000"/>
                </a:schemeClr>
              </a:gs>
            </a:gsLst>
            <a:lin ang="10800000" scaled="1"/>
            <a:tileRect/>
          </a:gradFill>
        </p:spPr>
        <p:txBody>
          <a:bodyPr wrap="square" rtlCol="0">
            <a:spAutoFit/>
          </a:bodyPr>
          <a:lstStyle/>
          <a:p>
            <a:r>
              <a:rPr lang="es-ES" b="1" dirty="0" smtClean="0"/>
              <a:t>Disnea </a:t>
            </a:r>
            <a:r>
              <a:rPr lang="es-ES" b="1" dirty="0"/>
              <a:t>BGBK </a:t>
            </a:r>
            <a:r>
              <a:rPr lang="es-ES" b="1" dirty="0" err="1"/>
              <a:t>ez</a:t>
            </a:r>
            <a:r>
              <a:rPr lang="es-ES" b="1" dirty="0"/>
              <a:t> den </a:t>
            </a:r>
            <a:r>
              <a:rPr lang="es-ES" b="1" dirty="0" err="1"/>
              <a:t>beste</a:t>
            </a:r>
            <a:r>
              <a:rPr lang="es-ES" b="1" dirty="0"/>
              <a:t> </a:t>
            </a:r>
            <a:r>
              <a:rPr lang="es-ES" b="1" dirty="0" err="1"/>
              <a:t>kausa</a:t>
            </a:r>
            <a:r>
              <a:rPr lang="es-ES" b="1" dirty="0"/>
              <a:t> </a:t>
            </a:r>
            <a:r>
              <a:rPr lang="es-ES" b="1" dirty="0" err="1"/>
              <a:t>batzuengatik</a:t>
            </a:r>
            <a:r>
              <a:rPr lang="es-ES" b="1" dirty="0"/>
              <a:t> dela </a:t>
            </a:r>
            <a:r>
              <a:rPr lang="es-ES" b="1" dirty="0" err="1"/>
              <a:t>baztertu</a:t>
            </a:r>
            <a:r>
              <a:rPr lang="es-ES" b="1" dirty="0"/>
              <a:t> </a:t>
            </a:r>
            <a:r>
              <a:rPr lang="es-ES" b="1" dirty="0" err="1" smtClean="0"/>
              <a:t>ondoren</a:t>
            </a:r>
            <a:r>
              <a:rPr lang="es-ES" b="1" dirty="0" smtClean="0"/>
              <a:t>:</a:t>
            </a:r>
            <a:endParaRPr lang="es-ES" b="1" dirty="0"/>
          </a:p>
          <a:p>
            <a:pPr marL="285750" indent="-285750">
              <a:buFont typeface="Arial" panose="020B0604020202020204" pitchFamily="34" charset="0"/>
              <a:buChar char="•"/>
            </a:pPr>
            <a:r>
              <a:rPr lang="es-ES" dirty="0" err="1" smtClean="0"/>
              <a:t>Monoterapian</a:t>
            </a:r>
            <a:r>
              <a:rPr lang="es-ES" dirty="0" smtClean="0"/>
              <a:t> </a:t>
            </a:r>
            <a:r>
              <a:rPr lang="es-ES" dirty="0" err="1"/>
              <a:t>iraupen</a:t>
            </a:r>
            <a:r>
              <a:rPr lang="es-ES" dirty="0"/>
              <a:t> </a:t>
            </a:r>
            <a:r>
              <a:rPr lang="es-ES" dirty="0" err="1"/>
              <a:t>luzeko</a:t>
            </a:r>
            <a:r>
              <a:rPr lang="es-ES" dirty="0"/>
              <a:t> </a:t>
            </a:r>
            <a:r>
              <a:rPr lang="es-ES" dirty="0" err="1" smtClean="0"/>
              <a:t>bronkodilatadore</a:t>
            </a:r>
            <a:r>
              <a:rPr lang="es-ES" dirty="0" smtClean="0"/>
              <a:t> </a:t>
            </a:r>
            <a:r>
              <a:rPr lang="es-ES" dirty="0" err="1" smtClean="0"/>
              <a:t>bat</a:t>
            </a:r>
            <a:r>
              <a:rPr lang="es-ES" dirty="0" smtClean="0"/>
              <a:t> </a:t>
            </a:r>
            <a:r>
              <a:rPr lang="es-ES" dirty="0" err="1"/>
              <a:t>erabiltzen</a:t>
            </a:r>
            <a:r>
              <a:rPr lang="es-ES" dirty="0"/>
              <a:t> </a:t>
            </a:r>
            <a:r>
              <a:rPr lang="es-ES" dirty="0" err="1" smtClean="0"/>
              <a:t>dutenei</a:t>
            </a:r>
            <a:r>
              <a:rPr lang="es-ES" dirty="0" smtClean="0"/>
              <a:t>: </a:t>
            </a:r>
            <a:r>
              <a:rPr lang="es-ES" dirty="0" err="1"/>
              <a:t>bi</a:t>
            </a:r>
            <a:r>
              <a:rPr lang="es-ES" dirty="0"/>
              <a:t> </a:t>
            </a:r>
            <a:r>
              <a:rPr lang="es-ES" dirty="0" err="1" smtClean="0"/>
              <a:t>bronkodilatadore</a:t>
            </a:r>
            <a:r>
              <a:rPr lang="es-ES" dirty="0" smtClean="0"/>
              <a:t>. </a:t>
            </a:r>
            <a:endParaRPr lang="es-ES" dirty="0"/>
          </a:p>
          <a:p>
            <a:pPr marL="285750" indent="-285750">
              <a:buFont typeface="Arial" panose="020B0604020202020204" pitchFamily="34" charset="0"/>
              <a:buChar char="•"/>
            </a:pPr>
            <a:r>
              <a:rPr lang="es-ES" dirty="0" err="1" smtClean="0"/>
              <a:t>Bigarren</a:t>
            </a:r>
            <a:r>
              <a:rPr lang="es-ES" dirty="0" smtClean="0"/>
              <a:t> </a:t>
            </a:r>
            <a:r>
              <a:rPr lang="es-ES" dirty="0" err="1"/>
              <a:t>bronkodilatadorea</a:t>
            </a:r>
            <a:r>
              <a:rPr lang="es-ES" dirty="0"/>
              <a:t> </a:t>
            </a:r>
            <a:r>
              <a:rPr lang="es-ES" dirty="0" err="1"/>
              <a:t>gehituta</a:t>
            </a:r>
            <a:r>
              <a:rPr lang="es-ES" dirty="0"/>
              <a:t> </a:t>
            </a:r>
            <a:r>
              <a:rPr lang="es-ES" dirty="0" err="1" smtClean="0"/>
              <a:t>sintomak</a:t>
            </a:r>
            <a:r>
              <a:rPr lang="es-ES" dirty="0" smtClean="0"/>
              <a:t> </a:t>
            </a:r>
            <a:r>
              <a:rPr lang="es-ES" dirty="0" err="1" smtClean="0"/>
              <a:t>ez</a:t>
            </a:r>
            <a:r>
              <a:rPr lang="es-ES" dirty="0" smtClean="0"/>
              <a:t> </a:t>
            </a:r>
            <a:r>
              <a:rPr lang="es-ES" dirty="0" err="1" smtClean="0"/>
              <a:t>badira</a:t>
            </a:r>
            <a:r>
              <a:rPr lang="es-ES" dirty="0" smtClean="0"/>
              <a:t> </a:t>
            </a:r>
            <a:r>
              <a:rPr lang="es-ES" dirty="0" err="1" smtClean="0"/>
              <a:t>hobetzen</a:t>
            </a:r>
            <a:r>
              <a:rPr lang="es-ES" dirty="0" smtClean="0"/>
              <a:t>: </a:t>
            </a:r>
            <a:r>
              <a:rPr lang="es-ES" dirty="0" err="1"/>
              <a:t>berriro</a:t>
            </a:r>
            <a:r>
              <a:rPr lang="es-ES" dirty="0"/>
              <a:t> </a:t>
            </a:r>
            <a:r>
              <a:rPr lang="es-ES" dirty="0" err="1" smtClean="0"/>
              <a:t>monoterapiara</a:t>
            </a:r>
            <a:r>
              <a:rPr lang="es-ES" dirty="0" smtClean="0"/>
              <a:t>. Edo </a:t>
            </a:r>
            <a:r>
              <a:rPr lang="es-ES" dirty="0" err="1" smtClean="0"/>
              <a:t>gailua</a:t>
            </a:r>
            <a:r>
              <a:rPr lang="es-ES" dirty="0" smtClean="0"/>
              <a:t> </a:t>
            </a:r>
            <a:r>
              <a:rPr lang="es-ES" dirty="0" err="1"/>
              <a:t>edo</a:t>
            </a:r>
            <a:r>
              <a:rPr lang="es-ES" dirty="0"/>
              <a:t> </a:t>
            </a:r>
            <a:r>
              <a:rPr lang="es-ES" dirty="0" err="1"/>
              <a:t>molekula</a:t>
            </a:r>
            <a:r>
              <a:rPr lang="es-ES" dirty="0"/>
              <a:t> </a:t>
            </a:r>
            <a:r>
              <a:rPr lang="es-ES" dirty="0" err="1" smtClean="0"/>
              <a:t>aldatu</a:t>
            </a:r>
            <a:r>
              <a:rPr lang="es-ES" dirty="0" smtClean="0"/>
              <a:t>.</a:t>
            </a:r>
          </a:p>
          <a:p>
            <a:pPr marL="285750" indent="-285750">
              <a:buFont typeface="Arial" panose="020B0604020202020204" pitchFamily="34" charset="0"/>
              <a:buChar char="•"/>
            </a:pPr>
            <a:r>
              <a:rPr lang="es-ES" dirty="0" smtClean="0"/>
              <a:t>LABA/GKI </a:t>
            </a:r>
            <a:r>
              <a:rPr lang="es-ES" dirty="0" err="1" smtClean="0"/>
              <a:t>erabiltzen</a:t>
            </a:r>
            <a:r>
              <a:rPr lang="es-ES" dirty="0" smtClean="0"/>
              <a:t> </a:t>
            </a:r>
            <a:r>
              <a:rPr lang="es-ES" dirty="0" err="1"/>
              <a:t>duten</a:t>
            </a:r>
            <a:r>
              <a:rPr lang="es-ES" dirty="0"/>
              <a:t> </a:t>
            </a:r>
            <a:r>
              <a:rPr lang="es-ES" dirty="0" err="1"/>
              <a:t>pazienteen</a:t>
            </a:r>
            <a:r>
              <a:rPr lang="es-ES" dirty="0"/>
              <a:t> </a:t>
            </a:r>
            <a:r>
              <a:rPr lang="es-ES" dirty="0" err="1" smtClean="0"/>
              <a:t>kasuan</a:t>
            </a:r>
            <a:r>
              <a:rPr lang="es-ES" dirty="0" smtClean="0"/>
              <a:t>: </a:t>
            </a:r>
            <a:r>
              <a:rPr lang="es-ES" dirty="0"/>
              <a:t>LAMA </a:t>
            </a:r>
            <a:r>
              <a:rPr lang="es-ES" dirty="0" err="1" smtClean="0"/>
              <a:t>gehitu</a:t>
            </a:r>
            <a:r>
              <a:rPr lang="es-ES" dirty="0" smtClean="0"/>
              <a:t>. </a:t>
            </a:r>
            <a:endParaRPr lang="es-ES" dirty="0"/>
          </a:p>
          <a:p>
            <a:pPr marL="285750" indent="-285750">
              <a:buFont typeface="Arial" panose="020B0604020202020204" pitchFamily="34" charset="0"/>
              <a:buChar char="•"/>
            </a:pPr>
            <a:r>
              <a:rPr lang="es-ES" dirty="0" err="1" smtClean="0"/>
              <a:t>Alternatiba</a:t>
            </a:r>
            <a:r>
              <a:rPr lang="es-ES" dirty="0" smtClean="0"/>
              <a:t>: </a:t>
            </a:r>
            <a:r>
              <a:rPr lang="es-ES" dirty="0"/>
              <a:t>LABA/GKI </a:t>
            </a:r>
            <a:r>
              <a:rPr lang="es-ES" dirty="0" err="1"/>
              <a:t>konbinaziotik</a:t>
            </a:r>
            <a:r>
              <a:rPr lang="es-ES" dirty="0"/>
              <a:t> LABA/</a:t>
            </a:r>
            <a:r>
              <a:rPr lang="es-ES" dirty="0" err="1"/>
              <a:t>LAMAra</a:t>
            </a:r>
            <a:r>
              <a:rPr lang="es-ES" dirty="0"/>
              <a:t> </a:t>
            </a:r>
            <a:r>
              <a:rPr lang="es-ES" dirty="0" err="1" smtClean="0"/>
              <a:t>aldatu</a:t>
            </a:r>
            <a:r>
              <a:rPr lang="es-ES" dirty="0" smtClean="0"/>
              <a:t> </a:t>
            </a:r>
            <a:r>
              <a:rPr lang="es-ES" dirty="0" err="1"/>
              <a:t>GKIen</a:t>
            </a:r>
            <a:r>
              <a:rPr lang="es-ES" dirty="0"/>
              <a:t> </a:t>
            </a:r>
            <a:r>
              <a:rPr lang="es-ES" dirty="0" err="1"/>
              <a:t>indikazioa</a:t>
            </a:r>
            <a:r>
              <a:rPr lang="es-ES" dirty="0"/>
              <a:t> </a:t>
            </a:r>
            <a:r>
              <a:rPr lang="es-ES" dirty="0" err="1"/>
              <a:t>desegokia</a:t>
            </a:r>
            <a:r>
              <a:rPr lang="es-ES" dirty="0"/>
              <a:t> izan </a:t>
            </a:r>
            <a:r>
              <a:rPr lang="es-ES" dirty="0" err="1"/>
              <a:t>bazen</a:t>
            </a:r>
            <a:r>
              <a:rPr lang="es-ES" dirty="0"/>
              <a:t> </a:t>
            </a:r>
            <a:r>
              <a:rPr lang="es-ES" sz="1200" dirty="0"/>
              <a:t>(</a:t>
            </a:r>
            <a:r>
              <a:rPr lang="es-ES" sz="1100" dirty="0" err="1"/>
              <a:t>adibidez</a:t>
            </a:r>
            <a:r>
              <a:rPr lang="es-ES" sz="1100" dirty="0"/>
              <a:t>, </a:t>
            </a:r>
            <a:r>
              <a:rPr lang="es-ES" sz="1100" dirty="0" err="1"/>
              <a:t>exazerbazio-historiarik</a:t>
            </a:r>
            <a:r>
              <a:rPr lang="es-ES" sz="1100" dirty="0"/>
              <a:t> </a:t>
            </a:r>
            <a:r>
              <a:rPr lang="es-ES" sz="1100" dirty="0" err="1"/>
              <a:t>ez</a:t>
            </a:r>
            <a:r>
              <a:rPr lang="es-ES" sz="1100" dirty="0"/>
              <a:t> </a:t>
            </a:r>
            <a:r>
              <a:rPr lang="es-ES" sz="1100" dirty="0" err="1"/>
              <a:t>zuten</a:t>
            </a:r>
            <a:r>
              <a:rPr lang="es-ES" sz="1100" dirty="0"/>
              <a:t> </a:t>
            </a:r>
            <a:r>
              <a:rPr lang="es-ES" sz="1100" dirty="0" err="1"/>
              <a:t>sintomak</a:t>
            </a:r>
            <a:r>
              <a:rPr lang="es-ES" sz="1100" dirty="0"/>
              <a:t> </a:t>
            </a:r>
            <a:r>
              <a:rPr lang="es-ES" sz="1100" dirty="0" err="1"/>
              <a:t>tratatzeko</a:t>
            </a:r>
            <a:r>
              <a:rPr lang="es-ES" sz="1100" dirty="0"/>
              <a:t> </a:t>
            </a:r>
            <a:r>
              <a:rPr lang="es-ES" sz="1100" dirty="0" err="1"/>
              <a:t>GKIak</a:t>
            </a:r>
            <a:r>
              <a:rPr lang="es-ES" sz="1100" dirty="0"/>
              <a:t> </a:t>
            </a:r>
            <a:r>
              <a:rPr lang="es-ES" sz="1100" dirty="0" err="1"/>
              <a:t>erabili</a:t>
            </a:r>
            <a:r>
              <a:rPr lang="es-ES" sz="1100" dirty="0"/>
              <a:t> </a:t>
            </a:r>
            <a:r>
              <a:rPr lang="es-ES" sz="1100" dirty="0" err="1"/>
              <a:t>baziren</a:t>
            </a:r>
            <a:r>
              <a:rPr lang="es-ES" sz="1200" dirty="0"/>
              <a:t>)</a:t>
            </a:r>
            <a:r>
              <a:rPr lang="es-ES" dirty="0"/>
              <a:t>, GKI </a:t>
            </a:r>
            <a:r>
              <a:rPr lang="es-ES" dirty="0" err="1"/>
              <a:t>bidezko</a:t>
            </a:r>
            <a:r>
              <a:rPr lang="es-ES" dirty="0"/>
              <a:t> </a:t>
            </a:r>
            <a:r>
              <a:rPr lang="es-ES" dirty="0" err="1"/>
              <a:t>tratamenduari</a:t>
            </a:r>
            <a:r>
              <a:rPr lang="es-ES" dirty="0"/>
              <a:t> </a:t>
            </a:r>
            <a:r>
              <a:rPr lang="es-ES" dirty="0" err="1"/>
              <a:t>erantzun</a:t>
            </a:r>
            <a:r>
              <a:rPr lang="es-ES" dirty="0"/>
              <a:t> </a:t>
            </a:r>
            <a:r>
              <a:rPr lang="es-ES" dirty="0" err="1"/>
              <a:t>ez</a:t>
            </a:r>
            <a:r>
              <a:rPr lang="es-ES" dirty="0"/>
              <a:t> </a:t>
            </a:r>
            <a:r>
              <a:rPr lang="es-ES" dirty="0" err="1"/>
              <a:t>bazaio</a:t>
            </a:r>
            <a:r>
              <a:rPr lang="es-ES" dirty="0"/>
              <a:t>, </a:t>
            </a:r>
            <a:r>
              <a:rPr lang="es-ES" dirty="0" err="1"/>
              <a:t>edo</a:t>
            </a:r>
            <a:r>
              <a:rPr lang="es-ES" dirty="0"/>
              <a:t> </a:t>
            </a:r>
            <a:r>
              <a:rPr lang="es-ES" dirty="0" err="1"/>
              <a:t>GKIen</a:t>
            </a:r>
            <a:r>
              <a:rPr lang="es-ES" dirty="0"/>
              <a:t> albo-</a:t>
            </a:r>
            <a:r>
              <a:rPr lang="es-ES" dirty="0" err="1"/>
              <a:t>ondorioek</a:t>
            </a:r>
            <a:r>
              <a:rPr lang="es-ES" dirty="0"/>
              <a:t> </a:t>
            </a:r>
            <a:r>
              <a:rPr lang="es-ES" dirty="0" err="1"/>
              <a:t>etetea</a:t>
            </a:r>
            <a:r>
              <a:rPr lang="es-ES" dirty="0"/>
              <a:t> </a:t>
            </a:r>
            <a:r>
              <a:rPr lang="es-ES" dirty="0" err="1"/>
              <a:t>justifikatzen</a:t>
            </a:r>
            <a:r>
              <a:rPr lang="es-ES" dirty="0"/>
              <a:t> </a:t>
            </a:r>
            <a:r>
              <a:rPr lang="es-ES" dirty="0" err="1" smtClean="0"/>
              <a:t>badute</a:t>
            </a:r>
            <a:r>
              <a:rPr lang="es-ES" dirty="0" smtClean="0"/>
              <a:t>.</a:t>
            </a:r>
            <a:endParaRPr lang="es-ES" dirty="0"/>
          </a:p>
        </p:txBody>
      </p:sp>
      <p:pic>
        <p:nvPicPr>
          <p:cNvPr id="3" name="Imagen 2"/>
          <p:cNvPicPr>
            <a:picLocks noChangeAspect="1"/>
          </p:cNvPicPr>
          <p:nvPr/>
        </p:nvPicPr>
        <p:blipFill rotWithShape="1">
          <a:blip r:embed="rId3"/>
          <a:srcRect l="7732" t="35308" r="61712" b="24116"/>
          <a:stretch/>
        </p:blipFill>
        <p:spPr>
          <a:xfrm>
            <a:off x="0" y="1313410"/>
            <a:ext cx="4554494" cy="3402069"/>
          </a:xfrm>
          <a:prstGeom prst="rect">
            <a:avLst/>
          </a:prstGeom>
        </p:spPr>
      </p:pic>
    </p:spTree>
    <p:extLst>
      <p:ext uri="{BB962C8B-B14F-4D97-AF65-F5344CB8AC3E}">
        <p14:creationId xmlns:p14="http://schemas.microsoft.com/office/powerpoint/2010/main" val="3877300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340822" y="7881"/>
            <a:ext cx="9651076" cy="932451"/>
          </a:xfrm>
        </p:spPr>
        <p:txBody>
          <a:bodyPr/>
          <a:lstStyle/>
          <a:p>
            <a:pPr algn="ctr"/>
            <a:r>
              <a:rPr lang="es-ES" sz="2400" dirty="0">
                <a:latin typeface="Arial Black" panose="020B0A04020102020204" pitchFamily="34" charset="0"/>
              </a:rPr>
              <a:t>TRATAMENDU FARMAKOLOGIKOAREN JARRAIPENA</a:t>
            </a:r>
          </a:p>
        </p:txBody>
      </p:sp>
      <p:sp>
        <p:nvSpPr>
          <p:cNvPr id="6" name="CuadroTexto 5"/>
          <p:cNvSpPr txBox="1"/>
          <p:nvPr/>
        </p:nvSpPr>
        <p:spPr>
          <a:xfrm>
            <a:off x="4624230" y="707838"/>
            <a:ext cx="4519770" cy="4416594"/>
          </a:xfrm>
          <a:prstGeom prst="rect">
            <a:avLst/>
          </a:prstGeom>
          <a:gradFill flip="none" rotWithShape="1">
            <a:gsLst>
              <a:gs pos="68000">
                <a:srgbClr val="5FB1B6">
                  <a:alpha val="0"/>
                </a:srgbClr>
              </a:gs>
              <a:gs pos="100000">
                <a:schemeClr val="accent1">
                  <a:lumMod val="30000"/>
                  <a:lumOff val="70000"/>
                </a:schemeClr>
              </a:gs>
            </a:gsLst>
            <a:lin ang="10800000" scaled="1"/>
            <a:tileRect/>
          </a:gradFill>
        </p:spPr>
        <p:txBody>
          <a:bodyPr wrap="square" rtlCol="0">
            <a:spAutoFit/>
          </a:bodyPr>
          <a:lstStyle>
            <a:defPPr>
              <a:defRPr lang="en-US"/>
            </a:defPPr>
            <a:lvl1pPr>
              <a:defRPr b="1"/>
            </a:lvl1pPr>
          </a:lstStyle>
          <a:p>
            <a:r>
              <a:rPr lang="es-ES" dirty="0" err="1" smtClean="0"/>
              <a:t>Exazerbazio</a:t>
            </a:r>
            <a:r>
              <a:rPr lang="es-ES" dirty="0" smtClean="0"/>
              <a:t> </a:t>
            </a:r>
            <a:r>
              <a:rPr lang="es-ES" dirty="0" err="1"/>
              <a:t>iraunkorretan</a:t>
            </a:r>
            <a:r>
              <a:rPr lang="es-ES" dirty="0"/>
              <a:t> </a:t>
            </a:r>
            <a:r>
              <a:rPr lang="es-ES" sz="1600" b="0" dirty="0"/>
              <a:t>(2 </a:t>
            </a:r>
            <a:r>
              <a:rPr lang="es-ES" sz="1600" b="0" dirty="0" err="1"/>
              <a:t>exazerbazio</a:t>
            </a:r>
            <a:r>
              <a:rPr lang="es-ES" sz="1600" b="0" dirty="0"/>
              <a:t> </a:t>
            </a:r>
            <a:r>
              <a:rPr lang="es-ES" sz="1600" b="0" dirty="0" err="1"/>
              <a:t>moderatu</a:t>
            </a:r>
            <a:r>
              <a:rPr lang="es-ES" sz="1600" b="0" dirty="0"/>
              <a:t> </a:t>
            </a:r>
            <a:r>
              <a:rPr lang="es-ES" sz="1600" b="0" dirty="0" err="1"/>
              <a:t>edo</a:t>
            </a:r>
            <a:r>
              <a:rPr lang="es-ES" sz="1600" b="0" dirty="0"/>
              <a:t> </a:t>
            </a:r>
            <a:r>
              <a:rPr lang="es-ES" sz="1600" b="0" dirty="0" err="1"/>
              <a:t>gehiago</a:t>
            </a:r>
            <a:r>
              <a:rPr lang="es-ES" sz="1600" b="0" dirty="0"/>
              <a:t> </a:t>
            </a:r>
            <a:r>
              <a:rPr lang="es-ES" sz="1600" b="0" dirty="0" err="1"/>
              <a:t>edota</a:t>
            </a:r>
            <a:r>
              <a:rPr lang="es-ES" sz="1600" b="0" dirty="0"/>
              <a:t> </a:t>
            </a:r>
            <a:r>
              <a:rPr lang="es-ES" sz="1600" b="0" dirty="0" err="1"/>
              <a:t>exazerbazio</a:t>
            </a:r>
            <a:r>
              <a:rPr lang="es-ES" sz="1600" b="0" dirty="0"/>
              <a:t> </a:t>
            </a:r>
            <a:r>
              <a:rPr lang="es-ES" sz="1600" b="0" dirty="0" err="1"/>
              <a:t>larri</a:t>
            </a:r>
            <a:r>
              <a:rPr lang="es-ES" sz="1600" b="0" dirty="0"/>
              <a:t> </a:t>
            </a:r>
            <a:r>
              <a:rPr lang="es-ES" sz="1600" b="0" dirty="0" err="1"/>
              <a:t>bat</a:t>
            </a:r>
            <a:r>
              <a:rPr lang="es-ES" sz="1600" b="0" dirty="0"/>
              <a:t> </a:t>
            </a:r>
            <a:r>
              <a:rPr lang="es-ES" sz="1600" b="0" dirty="0" err="1"/>
              <a:t>urtean</a:t>
            </a:r>
            <a:r>
              <a:rPr lang="es-ES" sz="1600" b="0" dirty="0"/>
              <a:t>)</a:t>
            </a:r>
          </a:p>
          <a:p>
            <a:endParaRPr lang="es-ES" sz="1400" dirty="0" smtClean="0">
              <a:solidFill>
                <a:srgbClr val="5FB1B6"/>
              </a:solidFill>
            </a:endParaRPr>
          </a:p>
          <a:p>
            <a:r>
              <a:rPr lang="es-ES" sz="2000" dirty="0" err="1" smtClean="0">
                <a:solidFill>
                  <a:srgbClr val="5FB1B6"/>
                </a:solidFill>
              </a:rPr>
              <a:t>Monoterapian</a:t>
            </a:r>
            <a:r>
              <a:rPr lang="es-ES" sz="2000" dirty="0" smtClean="0">
                <a:solidFill>
                  <a:srgbClr val="5FB1B6"/>
                </a:solidFill>
              </a:rPr>
              <a:t> </a:t>
            </a:r>
            <a:r>
              <a:rPr lang="es-ES" sz="2000" dirty="0" err="1">
                <a:solidFill>
                  <a:srgbClr val="5FB1B6"/>
                </a:solidFill>
              </a:rPr>
              <a:t>iraupen</a:t>
            </a:r>
            <a:r>
              <a:rPr lang="es-ES" sz="2000" dirty="0">
                <a:solidFill>
                  <a:srgbClr val="5FB1B6"/>
                </a:solidFill>
              </a:rPr>
              <a:t> </a:t>
            </a:r>
            <a:r>
              <a:rPr lang="es-ES" sz="2000" dirty="0" err="1">
                <a:solidFill>
                  <a:srgbClr val="5FB1B6"/>
                </a:solidFill>
              </a:rPr>
              <a:t>luzeko</a:t>
            </a:r>
            <a:r>
              <a:rPr lang="es-ES" sz="2000" dirty="0">
                <a:solidFill>
                  <a:srgbClr val="5FB1B6"/>
                </a:solidFill>
              </a:rPr>
              <a:t> </a:t>
            </a:r>
            <a:r>
              <a:rPr lang="es-ES" sz="2000" dirty="0" err="1">
                <a:solidFill>
                  <a:srgbClr val="5FB1B6"/>
                </a:solidFill>
              </a:rPr>
              <a:t>bronkodilatadorea</a:t>
            </a:r>
            <a:r>
              <a:rPr lang="es-ES" sz="2000" dirty="0">
                <a:solidFill>
                  <a:srgbClr val="5FB1B6"/>
                </a:solidFill>
              </a:rPr>
              <a:t> </a:t>
            </a:r>
            <a:r>
              <a:rPr lang="es-ES" sz="2000" dirty="0" err="1">
                <a:solidFill>
                  <a:srgbClr val="5FB1B6"/>
                </a:solidFill>
              </a:rPr>
              <a:t>duten</a:t>
            </a:r>
            <a:r>
              <a:rPr lang="es-ES" sz="2000" dirty="0">
                <a:solidFill>
                  <a:srgbClr val="5FB1B6"/>
                </a:solidFill>
              </a:rPr>
              <a:t> </a:t>
            </a:r>
            <a:r>
              <a:rPr lang="es-ES" sz="2000" dirty="0" err="1">
                <a:solidFill>
                  <a:srgbClr val="5FB1B6"/>
                </a:solidFill>
              </a:rPr>
              <a:t>pazienteak</a:t>
            </a:r>
            <a:r>
              <a:rPr lang="es-ES" sz="2000" dirty="0">
                <a:solidFill>
                  <a:srgbClr val="5FB1B6"/>
                </a:solidFill>
              </a:rPr>
              <a:t>:</a:t>
            </a:r>
          </a:p>
          <a:p>
            <a:endParaRPr lang="es-ES" sz="1400" b="0" dirty="0"/>
          </a:p>
          <a:p>
            <a:pPr marL="285750" indent="-285750">
              <a:buFont typeface="Arial" panose="020B0604020202020204" pitchFamily="34" charset="0"/>
              <a:buChar char="•"/>
            </a:pPr>
            <a:r>
              <a:rPr lang="es-ES" sz="1600" b="0" dirty="0" err="1"/>
              <a:t>eosinofiloen</a:t>
            </a:r>
            <a:r>
              <a:rPr lang="es-ES" sz="1600" b="0" dirty="0"/>
              <a:t> </a:t>
            </a:r>
            <a:r>
              <a:rPr lang="es-ES" sz="1600" b="0" dirty="0" err="1"/>
              <a:t>kontaketa</a:t>
            </a:r>
            <a:r>
              <a:rPr lang="es-ES" sz="1600" b="0" dirty="0"/>
              <a:t> ≥300 </a:t>
            </a:r>
            <a:r>
              <a:rPr lang="es-ES" sz="1600" b="0" dirty="0" err="1"/>
              <a:t>zelula</a:t>
            </a:r>
            <a:r>
              <a:rPr lang="es-ES" sz="1600" b="0" dirty="0"/>
              <a:t>/</a:t>
            </a:r>
            <a:r>
              <a:rPr lang="el-GR" sz="1600" b="0" dirty="0"/>
              <a:t>μ</a:t>
            </a:r>
            <a:r>
              <a:rPr lang="es-ES" sz="1600" b="0" dirty="0"/>
              <a:t>l </a:t>
            </a:r>
            <a:r>
              <a:rPr lang="es-ES" sz="1600" b="0" dirty="0" smtClean="0"/>
              <a:t>eta </a:t>
            </a:r>
            <a:r>
              <a:rPr lang="es-ES" sz="1600" b="0" dirty="0" err="1"/>
              <a:t>urtean</a:t>
            </a:r>
            <a:r>
              <a:rPr lang="es-ES" sz="1600" b="0" dirty="0"/>
              <a:t> </a:t>
            </a:r>
            <a:r>
              <a:rPr lang="es-ES" sz="1600" b="0" dirty="0" err="1"/>
              <a:t>exazerbazio</a:t>
            </a:r>
            <a:r>
              <a:rPr lang="es-ES" sz="1600" b="0" dirty="0"/>
              <a:t> </a:t>
            </a:r>
            <a:r>
              <a:rPr lang="es-ES" sz="1600" b="0" dirty="0" err="1" smtClean="0"/>
              <a:t>bat</a:t>
            </a:r>
            <a:r>
              <a:rPr lang="es-ES" sz="1600" b="0" dirty="0" smtClean="0"/>
              <a:t>, </a:t>
            </a:r>
            <a:r>
              <a:rPr lang="es-ES" sz="1600" b="0" dirty="0"/>
              <a:t>(</a:t>
            </a:r>
            <a:r>
              <a:rPr lang="es-ES" sz="1600" b="0" dirty="0" err="1"/>
              <a:t>edo</a:t>
            </a:r>
            <a:r>
              <a:rPr lang="es-ES" sz="1600" b="0" dirty="0"/>
              <a:t> ≥100 </a:t>
            </a:r>
            <a:r>
              <a:rPr lang="es-ES" sz="1600" b="0" dirty="0" err="1"/>
              <a:t>zelula</a:t>
            </a:r>
            <a:r>
              <a:rPr lang="es-ES" sz="1600" b="0" dirty="0"/>
              <a:t>/</a:t>
            </a:r>
            <a:r>
              <a:rPr lang="el-GR" sz="1600" b="0" dirty="0"/>
              <a:t>μ</a:t>
            </a:r>
            <a:r>
              <a:rPr lang="es-ES" sz="1600" b="0" dirty="0"/>
              <a:t>l eta </a:t>
            </a:r>
            <a:r>
              <a:rPr lang="es-ES" sz="1600" b="0" dirty="0" err="1"/>
              <a:t>ospitaleratze</a:t>
            </a:r>
            <a:r>
              <a:rPr lang="es-ES" sz="1600" b="0" dirty="0"/>
              <a:t> </a:t>
            </a:r>
            <a:r>
              <a:rPr lang="es-ES" sz="1600" b="0" dirty="0" err="1"/>
              <a:t>bat</a:t>
            </a:r>
            <a:r>
              <a:rPr lang="es-ES" sz="1600" b="0" dirty="0"/>
              <a:t> </a:t>
            </a:r>
            <a:r>
              <a:rPr lang="es-ES" sz="1600" b="0" dirty="0" err="1"/>
              <a:t>behar</a:t>
            </a:r>
            <a:r>
              <a:rPr lang="es-ES" sz="1600" b="0" dirty="0"/>
              <a:t> izan </a:t>
            </a:r>
            <a:r>
              <a:rPr lang="es-ES" sz="1600" b="0" dirty="0" err="1"/>
              <a:t>zuen</a:t>
            </a:r>
            <a:r>
              <a:rPr lang="es-ES" sz="1600" b="0" dirty="0"/>
              <a:t> </a:t>
            </a:r>
            <a:r>
              <a:rPr lang="es-ES" sz="1600" b="0" dirty="0" err="1"/>
              <a:t>exazerbazio</a:t>
            </a:r>
            <a:r>
              <a:rPr lang="es-ES" sz="1600" b="0" dirty="0"/>
              <a:t> </a:t>
            </a:r>
            <a:r>
              <a:rPr lang="es-ES" sz="1600" b="0" dirty="0" err="1"/>
              <a:t>bat</a:t>
            </a:r>
            <a:r>
              <a:rPr lang="es-ES" sz="1600" b="0" dirty="0"/>
              <a:t> </a:t>
            </a:r>
            <a:r>
              <a:rPr lang="es-ES" sz="1600" b="0" dirty="0" err="1"/>
              <a:t>aurreko</a:t>
            </a:r>
            <a:r>
              <a:rPr lang="es-ES" sz="1600" b="0" dirty="0"/>
              <a:t> </a:t>
            </a:r>
            <a:r>
              <a:rPr lang="es-ES" sz="1600" b="0" dirty="0" err="1"/>
              <a:t>urtean</a:t>
            </a:r>
            <a:r>
              <a:rPr lang="es-ES" sz="1600" b="0" dirty="0" smtClean="0"/>
              <a:t>): LABA/GKI </a:t>
            </a:r>
            <a:endParaRPr lang="es-ES" sz="1600" b="0" dirty="0"/>
          </a:p>
          <a:p>
            <a:endParaRPr lang="es-ES" sz="1400" b="0" dirty="0"/>
          </a:p>
          <a:p>
            <a:pPr marL="285750" indent="-285750">
              <a:buFont typeface="Arial" panose="020B0604020202020204" pitchFamily="34" charset="0"/>
              <a:buChar char="•"/>
            </a:pPr>
            <a:r>
              <a:rPr lang="es-ES" sz="1600" b="0" dirty="0" err="1"/>
              <a:t>gainerako</a:t>
            </a:r>
            <a:r>
              <a:rPr lang="es-ES" sz="1600" b="0" dirty="0"/>
              <a:t> </a:t>
            </a:r>
            <a:r>
              <a:rPr lang="es-ES" sz="1600" b="0" dirty="0" err="1" smtClean="0"/>
              <a:t>kasuetan</a:t>
            </a:r>
            <a:r>
              <a:rPr lang="es-ES" sz="1600" b="0" dirty="0" smtClean="0"/>
              <a:t>: LABA/LAMA. </a:t>
            </a:r>
            <a:r>
              <a:rPr lang="es-ES" sz="1600" b="0" dirty="0" err="1"/>
              <a:t>GKIen</a:t>
            </a:r>
            <a:r>
              <a:rPr lang="es-ES" sz="1600" b="0" dirty="0"/>
              <a:t> </a:t>
            </a:r>
            <a:r>
              <a:rPr lang="es-ES" sz="1600" b="0" dirty="0" err="1"/>
              <a:t>onura</a:t>
            </a:r>
            <a:r>
              <a:rPr lang="es-ES" sz="1600" b="0" dirty="0"/>
              <a:t> </a:t>
            </a:r>
            <a:r>
              <a:rPr lang="es-ES" sz="1600" b="0" dirty="0" err="1"/>
              <a:t>handiagoa</a:t>
            </a:r>
            <a:r>
              <a:rPr lang="es-ES" sz="1600" b="0" dirty="0"/>
              <a:t> da </a:t>
            </a:r>
            <a:r>
              <a:rPr lang="es-ES" sz="1600" b="0" dirty="0" err="1"/>
              <a:t>ohiko</a:t>
            </a:r>
            <a:r>
              <a:rPr lang="es-ES" sz="1600" b="0" dirty="0"/>
              <a:t> </a:t>
            </a:r>
            <a:r>
              <a:rPr lang="es-ES" sz="1600" b="0" dirty="0" err="1"/>
              <a:t>exazerbazioak</a:t>
            </a:r>
            <a:r>
              <a:rPr lang="es-ES" sz="1600" b="0" dirty="0"/>
              <a:t> eta/</a:t>
            </a:r>
            <a:r>
              <a:rPr lang="es-ES" sz="1600" b="0" dirty="0" err="1"/>
              <a:t>edo</a:t>
            </a:r>
            <a:r>
              <a:rPr lang="es-ES" sz="1600" b="0" dirty="0"/>
              <a:t> </a:t>
            </a:r>
            <a:r>
              <a:rPr lang="es-ES" sz="1600" b="0" dirty="0" err="1"/>
              <a:t>exazerbazio</a:t>
            </a:r>
            <a:r>
              <a:rPr lang="es-ES" sz="1600" b="0" dirty="0"/>
              <a:t> </a:t>
            </a:r>
            <a:r>
              <a:rPr lang="es-ES" sz="1600" b="0" dirty="0" err="1"/>
              <a:t>larriak</a:t>
            </a:r>
            <a:r>
              <a:rPr lang="es-ES" sz="1600" b="0" dirty="0"/>
              <a:t> </a:t>
            </a:r>
            <a:r>
              <a:rPr lang="es-ES" sz="1600" b="0" dirty="0" err="1"/>
              <a:t>izaten</a:t>
            </a:r>
            <a:r>
              <a:rPr lang="es-ES" sz="1600" b="0" dirty="0"/>
              <a:t> </a:t>
            </a:r>
            <a:r>
              <a:rPr lang="es-ES" sz="1600" b="0" dirty="0" err="1"/>
              <a:t>dituzten</a:t>
            </a:r>
            <a:r>
              <a:rPr lang="es-ES" sz="1600" b="0" dirty="0"/>
              <a:t> </a:t>
            </a:r>
            <a:r>
              <a:rPr lang="es-ES" sz="1600" b="0" dirty="0" err="1" smtClean="0"/>
              <a:t>pazienteengan</a:t>
            </a:r>
            <a:r>
              <a:rPr lang="es-ES" sz="1600" b="0" dirty="0" smtClean="0"/>
              <a:t>.</a:t>
            </a:r>
          </a:p>
          <a:p>
            <a:r>
              <a:rPr lang="es-ES" sz="1050" dirty="0" smtClean="0"/>
              <a:t>(</a:t>
            </a:r>
            <a:r>
              <a:rPr lang="es-ES" sz="1050" dirty="0" err="1" smtClean="0"/>
              <a:t>Eosinofiloen</a:t>
            </a:r>
            <a:r>
              <a:rPr lang="es-ES" sz="1050" dirty="0" smtClean="0"/>
              <a:t> </a:t>
            </a:r>
            <a:r>
              <a:rPr lang="es-ES" sz="1050" dirty="0" err="1"/>
              <a:t>atalase</a:t>
            </a:r>
            <a:r>
              <a:rPr lang="es-ES" sz="1050" dirty="0"/>
              <a:t> </a:t>
            </a:r>
            <a:r>
              <a:rPr lang="es-ES" sz="1050" dirty="0" err="1"/>
              <a:t>horiek</a:t>
            </a:r>
            <a:r>
              <a:rPr lang="es-ES" sz="1050" dirty="0"/>
              <a:t> </a:t>
            </a:r>
            <a:r>
              <a:rPr lang="es-ES" sz="1050" dirty="0" err="1"/>
              <a:t>orientagarriak</a:t>
            </a:r>
            <a:r>
              <a:rPr lang="es-ES" sz="1050" dirty="0"/>
              <a:t> </a:t>
            </a:r>
            <a:r>
              <a:rPr lang="es-ES" sz="1050" dirty="0" err="1"/>
              <a:t>dira</a:t>
            </a:r>
            <a:r>
              <a:rPr lang="es-ES" sz="1050" dirty="0"/>
              <a:t> eta </a:t>
            </a:r>
            <a:r>
              <a:rPr lang="es-ES" sz="1050" dirty="0" err="1"/>
              <a:t>ez</a:t>
            </a:r>
            <a:r>
              <a:rPr lang="es-ES" sz="1050" dirty="0"/>
              <a:t> </a:t>
            </a:r>
            <a:r>
              <a:rPr lang="es-ES" sz="1050" dirty="0" err="1"/>
              <a:t>dira</a:t>
            </a:r>
            <a:r>
              <a:rPr lang="es-ES" sz="1050" dirty="0"/>
              <a:t> </a:t>
            </a:r>
            <a:r>
              <a:rPr lang="es-ES" sz="1050" dirty="0" err="1"/>
              <a:t>ebaketa-puntu</a:t>
            </a:r>
            <a:r>
              <a:rPr lang="es-ES" sz="1050" dirty="0"/>
              <a:t> </a:t>
            </a:r>
            <a:r>
              <a:rPr lang="es-ES" sz="1050" dirty="0" err="1" smtClean="0"/>
              <a:t>zehatzak</a:t>
            </a:r>
            <a:r>
              <a:rPr lang="es-ES" sz="1050" dirty="0" smtClean="0"/>
              <a:t>).</a:t>
            </a:r>
            <a:endParaRPr lang="es-ES" sz="1050" dirty="0"/>
          </a:p>
        </p:txBody>
      </p:sp>
      <p:pic>
        <p:nvPicPr>
          <p:cNvPr id="3" name="Imagen 2"/>
          <p:cNvPicPr>
            <a:picLocks noChangeAspect="1"/>
          </p:cNvPicPr>
          <p:nvPr/>
        </p:nvPicPr>
        <p:blipFill>
          <a:blip r:embed="rId3"/>
          <a:stretch>
            <a:fillRect/>
          </a:stretch>
        </p:blipFill>
        <p:spPr>
          <a:xfrm>
            <a:off x="0" y="648393"/>
            <a:ext cx="4579437" cy="4476039"/>
          </a:xfrm>
          <a:prstGeom prst="rect">
            <a:avLst/>
          </a:prstGeom>
        </p:spPr>
      </p:pic>
    </p:spTree>
    <p:extLst>
      <p:ext uri="{BB962C8B-B14F-4D97-AF65-F5344CB8AC3E}">
        <p14:creationId xmlns:p14="http://schemas.microsoft.com/office/powerpoint/2010/main" val="8555591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ECTIONID" val="bPzgoGZ8qpD1tJ3F4ATwbP"/>
</p:tagLst>
</file>

<file path=ppt/tags/tag2.xml><?xml version="1.0" encoding="utf-8"?>
<p:tagLst xmlns:a="http://schemas.openxmlformats.org/drawingml/2006/main" xmlns:r="http://schemas.openxmlformats.org/officeDocument/2006/relationships" xmlns:p="http://schemas.openxmlformats.org/presentationml/2006/main">
  <p:tag name="DVSHAPEID" val="P6Gj9T9JaIbWbW0vWgijGW"/>
</p:tagLst>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 INFAC tabaco [Autoguardado].potx" id="{6A228521-D9A5-49E2-BF72-72DDE1EE61E9}" vid="{84AEFD55-A6C5-4C5C-B9F9-6AC4619CC4C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91CD9D10FA1F543857F910471C88E3F" ma:contentTypeVersion="13" ma:contentTypeDescription="Create a new document." ma:contentTypeScope="" ma:versionID="a684cdddda9a1f6f5720da6f12386672">
  <xsd:schema xmlns:xsd="http://www.w3.org/2001/XMLSchema" xmlns:xs="http://www.w3.org/2001/XMLSchema" xmlns:p="http://schemas.microsoft.com/office/2006/metadata/properties" xmlns:ns2="1fdafc60-6e87-4fef-9209-278af2a3ac6d" xmlns:ns3="f301a845-6ce7-4628-b9f3-e90712a662a6" targetNamespace="http://schemas.microsoft.com/office/2006/metadata/properties" ma:root="true" ma:fieldsID="b6d168d2b3f1738a0127c4921878d9e1" ns2:_="" ns3:_="">
    <xsd:import namespace="1fdafc60-6e87-4fef-9209-278af2a3ac6d"/>
    <xsd:import namespace="f301a845-6ce7-4628-b9f3-e90712a662a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dafc60-6e87-4fef-9209-278af2a3ac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301a845-6ce7-4628-b9f3-e90712a662a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3C29DF-73E4-4EA7-90F1-394DDFB73BC0}">
  <ds:schemaRefs>
    <ds:schemaRef ds:uri="f301a845-6ce7-4628-b9f3-e90712a662a6"/>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1fdafc60-6e87-4fef-9209-278af2a3ac6d"/>
    <ds:schemaRef ds:uri="http://www.w3.org/XML/1998/namespace"/>
  </ds:schemaRefs>
</ds:datastoreItem>
</file>

<file path=customXml/itemProps2.xml><?xml version="1.0" encoding="utf-8"?>
<ds:datastoreItem xmlns:ds="http://schemas.openxmlformats.org/officeDocument/2006/customXml" ds:itemID="{B79FD691-2936-4D32-A768-BA130563C449}">
  <ds:schemaRefs>
    <ds:schemaRef ds:uri="http://schemas.microsoft.com/sharepoint/v3/contenttype/forms"/>
  </ds:schemaRefs>
</ds:datastoreItem>
</file>

<file path=customXml/itemProps3.xml><?xml version="1.0" encoding="utf-8"?>
<ds:datastoreItem xmlns:ds="http://schemas.openxmlformats.org/officeDocument/2006/customXml" ds:itemID="{9132E912-5A1F-4C07-914F-D9984AB792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dafc60-6e87-4fef-9209-278af2a3ac6d"/>
    <ds:schemaRef ds:uri="f301a845-6ce7-4628-b9f3-e90712a662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4002</TotalTime>
  <Words>2381</Words>
  <Application>Microsoft Office PowerPoint</Application>
  <PresentationFormat>Presentación en pantalla (4:3)</PresentationFormat>
  <Paragraphs>169</Paragraphs>
  <Slides>25</Slides>
  <Notes>8</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25</vt:i4>
      </vt:variant>
    </vt:vector>
  </HeadingPairs>
  <TitlesOfParts>
    <vt:vector size="30" baseType="lpstr">
      <vt:lpstr>Arial</vt:lpstr>
      <vt:lpstr>Arial Black</vt:lpstr>
      <vt:lpstr>Calibri</vt:lpstr>
      <vt:lpstr>Times New Roman</vt:lpstr>
      <vt:lpstr>Tema de Office</vt:lpstr>
      <vt:lpstr>   BGBK EGONKORRAREN TRATAMENDU FARMAKOLOGIKOA EGUNERATZEA  29 Liburukia, 07 Zk - 2021 </vt:lpstr>
      <vt:lpstr>Aurkibidea</vt:lpstr>
      <vt:lpstr>SARRERA</vt:lpstr>
      <vt:lpstr>TRATAMENDU FARMAKOLOGIKOA</vt:lpstr>
      <vt:lpstr>HASIERAKO TRATAMENDUA HAUTATZEA </vt:lpstr>
      <vt:lpstr>HASIERAKO TRATAMENDUA HAUTATZEA</vt:lpstr>
      <vt:lpstr>TRATAMENDU FARMAKOLOGIKOAREN JARRAIPENA</vt:lpstr>
      <vt:lpstr>TRATAMENDU FARMAKOLOGIKOAREN JARRAIPENA</vt:lpstr>
      <vt:lpstr>TRATAMENDU FARMAKOLOGIKOAREN JARRAIPENA</vt:lpstr>
      <vt:lpstr>TRATAMENDU FARMAKOLOGIKOAREN JARRAIPENA</vt:lpstr>
      <vt:lpstr>TRATAMENDU FARMAKOLOGIKOAREN JARRAIPENA</vt:lpstr>
      <vt:lpstr>TRATAMENDU FARMAKOLOGIKOAREN JARRAIPENA</vt:lpstr>
      <vt:lpstr>GLUKOKORTIKOIDE INHALATUEN BIDEZKO TRATAMENDUA HASTEAN KONTUAN HARTU BEHAR DIREN FAKTOREAK</vt:lpstr>
      <vt:lpstr>GOMENDIO BERRIENETAKO BATZUEN OINARRI DIREN EBIDENTZIAK</vt:lpstr>
      <vt:lpstr>GOMENDIO BERRIENETAKO BATZUEN OINARRI DIREN EBIDENTZIAK</vt:lpstr>
      <vt:lpstr>GOMENDIO BERRIENETAKO BATZUEN OINARRI DIREN EBIDENTZIAK</vt:lpstr>
      <vt:lpstr>GOMENDIO BERRIENETAKO BATZUEN OINARRI DIREN EBIDENTZIAK</vt:lpstr>
      <vt:lpstr>GOMENDIO BERRIENETAKO BATZUEN OINARRI DIREN EBIDENTZIAK</vt:lpstr>
      <vt:lpstr>GOMENDIO BERRIENETAKO BATZUEN OINARRI DIREN EBIDENTZIAK</vt:lpstr>
      <vt:lpstr>ALDERDI PRAKTIKOAK BGBK DUTEN PAZIENTEEN TRATAMENDUA BERRIKUSTEAN</vt:lpstr>
      <vt:lpstr>Funtsezko gakoak BGBK dutenen tratamendu farmakologikoa berrikusteko garaian </vt:lpstr>
      <vt:lpstr>Funtsezko gakoak BGBK dutenen tratamendu farmakologikoa berrikusteko garaian </vt:lpstr>
      <vt:lpstr>Inhalagailu hautatzea </vt:lpstr>
      <vt:lpstr>FUNTSEZKO IDEIAK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Irazabal Ellacuria, Iñaki</dc:creator>
  <cp:lastModifiedBy>Rosado Ortíz De Zárate, Ander</cp:lastModifiedBy>
  <cp:revision>188</cp:revision>
  <dcterms:created xsi:type="dcterms:W3CDTF">2020-03-05T14:59:35Z</dcterms:created>
  <dcterms:modified xsi:type="dcterms:W3CDTF">2022-02-18T11:22:59Z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0x010100491CD9D10FA1F543857F910471C88E3F</vt:lpwstr>
  </property>
</Properties>
</file>