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6"/>
  </p:notesMasterIdLst>
  <p:sldIdLst>
    <p:sldId id="256" r:id="rId5"/>
    <p:sldId id="287" r:id="rId6"/>
    <p:sldId id="296" r:id="rId7"/>
    <p:sldId id="319" r:id="rId8"/>
    <p:sldId id="320" r:id="rId9"/>
    <p:sldId id="321" r:id="rId10"/>
    <p:sldId id="322" r:id="rId11"/>
    <p:sldId id="323" r:id="rId12"/>
    <p:sldId id="324" r:id="rId13"/>
    <p:sldId id="33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297" r:id="rId24"/>
    <p:sldId id="292" r:id="rId25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LA MOZO AVELLANED" initials="CM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00"/>
    <a:srgbClr val="CC0000"/>
    <a:srgbClr val="CC6600"/>
    <a:srgbClr val="996600"/>
    <a:srgbClr val="FFECAF"/>
    <a:srgbClr val="518BE1"/>
    <a:srgbClr val="B5CC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5" autoAdjust="0"/>
    <p:restoredTop sz="92553" autoAdjust="0"/>
  </p:normalViewPr>
  <p:slideViewPr>
    <p:cSldViewPr>
      <p:cViewPr varScale="1">
        <p:scale>
          <a:sx n="106" d="100"/>
          <a:sy n="106" d="100"/>
        </p:scale>
        <p:origin x="178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94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DC019D6-6868-4E50-BBD5-EB0E9D871438}" type="datetimeFigureOut">
              <a:rPr lang="es-ES"/>
              <a:pPr>
                <a:defRPr/>
              </a:pPr>
              <a:t>15/07/2021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6EDA344-AD57-4A20-8464-037BDB37AB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D8C08B-6AE1-4F12-81B6-B61823CED261}" type="slidenum">
              <a:rPr lang="es-ES" altLang="es-E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s-ES" altLang="es-E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/>
          </a:p>
        </p:txBody>
      </p:sp>
      <p:sp>
        <p:nvSpPr>
          <p:cNvPr id="29700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5E3DE7-CD30-48B5-824D-BE5846C57AA6}" type="slidenum">
              <a:rPr lang="es-ES" altLang="es-ES" sz="1200" smtClean="0"/>
              <a:pPr/>
              <a:t>17</a:t>
            </a:fld>
            <a:endParaRPr lang="es-ES" altLang="es-E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/>
          </a:p>
        </p:txBody>
      </p:sp>
      <p:sp>
        <p:nvSpPr>
          <p:cNvPr id="31748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72E1512-86A9-4716-8B4D-53E57DE7BC16}" type="slidenum">
              <a:rPr lang="es-ES" altLang="es-ES" sz="1200" smtClean="0"/>
              <a:pPr/>
              <a:t>18</a:t>
            </a:fld>
            <a:endParaRPr lang="es-ES" altLang="es-E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802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575" y="1484313"/>
            <a:ext cx="80676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3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812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3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 Marcador de contenido"/>
          <p:cNvSpPr txBox="1">
            <a:spLocks/>
          </p:cNvSpPr>
          <p:nvPr userDrawn="1"/>
        </p:nvSpPr>
        <p:spPr bwMode="auto">
          <a:xfrm>
            <a:off x="536575" y="1484313"/>
            <a:ext cx="80676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12742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065F8A-3A55-47E0-9EB8-EB5F4809427D}" type="datetimeFigureOut">
              <a:rPr lang="es-ES"/>
              <a:pPr>
                <a:defRPr/>
              </a:pPr>
              <a:t>15/07/2021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8419D8-24C3-4286-9EE9-9492CB1F88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452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60D31C4-DF08-4108-A2B4-9E9E8A73CD91}" type="datetimeFigureOut">
              <a:rPr lang="es-ES"/>
              <a:pPr>
                <a:defRPr/>
              </a:pPr>
              <a:t>15/07/2021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22B9B9A-BC47-4889-8C76-731C85DCC0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192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 userDrawn="1"/>
        </p:nvGrpSpPr>
        <p:grpSpPr bwMode="auto">
          <a:xfrm>
            <a:off x="5611813" y="2251075"/>
            <a:ext cx="3168650" cy="3065463"/>
            <a:chOff x="3035" y="1570"/>
            <a:chExt cx="2204" cy="2158"/>
          </a:xfrm>
        </p:grpSpPr>
        <p:pic>
          <p:nvPicPr>
            <p:cNvPr id="4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7197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484784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dirty="0"/>
              <a:t>Viñeta 1</a:t>
            </a:r>
          </a:p>
          <a:p>
            <a:r>
              <a:rPr lang="es-ES" dirty="0"/>
              <a:t>Viñeta 2</a:t>
            </a:r>
          </a:p>
          <a:p>
            <a:r>
              <a:rPr lang="es-ES" dirty="0"/>
              <a:t>Viñeta </a:t>
            </a:r>
            <a:r>
              <a:rPr lang="es-ES" dirty="0" smtClean="0"/>
              <a:t>3</a:t>
            </a:r>
            <a:endParaRPr lang="es-ES" dirty="0"/>
          </a:p>
          <a:p>
            <a:r>
              <a:rPr lang="es-ES" dirty="0"/>
              <a:t>Viñeta 4</a:t>
            </a:r>
          </a:p>
          <a:p>
            <a:r>
              <a:rPr lang="es-ES" dirty="0"/>
              <a:t>Viñeta 5</a:t>
            </a:r>
          </a:p>
          <a:p>
            <a:r>
              <a:rPr lang="es-ES" dirty="0"/>
              <a:t>Viñeta 6</a:t>
            </a:r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028A66C-D2C5-46C8-AFF5-598B2E5BB7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498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259631" y="215441"/>
            <a:ext cx="7540327" cy="1066130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755576" y="1501899"/>
            <a:ext cx="792088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Font typeface="Wingdings" pitchFamily="2" charset="2"/>
              <a:buChar char="ü"/>
              <a:defRPr baseline="0"/>
            </a:lvl1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7857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skadi.eus/contenidos/informacion/ibotika_aine/es_def/adjuntos/ibotika_-seguridad_AINE.pdf" TargetMode="Externa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hyperlink" Target="https://www.euskadi.eus/contenidos/informacion/cevime_infac_2021/es_def/adjuntos/INFAC-Vol-29-n-4_AINE-seguridad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11188" y="836613"/>
            <a:ext cx="7772400" cy="3529012"/>
          </a:xfrm>
        </p:spPr>
        <p:txBody>
          <a:bodyPr/>
          <a:lstStyle/>
          <a:p>
            <a:r>
              <a:rPr lang="es-ES_tradnl" altLang="es-ES" sz="3600" smtClean="0"/>
              <a:t>ASPECTOS DE SEGURIDAD DE LOS AINE.</a:t>
            </a:r>
            <a:br>
              <a:rPr lang="es-ES_tradnl" altLang="es-ES" sz="3600" smtClean="0"/>
            </a:br>
            <a:r>
              <a:rPr lang="es-ES_tradnl" altLang="es-ES" sz="3600" smtClean="0"/>
              <a:t>RIESGO CARDIOVASCULAR Y RENAL – TRIPLE WHAMMY</a:t>
            </a:r>
            <a:endParaRPr altLang="es-ES" sz="3600" smtClean="0"/>
          </a:p>
        </p:txBody>
      </p:sp>
      <p:sp>
        <p:nvSpPr>
          <p:cNvPr id="11267" name="CuadroTexto 1"/>
          <p:cNvSpPr txBox="1">
            <a:spLocks noChangeArrowheads="1"/>
          </p:cNvSpPr>
          <p:nvPr/>
        </p:nvSpPr>
        <p:spPr bwMode="auto">
          <a:xfrm>
            <a:off x="2051050" y="4437063"/>
            <a:ext cx="6553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ES" sz="3600">
                <a:solidFill>
                  <a:schemeClr val="tx2"/>
                </a:solidFill>
                <a:latin typeface="Arial Black" panose="020B0A04020102020204" pitchFamily="34" charset="0"/>
              </a:rPr>
              <a:t>Vol 29, Nº 04 - 2021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468313" y="120650"/>
            <a:ext cx="8229600" cy="836613"/>
          </a:xfrm>
        </p:spPr>
        <p:txBody>
          <a:bodyPr/>
          <a:lstStyle/>
          <a:p>
            <a:r>
              <a:rPr altLang="es-ES" sz="2800" smtClean="0">
                <a:solidFill>
                  <a:srgbClr val="4BACC6"/>
                </a:solidFill>
              </a:rPr>
              <a:t>SEGURIDAD DE LOS AINE</a:t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RIESGO CARDIOVASCULAR (II)</a:t>
            </a:r>
            <a:endParaRPr altLang="es-ES" sz="2800" smtClean="0"/>
          </a:p>
        </p:txBody>
      </p:sp>
      <p:sp>
        <p:nvSpPr>
          <p:cNvPr id="10243" name="Rectángulo 3"/>
          <p:cNvSpPr>
            <a:spLocks noChangeArrowheads="1"/>
          </p:cNvSpPr>
          <p:nvPr/>
        </p:nvSpPr>
        <p:spPr bwMode="auto">
          <a:xfrm>
            <a:off x="1547813" y="1092200"/>
            <a:ext cx="590391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ES" sz="2000">
                <a:solidFill>
                  <a:srgbClr val="4BACC6"/>
                </a:solidFill>
                <a:latin typeface="Arial Black" panose="020B0A04020102020204" pitchFamily="34" charset="0"/>
              </a:rPr>
              <a:t>Estudios para valorar la seguridad CV</a:t>
            </a:r>
          </a:p>
        </p:txBody>
      </p:sp>
      <p:sp>
        <p:nvSpPr>
          <p:cNvPr id="21508" name="CuadroTexto 4"/>
          <p:cNvSpPr txBox="1">
            <a:spLocks noChangeArrowheads="1"/>
          </p:cNvSpPr>
          <p:nvPr/>
        </p:nvSpPr>
        <p:spPr bwMode="auto">
          <a:xfrm>
            <a:off x="468313" y="1470025"/>
            <a:ext cx="8567737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  <a:defRPr/>
            </a:pP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600" dirty="0" err="1" smtClean="0">
                <a:solidFill>
                  <a:srgbClr val="4BACC6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Metaanálisis</a:t>
            </a:r>
            <a:r>
              <a:rPr lang="es-ES" altLang="es-ES" sz="1600" dirty="0" smtClean="0">
                <a:solidFill>
                  <a:srgbClr val="4BACC6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CNT </a:t>
            </a:r>
            <a:r>
              <a:rPr lang="es-ES" altLang="es-ES" sz="1600" dirty="0" err="1" smtClean="0">
                <a:solidFill>
                  <a:srgbClr val="4BACC6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Collaboration</a:t>
            </a:r>
            <a:r>
              <a:rPr lang="es-ES" altLang="es-ES" sz="1600" dirty="0" smtClean="0">
                <a:solidFill>
                  <a:srgbClr val="4BACC6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(2013).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altLang="es-ES" sz="18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evaluar 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riesgo CV y GI de AINE, especialmente pacientes con riesgo CV aumentado </a:t>
            </a: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18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Diclofenaco 150 mg/día y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Coxib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aumento de </a:t>
            </a:r>
            <a:r>
              <a:rPr lang="es-ES" altLang="es-ES" sz="1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eventos vasculares mayores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(IAM no fatal, ictus no fatal o muerte de origen vascular)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Ibuprofeno 2400 mg/día: aumento significativo de </a:t>
            </a:r>
            <a:r>
              <a:rPr lang="es-ES" altLang="es-ES" sz="1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eventos coronarios mayores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Naproxeno: no aumento significativo de estos riesgos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Riesgo </a:t>
            </a:r>
            <a:r>
              <a:rPr lang="es-ES" altLang="es-ES" sz="1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muerte origen vascular: 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aumento significativo con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Coxib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diclofenaco, no significativo con ibuprofeno y no aumento con naproxeno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s-ES" altLang="es-ES" sz="1800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s-ES" altLang="es-ES" sz="18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Conclusión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riesgos vasculares de diclofenaco e ibuprofeno a dosis altas comparables a </a:t>
            </a:r>
            <a:r>
              <a:rPr lang="es-ES" alt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Coxib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Naproxeno dosis altas asociado a menor riesgo vascular</a:t>
            </a:r>
            <a:endParaRPr lang="es-ES" altLang="es-ES" sz="1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278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863600"/>
          </a:xfrm>
        </p:spPr>
        <p:txBody>
          <a:bodyPr/>
          <a:lstStyle/>
          <a:p>
            <a:r>
              <a:rPr altLang="es-ES" sz="2800" smtClean="0">
                <a:solidFill>
                  <a:srgbClr val="4BACC6"/>
                </a:solidFill>
              </a:rPr>
              <a:t>SEGURIDAD DE LOS AINE</a:t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RIESGO CARDIOVASCULAR (III)</a:t>
            </a:r>
            <a:endParaRPr altLang="es-ES" sz="2800" smtClean="0"/>
          </a:p>
        </p:txBody>
      </p:sp>
      <p:sp>
        <p:nvSpPr>
          <p:cNvPr id="22531" name="CuadroTexto 2"/>
          <p:cNvSpPr txBox="1">
            <a:spLocks noChangeArrowheads="1"/>
          </p:cNvSpPr>
          <p:nvPr/>
        </p:nvSpPr>
        <p:spPr bwMode="auto">
          <a:xfrm>
            <a:off x="1763713" y="908050"/>
            <a:ext cx="6753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ES" sz="2000">
                <a:solidFill>
                  <a:srgbClr val="4BACC6"/>
                </a:solidFill>
                <a:latin typeface="Arial Black" panose="020B0A04020102020204" pitchFamily="34" charset="0"/>
              </a:rPr>
              <a:t>Estudios para valorar la seguridad CV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50825" y="1308100"/>
            <a:ext cx="8642350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s-ES" altLang="es-ES" sz="1600" dirty="0" smtClean="0">
                <a:solidFill>
                  <a:srgbClr val="4BACC6"/>
                </a:solidFill>
                <a:latin typeface="Arial Black" panose="020B0A04020102020204" pitchFamily="34" charset="0"/>
              </a:rPr>
              <a:t> Ensayo </a:t>
            </a:r>
            <a:r>
              <a:rPr lang="es-ES" altLang="es-ES" sz="1600" dirty="0">
                <a:solidFill>
                  <a:srgbClr val="4BACC6"/>
                </a:solidFill>
                <a:latin typeface="Arial Black" panose="020B0A04020102020204" pitchFamily="34" charset="0"/>
              </a:rPr>
              <a:t>clínico </a:t>
            </a:r>
            <a:r>
              <a:rPr lang="es-ES" altLang="es-ES" sz="1600" dirty="0" smtClean="0">
                <a:solidFill>
                  <a:srgbClr val="4BACC6"/>
                </a:solidFill>
                <a:latin typeface="Arial Black" panose="020B0A04020102020204" pitchFamily="34" charset="0"/>
              </a:rPr>
              <a:t>PRECISION </a:t>
            </a:r>
            <a:r>
              <a:rPr lang="es-ES" altLang="es-ES" sz="1600" dirty="0">
                <a:solidFill>
                  <a:srgbClr val="4BACC6"/>
                </a:solidFill>
                <a:latin typeface="Arial Black" panose="020B0A04020102020204" pitchFamily="34" charset="0"/>
              </a:rPr>
              <a:t>(2016</a:t>
            </a:r>
            <a:r>
              <a:rPr lang="es-ES" altLang="es-ES" sz="1600" dirty="0" smtClean="0">
                <a:solidFill>
                  <a:srgbClr val="4BACC6"/>
                </a:solidFill>
                <a:latin typeface="Arial Black" panose="020B0A04020102020204" pitchFamily="34" charset="0"/>
              </a:rPr>
              <a:t>).</a:t>
            </a:r>
            <a:r>
              <a:rPr 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Estudio de no inferioridad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ES" sz="18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</a:t>
            </a:r>
            <a:r>
              <a:rPr 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evaluar seguridad CV, GI 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renal de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celecoxib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comparación con naproxeno e </a:t>
            </a:r>
            <a:r>
              <a:rPr 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ibuprofeno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s-ES" sz="18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sin diferencias en </a:t>
            </a:r>
            <a:r>
              <a:rPr lang="es-ES" sz="1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variable </a:t>
            </a:r>
            <a:r>
              <a:rPr lang="es-ES" sz="1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principal compuesta </a:t>
            </a:r>
            <a:r>
              <a:rPr lang="es-ES" sz="1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(muerte </a:t>
            </a:r>
            <a:r>
              <a:rPr lang="es-ES" sz="1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CV, IAM no fatal o ictus no </a:t>
            </a:r>
            <a:r>
              <a:rPr lang="es-ES" sz="1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fatal)</a:t>
            </a:r>
            <a:r>
              <a:rPr 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los tres grupos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s-ES" sz="18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Conclusión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celecoxib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dosis moderadas </a:t>
            </a:r>
            <a:r>
              <a:rPr 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inferior a ibuprofeno o naproxeno en relación a la seguridad CV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s-ES" sz="18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Limitaciones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Dosis media </a:t>
            </a:r>
            <a:r>
              <a:rPr lang="es-ES" sz="1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celecoxib</a:t>
            </a:r>
            <a:r>
              <a:rPr 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más cerca de extremo 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inferior del rango de dosis </a:t>
            </a:r>
            <a:r>
              <a:rPr 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protocolo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de naproxeno e ibuprofeno 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próximas a las máximas permitidas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75% de los pacientes </a:t>
            </a:r>
            <a:r>
              <a:rPr 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enfermedad CV establecida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Alto 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porcentaje </a:t>
            </a:r>
            <a:r>
              <a:rPr 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interrupción 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tratamiento (68,8%) y de pérdidas de seguimiento (27,4%)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Número de eventos observado muy bajo (&lt;3% en cada grupo)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  <a:defRPr/>
            </a:pPr>
            <a:endParaRPr lang="es-E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611188" y="141288"/>
            <a:ext cx="8229600" cy="719137"/>
          </a:xfrm>
        </p:spPr>
        <p:txBody>
          <a:bodyPr/>
          <a:lstStyle/>
          <a:p>
            <a:r>
              <a:rPr altLang="es-ES" sz="2800" smtClean="0">
                <a:solidFill>
                  <a:srgbClr val="4BACC6"/>
                </a:solidFill>
              </a:rPr>
              <a:t>SEGURIDAD DE LOS AINE</a:t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RIESGO CARDIOVASCULAR (IV)</a:t>
            </a:r>
            <a:endParaRPr altLang="es-ES" sz="2800" smtClean="0"/>
          </a:p>
        </p:txBody>
      </p:sp>
      <p:sp>
        <p:nvSpPr>
          <p:cNvPr id="23555" name="Rectángulo 3"/>
          <p:cNvSpPr>
            <a:spLocks noChangeArrowheads="1"/>
          </p:cNvSpPr>
          <p:nvPr/>
        </p:nvSpPr>
        <p:spPr bwMode="auto">
          <a:xfrm>
            <a:off x="1979613" y="836613"/>
            <a:ext cx="61928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ES" sz="2000">
                <a:solidFill>
                  <a:srgbClr val="4BACC6"/>
                </a:solidFill>
                <a:latin typeface="Arial Black" panose="020B0A04020102020204" pitchFamily="34" charset="0"/>
              </a:rPr>
              <a:t>Estudios para valorar la seguridad CV</a:t>
            </a:r>
          </a:p>
        </p:txBody>
      </p:sp>
      <p:sp>
        <p:nvSpPr>
          <p:cNvPr id="23556" name="CuadroTexto 4"/>
          <p:cNvSpPr txBox="1">
            <a:spLocks noChangeArrowheads="1"/>
          </p:cNvSpPr>
          <p:nvPr/>
        </p:nvSpPr>
        <p:spPr bwMode="auto">
          <a:xfrm>
            <a:off x="323528" y="1236663"/>
            <a:ext cx="8640763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s-ES" altLang="es-ES" sz="1600" dirty="0">
                <a:solidFill>
                  <a:srgbClr val="4BACC6"/>
                </a:solidFill>
                <a:latin typeface="Arial Black" panose="020B0A04020102020204" pitchFamily="34" charset="0"/>
              </a:rPr>
              <a:t>Estudio pragmático SCOT (2017</a:t>
            </a:r>
            <a:r>
              <a:rPr lang="es-ES" altLang="es-ES" sz="1600" dirty="0" smtClean="0">
                <a:solidFill>
                  <a:srgbClr val="4BACC6"/>
                </a:solidFill>
                <a:latin typeface="Arial Black" panose="020B0A04020102020204" pitchFamily="34" charset="0"/>
              </a:rPr>
              <a:t>). 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altLang="es-ES" sz="1600" dirty="0">
              <a:solidFill>
                <a:srgbClr val="4BACC6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Estudio 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abierto, de no inferioridad realizado en 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 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7.297 &gt;60 años con artrosis o artritis reumatoide sin enfermedad CV previa 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significativa </a:t>
            </a:r>
            <a:endParaRPr lang="es-ES" altLang="es-E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18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valorar 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relación beneficio-riesgo CV del cambio de tratamiento de un AINE-t a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celecoxib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frente a seguir con el tratamiento con el AINE-t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18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tasas anuales de eventos CV menores a las esperadas y similares en ambos grupos. Mayor abandono en el grupo de </a:t>
            </a:r>
            <a:r>
              <a:rPr lang="es-ES" alt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celecoxib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en el de AINE-t por efectos adversos.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18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Limitaciones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número de participantes fue inferior al calculado inicialmente. </a:t>
            </a: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Bajo </a:t>
            </a:r>
            <a:r>
              <a:rPr lang="es-ES" alt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poder estadístico.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ES" altLang="es-E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xfrm>
            <a:off x="467544" y="143821"/>
            <a:ext cx="8229600" cy="719138"/>
          </a:xfrm>
        </p:spPr>
        <p:txBody>
          <a:bodyPr/>
          <a:lstStyle/>
          <a:p>
            <a:r>
              <a:rPr altLang="es-ES" sz="2800" smtClean="0">
                <a:solidFill>
                  <a:srgbClr val="4BACC6"/>
                </a:solidFill>
              </a:rPr>
              <a:t>SEGURIDAD DE LOS AINE</a:t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RIESGO CARDIOVASCULAR (V)</a:t>
            </a:r>
            <a:endParaRPr altLang="es-ES" sz="2800" smtClean="0"/>
          </a:p>
        </p:txBody>
      </p:sp>
      <p:sp>
        <p:nvSpPr>
          <p:cNvPr id="24579" name="Rectángulo 3"/>
          <p:cNvSpPr>
            <a:spLocks noChangeArrowheads="1"/>
          </p:cNvSpPr>
          <p:nvPr/>
        </p:nvSpPr>
        <p:spPr bwMode="auto">
          <a:xfrm>
            <a:off x="1619672" y="1012686"/>
            <a:ext cx="741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ES" sz="2000" dirty="0">
                <a:solidFill>
                  <a:srgbClr val="4BACC6"/>
                </a:solidFill>
                <a:latin typeface="Arial Black" panose="020B0A04020102020204" pitchFamily="34" charset="0"/>
              </a:rPr>
              <a:t>Estudios para valorar la seguridad CV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19075" y="1628800"/>
            <a:ext cx="8893175" cy="3477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s-ES" altLang="es-ES" sz="2000" dirty="0" err="1">
                <a:solidFill>
                  <a:srgbClr val="4BACC6"/>
                </a:solidFill>
                <a:latin typeface="Arial Black" panose="020B0A04020102020204" pitchFamily="34" charset="0"/>
              </a:rPr>
              <a:t>Metaanálisis</a:t>
            </a:r>
            <a:r>
              <a:rPr lang="es-ES" altLang="es-ES" sz="2000" dirty="0">
                <a:solidFill>
                  <a:srgbClr val="4BACC6"/>
                </a:solidFill>
                <a:latin typeface="Arial Black" panose="020B0A04020102020204" pitchFamily="34" charset="0"/>
              </a:rPr>
              <a:t> de datos individuales de bases de datos europeas y canadienses (2017)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s-ES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determinar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tiempo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aparición de IAM y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efecto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dosis y de la duración del tratamiento con AINE (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celecoxib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diclofenaco, ibuprofeno, naproxeno y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rofecoxib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cualquier dosis) en comparación con controles no expuestos a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AINE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s-ES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Conclusión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s-E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s-E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celecoxib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riesgo comparable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de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AINE-t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s-E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rofecoxib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riesgo superior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aumento del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riesgo mayor durante el primer mes y con las dosis más altas</a:t>
            </a:r>
          </a:p>
          <a:p>
            <a:pPr lvl="1"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777875"/>
          </a:xfrm>
        </p:spPr>
        <p:txBody>
          <a:bodyPr/>
          <a:lstStyle/>
          <a:p>
            <a:r>
              <a:rPr altLang="es-ES" sz="2800" smtClean="0">
                <a:solidFill>
                  <a:srgbClr val="4BACC6"/>
                </a:solidFill>
              </a:rPr>
              <a:t>SEGURIDAD DE LOS AINE</a:t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RIESGO CARDIOVASCULAR (VI)</a:t>
            </a:r>
            <a:endParaRPr altLang="es-ES" sz="2800" smtClean="0"/>
          </a:p>
        </p:txBody>
      </p:sp>
      <p:sp>
        <p:nvSpPr>
          <p:cNvPr id="6" name="CuadroTexto 5"/>
          <p:cNvSpPr txBox="1"/>
          <p:nvPr/>
        </p:nvSpPr>
        <p:spPr>
          <a:xfrm>
            <a:off x="323850" y="1125538"/>
            <a:ext cx="8604250" cy="4044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AINE 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duplican </a:t>
            </a:r>
            <a:r>
              <a:rPr 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riesgo 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desarrollar IC, elevan la presión sanguínea, empeoran el control de la HTA previamente tratada, aumentan el riesgo de descompensación en pacientes con IC previa y pueden producir un exceso de riesgo de fibrilación auricular.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solidFill>
                  <a:srgbClr val="4BACC6"/>
                </a:solidFill>
                <a:latin typeface="Arial Black" panose="020B0A04020102020204" pitchFamily="34" charset="0"/>
              </a:rPr>
              <a:t>¿Son algunos AINE más seguros que otros a nivel CV?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Todos los AINE pueden producir efectos adversos CV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supuesta ventaja del naproxeno derivada del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metaanálisis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CNT no se ha confirmado en otros estudios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Evitar el uso de AINE en pacientes con enfermedad CV establecida o alto riesgo CV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mayoría de datos provienen del uso de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coxib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ibuprofeno, diclofenaco y naproxeno, con el resto de AINE-t no hay información suficiente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Balance beneficio/riesgo es positivo si se usan en las condiciones autorizadas, a la dosis más baja eficaz y el menor tiempo posible. </a:t>
            </a:r>
            <a:endParaRPr lang="es-E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0"/>
              </a:spcAft>
              <a:defRPr/>
            </a:pPr>
            <a:endParaRPr lang="es-ES" sz="20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r>
              <a:rPr altLang="es-ES" sz="2800" smtClean="0">
                <a:solidFill>
                  <a:srgbClr val="4BACC6"/>
                </a:solidFill>
              </a:rPr>
              <a:t>SEGURIDAD DE LOS AINE</a:t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RIESGO CARDIOVASCULAR (VII)</a:t>
            </a:r>
            <a:endParaRPr altLang="es-ES" sz="2800" smtClean="0"/>
          </a:p>
        </p:txBody>
      </p:sp>
      <p:sp>
        <p:nvSpPr>
          <p:cNvPr id="26627" name="CuadroTexto 6"/>
          <p:cNvSpPr txBox="1">
            <a:spLocks noChangeArrowheads="1"/>
          </p:cNvSpPr>
          <p:nvPr/>
        </p:nvSpPr>
        <p:spPr bwMode="auto">
          <a:xfrm>
            <a:off x="827088" y="1196975"/>
            <a:ext cx="7859712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ES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Selección de AINE en función del riesgo CV y GI del paciente</a:t>
            </a:r>
          </a:p>
          <a:p>
            <a:endParaRPr lang="es-ES" altLang="es-E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s-ES" alt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s-ES" alt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s-ES" alt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s-ES" alt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s-ES" alt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s-ES" alt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altLang="es-E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628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916113"/>
            <a:ext cx="8274050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792162"/>
          </a:xfrm>
        </p:spPr>
        <p:txBody>
          <a:bodyPr/>
          <a:lstStyle/>
          <a:p>
            <a:r>
              <a:rPr altLang="es-ES" sz="2800" smtClean="0">
                <a:solidFill>
                  <a:srgbClr val="4BACC6"/>
                </a:solidFill>
              </a:rPr>
              <a:t>SEGURIDAD DE LOS AINE</a:t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RIESGO RENAL (I)</a:t>
            </a:r>
            <a:endParaRPr altLang="es-ES" sz="2800" smtClean="0"/>
          </a:p>
        </p:txBody>
      </p:sp>
      <p:sp>
        <p:nvSpPr>
          <p:cNvPr id="5" name="CuadroTexto 4"/>
          <p:cNvSpPr txBox="1"/>
          <p:nvPr/>
        </p:nvSpPr>
        <p:spPr>
          <a:xfrm>
            <a:off x="107950" y="981075"/>
            <a:ext cx="8496300" cy="532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Efecto producido por la inhibición de la síntesis de prostaglandinas. Esto conlleva vasoconstricción de la arteriolas aferentes y disminución del filtrado glomerular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IRA aumenta casi el doble con el uso de cualquier AINE. Riesgo mayor en pacientes con insuficiencia renal crónica, IC, síndrome nefrótico, cirrosis o hipercalcemia grave</a:t>
            </a:r>
          </a:p>
          <a:p>
            <a:pPr>
              <a:defRPr/>
            </a:pP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Evitar AINE en pacientes con </a:t>
            </a:r>
            <a:r>
              <a:rPr lang="es-ES_tradn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GFR-e &lt;60 ml/min/1,73m2, y utilizarlos con precaución si el GFR-e está entre 60 y 89 ml/min/1,73m2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_tradnl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_tradnl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 ha definido ninguna dosis o duración de tratamiento “segura”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_tradnl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_tradnl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Vigilar estrechamente los niveles de creatinina</a:t>
            </a: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es-ES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s-E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720725"/>
          </a:xfrm>
        </p:spPr>
        <p:txBody>
          <a:bodyPr/>
          <a:lstStyle/>
          <a:p>
            <a:r>
              <a:rPr altLang="es-ES" sz="2800" smtClean="0">
                <a:solidFill>
                  <a:srgbClr val="4BACC6"/>
                </a:solidFill>
              </a:rPr>
              <a:t>SEGURIDAD DE LOS AINE</a:t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RIESGO RENAL (II)</a:t>
            </a:r>
            <a:endParaRPr altLang="es-ES" sz="2800" smtClean="0"/>
          </a:p>
        </p:txBody>
      </p:sp>
      <p:sp>
        <p:nvSpPr>
          <p:cNvPr id="28675" name="Rectángulo 3"/>
          <p:cNvSpPr>
            <a:spLocks noChangeArrowheads="1"/>
          </p:cNvSpPr>
          <p:nvPr/>
        </p:nvSpPr>
        <p:spPr bwMode="auto">
          <a:xfrm>
            <a:off x="534988" y="960438"/>
            <a:ext cx="8074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ES" sz="2000">
                <a:solidFill>
                  <a:srgbClr val="4BACC6"/>
                </a:solidFill>
                <a:latin typeface="Arial Black" panose="020B0A04020102020204" pitchFamily="34" charset="0"/>
              </a:rPr>
              <a:t>TRIPLE WHAMMY</a:t>
            </a:r>
          </a:p>
        </p:txBody>
      </p:sp>
      <p:sp>
        <p:nvSpPr>
          <p:cNvPr id="28676" name="CuadroTexto 4"/>
          <p:cNvSpPr txBox="1">
            <a:spLocks noChangeArrowheads="1"/>
          </p:cNvSpPr>
          <p:nvPr/>
        </p:nvSpPr>
        <p:spPr bwMode="auto">
          <a:xfrm>
            <a:off x="323850" y="1557338"/>
            <a:ext cx="8599488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s-ES" altLang="es-ES" sz="1800">
                <a:latin typeface="Calibri" panose="020F0502020204030204" pitchFamily="34" charset="0"/>
                <a:cs typeface="Calibri" panose="020F0502020204030204" pitchFamily="34" charset="0"/>
              </a:rPr>
              <a:t> El término se refiere a la suma de efectos a nivel renal por el uso concomitante de un IECA o ARA-II junto con un diurético y un AINE con el consiguiente riesgo de IRA</a:t>
            </a:r>
          </a:p>
          <a:p>
            <a:pPr>
              <a:buFont typeface="Arial" panose="020B0604020202020204" pitchFamily="34" charset="0"/>
              <a:buChar char="•"/>
            </a:pPr>
            <a:endParaRPr lang="es-ES" altLang="es-E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altLang="es-ES" sz="1800">
                <a:latin typeface="Calibri" panose="020F0502020204030204" pitchFamily="34" charset="0"/>
                <a:cs typeface="Calibri" panose="020F0502020204030204" pitchFamily="34" charset="0"/>
              </a:rPr>
              <a:t> Puede alterar los mecanismos de compensación del organismo para garantizar el flujo plasmático renal incluso en condiciones de hipovolemia o hipotensión producidas por deshidratación, hemorragias severas</a:t>
            </a:r>
          </a:p>
          <a:p>
            <a:endParaRPr lang="es-ES" altLang="es-E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altLang="es-ES" sz="1800">
                <a:latin typeface="Calibri" panose="020F0502020204030204" pitchFamily="34" charset="0"/>
                <a:cs typeface="Calibri" panose="020F0502020204030204" pitchFamily="34" charset="0"/>
              </a:rPr>
              <a:t>Fisiopatología de Triple Whammy</a:t>
            </a:r>
          </a:p>
          <a:p>
            <a:pPr>
              <a:buFont typeface="Arial" panose="020B0604020202020204" pitchFamily="34" charset="0"/>
              <a:buChar char="•"/>
            </a:pPr>
            <a:endParaRPr lang="es-ES" altLang="es-ES" sz="18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ES" altLang="es-ES" sz="18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ES" altLang="es-ES" sz="18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ES" altLang="es-ES" sz="18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ES" altLang="es-ES" sz="18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ES" altLang="es-ES" sz="18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ES" altLang="es-ES" sz="16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8677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76700"/>
            <a:ext cx="3746500" cy="270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>
          <a:xfrm>
            <a:off x="468313" y="176213"/>
            <a:ext cx="8229600" cy="620712"/>
          </a:xfrm>
        </p:spPr>
        <p:txBody>
          <a:bodyPr/>
          <a:lstStyle/>
          <a:p>
            <a:r>
              <a:rPr altLang="es-ES" sz="2800" smtClean="0">
                <a:solidFill>
                  <a:srgbClr val="4BACC6"/>
                </a:solidFill>
              </a:rPr>
              <a:t>SEGURIDAD DE LOS AINE</a:t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RIESGO RENAL (III) </a:t>
            </a:r>
            <a:endParaRPr altLang="es-ES" sz="2800" smtClean="0"/>
          </a:p>
        </p:txBody>
      </p:sp>
      <p:sp>
        <p:nvSpPr>
          <p:cNvPr id="30723" name="Rectángulo 3"/>
          <p:cNvSpPr>
            <a:spLocks noChangeArrowheads="1"/>
          </p:cNvSpPr>
          <p:nvPr/>
        </p:nvSpPr>
        <p:spPr bwMode="auto">
          <a:xfrm>
            <a:off x="946150" y="981075"/>
            <a:ext cx="7273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ES" sz="2000">
                <a:solidFill>
                  <a:srgbClr val="4BACC6"/>
                </a:solidFill>
                <a:latin typeface="Arial Black" panose="020B0A04020102020204" pitchFamily="34" charset="0"/>
              </a:rPr>
              <a:t>TRIPLE WHAMMY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79388" y="1565275"/>
            <a:ext cx="8640762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s-ES" sz="1800" b="1" dirty="0">
                <a:solidFill>
                  <a:srgbClr val="4BACC6"/>
                </a:solidFill>
                <a:latin typeface="+mj-lt"/>
              </a:rPr>
              <a:t>Estudio casos-controles:</a:t>
            </a:r>
          </a:p>
          <a:p>
            <a:pPr marL="742950" lvl="1" indent="-285750">
              <a:buFontTx/>
              <a:buChar char="-"/>
              <a:defRPr/>
            </a:pP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triple terapia (AINE + IECA/ARA-II + diurético) aumenta en un 30% el RR de IRA comparado con la doble terapia (IECA/ARA-II + diurético) </a:t>
            </a:r>
          </a:p>
          <a:p>
            <a:pPr marL="742950" lvl="1" indent="-285750">
              <a:buFontTx/>
              <a:buChar char="-"/>
              <a:defRPr/>
            </a:pP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Riesgo aun mayor en los 30 primeros días tras el inicio de la triple terapia</a:t>
            </a:r>
          </a:p>
          <a:p>
            <a:pPr marL="742950" lvl="1" indent="-285750">
              <a:buFontTx/>
              <a:buChar char="-"/>
              <a:defRPr/>
            </a:pP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 observó aumento del riesgo con la doble terapia AINE más diurético o  </a:t>
            </a:r>
            <a:r>
              <a:rPr lang="es-ES" sz="18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AINE más IECA/ARA-II</a:t>
            </a:r>
            <a:endParaRPr lang="es-E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s-ES" sz="1800" b="1" dirty="0">
                <a:solidFill>
                  <a:srgbClr val="4BACC6"/>
                </a:solidFill>
                <a:latin typeface="+mj-lt"/>
              </a:rPr>
              <a:t>Estudio realizado en el medio comunitario</a:t>
            </a:r>
          </a:p>
          <a:p>
            <a:pPr marL="742950" lvl="1" indent="-285750">
              <a:buFontTx/>
              <a:buChar char="-"/>
              <a:defRPr/>
            </a:pPr>
            <a:r>
              <a:rPr lang="es-ES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Aumento riesgo de IRA hasta un 66% con la triple y con la doble terapia</a:t>
            </a:r>
          </a:p>
          <a:p>
            <a:pPr marL="742950" lvl="1" indent="-285750">
              <a:buFontTx/>
              <a:buChar char="-"/>
              <a:defRPr/>
            </a:pPr>
            <a:r>
              <a:rPr lang="es-ES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Incremento absoluto del riesgo mucho más alto con la triple (NNH 158) que con la doble (NNH 300)</a:t>
            </a:r>
          </a:p>
          <a:p>
            <a:pPr marL="285750" indent="-285750">
              <a:buFontTx/>
              <a:buChar char="-"/>
              <a:defRPr/>
            </a:pP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 ha establecido de manera concluyente si el uso ocasional o a corto plazo de un AINE en un paciente con doble terapia, representa un mayor riesgo de IRA</a:t>
            </a:r>
          </a:p>
          <a:p>
            <a:pPr lvl="1">
              <a:defRPr/>
            </a:pP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defRPr/>
            </a:pPr>
            <a:endParaRPr lang="es-ES" sz="18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r>
              <a:rPr altLang="es-ES" sz="2800" smtClean="0">
                <a:solidFill>
                  <a:srgbClr val="4BACC6"/>
                </a:solidFill>
              </a:rPr>
              <a:t>SEGURIDAD DE LOS AINE</a:t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RIESGO RENAL (IV)</a:t>
            </a:r>
            <a:endParaRPr altLang="es-ES" sz="2800" smtClean="0"/>
          </a:p>
        </p:txBody>
      </p:sp>
      <p:sp>
        <p:nvSpPr>
          <p:cNvPr id="32771" name="Rectángulo 3"/>
          <p:cNvSpPr>
            <a:spLocks noChangeArrowheads="1"/>
          </p:cNvSpPr>
          <p:nvPr/>
        </p:nvSpPr>
        <p:spPr bwMode="auto">
          <a:xfrm>
            <a:off x="1042988" y="820738"/>
            <a:ext cx="741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ES" sz="2000">
                <a:solidFill>
                  <a:srgbClr val="4BACC6"/>
                </a:solidFill>
                <a:latin typeface="Arial Black" panose="020B0A04020102020204" pitchFamily="34" charset="0"/>
              </a:rPr>
              <a:t>TRIPLE WHAMMY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79388" y="1412875"/>
            <a:ext cx="8874125" cy="4986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solidFill>
                  <a:srgbClr val="4BACC6"/>
                </a:solidFill>
                <a:latin typeface="Arial Black" panose="020B0A04020102020204" pitchFamily="34" charset="0"/>
              </a:rPr>
              <a:t>Recomendaciones para la prevención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Evitar la TW: pacientes de edad avanzada, con patología renal, cardiaca o hepática de base o enfermedades que provoquen hipovolemia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Informar a los pacientes y/o a sus cuidadores del riesgo de tomar un AINE cuando están en tratamiento con un diurético más un IECA/ARA-II. Ver ficha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ibotika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¡Con los AINE no te la juegues!</a:t>
            </a:r>
            <a:endParaRPr lang="es-E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es indispensable usar un AINE:</a:t>
            </a:r>
          </a:p>
          <a:p>
            <a:pPr marL="1257300" lvl="2" indent="-342900"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Utilizar uno de vida media-corta a la menor dosis eficaz y durante el menor tiempo posible</a:t>
            </a:r>
          </a:p>
          <a:p>
            <a:pPr marL="1257300" lvl="2" indent="-342900"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Monitorizar la presión arterial, los niveles de creatinina y potasio sérico</a:t>
            </a:r>
          </a:p>
          <a:p>
            <a:pPr marL="1257300" lvl="2" indent="-342900"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Recomendar una adecuada hidratación</a:t>
            </a:r>
          </a:p>
          <a:p>
            <a:pPr marL="1257300" lvl="2" indent="-342900"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Valorar la suspensión temporal del tratamiento en circunstancias de enfermedad intercurrente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es-ES" sz="2000" dirty="0">
              <a:latin typeface="+mn-lt"/>
            </a:endParaRPr>
          </a:p>
          <a:p>
            <a:pPr>
              <a:defRPr/>
            </a:pPr>
            <a:r>
              <a:rPr lang="es-E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es-E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936625"/>
          </a:xfrm>
        </p:spPr>
        <p:txBody>
          <a:bodyPr/>
          <a:lstStyle/>
          <a:p>
            <a:r>
              <a:rPr altLang="es-ES" smtClean="0"/>
              <a:t>SUMARIO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22275" y="1844675"/>
            <a:ext cx="8353425" cy="213398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INTRODUCCIÓN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MECANISMO DE ACCIÓN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DE LOS AINE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‒"/>
              <a:defRPr/>
            </a:pPr>
            <a:r>
              <a:rPr lang="es-ES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Riesgo </a:t>
            </a:r>
            <a:r>
              <a:rPr lang="es-ES" sz="1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gastrointestinal 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‒"/>
              <a:defRPr/>
            </a:pPr>
            <a:r>
              <a:rPr lang="es-ES" sz="1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Riesgo cardiovascular </a:t>
            </a:r>
            <a:endParaRPr lang="es-ES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‒"/>
              <a:defRPr/>
            </a:pPr>
            <a:r>
              <a:rPr lang="es-ES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Riesgo renal. Triple </a:t>
            </a:r>
            <a:r>
              <a:rPr lang="es-ES" sz="1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Whammy</a:t>
            </a:r>
            <a:endParaRPr lang="es-ES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defRPr/>
            </a:pPr>
            <a:r>
              <a:rPr lang="es-E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IDEAS CLAVE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57225" y="1125538"/>
            <a:ext cx="8229600" cy="481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Es necesario considerar el riesgo CV, GI y renal antes de prescribir un AINE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Todos los AINE deben prescribirse a la dosis mínima eficaz y durante el menor tiempo posible priorizando la prescripción de forma “Aguda”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Todos los AINE-t aumentan el riesgo de úlcera y complicaciones GI, incluso a dosis bajas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 uso de todos los AINE se asocia a un aumento de eventos adversos CV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Los AINE prácticamente duplican el riesgo de desarrollar IC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 debe evitar el uso de AINE en pacientes con enfermedad CV establecida o alto riego CV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 uso de AINE duplica el riesgo de insuficiencia renal aguda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 debe evitar la triple terapia: AINE + IECA/ARAII + diurético. Aumenta el riesgo de insuficiencia renal aguda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33795" name="1 Título"/>
          <p:cNvSpPr txBox="1">
            <a:spLocks/>
          </p:cNvSpPr>
          <p:nvPr/>
        </p:nvSpPr>
        <p:spPr bwMode="auto">
          <a:xfrm>
            <a:off x="1258888" y="269875"/>
            <a:ext cx="7129462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ES" sz="3600">
                <a:solidFill>
                  <a:schemeClr val="tx2"/>
                </a:solidFill>
                <a:latin typeface="Arial Black" panose="020B0A04020102020204" pitchFamily="34" charset="0"/>
              </a:rPr>
              <a:t>Ideas claves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7088" y="2636838"/>
            <a:ext cx="45354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ES_tradnl" altLang="es-ES" sz="2800" b="1" dirty="0" smtClean="0">
                <a:latin typeface="+mn-lt"/>
                <a:hlinkClick r:id="rId4"/>
              </a:rPr>
              <a:t>INFAC VOL 29 Nº 4</a:t>
            </a:r>
            <a:endParaRPr lang="es-ES_tradnl" altLang="es-ES" sz="2800" b="1" dirty="0" smtClean="0">
              <a:latin typeface="+mn-lt"/>
            </a:endParaRPr>
          </a:p>
          <a:p>
            <a:pPr>
              <a:spcBef>
                <a:spcPct val="20000"/>
              </a:spcBef>
              <a:defRPr/>
            </a:pPr>
            <a:endParaRPr lang="es-ES_tradnl" altLang="es-ES" sz="2800" b="1" dirty="0" smtClean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s-ES" altLang="es-ES" sz="2800" b="1" dirty="0" smtClean="0">
              <a:latin typeface="Calibri" panose="020F0502020204030204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38150" y="404813"/>
            <a:ext cx="8229600" cy="1143000"/>
          </a:xfrm>
        </p:spPr>
        <p:txBody>
          <a:bodyPr/>
          <a:lstStyle/>
          <a:p>
            <a:r>
              <a:rPr altLang="es-ES" sz="3600" smtClean="0"/>
              <a:t>Para mas información y bibliografía…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-171450"/>
            <a:ext cx="8229600" cy="1143000"/>
          </a:xfrm>
        </p:spPr>
        <p:txBody>
          <a:bodyPr/>
          <a:lstStyle/>
          <a:p>
            <a:r>
              <a:rPr altLang="es-ES" smtClean="0"/>
              <a:t>INTRODUCCIÓN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58788" y="1196975"/>
            <a:ext cx="8229600" cy="39608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s-ES" alt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Los AINE son un grupo heterogéneo de compuestos con actividad analgésica, antiinflamatoria y antipirética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" altLang="es-ES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alt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Grupo terapéutico de los más utilizados a nivel mundial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s-ES" altLang="es-E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alt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En la CAPV los AINE más utilizado son ibuprofeno, naproxeno (y su asociación con omeprazol), </a:t>
            </a:r>
            <a:r>
              <a:rPr lang="es-ES" altLang="es-ES" sz="2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etoricoxib</a:t>
            </a:r>
            <a:r>
              <a:rPr lang="es-ES" alt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2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dexketoprofeno</a:t>
            </a:r>
            <a:r>
              <a:rPr lang="es-ES" alt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diclofenaco y </a:t>
            </a:r>
            <a:r>
              <a:rPr lang="es-ES" altLang="es-ES" sz="2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celecoxib</a:t>
            </a:r>
            <a:endParaRPr lang="es-ES" altLang="es-ES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" altLang="es-ES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alt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Objetivo del INFAC: actualizar la información de seguridad de los AINE, fundamentalmente su seguridad cardiovascular y renal </a:t>
            </a:r>
          </a:p>
          <a:p>
            <a:pPr>
              <a:defRPr/>
            </a:pPr>
            <a:endParaRPr lang="es-ES" altLang="es-ES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xfrm>
            <a:off x="468313" y="7938"/>
            <a:ext cx="8074025" cy="1260475"/>
          </a:xfrm>
        </p:spPr>
        <p:txBody>
          <a:bodyPr/>
          <a:lstStyle/>
          <a:p>
            <a:r>
              <a:rPr altLang="es-ES" sz="2800" smtClean="0"/>
              <a:t>MECANISMO DE ACCIÓN (I)</a:t>
            </a:r>
          </a:p>
        </p:txBody>
      </p:sp>
      <p:sp>
        <p:nvSpPr>
          <p:cNvPr id="15363" name="CuadroTexto 1"/>
          <p:cNvSpPr txBox="1">
            <a:spLocks noChangeArrowheads="1"/>
          </p:cNvSpPr>
          <p:nvPr/>
        </p:nvSpPr>
        <p:spPr bwMode="auto">
          <a:xfrm>
            <a:off x="244475" y="1262063"/>
            <a:ext cx="85217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s-ES" altLang="es-ES" sz="1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Inhiben la transformación de ácido araquidónico en prostaglandinas, por inhibición de las enzimas </a:t>
            </a:r>
            <a:r>
              <a:rPr lang="es-ES" altLang="es-ES" sz="19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ciclooxigenasas</a:t>
            </a:r>
            <a:r>
              <a:rPr lang="es-ES" altLang="es-ES" sz="1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(COX)</a:t>
            </a:r>
          </a:p>
          <a:p>
            <a:pPr>
              <a:defRPr/>
            </a:pPr>
            <a:endParaRPr lang="es-ES" altLang="es-ES" sz="19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s-ES" altLang="es-ES" sz="1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Existen dos </a:t>
            </a:r>
            <a:r>
              <a:rPr lang="es-ES" altLang="es-ES" sz="19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isoformas</a:t>
            </a:r>
            <a:r>
              <a:rPr lang="es-ES" altLang="es-ES" sz="1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principales de la COX:</a:t>
            </a:r>
          </a:p>
          <a:p>
            <a:pPr marL="342900" indent="-342900">
              <a:buFontTx/>
              <a:buChar char="-"/>
              <a:defRPr/>
            </a:pPr>
            <a:r>
              <a:rPr lang="es-ES" altLang="es-ES" sz="1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COX-1: regula procesos celulares como </a:t>
            </a:r>
            <a:r>
              <a:rPr lang="es-ES" altLang="es-ES" sz="19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citoprotección</a:t>
            </a:r>
            <a:r>
              <a:rPr lang="es-ES" altLang="es-ES" sz="1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gástrica, homeostasis vascular, agregación plaquetaria y función renal</a:t>
            </a:r>
          </a:p>
          <a:p>
            <a:pPr marL="342900" indent="-342900">
              <a:buFontTx/>
              <a:buChar char="-"/>
              <a:defRPr/>
            </a:pPr>
            <a:r>
              <a:rPr lang="es-ES" altLang="es-ES" sz="1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COX-2: inducida en tejidos como el endotelio vascular o las articulaciones durante la inflamación</a:t>
            </a:r>
          </a:p>
          <a:p>
            <a:pPr marL="342900" indent="-342900">
              <a:buFontTx/>
              <a:buChar char="-"/>
              <a:defRPr/>
            </a:pPr>
            <a:endParaRPr lang="es-ES" altLang="es-ES" sz="19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s-ES" altLang="es-E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 inhibición afecta a la actividad y al perfil de efectos adversos (EA): </a:t>
            </a:r>
          </a:p>
          <a:p>
            <a:pPr marL="342900" indent="-342900">
              <a:buFontTx/>
              <a:buChar char="-"/>
              <a:defRPr/>
            </a:pPr>
            <a:r>
              <a:rPr lang="es-ES" altLang="es-ES" sz="1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COX-1: efecto </a:t>
            </a:r>
            <a:r>
              <a:rPr lang="es-ES" altLang="es-ES" sz="19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antiagregante</a:t>
            </a:r>
            <a:r>
              <a:rPr lang="es-ES" altLang="es-ES" sz="1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plaquetario, mayor toxicidad gastrointestinal (GI)</a:t>
            </a:r>
          </a:p>
          <a:p>
            <a:pPr marL="342900" indent="-342900">
              <a:buFontTx/>
              <a:buChar char="-"/>
              <a:defRPr/>
            </a:pPr>
            <a:r>
              <a:rPr lang="es-ES" altLang="es-ES" sz="1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COX-2: efecto analgésico y antiinflamatorio, mayor toxicidad cardiovascular (CV)</a:t>
            </a:r>
          </a:p>
          <a:p>
            <a:pPr>
              <a:defRPr/>
            </a:pPr>
            <a:endParaRPr lang="es-ES" altLang="es-ES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altLang="es-ES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altLang="es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s-ES" sz="2800" smtClean="0"/>
              <a:t>MECANISMO DE ACCIÓN (II)</a:t>
            </a:r>
            <a:endParaRPr altLang="es-ES" smtClean="0"/>
          </a:p>
        </p:txBody>
      </p:sp>
      <p:sp>
        <p:nvSpPr>
          <p:cNvPr id="2" name="CuadroTexto 1"/>
          <p:cNvSpPr txBox="1"/>
          <p:nvPr/>
        </p:nvSpPr>
        <p:spPr>
          <a:xfrm>
            <a:off x="323850" y="1628775"/>
            <a:ext cx="836295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Clasificación: </a:t>
            </a:r>
          </a:p>
          <a:p>
            <a:pPr marL="342900" indent="-342900">
              <a:buFontTx/>
              <a:buChar char="-"/>
              <a:defRPr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AINE “tradicionales” (AINE-t): inhiben la COX-1 y la COX-2</a:t>
            </a:r>
          </a:p>
          <a:p>
            <a:pPr marL="342900" indent="-342900">
              <a:buFontTx/>
              <a:buChar char="-"/>
              <a:defRPr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Inhibidores selectivos de la COX-2 o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Coxib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inhibición de las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isoenzimas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puede cambiar durante el intervalo de dosis, dependiendo de la potencia y de la vida media plasmática del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AINE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388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632075"/>
            <a:ext cx="5543550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323850" y="107950"/>
            <a:ext cx="8507413" cy="1143000"/>
          </a:xfrm>
        </p:spPr>
        <p:txBody>
          <a:bodyPr/>
          <a:lstStyle/>
          <a:p>
            <a:r>
              <a:rPr altLang="es-ES" sz="2800" dirty="0" smtClean="0"/>
              <a:t>SEGURIDAD DE LOS AINE</a:t>
            </a:r>
          </a:p>
        </p:txBody>
      </p:sp>
      <p:sp>
        <p:nvSpPr>
          <p:cNvPr id="17411" name="CuadroTexto 2"/>
          <p:cNvSpPr txBox="1">
            <a:spLocks noChangeArrowheads="1"/>
          </p:cNvSpPr>
          <p:nvPr/>
        </p:nvSpPr>
        <p:spPr bwMode="auto">
          <a:xfrm>
            <a:off x="323850" y="1268413"/>
            <a:ext cx="8928100" cy="4113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  <a:defRPr/>
            </a:pPr>
            <a:r>
              <a:rPr lang="es-ES" altLang="es-ES" sz="1900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 más importantes: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GI:  úlcera péptica, hemorragia digestiva…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CV: IAM, ictus, empeoramiento de la HTA, IC…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Renales: insuficiencia renal aguda (IRA), desequilibrios electrolíticos, edemas…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Otros: hepáticos, pulmonares, hematológicos o dermatológicos</a:t>
            </a:r>
          </a:p>
          <a:p>
            <a:pPr marL="0" indent="0">
              <a:defRPr/>
            </a:pPr>
            <a:endParaRPr lang="es-ES" altLang="es-ES" sz="19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altLang="es-ES" sz="1900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Factores de riesgo de aparición de EA: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 de AINE utilizado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Dosis y duración del tratamiento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Condiciones del paciente (edad, comorbilidades). Ancianos especialmente susceptibles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Interacciones con otros medicamentos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" altLang="es-ES" sz="2000" baseline="30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" altLang="es-ES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323850" y="-100013"/>
            <a:ext cx="8578850" cy="1143001"/>
          </a:xfrm>
        </p:spPr>
        <p:txBody>
          <a:bodyPr/>
          <a:lstStyle/>
          <a:p>
            <a:r>
              <a:rPr altLang="es-ES" sz="2800" smtClean="0">
                <a:solidFill>
                  <a:srgbClr val="4BACC6"/>
                </a:solidFill>
              </a:rPr>
              <a:t>SEGURIDAD DE LOS AINE</a:t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RIESGO GASTROINTESTINAL (I)</a:t>
            </a:r>
            <a:endParaRPr altLang="es-ES" smtClean="0"/>
          </a:p>
        </p:txBody>
      </p:sp>
      <p:sp>
        <p:nvSpPr>
          <p:cNvPr id="18435" name="CuadroTexto 2"/>
          <p:cNvSpPr txBox="1">
            <a:spLocks noChangeArrowheads="1"/>
          </p:cNvSpPr>
          <p:nvPr/>
        </p:nvSpPr>
        <p:spPr bwMode="auto">
          <a:xfrm>
            <a:off x="179388" y="1042988"/>
            <a:ext cx="8856662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s-ES" altLang="es-ES" sz="20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Aumento de la toxicidad por: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Historia previa de úlcera o </a:t>
            </a: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hemorragia 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digestiva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Edad &gt; 65 años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Consumo excesivo de alcohol, tabaco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Dosis altas o uso a largo plazo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Uso concomitante de otros fármacos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gastrolesivos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glucocorticoides,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antiagregantes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plaquetarios, anticoagulantes y antidepresivos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20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Riesgos relativos de complicaciones GI: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Ketorolaco</a:t>
            </a: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piroxicam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alto</a:t>
            </a: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Diclofenaco, naproxeno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medio</a:t>
            </a: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Ibuprofeno a dosis bajas: </a:t>
            </a: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bajo</a:t>
            </a:r>
            <a:endParaRPr lang="es-ES" altLang="es-E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312738" y="0"/>
            <a:ext cx="8229600" cy="863600"/>
          </a:xfrm>
        </p:spPr>
        <p:txBody>
          <a:bodyPr/>
          <a:lstStyle/>
          <a:p>
            <a:r>
              <a:rPr altLang="es-ES" sz="2800" smtClean="0">
                <a:solidFill>
                  <a:srgbClr val="4BACC6"/>
                </a:solidFill>
              </a:rPr>
              <a:t>SEGURIDAD DE LOS AINE</a:t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RIESGO GASTROINTESTINAL (II)</a:t>
            </a:r>
            <a:endParaRPr altLang="es-ES" sz="2800" smtClean="0"/>
          </a:p>
        </p:txBody>
      </p:sp>
      <p:sp>
        <p:nvSpPr>
          <p:cNvPr id="19459" name="CuadroTexto 3"/>
          <p:cNvSpPr txBox="1">
            <a:spLocks noChangeArrowheads="1"/>
          </p:cNvSpPr>
          <p:nvPr/>
        </p:nvSpPr>
        <p:spPr bwMode="auto">
          <a:xfrm>
            <a:off x="96838" y="981075"/>
            <a:ext cx="857885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  <a:defRPr/>
            </a:pPr>
            <a:r>
              <a:rPr lang="es-ES" altLang="es-ES" sz="1800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Recomendaciones en pacientes de alto riesgo: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Uso de alternativas, si es posible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Evitar usar simultáneamente dos AINE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Usar la menor dosis eficaz y durante el menor tiempo posible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Prescribir IBP</a:t>
            </a:r>
          </a:p>
          <a:p>
            <a:pPr marL="457200" lvl="1" indent="0">
              <a:defRPr/>
            </a:pP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defRPr/>
            </a:pPr>
            <a:r>
              <a:rPr lang="es-ES" altLang="es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Recomendaciones para la prescripción de IBP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altLang="es-E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" altLang="es-ES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460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3068638"/>
            <a:ext cx="7775575" cy="193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395288" y="90488"/>
            <a:ext cx="8229600" cy="720725"/>
          </a:xfrm>
        </p:spPr>
        <p:txBody>
          <a:bodyPr/>
          <a:lstStyle/>
          <a:p>
            <a:r>
              <a:rPr altLang="es-ES" sz="2800" smtClean="0">
                <a:solidFill>
                  <a:srgbClr val="4BACC6"/>
                </a:solidFill>
              </a:rPr>
              <a:t>SEGURIDAD DE LOS AINE</a:t>
            </a:r>
            <a:br>
              <a:rPr altLang="es-ES" sz="2800" smtClean="0">
                <a:solidFill>
                  <a:srgbClr val="4BACC6"/>
                </a:solidFill>
              </a:rPr>
            </a:br>
            <a:r>
              <a:rPr altLang="es-ES" sz="2800" smtClean="0">
                <a:solidFill>
                  <a:srgbClr val="4BACC6"/>
                </a:solidFill>
              </a:rPr>
              <a:t>RIESGO CARDIOVASCULAR (I)</a:t>
            </a:r>
            <a:endParaRPr altLang="es-ES" sz="2800" smtClean="0"/>
          </a:p>
        </p:txBody>
      </p:sp>
      <p:sp>
        <p:nvSpPr>
          <p:cNvPr id="20483" name="CuadroTexto 3"/>
          <p:cNvSpPr txBox="1">
            <a:spLocks noChangeArrowheads="1"/>
          </p:cNvSpPr>
          <p:nvPr/>
        </p:nvSpPr>
        <p:spPr bwMode="auto">
          <a:xfrm>
            <a:off x="385152" y="811213"/>
            <a:ext cx="8758848" cy="5221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s-ES" altLang="es-E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Coxib</a:t>
            </a: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AINE-t 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incrementan </a:t>
            </a: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riesgo de eventos 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 graves: </a:t>
            </a: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IAM, 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ictus, IC y mortalidad </a:t>
            </a: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</a:t>
            </a: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ES" altLang="es-ES" sz="20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 riesgo CV: a dosis altas, con uso prolongado y en pacientes con enfermedad CV </a:t>
            </a: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establecida</a:t>
            </a: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CV (notas AEMPS):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Riesgo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aterotrombótico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mayor con </a:t>
            </a:r>
            <a:r>
              <a:rPr lang="es-ES" altLang="es-E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Coxib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diclofenaco,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aceclofenaco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ibuprofeno y </a:t>
            </a: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dexibuprofeno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dosis </a:t>
            </a: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altas. Contraindicación 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 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clases II-IV de la NYHA, cardiopatía isquémica, enfermedad cerebrovascular o enfermedad arterial periférica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Etoricoxib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contraindicado en </a:t>
            </a: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HTA no controlada</a:t>
            </a: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Coxib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diclofenaco e ibuprofeno a dosis altas: asociación </a:t>
            </a: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incremento IAM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Naproxeno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AINE con menor riesgo </a:t>
            </a: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problemas </a:t>
            </a:r>
            <a:r>
              <a:rPr lang="es-ES" alt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 de </a:t>
            </a:r>
            <a:r>
              <a:rPr lang="es-ES" alt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 </a:t>
            </a:r>
            <a:r>
              <a:rPr lang="es-ES" altLang="es-E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aterotrombótico</a:t>
            </a: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ES" alt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Yxz5B8gosKIc50IFAKL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jMHoTj4NvKVyizNkTnl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y7AzppM9zpyreModfXk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o 2">
    <a:dk1>
      <a:sysClr val="windowText" lastClr="000000"/>
    </a:dk1>
    <a:lt1>
      <a:sysClr val="window" lastClr="FFFFFF"/>
    </a:lt1>
    <a:dk2>
      <a:srgbClr val="4BACC6"/>
    </a:dk2>
    <a:lt2>
      <a:srgbClr val="EEECE1"/>
    </a:lt2>
    <a:accent1>
      <a:srgbClr val="31859B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CD9D10FA1F543857F910471C88E3F" ma:contentTypeVersion="12" ma:contentTypeDescription="Create a new document." ma:contentTypeScope="" ma:versionID="7fbd41f527ea1485d5ccd90662872387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b40406071a89c0f4ca00712af41b7b3b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5F2852-7E09-43B1-A764-B7A9F9787C4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f301a845-6ce7-4628-b9f3-e90712a662a6"/>
    <ds:schemaRef ds:uri="1fdafc60-6e87-4fef-9209-278af2a3ac6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1A1B501-2733-42A2-8110-06115CAAC3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EE6A93-C83A-4E6C-9B2B-0BDD819FFD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dafc60-6e87-4fef-9209-278af2a3ac6d"/>
    <ds:schemaRef ds:uri="f301a845-6ce7-4628-b9f3-e90712a66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2733</TotalTime>
  <Words>1875</Words>
  <Application>Microsoft Office PowerPoint</Application>
  <PresentationFormat>Presentación en pantalla (4:3)</PresentationFormat>
  <Paragraphs>209</Paragraphs>
  <Slides>21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Arial Unicode MS</vt:lpstr>
      <vt:lpstr>Calibri</vt:lpstr>
      <vt:lpstr>Times New Roman</vt:lpstr>
      <vt:lpstr>Verdana</vt:lpstr>
      <vt:lpstr>Wingdings</vt:lpstr>
      <vt:lpstr>3_Diseño personalizado</vt:lpstr>
      <vt:lpstr>ASPECTOS DE SEGURIDAD DE LOS AINE. RIESGO CARDIOVASCULAR Y RENAL – TRIPLE WHAMMY</vt:lpstr>
      <vt:lpstr>SUMARIO</vt:lpstr>
      <vt:lpstr>INTRODUCCIÓN</vt:lpstr>
      <vt:lpstr>MECANISMO DE ACCIÓN (I)</vt:lpstr>
      <vt:lpstr>MECANISMO DE ACCIÓN (II)</vt:lpstr>
      <vt:lpstr>SEGURIDAD DE LOS AINE</vt:lpstr>
      <vt:lpstr>SEGURIDAD DE LOS AINE RIESGO GASTROINTESTINAL (I)</vt:lpstr>
      <vt:lpstr>SEGURIDAD DE LOS AINE RIESGO GASTROINTESTINAL (II)</vt:lpstr>
      <vt:lpstr>SEGURIDAD DE LOS AINE RIESGO CARDIOVASCULAR (I)</vt:lpstr>
      <vt:lpstr>SEGURIDAD DE LOS AINE RIESGO CARDIOVASCULAR (II)</vt:lpstr>
      <vt:lpstr>SEGURIDAD DE LOS AINE RIESGO CARDIOVASCULAR (III)</vt:lpstr>
      <vt:lpstr>SEGURIDAD DE LOS AINE RIESGO CARDIOVASCULAR (IV)</vt:lpstr>
      <vt:lpstr>SEGURIDAD DE LOS AINE RIESGO CARDIOVASCULAR (V)</vt:lpstr>
      <vt:lpstr>SEGURIDAD DE LOS AINE RIESGO CARDIOVASCULAR (VI)</vt:lpstr>
      <vt:lpstr>SEGURIDAD DE LOS AINE RIESGO CARDIOVASCULAR (VII)</vt:lpstr>
      <vt:lpstr>SEGURIDAD DE LOS AINE RIESGO RENAL (I)</vt:lpstr>
      <vt:lpstr>SEGURIDAD DE LOS AINE RIESGO RENAL (II)</vt:lpstr>
      <vt:lpstr>SEGURIDAD DE LOS AINE RIESGO RENAL (III) </vt:lpstr>
      <vt:lpstr>SEGURIDAD DE LOS AINE RIESGO RENAL (IV)</vt:lpstr>
      <vt:lpstr>Presentación de PowerPoint</vt:lpstr>
      <vt:lpstr>Para mas información y bibliografía…</vt:lpstr>
    </vt:vector>
  </TitlesOfParts>
  <Company>N.G.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López Varona, Mª José</cp:lastModifiedBy>
  <cp:revision>404</cp:revision>
  <dcterms:created xsi:type="dcterms:W3CDTF">2007-11-13T08:52:06Z</dcterms:created>
  <dcterms:modified xsi:type="dcterms:W3CDTF">2021-07-15T10:22:00Z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  <property fmtid="{D5CDD505-2E9C-101B-9397-08002B2CF9AE}" pid="8" name="ContentTypeId">
    <vt:lpwstr>0x010100491CD9D10FA1F543857F910471C88E3F</vt:lpwstr>
  </property>
  <property fmtid="{D5CDD505-2E9C-101B-9397-08002B2CF9AE}" pid="9" name="FechaPublicacion">
    <vt:lpwstr/>
  </property>
  <property fmtid="{D5CDD505-2E9C-101B-9397-08002B2CF9AE}" pid="10" name="Publicado">
    <vt:lpwstr>0</vt:lpwstr>
  </property>
</Properties>
</file>