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61" r:id="rId6"/>
    <p:sldId id="262" r:id="rId7"/>
    <p:sldId id="291" r:id="rId8"/>
    <p:sldId id="293" r:id="rId9"/>
    <p:sldId id="292" r:id="rId10"/>
    <p:sldId id="290" r:id="rId11"/>
    <p:sldId id="294" r:id="rId12"/>
    <p:sldId id="295" r:id="rId13"/>
    <p:sldId id="289" r:id="rId14"/>
    <p:sldId id="301" r:id="rId15"/>
    <p:sldId id="297" r:id="rId16"/>
    <p:sldId id="299" r:id="rId17"/>
    <p:sldId id="300" r:id="rId18"/>
    <p:sldId id="268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LA MOZO AVELLANED" initials="CMA" lastIdx="4" clrIdx="0">
    <p:extLst>
      <p:ext uri="{19B8F6BF-5375-455C-9EA6-DF929625EA0E}">
        <p15:presenceInfo xmlns:p15="http://schemas.microsoft.com/office/powerpoint/2012/main" userId="S-1-5-21-3957148863-1721901046-757422038-29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6"/>
    <a:srgbClr val="5FACBC"/>
    <a:srgbClr val="33CCCC"/>
    <a:srgbClr val="00FFFF"/>
    <a:srgbClr val="00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E1C368-AA47-E925-15E6-9FC7FBD2D0C2}" v="272" dt="2020-04-06T07:13:33.121"/>
    <p1510:client id="{DD3B2C5D-0A9F-9790-2813-87B15142C085}" v="99" dt="2020-04-06T07:50:11.3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13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anda Gauna, Fatima" userId="S::f-baranda@euskadi.eus::0bf1d7cf-6138-4815-9c22-811c474799c6" providerId="AD" clId="Web-{76E1C368-AA47-E925-15E6-9FC7FBD2D0C2}"/>
    <pc:docChg chg="addSld delSld modSld">
      <pc:chgData name="Baranda Gauna, Fatima" userId="S::f-baranda@euskadi.eus::0bf1d7cf-6138-4815-9c22-811c474799c6" providerId="AD" clId="Web-{76E1C368-AA47-E925-15E6-9FC7FBD2D0C2}" dt="2020-04-06T07:13:33.121" v="258" actId="14100"/>
      <pc:docMkLst>
        <pc:docMk/>
      </pc:docMkLst>
      <pc:sldChg chg="addSp modSp new del mod setBg">
        <pc:chgData name="Baranda Gauna, Fatima" userId="S::f-baranda@euskadi.eus::0bf1d7cf-6138-4815-9c22-811c474799c6" providerId="AD" clId="Web-{76E1C368-AA47-E925-15E6-9FC7FBD2D0C2}" dt="2020-04-06T06:31:57.172" v="7"/>
        <pc:sldMkLst>
          <pc:docMk/>
          <pc:sldMk cId="2428546584" sldId="269"/>
        </pc:sldMkLst>
        <pc:picChg chg="add mod">
          <ac:chgData name="Baranda Gauna, Fatima" userId="S::f-baranda@euskadi.eus::0bf1d7cf-6138-4815-9c22-811c474799c6" providerId="AD" clId="Web-{76E1C368-AA47-E925-15E6-9FC7FBD2D0C2}" dt="2020-04-06T06:30:39.062" v="6" actId="14100"/>
          <ac:picMkLst>
            <pc:docMk/>
            <pc:sldMk cId="2428546584" sldId="269"/>
            <ac:picMk id="2" creationId="{E56C147D-A0E5-457D-B7D8-BC415A5B9B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00:59.116" v="179" actId="14100"/>
        <pc:sldMkLst>
          <pc:docMk/>
          <pc:sldMk cId="3728731341" sldId="269"/>
        </pc:sldMkLst>
        <pc:picChg chg="add mod">
          <ac:chgData name="Baranda Gauna, Fatima" userId="S::f-baranda@euskadi.eus::0bf1d7cf-6138-4815-9c22-811c474799c6" providerId="AD" clId="Web-{76E1C368-AA47-E925-15E6-9FC7FBD2D0C2}" dt="2020-04-06T07:00:59.116" v="179" actId="14100"/>
          <ac:picMkLst>
            <pc:docMk/>
            <pc:sldMk cId="3728731341" sldId="269"/>
            <ac:picMk id="2" creationId="{F51EE04F-3BA8-41CA-950E-DC4E3271F74B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1:38.636" v="183" actId="14100"/>
        <pc:sldMkLst>
          <pc:docMk/>
          <pc:sldMk cId="4185622513" sldId="270"/>
        </pc:sldMkLst>
        <pc:spChg chg="add mod">
          <ac:chgData name="Baranda Gauna, Fatima" userId="S::f-baranda@euskadi.eus::0bf1d7cf-6138-4815-9c22-811c474799c6" providerId="AD" clId="Web-{76E1C368-AA47-E925-15E6-9FC7FBD2D0C2}" dt="2020-04-06T06:45:45.751" v="101" actId="20577"/>
          <ac:spMkLst>
            <pc:docMk/>
            <pc:sldMk cId="4185622513" sldId="270"/>
            <ac:spMk id="2" creationId="{9FAC5442-8D44-46DF-99E7-15241A6AE125}"/>
          </ac:spMkLst>
        </pc:spChg>
        <pc:picChg chg="add del mod">
          <ac:chgData name="Baranda Gauna, Fatima" userId="S::f-baranda@euskadi.eus::0bf1d7cf-6138-4815-9c22-811c474799c6" providerId="AD" clId="Web-{76E1C368-AA47-E925-15E6-9FC7FBD2D0C2}" dt="2020-04-06T06:47:32.188" v="103"/>
          <ac:picMkLst>
            <pc:docMk/>
            <pc:sldMk cId="4185622513" sldId="270"/>
            <ac:picMk id="3" creationId="{108C3CC8-E37A-4F9F-8BA1-55FF80BDAF3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48:19.470" v="112"/>
          <ac:picMkLst>
            <pc:docMk/>
            <pc:sldMk cId="4185622513" sldId="270"/>
            <ac:picMk id="5" creationId="{4DF595E0-1340-4D28-B605-8915EB9435BF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51:46.938" v="123"/>
          <ac:picMkLst>
            <pc:docMk/>
            <pc:sldMk cId="4185622513" sldId="270"/>
            <ac:picMk id="7" creationId="{4D8593BC-E14B-4AF4-A357-AE8C7E00213B}"/>
          </ac:picMkLst>
        </pc:picChg>
        <pc:picChg chg="add mod">
          <ac:chgData name="Baranda Gauna, Fatima" userId="S::f-baranda@euskadi.eus::0bf1d7cf-6138-4815-9c22-811c474799c6" providerId="AD" clId="Web-{76E1C368-AA47-E925-15E6-9FC7FBD2D0C2}" dt="2020-04-06T07:01:38.636" v="183" actId="14100"/>
          <ac:picMkLst>
            <pc:docMk/>
            <pc:sldMk cId="4185622513" sldId="270"/>
            <ac:picMk id="9" creationId="{835E3A29-E842-4249-93EC-72E1DF969D56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0:43.426" v="176" actId="14100"/>
        <pc:sldMkLst>
          <pc:docMk/>
          <pc:sldMk cId="2489555973" sldId="271"/>
        </pc:sldMkLst>
        <pc:spChg chg="add mod">
          <ac:chgData name="Baranda Gauna, Fatima" userId="S::f-baranda@euskadi.eus::0bf1d7cf-6138-4815-9c22-811c474799c6" providerId="AD" clId="Web-{76E1C368-AA47-E925-15E6-9FC7FBD2D0C2}" dt="2020-04-06T07:00:34.715" v="172" actId="20577"/>
          <ac:spMkLst>
            <pc:docMk/>
            <pc:sldMk cId="2489555973" sldId="271"/>
            <ac:spMk id="4" creationId="{C1AACFCF-37A0-428D-AF85-2603AE251F91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0:43.426" v="176" actId="14100"/>
          <ac:picMkLst>
            <pc:docMk/>
            <pc:sldMk cId="2489555973" sldId="271"/>
            <ac:picMk id="2" creationId="{3BA11397-AE9A-41EA-8685-AA50FF60528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7:00:25.357" v="170"/>
          <ac:picMkLst>
            <pc:docMk/>
            <pc:sldMk cId="2489555973" sldId="271"/>
            <ac:picMk id="5" creationId="{76A3CBE7-9156-48A5-8EC5-9F6332027808}"/>
          </ac:picMkLst>
        </pc:picChg>
      </pc:sldChg>
      <pc:sldChg chg="new del">
        <pc:chgData name="Baranda Gauna, Fatima" userId="S::f-baranda@euskadi.eus::0bf1d7cf-6138-4815-9c22-811c474799c6" providerId="AD" clId="Web-{76E1C368-AA47-E925-15E6-9FC7FBD2D0C2}" dt="2020-04-06T07:01:13.832" v="181"/>
        <pc:sldMkLst>
          <pc:docMk/>
          <pc:sldMk cId="1078788503" sldId="272"/>
        </pc:sldMkLst>
      </pc:sldChg>
      <pc:sldChg chg="addSp modSp new">
        <pc:chgData name="Baranda Gauna, Fatima" userId="S::f-baranda@euskadi.eus::0bf1d7cf-6138-4815-9c22-811c474799c6" providerId="AD" clId="Web-{76E1C368-AA47-E925-15E6-9FC7FBD2D0C2}" dt="2020-04-06T07:02:57.401" v="202" actId="14100"/>
        <pc:sldMkLst>
          <pc:docMk/>
          <pc:sldMk cId="3658200831" sldId="272"/>
        </pc:sldMkLst>
        <pc:spChg chg="add mod">
          <ac:chgData name="Baranda Gauna, Fatima" userId="S::f-baranda@euskadi.eus::0bf1d7cf-6138-4815-9c22-811c474799c6" providerId="AD" clId="Web-{76E1C368-AA47-E925-15E6-9FC7FBD2D0C2}" dt="2020-04-06T07:02:15.803" v="193" actId="20577"/>
          <ac:spMkLst>
            <pc:docMk/>
            <pc:sldMk cId="3658200831" sldId="272"/>
            <ac:spMk id="2" creationId="{775D8265-14AD-4B48-A7C1-8814100C0DDB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2:57.401" v="202" actId="14100"/>
          <ac:picMkLst>
            <pc:docMk/>
            <pc:sldMk cId="3658200831" sldId="272"/>
            <ac:picMk id="3" creationId="{0C505E79-D10C-48C0-B7FE-80F0129136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13:33.121" v="258" actId="14100"/>
        <pc:sldMkLst>
          <pc:docMk/>
          <pc:sldMk cId="245695269" sldId="273"/>
        </pc:sldMkLst>
        <pc:spChg chg="add mod">
          <ac:chgData name="Baranda Gauna, Fatima" userId="S::f-baranda@euskadi.eus::0bf1d7cf-6138-4815-9c22-811c474799c6" providerId="AD" clId="Web-{76E1C368-AA47-E925-15E6-9FC7FBD2D0C2}" dt="2020-04-06T07:13:25.230" v="257" actId="14100"/>
          <ac:spMkLst>
            <pc:docMk/>
            <pc:sldMk cId="245695269" sldId="273"/>
            <ac:spMk id="2" creationId="{2947CB10-5484-48E6-A09B-604EF4FA543E}"/>
          </ac:spMkLst>
        </pc:spChg>
        <pc:spChg chg="add mod">
          <ac:chgData name="Baranda Gauna, Fatima" userId="S::f-baranda@euskadi.eus::0bf1d7cf-6138-4815-9c22-811c474799c6" providerId="AD" clId="Web-{76E1C368-AA47-E925-15E6-9FC7FBD2D0C2}" dt="2020-04-06T07:13:33.121" v="258" actId="14100"/>
          <ac:spMkLst>
            <pc:docMk/>
            <pc:sldMk cId="245695269" sldId="273"/>
            <ac:spMk id="3" creationId="{6D44997C-5886-4D6D-A020-B4D9A72AB986}"/>
          </ac:spMkLst>
        </pc:spChg>
      </pc:sldChg>
      <pc:sldChg chg="new del">
        <pc:chgData name="Baranda Gauna, Fatima" userId="S::f-baranda@euskadi.eus::0bf1d7cf-6138-4815-9c22-811c474799c6" providerId="AD" clId="Web-{76E1C368-AA47-E925-15E6-9FC7FBD2D0C2}" dt="2020-04-06T07:04:16.011" v="204"/>
        <pc:sldMkLst>
          <pc:docMk/>
          <pc:sldMk cId="913778816" sldId="273"/>
        </pc:sldMkLst>
      </pc:sldChg>
    </pc:docChg>
  </pc:docChgLst>
  <pc:docChgLst>
    <pc:chgData name="Baranda Gauna, Fatima" userId="S::f-baranda@euskadi.eus::0bf1d7cf-6138-4815-9c22-811c474799c6" providerId="AD" clId="Web-{DD3B2C5D-0A9F-9790-2813-87B15142C085}"/>
    <pc:docChg chg="modSld">
      <pc:chgData name="Baranda Gauna, Fatima" userId="S::f-baranda@euskadi.eus::0bf1d7cf-6138-4815-9c22-811c474799c6" providerId="AD" clId="Web-{DD3B2C5D-0A9F-9790-2813-87B15142C085}" dt="2020-04-06T07:50:11.347" v="89" actId="14100"/>
      <pc:docMkLst>
        <pc:docMk/>
      </pc:docMkLst>
      <pc:sldChg chg="modSp">
        <pc:chgData name="Baranda Gauna, Fatima" userId="S::f-baranda@euskadi.eus::0bf1d7cf-6138-4815-9c22-811c474799c6" providerId="AD" clId="Web-{DD3B2C5D-0A9F-9790-2813-87B15142C085}" dt="2020-04-06T07:50:11.347" v="89" actId="14100"/>
        <pc:sldMkLst>
          <pc:docMk/>
          <pc:sldMk cId="3399147812" sldId="261"/>
        </pc:sldMkLst>
        <pc:spChg chg="mod">
          <ac:chgData name="Baranda Gauna, Fatima" userId="S::f-baranda@euskadi.eus::0bf1d7cf-6138-4815-9c22-811c474799c6" providerId="AD" clId="Web-{DD3B2C5D-0A9F-9790-2813-87B15142C085}" dt="2020-04-06T07:50:11.347" v="89" actId="14100"/>
          <ac:spMkLst>
            <pc:docMk/>
            <pc:sldMk cId="3399147812" sldId="261"/>
            <ac:spMk id="3" creationId="{00000000-0000-0000-0000-000000000000}"/>
          </ac:spMkLst>
        </pc:spChg>
      </pc:sldChg>
      <pc:sldChg chg="addSp delSp modSp">
        <pc:chgData name="Baranda Gauna, Fatima" userId="S::f-baranda@euskadi.eus::0bf1d7cf-6138-4815-9c22-811c474799c6" providerId="AD" clId="Web-{DD3B2C5D-0A9F-9790-2813-87B15142C085}" dt="2020-04-06T07:42:10.391" v="70" actId="14100"/>
        <pc:sldMkLst>
          <pc:docMk/>
          <pc:sldMk cId="3728731341" sldId="269"/>
        </pc:sldMkLst>
        <pc:picChg chg="del mod">
          <ac:chgData name="Baranda Gauna, Fatima" userId="S::f-baranda@euskadi.eus::0bf1d7cf-6138-4815-9c22-811c474799c6" providerId="AD" clId="Web-{DD3B2C5D-0A9F-9790-2813-87B15142C085}" dt="2020-04-06T07:40:07.922" v="56"/>
          <ac:picMkLst>
            <pc:docMk/>
            <pc:sldMk cId="3728731341" sldId="269"/>
            <ac:picMk id="2" creationId="{F51EE04F-3BA8-41CA-950E-DC4E3271F74B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1:57.563" v="65"/>
          <ac:picMkLst>
            <pc:docMk/>
            <pc:sldMk cId="3728731341" sldId="269"/>
            <ac:picMk id="3" creationId="{9914070D-EC95-4C78-91D9-B6501DF99813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2:10.391" v="70" actId="14100"/>
          <ac:picMkLst>
            <pc:docMk/>
            <pc:sldMk cId="3728731341" sldId="269"/>
            <ac:picMk id="5" creationId="{71AFB421-E418-49C3-A065-1EC851F8317E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3:50.673" v="76" actId="14100"/>
        <pc:sldMkLst>
          <pc:docMk/>
          <pc:sldMk cId="4185622513" sldId="270"/>
        </pc:sldMkLst>
        <pc:picChg chg="add del mod">
          <ac:chgData name="Baranda Gauna, Fatima" userId="S::f-baranda@euskadi.eus::0bf1d7cf-6138-4815-9c22-811c474799c6" providerId="AD" clId="Web-{DD3B2C5D-0A9F-9790-2813-87B15142C085}" dt="2020-04-06T07:21:30.042" v="19"/>
          <ac:picMkLst>
            <pc:docMk/>
            <pc:sldMk cId="4185622513" sldId="270"/>
            <ac:picMk id="3" creationId="{850D8597-508A-46BE-A544-AE4FD5DD6C5D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1:42.217" v="38"/>
          <ac:picMkLst>
            <pc:docMk/>
            <pc:sldMk cId="4185622513" sldId="270"/>
            <ac:picMk id="5" creationId="{04D7D95F-403A-45E3-A5EC-84FD1418B520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3:09.779" v="49"/>
          <ac:picMkLst>
            <pc:docMk/>
            <pc:sldMk cId="4185622513" sldId="270"/>
            <ac:picMk id="7" creationId="{07B2C014-F5A2-4DD1-A654-AC52FCE84E55}"/>
          </ac:picMkLst>
        </pc:picChg>
        <pc:picChg chg="del mod">
          <ac:chgData name="Baranda Gauna, Fatima" userId="S::f-baranda@euskadi.eus::0bf1d7cf-6138-4815-9c22-811c474799c6" providerId="AD" clId="Web-{DD3B2C5D-0A9F-9790-2813-87B15142C085}" dt="2020-04-06T07:20:10.010" v="11"/>
          <ac:picMkLst>
            <pc:docMk/>
            <pc:sldMk cId="4185622513" sldId="270"/>
            <ac:picMk id="9" creationId="{835E3A29-E842-4249-93EC-72E1DF969D56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3:37.892" v="71"/>
          <ac:picMkLst>
            <pc:docMk/>
            <pc:sldMk cId="4185622513" sldId="270"/>
            <ac:picMk id="10" creationId="{62756E33-2A25-43A1-B617-19346F6E4560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3:50.673" v="76" actId="14100"/>
          <ac:picMkLst>
            <pc:docMk/>
            <pc:sldMk cId="4185622513" sldId="270"/>
            <ac:picMk id="12" creationId="{87FEE0EE-F0E9-4A4F-8A6F-94C4306729FF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7:41.190" v="88" actId="14100"/>
        <pc:sldMkLst>
          <pc:docMk/>
          <pc:sldMk cId="2489555973" sldId="271"/>
        </pc:sldMkLst>
        <pc:picChg chg="del mod">
          <ac:chgData name="Baranda Gauna, Fatima" userId="S::f-baranda@euskadi.eus::0bf1d7cf-6138-4815-9c22-811c474799c6" providerId="AD" clId="Web-{DD3B2C5D-0A9F-9790-2813-87B15142C085}" dt="2020-04-06T07:46:43.080" v="79"/>
          <ac:picMkLst>
            <pc:docMk/>
            <pc:sldMk cId="2489555973" sldId="271"/>
            <ac:picMk id="2" creationId="{3BA11397-AE9A-41EA-8685-AA50FF60528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7:41.190" v="88" actId="14100"/>
          <ac:picMkLst>
            <pc:docMk/>
            <pc:sldMk cId="2489555973" sldId="271"/>
            <ac:picMk id="3" creationId="{44180E02-F533-4335-B6F0-5E20F8A882E8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23:47.777" v="37" actId="14100"/>
        <pc:sldMkLst>
          <pc:docMk/>
          <pc:sldMk cId="3658200831" sldId="272"/>
        </pc:sldMkLst>
        <pc:picChg chg="del mod">
          <ac:chgData name="Baranda Gauna, Fatima" userId="S::f-baranda@euskadi.eus::0bf1d7cf-6138-4815-9c22-811c474799c6" providerId="AD" clId="Web-{DD3B2C5D-0A9F-9790-2813-87B15142C085}" dt="2020-04-06T07:23:22.824" v="28"/>
          <ac:picMkLst>
            <pc:docMk/>
            <pc:sldMk cId="3658200831" sldId="272"/>
            <ac:picMk id="3" creationId="{0C505E79-D10C-48C0-B7FE-80F01291364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23:47.777" v="37" actId="14100"/>
          <ac:picMkLst>
            <pc:docMk/>
            <pc:sldMk cId="3658200831" sldId="272"/>
            <ac:picMk id="4" creationId="{B4D19E07-74C7-4F66-A811-11DFE09AB7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20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6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FFFA424-AD97-4C4D-A89D-E58087538225}"/>
              </a:ext>
            </a:extLst>
          </p:cNvPr>
          <p:cNvSpPr txBox="1"/>
          <p:nvPr userDrawn="1"/>
        </p:nvSpPr>
        <p:spPr>
          <a:xfrm>
            <a:off x="628650" y="1868557"/>
            <a:ext cx="7886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400" dirty="0">
                <a:solidFill>
                  <a:srgbClr val="5FB1B6"/>
                </a:solidFill>
              </a:rPr>
              <a:t>Haga clic para modificar los estilos de texto del patrón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dirty="0">
                <a:solidFill>
                  <a:srgbClr val="5FB1B6"/>
                </a:solidFill>
              </a:rPr>
              <a:t>Segundo nivel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800" dirty="0">
                <a:solidFill>
                  <a:srgbClr val="5FB1B6"/>
                </a:solidFill>
              </a:rPr>
              <a:t>Tercer nivel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dirty="0">
                <a:solidFill>
                  <a:srgbClr val="5FB1B6"/>
                </a:solidFill>
              </a:rPr>
              <a:t>Cuarto nivel</a:t>
            </a:r>
          </a:p>
          <a:p>
            <a:pPr marL="2114550" marR="0" lvl="4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400" dirty="0">
                <a:solidFill>
                  <a:srgbClr val="5FB1B6"/>
                </a:solidFill>
              </a:rPr>
              <a:t>Quinto nivel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5FB1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uchillo&#10;&#10;Descripción generada automáticamente">
            <a:extLst>
              <a:ext uri="{FF2B5EF4-FFF2-40B4-BE49-F238E27FC236}">
                <a16:creationId xmlns:a16="http://schemas.microsoft.com/office/drawing/2014/main" id="{8011B798-7356-844C-B7D3-FE4FE2313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3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8235" y="2387601"/>
            <a:ext cx="8855765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9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66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4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63" r:id="rId4"/>
    <p:sldLayoutId id="214748367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FB1B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kadi.eus/contenidos/informacion/cevime_infac_2021/es_def/adjuntos/INFAC_Vol_29_5_diabetes.pdf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5794" y="746299"/>
            <a:ext cx="858229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dirty="0">
                <a:solidFill>
                  <a:srgbClr val="4BACC6"/>
                </a:solidFill>
                <a:latin typeface="Arial Black" pitchFamily="34" charset="0"/>
              </a:rPr>
              <a:t>2021 ACTUALIZACIÓN DEL TRATAMIENTO FARMACOLÓGICO DE LA HIPERGLUCEMIA EN LA DIABETES TIPO </a:t>
            </a:r>
            <a:r>
              <a:rPr lang="es-ES" sz="4000" dirty="0" smtClean="0">
                <a:solidFill>
                  <a:srgbClr val="4BACC6"/>
                </a:solidFill>
                <a:latin typeface="Arial Black" pitchFamily="34" charset="0"/>
              </a:rPr>
              <a:t>2</a:t>
            </a:r>
            <a:endParaRPr lang="es-ES" sz="4000" dirty="0">
              <a:solidFill>
                <a:srgbClr val="4BACC6"/>
              </a:solidFill>
              <a:latin typeface="Arial Black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834700" y="4341784"/>
            <a:ext cx="3474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/>
            <a:r>
              <a:rPr lang="es-ES_tradnl" sz="3600" dirty="0" err="1" smtClean="0">
                <a:solidFill>
                  <a:srgbClr val="4BACC6"/>
                </a:solidFill>
                <a:latin typeface="Arial Black" pitchFamily="34" charset="0"/>
              </a:rPr>
              <a:t>Vol</a:t>
            </a:r>
            <a:r>
              <a:rPr lang="es-ES_tradnl" sz="3600" dirty="0" smtClean="0">
                <a:solidFill>
                  <a:srgbClr val="4BACC6"/>
                </a:solidFill>
                <a:latin typeface="Arial Black" pitchFamily="34" charset="0"/>
              </a:rPr>
              <a:t> 29, nº 05 </a:t>
            </a:r>
            <a:endParaRPr lang="es-ES" sz="3600" dirty="0">
              <a:solidFill>
                <a:srgbClr val="4BACC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2698" y="0"/>
            <a:ext cx="8373290" cy="754216"/>
          </a:xfrm>
        </p:spPr>
        <p:txBody>
          <a:bodyPr/>
          <a:lstStyle/>
          <a:p>
            <a:r>
              <a:rPr lang="es-ES" sz="2000" dirty="0"/>
              <a:t>PROPUESTA DE TRATAMIENTO FARMACOLÓGICO EN DM2:  </a:t>
            </a:r>
            <a:r>
              <a:rPr lang="es-ES" sz="2000" u="sng" dirty="0"/>
              <a:t>Tratamiento </a:t>
            </a:r>
            <a:r>
              <a:rPr lang="es-ES" sz="2000" u="sng" dirty="0" smtClean="0"/>
              <a:t>combinado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076" y="754216"/>
            <a:ext cx="8733802" cy="471469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Se recomienda añadir un segundo fármaco </a:t>
            </a:r>
            <a:r>
              <a:rPr lang="es-ES" sz="1600" b="1" dirty="0"/>
              <a:t>en las siguientes situaciones</a:t>
            </a:r>
            <a:r>
              <a:rPr lang="es-ES" sz="1600" dirty="0"/>
              <a:t>:</a:t>
            </a:r>
          </a:p>
          <a:p>
            <a:pPr marL="800100" lvl="1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Pacientes en monoterapia </a:t>
            </a:r>
            <a:r>
              <a:rPr lang="es-ES" sz="1600" dirty="0"/>
              <a:t>(</a:t>
            </a:r>
            <a:r>
              <a:rPr lang="es-ES" sz="1600" dirty="0" smtClean="0"/>
              <a:t>habitual. MET) </a:t>
            </a:r>
            <a:r>
              <a:rPr lang="es-ES" sz="1600" dirty="0"/>
              <a:t>que no alcancen </a:t>
            </a:r>
            <a:r>
              <a:rPr lang="es-ES" sz="1600" dirty="0" smtClean="0"/>
              <a:t>objetivos de control </a:t>
            </a:r>
            <a:r>
              <a:rPr lang="es-ES" sz="1600" dirty="0"/>
              <a:t>glucémico.</a:t>
            </a:r>
          </a:p>
          <a:p>
            <a:pPr marL="800100" lvl="1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Pacientes </a:t>
            </a:r>
            <a:r>
              <a:rPr lang="es-ES" sz="1600" dirty="0"/>
              <a:t>con ERC, </a:t>
            </a:r>
            <a:r>
              <a:rPr lang="es-ES" sz="1600" dirty="0" smtClean="0"/>
              <a:t>IC-</a:t>
            </a:r>
            <a:r>
              <a:rPr lang="es-ES" sz="1600" dirty="0" err="1" smtClean="0"/>
              <a:t>FEr</a:t>
            </a:r>
            <a:r>
              <a:rPr lang="es-ES" sz="1600" dirty="0" smtClean="0"/>
              <a:t> </a:t>
            </a:r>
            <a:r>
              <a:rPr lang="es-ES" sz="1600" dirty="0"/>
              <a:t>o ECV establecida/alto </a:t>
            </a:r>
            <a:r>
              <a:rPr lang="es-ES" sz="1600" dirty="0" smtClean="0"/>
              <a:t>RCV (controversia): </a:t>
            </a:r>
          </a:p>
          <a:p>
            <a:pPr marL="1257300" lvl="2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200" dirty="0" smtClean="0"/>
              <a:t>Varias </a:t>
            </a:r>
            <a:r>
              <a:rPr lang="es-ES" sz="1200" dirty="0"/>
              <a:t>guías recomiendan considerar la adición de un segundo fármaco independientemente del control glucémico, con el objetivo de reducir el riesgo de eventos CV o </a:t>
            </a:r>
            <a:r>
              <a:rPr lang="es-ES" sz="1200" dirty="0" smtClean="0"/>
              <a:t>renales.</a:t>
            </a:r>
          </a:p>
          <a:p>
            <a:pPr marL="1257300" lvl="2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200" dirty="0" smtClean="0"/>
              <a:t>Otras  guías </a:t>
            </a:r>
            <a:r>
              <a:rPr lang="es-ES" sz="1200" dirty="0"/>
              <a:t>recomiendan añadir el segundo fármaco cuando no se alcanzan los objetivos de control </a:t>
            </a:r>
            <a:r>
              <a:rPr lang="es-ES" sz="1200" dirty="0" smtClean="0"/>
              <a:t>glucémico, ya </a:t>
            </a:r>
            <a:r>
              <a:rPr lang="es-ES" sz="1200" dirty="0"/>
              <a:t>que en la mayor parte de los ECA-CV con </a:t>
            </a:r>
            <a:r>
              <a:rPr lang="es-ES" sz="1200" dirty="0" err="1"/>
              <a:t>gliflozinas</a:t>
            </a:r>
            <a:r>
              <a:rPr lang="es-ES" sz="1200" dirty="0"/>
              <a:t> y arGLP-1 la HbA1c basal era superior al 8% y siempre &gt;7%. </a:t>
            </a:r>
            <a:endParaRPr lang="es-ES" sz="1200" dirty="0" smtClean="0"/>
          </a:p>
          <a:p>
            <a:pPr marL="342900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600" b="1" dirty="0" smtClean="0"/>
              <a:t>Elección </a:t>
            </a:r>
            <a:r>
              <a:rPr lang="es-ES" sz="1600" b="1" dirty="0"/>
              <a:t>del fármaco a </a:t>
            </a:r>
            <a:r>
              <a:rPr lang="es-ES" sz="1600" b="1" dirty="0" smtClean="0"/>
              <a:t>añadir</a:t>
            </a:r>
            <a:r>
              <a:rPr lang="es-ES" sz="1600" dirty="0" smtClean="0"/>
              <a:t>: </a:t>
            </a:r>
            <a:r>
              <a:rPr lang="es-ES" sz="1100" dirty="0"/>
              <a:t>según condicionantes clínicos, años de evolución de la enfermedad, el nivel de hiperglucemia y objetivos de tratamiento, preferencias de los pacientes, edad y expectativas de vida, carga de la enfermedad y tratamiento, perfil de reacciones adversas de los medicamentos, riesgo de hipoglucemias u otros efectos adversos y el coste de los fármacos.</a:t>
            </a:r>
          </a:p>
          <a:p>
            <a:pPr marL="342900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Elección </a:t>
            </a:r>
            <a:r>
              <a:rPr lang="es-ES" sz="1600" b="1" dirty="0" smtClean="0"/>
              <a:t>según condicionante clínico predominante </a:t>
            </a:r>
            <a:r>
              <a:rPr lang="es-ES" sz="1600" dirty="0" smtClean="0"/>
              <a:t>(</a:t>
            </a:r>
            <a:r>
              <a:rPr lang="es-ES" sz="1600" b="1" dirty="0" smtClean="0"/>
              <a:t>Ver algoritmo</a:t>
            </a:r>
            <a:r>
              <a:rPr lang="es-ES" sz="1600" dirty="0" smtClean="0"/>
              <a:t>). </a:t>
            </a:r>
          </a:p>
          <a:p>
            <a:pPr marL="800100" lvl="1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200" dirty="0" smtClean="0"/>
              <a:t>ECV: </a:t>
            </a:r>
            <a:r>
              <a:rPr lang="es-ES" sz="1200" dirty="0" err="1" smtClean="0"/>
              <a:t>gliflozinas</a:t>
            </a:r>
            <a:r>
              <a:rPr lang="es-ES" sz="1200" dirty="0" smtClean="0"/>
              <a:t> de elección </a:t>
            </a:r>
            <a:r>
              <a:rPr lang="es-ES" sz="1100" dirty="0" smtClean="0"/>
              <a:t>(disminución de eventos CV, IC y renales, vía oral, menor coste, sin visado). </a:t>
            </a:r>
            <a:r>
              <a:rPr lang="es-ES" sz="1200" dirty="0" smtClean="0"/>
              <a:t>Si </a:t>
            </a:r>
            <a:r>
              <a:rPr lang="es-ES" sz="1200" dirty="0" err="1" smtClean="0"/>
              <a:t>gliflozinas</a:t>
            </a:r>
            <a:r>
              <a:rPr lang="es-ES" sz="1200" dirty="0" smtClean="0"/>
              <a:t> contraindicadas (p. ej. </a:t>
            </a:r>
            <a:r>
              <a:rPr lang="es-ES" sz="1200" dirty="0" err="1" smtClean="0"/>
              <a:t>FGe</a:t>
            </a:r>
            <a:r>
              <a:rPr lang="es-ES" sz="1200" dirty="0" smtClean="0"/>
              <a:t> &lt;30 ml/min/1,73 m</a:t>
            </a:r>
            <a:r>
              <a:rPr lang="es-ES" sz="1200" baseline="30000" dirty="0" smtClean="0"/>
              <a:t>2</a:t>
            </a:r>
            <a:r>
              <a:rPr lang="es-ES" sz="1200" dirty="0" smtClean="0"/>
              <a:t>) o no aconsejadas (</a:t>
            </a:r>
            <a:r>
              <a:rPr lang="es-ES" sz="1200" dirty="0" err="1" smtClean="0"/>
              <a:t>arteriopatía</a:t>
            </a:r>
            <a:r>
              <a:rPr lang="es-ES" sz="1200" dirty="0" smtClean="0"/>
              <a:t> periférica, amputación previa, efectos adversos): ar-GLP-1.  </a:t>
            </a:r>
          </a:p>
          <a:p>
            <a:pPr marL="800100" lvl="1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200" dirty="0" smtClean="0"/>
              <a:t>IC-</a:t>
            </a:r>
            <a:r>
              <a:rPr lang="es-ES" sz="1200" dirty="0" err="1" smtClean="0"/>
              <a:t>FEr</a:t>
            </a:r>
            <a:r>
              <a:rPr lang="es-ES" sz="1200" dirty="0" smtClean="0"/>
              <a:t>: </a:t>
            </a:r>
            <a:r>
              <a:rPr lang="es-ES" sz="1200" dirty="0" err="1" smtClean="0"/>
              <a:t>gliflozinas</a:t>
            </a:r>
            <a:endParaRPr lang="es-ES" sz="1200" dirty="0" smtClean="0"/>
          </a:p>
          <a:p>
            <a:pPr marL="800100" lvl="1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200" dirty="0" smtClean="0"/>
              <a:t>ERC: </a:t>
            </a:r>
            <a:r>
              <a:rPr lang="es-ES" sz="1200" dirty="0" err="1" smtClean="0"/>
              <a:t>gliflozinas</a:t>
            </a:r>
            <a:r>
              <a:rPr lang="es-ES" sz="1200" dirty="0" smtClean="0"/>
              <a:t> o arGLP-1, según </a:t>
            </a:r>
            <a:r>
              <a:rPr lang="es-ES" sz="1200" dirty="0" err="1" smtClean="0"/>
              <a:t>FGe</a:t>
            </a:r>
            <a:r>
              <a:rPr lang="es-ES" sz="1200" dirty="0" smtClean="0"/>
              <a:t>.</a:t>
            </a:r>
          </a:p>
          <a:p>
            <a:pPr marL="800100" lvl="1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200" dirty="0" smtClean="0"/>
              <a:t>Fragilidad: </a:t>
            </a:r>
            <a:r>
              <a:rPr lang="es-ES" sz="1200" dirty="0" err="1" smtClean="0"/>
              <a:t>gliptinas</a:t>
            </a:r>
            <a:r>
              <a:rPr lang="es-ES" sz="1200" dirty="0" smtClean="0"/>
              <a:t>, por su fácil manejo y buena tolerancia. </a:t>
            </a:r>
          </a:p>
          <a:p>
            <a:pPr marL="800100" lvl="1" indent="-34290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200" dirty="0" smtClean="0"/>
              <a:t>Obesidad</a:t>
            </a:r>
            <a:r>
              <a:rPr lang="es-ES" sz="1200" dirty="0"/>
              <a:t>: priorizar </a:t>
            </a:r>
            <a:r>
              <a:rPr lang="es-ES" sz="1200" dirty="0" err="1"/>
              <a:t>gliflozinas</a:t>
            </a:r>
            <a:r>
              <a:rPr lang="es-ES" sz="1200" dirty="0"/>
              <a:t> o ar-GLP-1, por la disminución del peso</a:t>
            </a:r>
            <a:endParaRPr lang="es-ES" sz="1200" dirty="0" smtClean="0"/>
          </a:p>
          <a:p>
            <a:pPr marL="171450" indent="-171450" algn="just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600" b="1" dirty="0" smtClean="0"/>
              <a:t>Sin condicionante clínico predominante</a:t>
            </a:r>
            <a:r>
              <a:rPr lang="es-ES" sz="1600" dirty="0" smtClean="0"/>
              <a:t>, selección  según: ni</a:t>
            </a:r>
            <a:r>
              <a:rPr lang="es-ES" sz="1400" dirty="0" smtClean="0"/>
              <a:t>vel </a:t>
            </a:r>
            <a:r>
              <a:rPr lang="es-ES" sz="1400" dirty="0"/>
              <a:t>de </a:t>
            </a:r>
            <a:r>
              <a:rPr lang="es-ES" sz="1400" dirty="0" smtClean="0"/>
              <a:t>hiperglucemia (fármacos con mayor efecto hipoglucemiante,  menor coste (</a:t>
            </a:r>
            <a:r>
              <a:rPr lang="es-ES" sz="1400" dirty="0" err="1" smtClean="0"/>
              <a:t>sulfonilureas</a:t>
            </a:r>
            <a:r>
              <a:rPr lang="es-ES" sz="1400" dirty="0" smtClean="0"/>
              <a:t>).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80588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40" y="325454"/>
            <a:ext cx="8905875" cy="5715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2" y="994176"/>
            <a:ext cx="9079228" cy="586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9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85458" y="78153"/>
            <a:ext cx="9143999" cy="831128"/>
          </a:xfrm>
        </p:spPr>
        <p:txBody>
          <a:bodyPr/>
          <a:lstStyle/>
          <a:p>
            <a:r>
              <a:rPr lang="es-ES" sz="2000" dirty="0"/>
              <a:t>PROPUESTA DE TRATAMIENTO FARMACOLÓGICO EN </a:t>
            </a:r>
            <a:r>
              <a:rPr lang="es-ES" sz="2000" dirty="0" smtClean="0"/>
              <a:t>DM2: </a:t>
            </a: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" sz="2000" u="sng" dirty="0" smtClean="0"/>
              <a:t>Intensificación </a:t>
            </a:r>
            <a:r>
              <a:rPr lang="es-ES" sz="2000" u="sng" dirty="0"/>
              <a:t>del tratamiento</a:t>
            </a:r>
            <a:r>
              <a:rPr lang="es-ES" sz="2000" dirty="0"/>
              <a:t>: </a:t>
            </a:r>
            <a:r>
              <a:rPr lang="es-ES" sz="2000" u="sng" dirty="0" smtClean="0"/>
              <a:t>¿</a:t>
            </a:r>
            <a:r>
              <a:rPr lang="es-ES" sz="2000" u="sng" dirty="0"/>
              <a:t>Insulina, arGLP-1 o triple </a:t>
            </a:r>
            <a:r>
              <a:rPr lang="es-ES" sz="2000" u="sng" dirty="0" smtClean="0"/>
              <a:t>terapia oral?</a:t>
            </a:r>
            <a:endParaRPr lang="es-ES" sz="1800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6976" y="1031482"/>
            <a:ext cx="8530045" cy="494202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La intensificación del tratamiento más allá de la </a:t>
            </a:r>
            <a:r>
              <a:rPr lang="es-ES" sz="1600" dirty="0" err="1"/>
              <a:t>biterapia</a:t>
            </a:r>
            <a:r>
              <a:rPr lang="es-ES" sz="1600" dirty="0"/>
              <a:t> para mantener el control glucémico debe </a:t>
            </a:r>
            <a:r>
              <a:rPr lang="es-ES" sz="1600" b="1" dirty="0"/>
              <a:t>considerar el impacto de los efectos adversos</a:t>
            </a:r>
            <a:r>
              <a:rPr lang="es-ES" sz="1600" dirty="0"/>
              <a:t> sobre la comorbilidad, la carga de tratamiento, la evolución de la enfermedad y el coste. </a:t>
            </a:r>
            <a:endParaRPr lang="es-ES" sz="1600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El </a:t>
            </a:r>
            <a:r>
              <a:rPr lang="es-ES" sz="1600" dirty="0"/>
              <a:t>objetivo de HbA1c y la terapia a añadir se debe </a:t>
            </a:r>
            <a:r>
              <a:rPr lang="es-ES" sz="1600" b="1" dirty="0"/>
              <a:t>valorar en el contexto de otras intervenciones sobre factores de riesgo CV</a:t>
            </a:r>
            <a:r>
              <a:rPr lang="es-ES" sz="1600" dirty="0"/>
              <a:t> (presión arterial, </a:t>
            </a:r>
            <a:r>
              <a:rPr lang="es-ES" sz="1600" dirty="0" err="1"/>
              <a:t>estatinas</a:t>
            </a:r>
            <a:r>
              <a:rPr lang="es-ES" sz="1600" dirty="0"/>
              <a:t>, dieta, ejercicio, tratamiento </a:t>
            </a:r>
            <a:r>
              <a:rPr lang="es-ES" sz="1600" dirty="0" err="1"/>
              <a:t>antitrombótico</a:t>
            </a:r>
            <a:r>
              <a:rPr lang="es-ES" sz="1600" dirty="0"/>
              <a:t>, etc.) y la adherencia a los tratamientos previos. </a:t>
            </a:r>
            <a:endParaRPr lang="es-ES" sz="1600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Es </a:t>
            </a:r>
            <a:r>
              <a:rPr lang="es-ES" sz="1600" dirty="0"/>
              <a:t>imprescindible realizar un </a:t>
            </a:r>
            <a:r>
              <a:rPr lang="es-ES" sz="1600" b="1" dirty="0"/>
              <a:t>seguimiento de la efectividad y de los efectos adversos </a:t>
            </a:r>
            <a:r>
              <a:rPr lang="es-ES" sz="1600" dirty="0"/>
              <a:t>de los medicamentos nuevos añadidos y </a:t>
            </a:r>
            <a:r>
              <a:rPr lang="es-ES" sz="1600" b="1" dirty="0"/>
              <a:t>acordar el objetivo de HbA1c </a:t>
            </a:r>
            <a:r>
              <a:rPr lang="es-ES" sz="1600" dirty="0"/>
              <a:t>con el </a:t>
            </a:r>
            <a:r>
              <a:rPr lang="es-ES" sz="1600" dirty="0" smtClean="0"/>
              <a:t>paciente. </a:t>
            </a:r>
            <a:endParaRPr lang="es-ES" sz="1600" dirty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En comparación con el conocimiento en el que se basan las recomendaciones de la </a:t>
            </a:r>
            <a:r>
              <a:rPr lang="es-ES" sz="1600" dirty="0" err="1"/>
              <a:t>biterapia</a:t>
            </a:r>
            <a:r>
              <a:rPr lang="es-ES" sz="1600" dirty="0"/>
              <a:t>, </a:t>
            </a:r>
            <a:r>
              <a:rPr lang="es-ES" sz="1600" b="1" dirty="0"/>
              <a:t>la evidencia acerca de las combinaciones de tres o más fármacos es </a:t>
            </a:r>
            <a:r>
              <a:rPr lang="es-ES" sz="1600" b="1" dirty="0" smtClean="0"/>
              <a:t>escasa</a:t>
            </a:r>
            <a:r>
              <a:rPr lang="es-ES" sz="1600" dirty="0" smtClean="0"/>
              <a:t>, sin ECA comparativos en </a:t>
            </a:r>
            <a:r>
              <a:rPr lang="es-ES" sz="1600" dirty="0"/>
              <a:t>términos de </a:t>
            </a:r>
            <a:r>
              <a:rPr lang="es-ES" sz="1600" dirty="0" smtClean="0"/>
              <a:t>morbimortalidad.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No </a:t>
            </a:r>
            <a:r>
              <a:rPr lang="es-ES" sz="1600" dirty="0"/>
              <a:t>hay </a:t>
            </a:r>
            <a:r>
              <a:rPr lang="es-ES" sz="1600" dirty="0" smtClean="0"/>
              <a:t>ECA que evalúen la asociación arGLP-1 + iSGLT-2 en eventos </a:t>
            </a:r>
            <a:r>
              <a:rPr lang="es-ES" sz="1600" dirty="0"/>
              <a:t>CV y </a:t>
            </a:r>
            <a:r>
              <a:rPr lang="es-ES" sz="1600" dirty="0" smtClean="0"/>
              <a:t>renales. En </a:t>
            </a:r>
            <a:r>
              <a:rPr lang="es-ES" sz="1600" dirty="0"/>
              <a:t>pacientes en prevención secundaria cardiovascular que requieren un tercer fármaco, las guías recomiendan priorizar la asociación de MET + iSGLT-2 + </a:t>
            </a:r>
            <a:r>
              <a:rPr lang="es-ES" sz="1600" dirty="0" smtClean="0"/>
              <a:t>arGLP-1.  </a:t>
            </a:r>
            <a:endParaRPr lang="es-ES" sz="1600" dirty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Las </a:t>
            </a:r>
            <a:r>
              <a:rPr lang="es-ES" sz="1600" dirty="0"/>
              <a:t>asociaciones de </a:t>
            </a:r>
            <a:r>
              <a:rPr lang="es-ES" sz="1600" dirty="0" smtClean="0"/>
              <a:t>arGLP-1 + insulina </a:t>
            </a:r>
            <a:r>
              <a:rPr lang="es-ES" sz="1600" dirty="0"/>
              <a:t>basal reducen la HbA1c, atenuando la ganancia de peso y la </a:t>
            </a:r>
            <a:r>
              <a:rPr lang="es-ES" sz="1600" dirty="0" smtClean="0"/>
              <a:t>hipoglucemia, con </a:t>
            </a:r>
            <a:r>
              <a:rPr lang="es-ES" sz="1600" dirty="0"/>
              <a:t>el inconveniente del aumento del </a:t>
            </a:r>
            <a:r>
              <a:rPr lang="es-ES" sz="1600" dirty="0" smtClean="0"/>
              <a:t>coste.  </a:t>
            </a:r>
            <a:r>
              <a:rPr lang="es-ES" sz="1600" dirty="0"/>
              <a:t>Las guías recomiendan considerar añadir </a:t>
            </a:r>
            <a:r>
              <a:rPr lang="es-ES" sz="1600" dirty="0" smtClean="0"/>
              <a:t>un </a:t>
            </a:r>
            <a:r>
              <a:rPr lang="es-ES" sz="1600" dirty="0"/>
              <a:t>arGLP-1, antes de añadir o intensificar insulina en </a:t>
            </a:r>
            <a:r>
              <a:rPr lang="es-ES" sz="1600" dirty="0" err="1" smtClean="0"/>
              <a:t>bolus</a:t>
            </a:r>
            <a:r>
              <a:rPr lang="es-ES" sz="1600" dirty="0" smtClean="0"/>
              <a:t>.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6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8253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85458" y="78153"/>
            <a:ext cx="9143999" cy="831128"/>
          </a:xfrm>
        </p:spPr>
        <p:txBody>
          <a:bodyPr/>
          <a:lstStyle/>
          <a:p>
            <a:r>
              <a:rPr lang="es-ES" sz="1800" dirty="0"/>
              <a:t>Ajuste de tratamientos previos al asociar un iSGLT-2, arGLP-1 o insulina </a:t>
            </a:r>
            <a:r>
              <a:rPr lang="es-ES" sz="1800" dirty="0" smtClean="0"/>
              <a:t>basal</a:t>
            </a:r>
            <a:endParaRPr lang="es-ES" sz="1800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6976" y="1026362"/>
            <a:ext cx="8530045" cy="463438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1800" dirty="0" smtClean="0"/>
              <a:t>Tanto </a:t>
            </a:r>
            <a:r>
              <a:rPr lang="es-ES" sz="1800" dirty="0"/>
              <a:t>en </a:t>
            </a:r>
            <a:r>
              <a:rPr lang="es-ES" sz="1800" dirty="0" err="1"/>
              <a:t>biterapia</a:t>
            </a:r>
            <a:r>
              <a:rPr lang="es-ES" sz="1800" dirty="0"/>
              <a:t> como en sucesivas intensificaciones, al añadir una </a:t>
            </a:r>
            <a:r>
              <a:rPr lang="es-ES" sz="1800" dirty="0" err="1"/>
              <a:t>gliflozina</a:t>
            </a:r>
            <a:r>
              <a:rPr lang="es-ES" sz="1800" dirty="0"/>
              <a:t>, arGLP-1 o insulina puede ser necesario ajustar el tratamiento </a:t>
            </a:r>
            <a:r>
              <a:rPr lang="es-ES" sz="1800" dirty="0" smtClean="0"/>
              <a:t>previo: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800" dirty="0" err="1"/>
              <a:t>Metformina</a:t>
            </a:r>
            <a:r>
              <a:rPr lang="es-ES" sz="1800" dirty="0"/>
              <a:t> </a:t>
            </a:r>
            <a:r>
              <a:rPr lang="es-ES" sz="1800" dirty="0" smtClean="0"/>
              <a:t>se mantiene en todas las combinaciones (incluyendo insulina), excepto contraindicación o intolerancia.</a:t>
            </a:r>
            <a:endParaRPr lang="es-ES" sz="1800" dirty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800" dirty="0" err="1" smtClean="0"/>
              <a:t>Pioglitazona</a:t>
            </a:r>
            <a:r>
              <a:rPr lang="es-ES" sz="1800" dirty="0"/>
              <a:t>: finalizar o reducir la dosis al iniciar insulina.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800" dirty="0" smtClean="0"/>
              <a:t>iDPP-4</a:t>
            </a:r>
            <a:r>
              <a:rPr lang="es-ES" sz="1800" dirty="0"/>
              <a:t>: finalizar si se inicia arGLP-1.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800" dirty="0" err="1" smtClean="0"/>
              <a:t>Sulfonilureas</a:t>
            </a:r>
            <a:r>
              <a:rPr lang="es-ES" sz="1800" dirty="0" smtClean="0"/>
              <a:t> </a:t>
            </a:r>
            <a:r>
              <a:rPr lang="es-ES" sz="1800" dirty="0"/>
              <a:t>y </a:t>
            </a:r>
            <a:r>
              <a:rPr lang="es-ES" sz="1800" dirty="0" err="1" smtClean="0"/>
              <a:t>repaglinida</a:t>
            </a:r>
            <a:r>
              <a:rPr lang="es-ES" sz="1800" dirty="0" smtClean="0"/>
              <a:t>: </a:t>
            </a:r>
            <a:r>
              <a:rPr lang="es-ES" sz="1800" dirty="0"/>
              <a:t>considerar finalizar o reducir la dosis al 50% al iniciar insulina basal, arGLP-1 o iSGLT-2.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800" dirty="0" smtClean="0"/>
              <a:t>Insulina</a:t>
            </a:r>
            <a:r>
              <a:rPr lang="es-ES" sz="1800" dirty="0"/>
              <a:t>: al añadir un iSGLT-2 no bajar la dosis de insulina de forma abrupta (precaución por acidosis láctica </a:t>
            </a:r>
            <a:r>
              <a:rPr lang="es-ES" sz="1800" dirty="0" err="1"/>
              <a:t>euglucémica</a:t>
            </a:r>
            <a:r>
              <a:rPr lang="es-ES" sz="1800" dirty="0"/>
              <a:t>).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800" dirty="0" smtClean="0"/>
              <a:t>Al </a:t>
            </a:r>
            <a:r>
              <a:rPr lang="es-ES" sz="1800" dirty="0"/>
              <a:t>iniciar </a:t>
            </a:r>
            <a:r>
              <a:rPr lang="es-ES" sz="1800" dirty="0" err="1"/>
              <a:t>gliflozinas</a:t>
            </a:r>
            <a:r>
              <a:rPr lang="es-ES" sz="1800" dirty="0"/>
              <a:t>, puede ser necesario ajustar la dosis de diuréticos o antihipertensivos.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8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9080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85458" y="-13665"/>
            <a:ext cx="9143999" cy="831128"/>
          </a:xfrm>
        </p:spPr>
        <p:txBody>
          <a:bodyPr/>
          <a:lstStyle/>
          <a:p>
            <a:r>
              <a:rPr lang="es-ES" sz="2000" dirty="0"/>
              <a:t>DESINTENSIFICAR EL </a:t>
            </a:r>
            <a:r>
              <a:rPr lang="es-ES" sz="2000" dirty="0" smtClean="0"/>
              <a:t>TRATAMIENTO</a:t>
            </a:r>
            <a:endParaRPr lang="es-ES" sz="2000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6976" y="819195"/>
            <a:ext cx="8530045" cy="1699747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El </a:t>
            </a:r>
            <a:r>
              <a:rPr lang="es-ES" sz="1600" dirty="0" err="1"/>
              <a:t>sobretratamiento</a:t>
            </a:r>
            <a:r>
              <a:rPr lang="es-ES" sz="1600" dirty="0"/>
              <a:t> de la DM2 es frecuente en los ancianos frágiles </a:t>
            </a:r>
            <a:r>
              <a:rPr lang="es-ES" sz="1600" dirty="0" err="1"/>
              <a:t>pluripatológicos</a:t>
            </a:r>
            <a:r>
              <a:rPr lang="es-ES" sz="1600" dirty="0"/>
              <a:t>, con el consiguiente aumento de riesgo de efectos </a:t>
            </a:r>
            <a:r>
              <a:rPr lang="es-ES" sz="1600" dirty="0" smtClean="0"/>
              <a:t>adversos,  </a:t>
            </a:r>
            <a:r>
              <a:rPr lang="es-ES" sz="1600" dirty="0"/>
              <a:t>hospitalización por errores </a:t>
            </a:r>
            <a:r>
              <a:rPr lang="es-ES" sz="1600" dirty="0" smtClean="0"/>
              <a:t>médicos y mayor </a:t>
            </a:r>
            <a:r>
              <a:rPr lang="es-ES" sz="1600" dirty="0"/>
              <a:t>carga de la </a:t>
            </a:r>
            <a:r>
              <a:rPr lang="es-ES" sz="1600" dirty="0" smtClean="0"/>
              <a:t>enfermedad. La </a:t>
            </a:r>
            <a:r>
              <a:rPr lang="es-ES" sz="1600" dirty="0" err="1"/>
              <a:t>desintensificación</a:t>
            </a:r>
            <a:r>
              <a:rPr lang="es-ES" sz="1600" dirty="0"/>
              <a:t> del tratamiento es factible, se asocia con menos hipoglucemias, sin que se produzca deterioro del control </a:t>
            </a:r>
            <a:r>
              <a:rPr lang="es-ES" sz="1600" dirty="0" smtClean="0"/>
              <a:t>glucémico.  </a:t>
            </a:r>
            <a:endParaRPr lang="es-ES" sz="1600" dirty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Los objetivos de control glucémico deben revisarse regularmente y cuando cambia la situación de los pacientes debido a nuevas comorbilidades o un empeoramiento del pronóstico.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29" y="2518942"/>
            <a:ext cx="8107868" cy="395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5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561792" cy="1670858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1793" y="352237"/>
            <a:ext cx="6858000" cy="678871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Ideas clave</a:t>
            </a:r>
            <a:endParaRPr lang="es-ES" sz="4000" b="1" dirty="0">
              <a:solidFill>
                <a:srgbClr val="5FB1B6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00847" y="927450"/>
            <a:ext cx="8347821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600" dirty="0" smtClean="0"/>
              <a:t>El </a:t>
            </a:r>
            <a:r>
              <a:rPr lang="es-ES" sz="1600" dirty="0"/>
              <a:t>tratamiento farmacológico de la DM2 requiere un enfoque individualizado, basado en los condicionantes clínicos, el nivel de hiperglucemia, </a:t>
            </a:r>
            <a:r>
              <a:rPr lang="es-ES" sz="1600" dirty="0" smtClean="0"/>
              <a:t>y características de los distintos fármacos, y tiene </a:t>
            </a:r>
            <a:r>
              <a:rPr lang="es-ES" sz="1600" dirty="0"/>
              <a:t>como objetivo controlar la hiperglucemia y reducir el riesgo de complicaciones </a:t>
            </a:r>
            <a:r>
              <a:rPr lang="es-ES" sz="1600" dirty="0" err="1" smtClean="0"/>
              <a:t>microvasculares</a:t>
            </a:r>
            <a:r>
              <a:rPr lang="es-ES" sz="1600" dirty="0" smtClean="0"/>
              <a:t>, cardiovasculares </a:t>
            </a:r>
            <a:r>
              <a:rPr lang="es-ES" sz="1600" dirty="0"/>
              <a:t>y renales.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600" dirty="0" err="1" smtClean="0"/>
              <a:t>Metformina</a:t>
            </a:r>
            <a:r>
              <a:rPr lang="es-ES" sz="1600" dirty="0" smtClean="0"/>
              <a:t> es </a:t>
            </a:r>
            <a:r>
              <a:rPr lang="es-ES" sz="1600" dirty="0"/>
              <a:t>el fármaco de elección </a:t>
            </a:r>
            <a:r>
              <a:rPr lang="es-ES" sz="1600" dirty="0" smtClean="0"/>
              <a:t>(monoterapia </a:t>
            </a:r>
            <a:r>
              <a:rPr lang="es-ES" sz="1600" dirty="0"/>
              <a:t>y </a:t>
            </a:r>
            <a:r>
              <a:rPr lang="es-ES" sz="1600" dirty="0" smtClean="0"/>
              <a:t>terapia </a:t>
            </a:r>
            <a:r>
              <a:rPr lang="es-ES" sz="1600" dirty="0"/>
              <a:t>combinada).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600" dirty="0" smtClean="0"/>
              <a:t>En </a:t>
            </a:r>
            <a:r>
              <a:rPr lang="es-ES" sz="1600" dirty="0"/>
              <a:t>pacientes </a:t>
            </a:r>
            <a:r>
              <a:rPr lang="es-ES" sz="1600" dirty="0" smtClean="0"/>
              <a:t>con ECV, IC y ERC </a:t>
            </a:r>
            <a:r>
              <a:rPr lang="es-ES" sz="1400" dirty="0"/>
              <a:t>(si </a:t>
            </a:r>
            <a:r>
              <a:rPr lang="es-ES" sz="1400" dirty="0" err="1"/>
              <a:t>FGe</a:t>
            </a:r>
            <a:r>
              <a:rPr lang="es-ES" sz="1400" dirty="0"/>
              <a:t> </a:t>
            </a:r>
            <a:r>
              <a:rPr lang="es-ES" sz="1400" dirty="0" smtClean="0"/>
              <a:t>&gt;=30 </a:t>
            </a:r>
            <a:r>
              <a:rPr lang="es-ES" sz="1400" dirty="0"/>
              <a:t>ml/min/1,73m</a:t>
            </a:r>
            <a:r>
              <a:rPr lang="es-ES" sz="1400" baseline="30000" dirty="0"/>
              <a:t>2</a:t>
            </a:r>
            <a:r>
              <a:rPr lang="es-ES" sz="1400" dirty="0"/>
              <a:t>) </a:t>
            </a:r>
            <a:r>
              <a:rPr lang="es-ES" sz="1600" dirty="0"/>
              <a:t>la opción </a:t>
            </a:r>
            <a:r>
              <a:rPr lang="es-ES" sz="1600" dirty="0" smtClean="0"/>
              <a:t>preferente </a:t>
            </a:r>
            <a:r>
              <a:rPr lang="es-ES" sz="1600" dirty="0"/>
              <a:t>añadida a </a:t>
            </a:r>
            <a:r>
              <a:rPr lang="es-ES" sz="1600" dirty="0" err="1"/>
              <a:t>metformina</a:t>
            </a:r>
            <a:r>
              <a:rPr lang="es-ES" sz="1600" dirty="0"/>
              <a:t> son las </a:t>
            </a:r>
            <a:r>
              <a:rPr lang="es-ES" sz="1600" dirty="0" err="1" smtClean="0"/>
              <a:t>gliflozinas</a:t>
            </a:r>
            <a:r>
              <a:rPr lang="es-ES" sz="1600" dirty="0" smtClean="0"/>
              <a:t> con </a:t>
            </a:r>
            <a:r>
              <a:rPr lang="es-ES" sz="1600" dirty="0"/>
              <a:t>efectos beneficiosos demostrados en los ECA realizados en esas </a:t>
            </a:r>
            <a:r>
              <a:rPr lang="es-ES" sz="1600" dirty="0" smtClean="0"/>
              <a:t>poblaciones.   </a:t>
            </a:r>
            <a:endParaRPr lang="es-ES" sz="160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600" dirty="0" smtClean="0"/>
              <a:t>Los </a:t>
            </a:r>
            <a:r>
              <a:rPr lang="es-ES" sz="1600" dirty="0"/>
              <a:t>arGLP-1 </a:t>
            </a:r>
            <a:r>
              <a:rPr lang="es-ES" sz="1600" dirty="0" smtClean="0"/>
              <a:t>están </a:t>
            </a:r>
            <a:r>
              <a:rPr lang="es-ES" sz="1600" dirty="0"/>
              <a:t>especialmente indicados en pacientes con </a:t>
            </a:r>
            <a:r>
              <a:rPr lang="es-ES" sz="1600" dirty="0" smtClean="0"/>
              <a:t>ECV </a:t>
            </a:r>
            <a:r>
              <a:rPr lang="es-ES" sz="1600" dirty="0"/>
              <a:t>o renal, cuando las </a:t>
            </a:r>
            <a:r>
              <a:rPr lang="es-ES" sz="1600" dirty="0" err="1"/>
              <a:t>gliflozinas</a:t>
            </a:r>
            <a:r>
              <a:rPr lang="es-ES" sz="1600" dirty="0"/>
              <a:t> están contraindicadas o desaconsejadas.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600" dirty="0" smtClean="0"/>
              <a:t>Cuando el condicionante </a:t>
            </a:r>
            <a:r>
              <a:rPr lang="es-ES" sz="1600" dirty="0"/>
              <a:t>predominante es la </a:t>
            </a:r>
            <a:r>
              <a:rPr lang="es-ES" sz="1600" dirty="0" smtClean="0"/>
              <a:t>obesidad: priorizar </a:t>
            </a:r>
            <a:r>
              <a:rPr lang="es-ES" sz="1600" dirty="0"/>
              <a:t>fármacos que disminuyen el peso (</a:t>
            </a:r>
            <a:r>
              <a:rPr lang="es-ES" sz="1600" dirty="0" err="1"/>
              <a:t>gliflozinas</a:t>
            </a:r>
            <a:r>
              <a:rPr lang="es-ES" sz="1600" dirty="0"/>
              <a:t> o arGLP-1), como terapia añadida a </a:t>
            </a:r>
            <a:r>
              <a:rPr lang="es-ES" sz="1600" dirty="0" err="1"/>
              <a:t>metformina</a:t>
            </a:r>
            <a:r>
              <a:rPr lang="es-ES" sz="1600" dirty="0"/>
              <a:t>.  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600" dirty="0" smtClean="0"/>
              <a:t>Personas </a:t>
            </a:r>
            <a:r>
              <a:rPr lang="es-ES" sz="1600" dirty="0"/>
              <a:t>con fragilidad o muy </a:t>
            </a:r>
            <a:r>
              <a:rPr lang="es-ES" sz="1600" dirty="0" smtClean="0"/>
              <a:t>ancianas: objetivos </a:t>
            </a:r>
            <a:r>
              <a:rPr lang="es-ES" sz="1600" dirty="0"/>
              <a:t>menos estrictos de </a:t>
            </a:r>
            <a:r>
              <a:rPr lang="es-ES" sz="1600" dirty="0" smtClean="0"/>
              <a:t>HbA1c.  Las </a:t>
            </a:r>
            <a:r>
              <a:rPr lang="es-ES" sz="1600" dirty="0" err="1" smtClean="0"/>
              <a:t>gliptinas</a:t>
            </a:r>
            <a:r>
              <a:rPr lang="es-ES" sz="1600" dirty="0" smtClean="0"/>
              <a:t> (añadidas </a:t>
            </a:r>
            <a:r>
              <a:rPr lang="es-ES" sz="1600" dirty="0"/>
              <a:t>a </a:t>
            </a:r>
            <a:r>
              <a:rPr lang="es-ES" sz="1600" dirty="0" err="1" smtClean="0"/>
              <a:t>metformina</a:t>
            </a:r>
            <a:r>
              <a:rPr lang="es-ES" sz="1600" dirty="0" smtClean="0"/>
              <a:t>) son los </a:t>
            </a:r>
            <a:r>
              <a:rPr lang="es-ES" sz="1600" dirty="0"/>
              <a:t>fármacos de </a:t>
            </a:r>
            <a:r>
              <a:rPr lang="es-ES" sz="1600" dirty="0" smtClean="0"/>
              <a:t>elección por su </a:t>
            </a:r>
            <a:r>
              <a:rPr lang="es-ES" sz="1600" dirty="0"/>
              <a:t>fácil manejo y buena tolerancia. 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600" dirty="0" smtClean="0"/>
              <a:t>En </a:t>
            </a:r>
            <a:r>
              <a:rPr lang="es-ES" sz="1600" dirty="0"/>
              <a:t>personas con síntomas de hiperglucemia o hiperglucemias elevadas a pesar de </a:t>
            </a:r>
            <a:r>
              <a:rPr lang="es-ES" sz="1600" dirty="0" smtClean="0"/>
              <a:t>antidiabéticos no </a:t>
            </a:r>
            <a:r>
              <a:rPr lang="es-ES" sz="1600" dirty="0" err="1" smtClean="0"/>
              <a:t>insulínicos</a:t>
            </a:r>
            <a:r>
              <a:rPr lang="es-ES" sz="1600" dirty="0" smtClean="0"/>
              <a:t>, </a:t>
            </a:r>
            <a:r>
              <a:rPr lang="es-ES" sz="1600" dirty="0"/>
              <a:t>se recomienda insulina. </a:t>
            </a:r>
            <a:r>
              <a:rPr lang="es-ES" sz="1600" dirty="0" smtClean="0"/>
              <a:t> </a:t>
            </a:r>
            <a:endParaRPr lang="es-ES" sz="160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u-ES" sz="1600" dirty="0" smtClean="0"/>
          </a:p>
        </p:txBody>
      </p:sp>
    </p:spTree>
    <p:extLst>
      <p:ext uri="{BB962C8B-B14F-4D97-AF65-F5344CB8AC3E}">
        <p14:creationId xmlns:p14="http://schemas.microsoft.com/office/powerpoint/2010/main" val="28949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81891" y="3257526"/>
            <a:ext cx="4829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hlinkClick r:id="rId2"/>
              </a:rPr>
              <a:t>INFAC </a:t>
            </a:r>
            <a:r>
              <a:rPr lang="es-ES" sz="3200" b="1" dirty="0" smtClean="0">
                <a:hlinkClick r:id="rId2"/>
              </a:rPr>
              <a:t>VOL 29 nº 05</a:t>
            </a:r>
            <a:endParaRPr lang="es-ES" sz="3200" b="1" dirty="0"/>
          </a:p>
        </p:txBody>
      </p:sp>
      <p:sp>
        <p:nvSpPr>
          <p:cNvPr id="5" name="Rectángulo 4"/>
          <p:cNvSpPr/>
          <p:nvPr/>
        </p:nvSpPr>
        <p:spPr>
          <a:xfrm>
            <a:off x="906086" y="861399"/>
            <a:ext cx="7281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s-ES" sz="4000" b="1" dirty="0" smtClean="0">
                <a:solidFill>
                  <a:srgbClr val="4BACC6"/>
                </a:solidFill>
                <a:latin typeface="Arial Black" pitchFamily="34" charset="0"/>
              </a:rPr>
              <a:t>Para más información y bibliografía…</a:t>
            </a:r>
            <a:endParaRPr lang="es-ES" sz="4000" b="1" dirty="0">
              <a:solidFill>
                <a:srgbClr val="4BACC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4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298" y="457200"/>
            <a:ext cx="7772400" cy="648393"/>
          </a:xfrm>
        </p:spPr>
        <p:txBody>
          <a:bodyPr/>
          <a:lstStyle/>
          <a:p>
            <a:r>
              <a:rPr lang="es-ES" sz="4000" dirty="0" smtClean="0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  <a:t>Sumario</a:t>
            </a:r>
            <a:endParaRPr lang="es-ES" sz="4000" dirty="0">
              <a:solidFill>
                <a:srgbClr val="4BACC6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467" y="1204957"/>
            <a:ext cx="8242577" cy="4037603"/>
          </a:xfrm>
          <a:solidFill>
            <a:srgbClr val="5FACBC"/>
          </a:solidFill>
        </p:spPr>
        <p:txBody>
          <a:bodyPr>
            <a:normAutofit fontScale="70000" lnSpcReduction="20000"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INTRODUCCIÓN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EFECTOS SOBRE LA MORBIMORTALIDAD CARDIOVASCULAR Y RENAL DE LOS FÁRMACOS ANTIDIABÉTICOS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CARACTERÍSTICAS DE LOS ANTIDIABÉTICOS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CIFRAS OBJETIVO DE HEMOGLOBINA GLICOSILADA (</a:t>
            </a:r>
            <a:r>
              <a:rPr lang="es-ES" dirty="0" smtClean="0">
                <a:solidFill>
                  <a:schemeClr val="bg1"/>
                </a:solidFill>
              </a:rPr>
              <a:t>HbA1c</a:t>
            </a:r>
            <a:r>
              <a:rPr lang="es-ES" dirty="0">
                <a:solidFill>
                  <a:schemeClr val="bg1"/>
                </a:solidFill>
              </a:rPr>
              <a:t>)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PROPUESTA DE TRATAMIENTO FARMACOLÓGICO EN LA DIABETES TIPO 2: </a:t>
            </a:r>
          </a:p>
          <a:p>
            <a:pPr lvl="1" algn="just">
              <a:lnSpc>
                <a:spcPct val="110000"/>
              </a:lnSpc>
            </a:pPr>
            <a:r>
              <a:rPr lang="es-ES" dirty="0">
                <a:solidFill>
                  <a:schemeClr val="bg1"/>
                </a:solidFill>
              </a:rPr>
              <a:t>A)	Tratamiento de inicio  </a:t>
            </a:r>
          </a:p>
          <a:p>
            <a:pPr lvl="1" algn="just">
              <a:lnSpc>
                <a:spcPct val="110000"/>
              </a:lnSpc>
            </a:pPr>
            <a:r>
              <a:rPr lang="es-ES" dirty="0">
                <a:solidFill>
                  <a:schemeClr val="bg1"/>
                </a:solidFill>
              </a:rPr>
              <a:t>B)	Tratamiento combinado</a:t>
            </a:r>
          </a:p>
          <a:p>
            <a:pPr lvl="1" algn="just">
              <a:lnSpc>
                <a:spcPct val="110000"/>
              </a:lnSpc>
            </a:pPr>
            <a:r>
              <a:rPr lang="es-ES" dirty="0">
                <a:solidFill>
                  <a:schemeClr val="bg1"/>
                </a:solidFill>
              </a:rPr>
              <a:t>C)	Intensificación del tratamiento: ¿Insulina, arGLP-1 o triple terapia oral?</a:t>
            </a:r>
          </a:p>
          <a:p>
            <a:pPr lvl="1" algn="just">
              <a:lnSpc>
                <a:spcPct val="110000"/>
              </a:lnSpc>
            </a:pPr>
            <a:r>
              <a:rPr lang="es-ES" dirty="0">
                <a:solidFill>
                  <a:schemeClr val="bg1"/>
                </a:solidFill>
              </a:rPr>
              <a:t>D)	Ajuste de tratamientos previos al asociar un iSGLT-2, arGLP-1 o insulina basal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DESINTENSIFICAR EL TRATAMIENTO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IDEAS CLAVE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4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6" y="182880"/>
            <a:ext cx="7772400" cy="665018"/>
          </a:xfrm>
        </p:spPr>
        <p:txBody>
          <a:bodyPr/>
          <a:lstStyle/>
          <a:p>
            <a:r>
              <a:rPr lang="es-ES" sz="3600" dirty="0" smtClean="0">
                <a:latin typeface="Arial Black" panose="020B0A04020102020204" pitchFamily="34" charset="0"/>
              </a:rPr>
              <a:t>INTRODUCCIÓN</a:t>
            </a:r>
            <a:endParaRPr lang="es-ES" sz="36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1088571"/>
            <a:ext cx="8010697" cy="4169229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En los últimos años, la comercialización de nuevos antidiabéticos y la publicación de nuevas evidencias en la prevención de complicaciones </a:t>
            </a:r>
            <a:r>
              <a:rPr lang="es-ES" dirty="0" smtClean="0"/>
              <a:t>cardiovasculares (CV) (incluyendo </a:t>
            </a:r>
            <a:r>
              <a:rPr lang="es-ES" dirty="0"/>
              <a:t>la insuficiencia </a:t>
            </a:r>
            <a:r>
              <a:rPr lang="es-ES" dirty="0" smtClean="0"/>
              <a:t>cardiaca - IC) </a:t>
            </a:r>
            <a:r>
              <a:rPr lang="es-ES" dirty="0"/>
              <a:t>y renales han propiciado cambios importantes en las recomendaciones de tratamiento de la </a:t>
            </a:r>
            <a:r>
              <a:rPr lang="es-ES" dirty="0" smtClean="0"/>
              <a:t>DM2.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El manejo de la hiperglucemia en la diabetes </a:t>
            </a:r>
            <a:r>
              <a:rPr lang="es-ES" dirty="0" smtClean="0"/>
              <a:t>requiere un </a:t>
            </a:r>
            <a:r>
              <a:rPr lang="es-ES" dirty="0"/>
              <a:t>enfoque individualizado, </a:t>
            </a:r>
            <a:r>
              <a:rPr lang="es-ES" dirty="0" smtClean="0"/>
              <a:t>que tenga en cuenta, además de la hiperglucemia, los </a:t>
            </a:r>
            <a:r>
              <a:rPr lang="es-ES" dirty="0"/>
              <a:t>condicionantes </a:t>
            </a:r>
            <a:r>
              <a:rPr lang="es-ES" dirty="0" smtClean="0"/>
              <a:t>clínicos predominantes y la comorbilidad. </a:t>
            </a:r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258484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2698" y="54538"/>
            <a:ext cx="8373290" cy="831128"/>
          </a:xfrm>
        </p:spPr>
        <p:txBody>
          <a:bodyPr/>
          <a:lstStyle/>
          <a:p>
            <a:r>
              <a:rPr lang="es-ES" sz="2000" dirty="0"/>
              <a:t>EFECTOS SOBRE LA MORBIMORTALIDAD CARDIOVASCULAR Y RENAL DE LOS FÁRMACOS ANTIDIABÉTICOS</a:t>
            </a:r>
            <a:br>
              <a:rPr lang="es-ES" sz="2000" dirty="0"/>
            </a:br>
            <a:endParaRPr lang="es-ES" sz="105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6889"/>
              </p:ext>
            </p:extLst>
          </p:nvPr>
        </p:nvGraphicFramePr>
        <p:xfrm>
          <a:off x="239452" y="683137"/>
          <a:ext cx="8717691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965">
                  <a:extLst>
                    <a:ext uri="{9D8B030D-6E8A-4147-A177-3AD203B41FA5}">
                      <a16:colId xmlns:a16="http://schemas.microsoft.com/office/drawing/2014/main" val="1253012075"/>
                    </a:ext>
                  </a:extLst>
                </a:gridCol>
                <a:gridCol w="4007482">
                  <a:extLst>
                    <a:ext uri="{9D8B030D-6E8A-4147-A177-3AD203B41FA5}">
                      <a16:colId xmlns:a16="http://schemas.microsoft.com/office/drawing/2014/main" val="184303642"/>
                    </a:ext>
                  </a:extLst>
                </a:gridCol>
                <a:gridCol w="3341244">
                  <a:extLst>
                    <a:ext uri="{9D8B030D-6E8A-4147-A177-3AD203B41FA5}">
                      <a16:colId xmlns:a16="http://schemas.microsoft.com/office/drawing/2014/main" val="3027018284"/>
                    </a:ext>
                  </a:extLst>
                </a:gridCol>
              </a:tblGrid>
              <a:tr h="322016">
                <a:tc>
                  <a:txBody>
                    <a:bodyPr/>
                    <a:lstStyle/>
                    <a:p>
                      <a:endParaRPr lang="es-ES" dirty="0">
                        <a:solidFill>
                          <a:srgbClr val="5FB1B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1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rgbClr val="5FB1B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iSGLT-2 o “</a:t>
                      </a:r>
                      <a:r>
                        <a:rPr lang="es-ES" sz="1800" b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gliflozinas</a:t>
                      </a:r>
                      <a:r>
                        <a:rPr lang="es-E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1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arGLP-1 </a:t>
                      </a: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1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1762"/>
                  </a:ext>
                </a:extLst>
              </a:tr>
              <a:tr h="10388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Eventos MACE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(</a:t>
                      </a:r>
                      <a:r>
                        <a:rPr lang="es-ES" sz="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muerte CV, infarto agudo de miocardio </a:t>
                      </a:r>
                      <a:r>
                        <a:rPr lang="es-ES" sz="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no fatal e ictus no fatal) </a:t>
                      </a:r>
                      <a:endParaRPr lang="es-ES" sz="800" b="1" kern="1200" dirty="0">
                        <a:solidFill>
                          <a:srgbClr val="5FB1B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Empagliflozina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canagliflozina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beneficios en pacientes con DM2 y ECV, sin beneficio en pacientes sin ECV.  </a:t>
                      </a:r>
                    </a:p>
                    <a:p>
                      <a:r>
                        <a:rPr lang="es-ES" sz="11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Dapagliflozina</a:t>
                      </a:r>
                      <a:r>
                        <a:rPr lang="es-ES" sz="11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y </a:t>
                      </a:r>
                      <a:r>
                        <a:rPr lang="es-ES" sz="11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ertugliflozina</a:t>
                      </a:r>
                      <a:r>
                        <a:rPr lang="es-ES" sz="11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neutras.</a:t>
                      </a:r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Liraglutida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dulaglutida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y probablemente </a:t>
                      </a: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semaglutida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SC: 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beneficios en pacientes con DM2 y ECV, incluyendo pacientes con ERC; y </a:t>
                      </a:r>
                      <a:r>
                        <a:rPr lang="es-ES" sz="110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dulaglutida</a:t>
                      </a:r>
                      <a:r>
                        <a:rPr lang="es-ES" sz="110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también en pacientes de muy alto RCV. </a:t>
                      </a:r>
                      <a:r>
                        <a:rPr lang="es-ES" sz="11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Lixisenatida</a:t>
                      </a:r>
                      <a:r>
                        <a:rPr lang="es-ES" sz="11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s-ES" sz="11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exenatida</a:t>
                      </a:r>
                      <a:r>
                        <a:rPr lang="es-ES" sz="11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semanal y </a:t>
                      </a:r>
                      <a:r>
                        <a:rPr lang="es-ES" sz="11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semaglutida</a:t>
                      </a:r>
                      <a:r>
                        <a:rPr lang="es-ES" sz="11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oral: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ne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utras. </a:t>
                      </a: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770452"/>
                  </a:ext>
                </a:extLst>
              </a:tr>
              <a:tr h="7456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Insuficiencia cardiaca </a:t>
                      </a:r>
                      <a:r>
                        <a:rPr lang="es-ES" sz="12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05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IC-</a:t>
                      </a:r>
                      <a:r>
                        <a:rPr lang="es-ES" sz="105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FEr</a:t>
                      </a:r>
                      <a:r>
                        <a:rPr lang="es-ES" sz="105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(fracción de eyección reducida:&lt;40%) </a:t>
                      </a:r>
                      <a:endParaRPr lang="es-ES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Gliflozinas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reducen las hospitalizaciones por IC en pacientes con DM2 de alto riesgo RCV (con o sin IC)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Empagliflozina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dapagliflozina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pacientes con IC-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disminuyen 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hospitalizaciones por IC en pacientes con o sin DM2 </a:t>
                      </a:r>
                      <a:r>
                        <a:rPr lang="es-ES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(ECA específicos; otras </a:t>
                      </a:r>
                      <a:r>
                        <a:rPr lang="es-ES" sz="105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gliflozinas</a:t>
                      </a:r>
                      <a:r>
                        <a:rPr lang="es-ES" sz="105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sin ECA específicos)</a:t>
                      </a:r>
                      <a:endParaRPr lang="es-ES" sz="1050" dirty="0"/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Neutras</a:t>
                      </a:r>
                      <a:endParaRPr lang="es-ES" sz="1100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037481"/>
                  </a:ext>
                </a:extLst>
              </a:tr>
              <a:tr h="9190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Efectos renales</a:t>
                      </a:r>
                      <a:endParaRPr lang="es-ES" sz="1600" b="1" kern="1200" dirty="0">
                        <a:solidFill>
                          <a:srgbClr val="5FB1B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Gliflozinas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reducen  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deterioro renal en  pacientes con DM2 y alto RCV  </a:t>
                      </a:r>
                    </a:p>
                    <a:p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Canagliflozina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dapagliflozina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en DM2 y ERC con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macroalbuminuria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: retrasan el empeoramiento a enfermedad renal terminal; </a:t>
                      </a:r>
                      <a:r>
                        <a:rPr lang="es-ES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dapagliflozina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: también en pacientes 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sin DM2. Otras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gliflozinas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sin ECA específicos en ERC</a:t>
                      </a:r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Liraglutida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dulaglutida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semaglutida</a:t>
                      </a: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SC: 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disminuyen el desarrollo de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macroalbuminuria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los ECV-CV (incluyen pacientes con ERC), sin ECA específicos en ERC.</a:t>
                      </a:r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0517704"/>
                  </a:ext>
                </a:extLst>
              </a:tr>
              <a:tr h="9190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Efectos adversos específicos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(en ECA-CV)</a:t>
                      </a:r>
                      <a:endParaRPr lang="es-ES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Canagliflozina</a:t>
                      </a:r>
                      <a:r>
                        <a:rPr lang="es-ES" sz="1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mayor riesgo de amputaciones de miembros inferiores (estudio CANVAS), no confirmado en el estudio CREDENCE.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No puede 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descartarse un efecto de clase de </a:t>
                      </a:r>
                      <a:r>
                        <a:rPr lang="es-ES" sz="1100" kern="12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gliflozinas</a:t>
                      </a:r>
                      <a:r>
                        <a:rPr lang="es-ES" sz="11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. </a:t>
                      </a:r>
                    </a:p>
                    <a:p>
                      <a:r>
                        <a:rPr lang="es-ES" sz="1100" kern="12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Canagliflozina</a:t>
                      </a:r>
                      <a:r>
                        <a:rPr lang="es-ES" sz="11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: </a:t>
                      </a:r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asociado a mayor riesgo de fracturas</a:t>
                      </a:r>
                      <a:endParaRPr lang="es-E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Semaglutida</a:t>
                      </a:r>
                      <a:r>
                        <a:rPr lang="es-ES" sz="1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SC: 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 ha asociado a mayor riesgo de retinopatía, principalmente en pacientes tratados con insulina y con retinopatía previa. No se puede descartar el riesgo de retinopatía con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semaglutida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oral</a:t>
                      </a:r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897660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39452" y="5227681"/>
            <a:ext cx="8557033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ECA-CV: ensayos clínicos con variables de resultados cardiovasculares; ECV: enfermedad cardiovascular; ERC: enfermedad renal crónica: IC: insuficiencia cardiaca; RCV: riesgo cardiovascular; SC: subcutánea.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122900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2699" y="214045"/>
            <a:ext cx="8373290" cy="831128"/>
          </a:xfrm>
        </p:spPr>
        <p:txBody>
          <a:bodyPr/>
          <a:lstStyle/>
          <a:p>
            <a:r>
              <a:rPr lang="es-ES" sz="2000" dirty="0" smtClean="0"/>
              <a:t>PREVENCIÓN DE EVENTOS MACE</a:t>
            </a:r>
            <a:r>
              <a:rPr lang="es-ES" sz="2000" dirty="0"/>
              <a:t>: </a:t>
            </a:r>
            <a:r>
              <a:rPr lang="es-ES" sz="2000" dirty="0" err="1"/>
              <a:t>Gliflozinas</a:t>
            </a:r>
            <a:r>
              <a:rPr lang="es-ES" sz="2000" dirty="0"/>
              <a:t> vs. arGLP-1 </a:t>
            </a:r>
            <a:br>
              <a:rPr lang="es-ES" sz="2000" dirty="0"/>
            </a:br>
            <a:endParaRPr lang="es-ES" sz="105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2698" y="905854"/>
            <a:ext cx="8312737" cy="442672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No </a:t>
            </a:r>
            <a:r>
              <a:rPr lang="es-ES" sz="1600" dirty="0" smtClean="0"/>
              <a:t>hay ECA comparativos entre </a:t>
            </a:r>
            <a:r>
              <a:rPr lang="es-ES" sz="1600" dirty="0" err="1" smtClean="0"/>
              <a:t>gliflozinas</a:t>
            </a:r>
            <a:r>
              <a:rPr lang="es-ES" sz="1600" dirty="0" smtClean="0"/>
              <a:t> </a:t>
            </a:r>
            <a:r>
              <a:rPr lang="es-ES" sz="1600" dirty="0"/>
              <a:t>y </a:t>
            </a:r>
            <a:r>
              <a:rPr lang="es-ES" sz="1600" dirty="0" smtClean="0"/>
              <a:t>arGLP-1 </a:t>
            </a:r>
            <a:r>
              <a:rPr lang="es-ES" sz="1600" dirty="0"/>
              <a:t>en la reducción de los eventos </a:t>
            </a:r>
            <a:r>
              <a:rPr lang="es-ES" sz="1600" dirty="0" smtClean="0"/>
              <a:t>CV </a:t>
            </a:r>
            <a:r>
              <a:rPr lang="es-ES" sz="1600" dirty="0"/>
              <a:t>y renales o en los componentes de la variable MACE. </a:t>
            </a:r>
            <a:r>
              <a:rPr lang="es-ES" sz="1600" dirty="0" smtClean="0"/>
              <a:t>Un reciente </a:t>
            </a:r>
            <a:r>
              <a:rPr lang="es-ES" sz="1600" dirty="0" err="1" smtClean="0"/>
              <a:t>metanálisis</a:t>
            </a:r>
            <a:r>
              <a:rPr lang="es-ES" sz="1600" dirty="0" smtClean="0"/>
              <a:t> en red ha evaluado el beneficio de estos fármacos frente a placebo en función del riesgo basal y proporciona resultados basados en comparaciones indirectas entre </a:t>
            </a:r>
            <a:r>
              <a:rPr lang="es-ES" sz="1600" dirty="0" err="1" smtClean="0"/>
              <a:t>gliflozinas</a:t>
            </a:r>
            <a:r>
              <a:rPr lang="es-ES" sz="1600" dirty="0" smtClean="0"/>
              <a:t> y arGLP-1</a:t>
            </a:r>
            <a:r>
              <a:rPr lang="es-ES" sz="1600" dirty="0"/>
              <a:t>. </a:t>
            </a:r>
            <a:r>
              <a:rPr lang="es-ES" sz="1600" dirty="0" smtClean="0"/>
              <a:t>(</a:t>
            </a:r>
            <a:r>
              <a:rPr lang="es-ES" sz="1200" dirty="0" smtClean="0"/>
              <a:t>BMJ</a:t>
            </a:r>
            <a:r>
              <a:rPr lang="es-ES" sz="1200" dirty="0"/>
              <a:t>. 2021;13(372</a:t>
            </a:r>
            <a:r>
              <a:rPr lang="es-ES" sz="1200" dirty="0" smtClean="0"/>
              <a:t>)).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 smtClean="0"/>
              <a:t>Comparaciones indirectas de </a:t>
            </a:r>
            <a:r>
              <a:rPr lang="es-ES" sz="1600" dirty="0" err="1" smtClean="0"/>
              <a:t>gliflozinas</a:t>
            </a:r>
            <a:r>
              <a:rPr lang="es-ES" sz="1600" dirty="0" smtClean="0"/>
              <a:t> vs. arGLP-1: 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300" dirty="0" err="1" smtClean="0"/>
              <a:t>Gliflozinas</a:t>
            </a:r>
            <a:r>
              <a:rPr lang="es-ES" sz="1300" dirty="0"/>
              <a:t>: mejores resultados y más consistentes que arGLP-1 en mortalidad total y en la hospitalización por IC. 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300" dirty="0" smtClean="0"/>
              <a:t>arGLP-1: mejores </a:t>
            </a:r>
            <a:r>
              <a:rPr lang="es-ES" sz="1300" dirty="0"/>
              <a:t>resultados </a:t>
            </a:r>
            <a:r>
              <a:rPr lang="es-ES" sz="1300" dirty="0" smtClean="0"/>
              <a:t>que </a:t>
            </a:r>
            <a:r>
              <a:rPr lang="es-ES" sz="1300" dirty="0" err="1" smtClean="0"/>
              <a:t>gliflozinas</a:t>
            </a:r>
            <a:r>
              <a:rPr lang="es-ES" sz="1300" dirty="0" smtClean="0"/>
              <a:t> en prevención </a:t>
            </a:r>
            <a:r>
              <a:rPr lang="es-ES" sz="1300" dirty="0"/>
              <a:t>de ictus </a:t>
            </a:r>
            <a:r>
              <a:rPr lang="es-ES" sz="1300" dirty="0" smtClean="0"/>
              <a:t>(las </a:t>
            </a:r>
            <a:r>
              <a:rPr lang="es-ES" sz="1300" dirty="0" err="1" smtClean="0"/>
              <a:t>gliflozinas</a:t>
            </a:r>
            <a:r>
              <a:rPr lang="es-ES" sz="1300" dirty="0" smtClean="0"/>
              <a:t> </a:t>
            </a:r>
            <a:r>
              <a:rPr lang="es-ES" sz="1300" dirty="0"/>
              <a:t>son “neutras” para el ictus</a:t>
            </a:r>
            <a:r>
              <a:rPr lang="es-ES" sz="1300" dirty="0" smtClean="0"/>
              <a:t>).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300" dirty="0" smtClean="0"/>
              <a:t>Mortalidad </a:t>
            </a:r>
            <a:r>
              <a:rPr lang="es-ES" sz="1300" dirty="0"/>
              <a:t>CV, infarto no fatal, eventos </a:t>
            </a:r>
            <a:r>
              <a:rPr lang="es-ES" sz="1300" dirty="0" smtClean="0"/>
              <a:t>renales: sin diferencias en las comparaciones indirectas. </a:t>
            </a:r>
            <a:endParaRPr lang="es-ES" sz="13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 smtClean="0"/>
              <a:t>Frente </a:t>
            </a:r>
            <a:r>
              <a:rPr lang="es-ES" sz="1600" dirty="0"/>
              <a:t>a placebo, el beneficio absoluto de </a:t>
            </a:r>
            <a:r>
              <a:rPr lang="es-ES" sz="1600" dirty="0" err="1"/>
              <a:t>gliflozinas</a:t>
            </a:r>
            <a:r>
              <a:rPr lang="es-ES" sz="1600" dirty="0"/>
              <a:t> y </a:t>
            </a:r>
            <a:r>
              <a:rPr lang="es-ES" sz="1600" dirty="0" smtClean="0"/>
              <a:t>arGLP-1 </a:t>
            </a:r>
            <a:r>
              <a:rPr lang="es-ES" sz="1600" dirty="0"/>
              <a:t>varía sustancialmente según el riesgo basal de los </a:t>
            </a:r>
            <a:r>
              <a:rPr lang="es-ES" sz="1600" dirty="0" smtClean="0"/>
              <a:t>pacientes. El beneficio </a:t>
            </a:r>
            <a:r>
              <a:rPr lang="es-ES" sz="1200" dirty="0"/>
              <a:t>(ordenado de mayor a </a:t>
            </a:r>
            <a:r>
              <a:rPr lang="es-ES" sz="1200" dirty="0" smtClean="0"/>
              <a:t>menor): </a:t>
            </a:r>
            <a:r>
              <a:rPr lang="es-ES" sz="1600" dirty="0" smtClean="0"/>
              <a:t>enfermedad </a:t>
            </a:r>
            <a:r>
              <a:rPr lang="es-ES" sz="1600" dirty="0"/>
              <a:t>CV y renal &gt; enfermedad renal &gt; enfermedad CV &gt; prevención primaria con 3 o más factores de riesgo &gt; prevención primaria con menos de 3 factores de riesgo. </a:t>
            </a:r>
          </a:p>
        </p:txBody>
      </p:sp>
    </p:spTree>
    <p:extLst>
      <p:ext uri="{BB962C8B-B14F-4D97-AF65-F5344CB8AC3E}">
        <p14:creationId xmlns:p14="http://schemas.microsoft.com/office/powerpoint/2010/main" val="99460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14045"/>
            <a:ext cx="9143999" cy="831128"/>
          </a:xfrm>
        </p:spPr>
        <p:txBody>
          <a:bodyPr/>
          <a:lstStyle/>
          <a:p>
            <a:r>
              <a:rPr lang="es-ES" sz="2000" dirty="0"/>
              <a:t>EFECTOS SOBRE LA MORBIMORTALIDAD </a:t>
            </a:r>
            <a:r>
              <a:rPr lang="es-ES" sz="2000" dirty="0" smtClean="0"/>
              <a:t>CARDIOVASCULAR/ OTRAS VARIABLES DE </a:t>
            </a:r>
            <a:r>
              <a:rPr lang="es-ES" sz="2000" dirty="0"/>
              <a:t>LOS FÁRMACOS ANTIDIABÉTICOS</a:t>
            </a:r>
            <a:br>
              <a:rPr lang="es-ES" sz="2000" dirty="0"/>
            </a:br>
            <a:endParaRPr lang="es-ES" sz="1050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829559"/>
              </p:ext>
            </p:extLst>
          </p:nvPr>
        </p:nvGraphicFramePr>
        <p:xfrm>
          <a:off x="385354" y="1033253"/>
          <a:ext cx="8373290" cy="4359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112">
                  <a:extLst>
                    <a:ext uri="{9D8B030D-6E8A-4147-A177-3AD203B41FA5}">
                      <a16:colId xmlns:a16="http://schemas.microsoft.com/office/drawing/2014/main" val="1253012075"/>
                    </a:ext>
                  </a:extLst>
                </a:gridCol>
                <a:gridCol w="6615178">
                  <a:extLst>
                    <a:ext uri="{9D8B030D-6E8A-4147-A177-3AD203B41FA5}">
                      <a16:colId xmlns:a16="http://schemas.microsoft.com/office/drawing/2014/main" val="184303642"/>
                    </a:ext>
                  </a:extLst>
                </a:gridCol>
              </a:tblGrid>
              <a:tr h="322016">
                <a:tc>
                  <a:txBody>
                    <a:bodyPr/>
                    <a:lstStyle/>
                    <a:p>
                      <a:endParaRPr lang="es-ES" dirty="0">
                        <a:solidFill>
                          <a:srgbClr val="5FB1B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1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1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1762"/>
                  </a:ext>
                </a:extLst>
              </a:tr>
              <a:tr h="6229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Pioglitazona</a:t>
                      </a:r>
                      <a:endParaRPr lang="es-ES" sz="800" b="1" kern="1200" dirty="0">
                        <a:solidFill>
                          <a:srgbClr val="5FB1B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Eventos CV: </a:t>
                      </a:r>
                      <a:r>
                        <a:rPr lang="es-ES" sz="11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pacientes con enfermedad CV, </a:t>
                      </a:r>
                      <a:r>
                        <a:rPr lang="es-ES" sz="11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pioglitazona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redujo los eventos de la variable combinada mortalidad total, infarto no fatal e ictus </a:t>
                      </a:r>
                      <a:endParaRPr lang="es-E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Insuficiencia cardiaca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s-ES" sz="11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Pioglitazona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aumentó el riesgo de hospitalización por IC</a:t>
                      </a:r>
                      <a:endParaRPr lang="es-E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770452"/>
                  </a:ext>
                </a:extLst>
              </a:tr>
              <a:tr h="7456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iDPP-4 (“</a:t>
                      </a:r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gliptinas</a:t>
                      </a:r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”) </a:t>
                      </a:r>
                    </a:p>
                    <a:p>
                      <a:pPr marL="0" algn="l" defTabSz="914400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Eventos MACE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los </a:t>
                      </a:r>
                      <a:r>
                        <a:rPr lang="es-ES" sz="11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iDPP4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han mostrado ser neutros.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Insuficiencia cardiaca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s-ES" sz="110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saxagliptina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se ha asociado a mayor riesgo de hospitalización por IC en pacientes con IC. </a:t>
                      </a:r>
                      <a:r>
                        <a:rPr lang="es-ES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Alogliptina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: se asoció a un pequeño aumento no significativo (alerta de FDA por posible aumento de riesgo) </a:t>
                      </a:r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037481"/>
                  </a:ext>
                </a:extLst>
              </a:tr>
              <a:tr h="9190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Metformina</a:t>
                      </a:r>
                      <a:endParaRPr lang="es-ES" sz="1600" b="1" kern="1200" dirty="0">
                        <a:solidFill>
                          <a:srgbClr val="5FB1B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Eventos CV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posible beneficio  de </a:t>
                      </a:r>
                      <a:r>
                        <a:rPr lang="es-ES" sz="110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metformina</a:t>
                      </a:r>
                      <a:r>
                        <a:rPr lang="es-ES" sz="110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(demostrado en el ensayo UKPDS y su seguimiento a 10 años).</a:t>
                      </a:r>
                    </a:p>
                    <a:p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Tratamiento combinado: la inmensa mayoría de los pacientes incluidos en los ECA-CV de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gliflozinas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arGLP-1 y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gliptinas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recibían también </a:t>
                      </a:r>
                      <a:r>
                        <a:rPr lang="es-ES" sz="110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metformina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como primer fármaco, lo que apoya el uso de estos fármacos como terapia añadida a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metformina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s-ES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0517704"/>
                  </a:ext>
                </a:extLst>
              </a:tr>
              <a:tr h="30634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Sulfonilureas</a:t>
                      </a:r>
                      <a:endParaRPr lang="es-ES" sz="1600" b="1" kern="1200" dirty="0">
                        <a:solidFill>
                          <a:srgbClr val="5FB1B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Eventos </a:t>
                      </a:r>
                      <a:r>
                        <a:rPr lang="es-E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macrovasculares</a:t>
                      </a:r>
                      <a:r>
                        <a:rPr lang="es-ES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lang="es-E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microvasculares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las SU no han sido estudiados adecuadamente en ECA-CV. Evidencia indirecta de efectos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microvasculares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favorables para </a:t>
                      </a:r>
                      <a:r>
                        <a:rPr lang="es-ES" sz="110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gliclazida</a:t>
                      </a:r>
                      <a:r>
                        <a:rPr lang="es-ES" sz="110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(ensayo ADVANCE) y de efectos neutros en ECA-CV para  </a:t>
                      </a:r>
                      <a:r>
                        <a:rPr lang="es-ES" sz="1100" kern="12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glimepirida</a:t>
                      </a:r>
                      <a:r>
                        <a:rPr lang="es-ES" sz="11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  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vs.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linapliptina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(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ensayo CAROLINA). </a:t>
                      </a:r>
                    </a:p>
                    <a:p>
                      <a:r>
                        <a:rPr lang="es-ES" sz="1100" b="0" kern="1200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Glibenclamida</a:t>
                      </a:r>
                      <a:r>
                        <a:rPr lang="es-ES" sz="1100" b="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asociado a mayor mortalidad e hipoglucemia severa vs otras SU (no recomendado) </a:t>
                      </a:r>
                      <a:endParaRPr lang="es-ES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897660"/>
                  </a:ext>
                </a:extLst>
              </a:tr>
              <a:tr h="2796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err="1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Repaglinida</a:t>
                      </a:r>
                      <a:endParaRPr lang="es-ES" sz="1600" b="1" kern="1200" dirty="0">
                        <a:solidFill>
                          <a:srgbClr val="5FB1B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ha sido adecuadamente evaluada en ECA-CV</a:t>
                      </a:r>
                      <a:endParaRPr lang="es-ES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966525"/>
                  </a:ext>
                </a:extLst>
              </a:tr>
              <a:tr h="30634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600" b="1" kern="1200" dirty="0" smtClean="0">
                          <a:solidFill>
                            <a:srgbClr val="5FB1B6"/>
                          </a:solidFill>
                          <a:latin typeface="+mn-lt"/>
                          <a:ea typeface="+mn-ea"/>
                          <a:cs typeface="+mn-cs"/>
                        </a:rPr>
                        <a:t>Insulina basal</a:t>
                      </a:r>
                      <a:endParaRPr lang="es-ES" sz="1600" b="1" kern="1200" dirty="0">
                        <a:solidFill>
                          <a:srgbClr val="5FB1B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Eventos MACE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ES" sz="11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insulina </a:t>
                      </a:r>
                      <a:r>
                        <a:rPr lang="es-ES" sz="1100" kern="12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glargina</a:t>
                      </a:r>
                      <a:r>
                        <a:rPr lang="es-ES" sz="11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frente a tratamiento habitual (ORIGIN) y </a:t>
                      </a:r>
                      <a:r>
                        <a:rPr lang="es-E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glargina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frente a </a:t>
                      </a:r>
                      <a:r>
                        <a:rPr lang="es-ES" sz="11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insulina </a:t>
                      </a:r>
                      <a:r>
                        <a:rPr lang="es-ES" sz="1100" kern="1200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degludec</a:t>
                      </a:r>
                      <a:r>
                        <a:rPr lang="es-ES" sz="1100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(DEVOTE), neutras en eventos MACE. </a:t>
                      </a:r>
                    </a:p>
                  </a:txBody>
                  <a:tcPr>
                    <a:lnL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B1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367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26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2699" y="257174"/>
            <a:ext cx="8373290" cy="322504"/>
          </a:xfrm>
        </p:spPr>
        <p:txBody>
          <a:bodyPr/>
          <a:lstStyle/>
          <a:p>
            <a:r>
              <a:rPr lang="es-ES" sz="2000" dirty="0"/>
              <a:t>CARACTERÍSTICAS DE LOS ANTIDIABÉTICOS </a:t>
            </a:r>
            <a:r>
              <a:rPr lang="es-ES" dirty="0"/>
              <a:t/>
            </a:r>
            <a:br>
              <a:rPr lang="es-ES" dirty="0"/>
            </a:br>
            <a:endParaRPr lang="es-ES" sz="105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2698" y="1219489"/>
            <a:ext cx="8530045" cy="4249638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6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78" y="536549"/>
            <a:ext cx="9062484" cy="530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2699" y="214045"/>
            <a:ext cx="8373290" cy="831128"/>
          </a:xfrm>
        </p:spPr>
        <p:txBody>
          <a:bodyPr/>
          <a:lstStyle/>
          <a:p>
            <a:r>
              <a:rPr lang="es-ES" sz="2000" dirty="0" smtClean="0"/>
              <a:t>CIFRAS OBJETIVO DE HEMOGLOBINA GLICOSILADA (HbA1c)</a:t>
            </a:r>
            <a:r>
              <a:rPr lang="es-ES" dirty="0"/>
              <a:t/>
            </a:r>
            <a:br>
              <a:rPr lang="es-ES" dirty="0"/>
            </a:br>
            <a:endParaRPr lang="es-ES" sz="105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2698" y="1219489"/>
            <a:ext cx="8373291" cy="4249638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 smtClean="0"/>
              <a:t>En </a:t>
            </a:r>
            <a:r>
              <a:rPr lang="es-ES" sz="1600" dirty="0"/>
              <a:t>general, se recomiendan </a:t>
            </a:r>
            <a:r>
              <a:rPr lang="es-ES" sz="1600" b="1" dirty="0"/>
              <a:t>cifras objetivo orientativas menores de 7% de HbA1c</a:t>
            </a:r>
            <a:r>
              <a:rPr lang="es-ES" sz="1600" dirty="0"/>
              <a:t>, que deben individualizarse teniendo en cuenta factores como la edad y la fragilidad, comorbilidad, los años de evolución de la enfermedad, riesgo de efectos adversos, esperanza de vida y preferencias de los </a:t>
            </a:r>
            <a:r>
              <a:rPr lang="es-ES" sz="1600" dirty="0" smtClean="0"/>
              <a:t>pacientes. </a:t>
            </a:r>
            <a:endParaRPr lang="es-ES" sz="16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Se puede considerar un </a:t>
            </a:r>
            <a:r>
              <a:rPr lang="es-ES" sz="1600" b="1" dirty="0"/>
              <a:t>objetivo más estricto de HbA1c, por debajo del 6,5%, </a:t>
            </a:r>
            <a:r>
              <a:rPr lang="es-ES" sz="1600" dirty="0"/>
              <a:t>en pacientes jóvenes sin complicaciones o recién </a:t>
            </a:r>
            <a:r>
              <a:rPr lang="es-ES" sz="1600" dirty="0" smtClean="0"/>
              <a:t>diagnosticados </a:t>
            </a:r>
            <a:endParaRPr lang="es-ES" sz="16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Son aceptables </a:t>
            </a:r>
            <a:r>
              <a:rPr lang="es-ES" sz="1600" b="1" dirty="0"/>
              <a:t>objetivos menos estrictos de HbA1c, menores del 8%-8,5%, </a:t>
            </a:r>
            <a:r>
              <a:rPr lang="es-ES" sz="1600" dirty="0"/>
              <a:t>en pacientes muy ancianos, con fragilidad, alta comorbilidad, expectativa de vida limitada, diabetes de larga duración u otras situaciones en las que prevalecen las intervenciones orientadas a evitar los síntomas de la enfermedad, mejorar la calidad de vida y reducir el riesgo de hipoglucemia u otros efectos </a:t>
            </a:r>
            <a:r>
              <a:rPr lang="es-ES" sz="1600" dirty="0" smtClean="0"/>
              <a:t>adversos. </a:t>
            </a:r>
            <a:endParaRPr lang="es-ES" sz="16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50144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2699" y="214045"/>
            <a:ext cx="8530044" cy="831128"/>
          </a:xfrm>
        </p:spPr>
        <p:txBody>
          <a:bodyPr/>
          <a:lstStyle/>
          <a:p>
            <a:r>
              <a:rPr lang="es-ES" sz="2000" dirty="0" smtClean="0"/>
              <a:t>PROPUESTA </a:t>
            </a:r>
            <a:r>
              <a:rPr lang="es-ES" sz="2000" dirty="0"/>
              <a:t>DE TRATAMIENTO FARMACOLÓGICO EN </a:t>
            </a:r>
            <a:r>
              <a:rPr lang="es-ES" sz="2000" dirty="0" smtClean="0"/>
              <a:t>DM2:  </a:t>
            </a:r>
            <a:r>
              <a:rPr lang="es-ES" sz="2400" u="sng" dirty="0" smtClean="0"/>
              <a:t>Tratamiento de inicio</a:t>
            </a:r>
            <a:r>
              <a:rPr lang="es-ES" sz="2400" u="sng" dirty="0"/>
              <a:t/>
            </a:r>
            <a:br>
              <a:rPr lang="es-ES" sz="2400" u="sng" dirty="0"/>
            </a:br>
            <a:endParaRPr lang="es-ES" sz="400" u="sng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74591" y="1287855"/>
            <a:ext cx="8530045" cy="4249638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6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6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352699" y="1142577"/>
            <a:ext cx="8530045" cy="3865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b="1" dirty="0" err="1"/>
              <a:t>Metformina</a:t>
            </a:r>
            <a:r>
              <a:rPr lang="es-ES" sz="1600" b="1" dirty="0"/>
              <a:t> sigue siendo el tratamiento inicial de elección </a:t>
            </a:r>
            <a:r>
              <a:rPr lang="es-ES" sz="1600" dirty="0"/>
              <a:t>en la mayor parte de los pacientes con DM2, salvo contraindicación (</a:t>
            </a:r>
            <a:r>
              <a:rPr lang="es-ES" sz="1600" dirty="0" err="1"/>
              <a:t>FGe</a:t>
            </a:r>
            <a:r>
              <a:rPr lang="es-ES" sz="1600" dirty="0"/>
              <a:t>&lt; 30 ml/min/1,73 m</a:t>
            </a:r>
            <a:r>
              <a:rPr lang="es-ES" sz="1600" baseline="30000" dirty="0"/>
              <a:t>2</a:t>
            </a:r>
            <a:r>
              <a:rPr lang="es-ES" sz="1600" dirty="0"/>
              <a:t>) o </a:t>
            </a:r>
            <a:r>
              <a:rPr lang="es-ES" sz="1600" dirty="0" smtClean="0"/>
              <a:t>intolerancia. </a:t>
            </a:r>
            <a:endParaRPr lang="es-ES" sz="16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Para mejorar la </a:t>
            </a:r>
            <a:r>
              <a:rPr lang="es-ES" sz="1600" dirty="0" smtClean="0"/>
              <a:t>tolerancia: comenzar </a:t>
            </a:r>
            <a:r>
              <a:rPr lang="es-ES" sz="1600" dirty="0"/>
              <a:t>con </a:t>
            </a:r>
            <a:r>
              <a:rPr lang="es-ES" sz="1600" dirty="0" smtClean="0"/>
              <a:t>500-850 </a:t>
            </a:r>
            <a:r>
              <a:rPr lang="es-ES" sz="1600" dirty="0"/>
              <a:t>mg (medio comprimido de 1000 mg o uno de 850 mg) una vez al día </a:t>
            </a:r>
            <a:r>
              <a:rPr lang="es-ES" sz="1600" dirty="0" smtClean="0"/>
              <a:t>durante </a:t>
            </a:r>
            <a:r>
              <a:rPr lang="es-ES" sz="1600" dirty="0"/>
              <a:t>las dos primeras semanas y aumentar progresivamente hasta </a:t>
            </a:r>
            <a:r>
              <a:rPr lang="es-ES" sz="1600" dirty="0" smtClean="0"/>
              <a:t>la </a:t>
            </a:r>
            <a:r>
              <a:rPr lang="es-ES" sz="1600" dirty="0"/>
              <a:t>dosis diaria total, habitualmente 1700-2000 mg/día </a:t>
            </a:r>
            <a:r>
              <a:rPr lang="es-ES" sz="1600" dirty="0" smtClean="0"/>
              <a:t>en 2-3 tomas. </a:t>
            </a:r>
            <a:endParaRPr lang="es-ES" sz="16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b="1" dirty="0"/>
              <a:t>Cuando </a:t>
            </a:r>
            <a:r>
              <a:rPr lang="es-ES" sz="1600" b="1" dirty="0" err="1"/>
              <a:t>metformina</a:t>
            </a:r>
            <a:r>
              <a:rPr lang="es-ES" sz="1600" b="1" dirty="0"/>
              <a:t> esté contraindicada </a:t>
            </a:r>
            <a:r>
              <a:rPr lang="es-ES" sz="1600" dirty="0"/>
              <a:t>(p.ej. si </a:t>
            </a:r>
            <a:r>
              <a:rPr lang="es-ES" sz="1600" dirty="0" err="1"/>
              <a:t>FGe</a:t>
            </a:r>
            <a:r>
              <a:rPr lang="es-ES" sz="1600" dirty="0"/>
              <a:t>&lt;30 </a:t>
            </a:r>
            <a:r>
              <a:rPr lang="es-ES" sz="1600" dirty="0" smtClean="0"/>
              <a:t>ml/min/1,73 </a:t>
            </a:r>
            <a:r>
              <a:rPr lang="es-ES" sz="1600" dirty="0"/>
              <a:t>m</a:t>
            </a:r>
            <a:r>
              <a:rPr lang="es-ES" sz="1600" baseline="30000" dirty="0"/>
              <a:t>2</a:t>
            </a:r>
            <a:r>
              <a:rPr lang="es-ES" sz="1600" dirty="0"/>
              <a:t>) </a:t>
            </a:r>
            <a:r>
              <a:rPr lang="es-ES" sz="1600" b="1" dirty="0"/>
              <a:t>o no se tolere, </a:t>
            </a:r>
            <a:r>
              <a:rPr lang="es-ES" sz="1600" dirty="0"/>
              <a:t>se recomienda iniciar con </a:t>
            </a:r>
            <a:r>
              <a:rPr lang="es-ES" sz="1600" dirty="0" smtClean="0"/>
              <a:t>otro antidiabético no </a:t>
            </a:r>
            <a:r>
              <a:rPr lang="es-ES" sz="1600" dirty="0" err="1" smtClean="0"/>
              <a:t>insulínico</a:t>
            </a:r>
            <a:r>
              <a:rPr lang="es-ES" sz="1600" dirty="0" smtClean="0"/>
              <a:t> </a:t>
            </a:r>
            <a:r>
              <a:rPr lang="es-ES" sz="1600" dirty="0"/>
              <a:t>en función de los condicionantes clínicos </a:t>
            </a:r>
            <a:r>
              <a:rPr lang="es-ES" sz="1600" dirty="0" smtClean="0"/>
              <a:t>predominantes.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 smtClean="0"/>
              <a:t>En </a:t>
            </a:r>
            <a:r>
              <a:rPr lang="es-ES" sz="1600" dirty="0"/>
              <a:t>presencia de </a:t>
            </a:r>
            <a:r>
              <a:rPr lang="es-ES" sz="1600" b="1" dirty="0"/>
              <a:t>síntomas de hiperglucemia,</a:t>
            </a:r>
            <a:r>
              <a:rPr lang="es-ES" sz="1600" dirty="0"/>
              <a:t> cetosis o pérdida de peso no </a:t>
            </a:r>
            <a:r>
              <a:rPr lang="es-ES" sz="1600" dirty="0" smtClean="0"/>
              <a:t>intencional: insulina </a:t>
            </a:r>
            <a:endParaRPr lang="es-ES" sz="16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 smtClean="0"/>
              <a:t>Pacientes </a:t>
            </a:r>
            <a:r>
              <a:rPr lang="es-ES" sz="1600" b="1" dirty="0"/>
              <a:t>asintomáticos con hiperglucemias muy elevadas </a:t>
            </a:r>
            <a:r>
              <a:rPr lang="es-ES" sz="1600" dirty="0"/>
              <a:t>(cuando la HbA1c es 1,5% superior al objetivo recomendado</a:t>
            </a:r>
            <a:r>
              <a:rPr lang="es-ES" sz="1600" dirty="0" smtClean="0"/>
              <a:t>): considerar </a:t>
            </a:r>
            <a:r>
              <a:rPr lang="es-ES" sz="1600" dirty="0"/>
              <a:t>el inicio con una terapia </a:t>
            </a:r>
            <a:r>
              <a:rPr lang="es-ES" sz="1600" dirty="0" smtClean="0"/>
              <a:t>combinada.  </a:t>
            </a:r>
            <a:endParaRPr lang="es-ES" sz="16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En </a:t>
            </a:r>
            <a:r>
              <a:rPr lang="es-ES" sz="1600" b="1" dirty="0"/>
              <a:t>pacientes con ERC, </a:t>
            </a:r>
            <a:r>
              <a:rPr lang="es-ES" sz="1600" b="1" dirty="0" smtClean="0"/>
              <a:t>IC, ECV</a:t>
            </a:r>
            <a:r>
              <a:rPr lang="es-ES" sz="1600" dirty="0" smtClean="0"/>
              <a:t>:  </a:t>
            </a:r>
            <a:r>
              <a:rPr lang="es-ES" sz="1600" dirty="0"/>
              <a:t>se puede considerar el inicio con terapia </a:t>
            </a:r>
            <a:r>
              <a:rPr lang="es-ES" sz="1600" dirty="0" smtClean="0"/>
              <a:t>combinada.  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04690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BCB4777-E655-384D-ACFE-1875E78C165D}" vid="{556E43C3-FFFE-7346-B204-4B9D6F11E73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2" ma:contentTypeDescription="Create a new document." ma:contentTypeScope="" ma:versionID="7fbd41f527ea1485d5ccd90662872387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b40406071a89c0f4ca00712af41b7b3b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9FD691-2936-4D32-A768-BA130563C4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3C29DF-73E4-4EA7-90F1-394DDFB73BC0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301a845-6ce7-4628-b9f3-e90712a662a6"/>
    <ds:schemaRef ds:uri="http://purl.org/dc/terms/"/>
    <ds:schemaRef ds:uri="http://schemas.openxmlformats.org/package/2006/metadata/core-properties"/>
    <ds:schemaRef ds:uri="1fdafc60-6e87-4fef-9209-278af2a3ac6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387825-255E-4E0F-A79D-879A18DAE5A5}"/>
</file>

<file path=docProps/app.xml><?xml version="1.0" encoding="utf-8"?>
<Properties xmlns="http://schemas.openxmlformats.org/officeDocument/2006/extended-properties" xmlns:vt="http://schemas.openxmlformats.org/officeDocument/2006/docPropsVTypes">
  <Template>Presentación</Template>
  <TotalTime>2879</TotalTime>
  <Words>2322</Words>
  <Application>Microsoft Office PowerPoint</Application>
  <PresentationFormat>Presentación en pantalla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Symbol</vt:lpstr>
      <vt:lpstr>Times New Roman</vt:lpstr>
      <vt:lpstr>Wingdings</vt:lpstr>
      <vt:lpstr>Tema de Office</vt:lpstr>
      <vt:lpstr>Presentación de PowerPoint</vt:lpstr>
      <vt:lpstr>Sumario</vt:lpstr>
      <vt:lpstr>INTRODUCCIÓN</vt:lpstr>
      <vt:lpstr>EFECTOS SOBRE LA MORBIMORTALIDAD CARDIOVASCULAR Y RENAL DE LOS FÁRMACOS ANTIDIABÉTICOS </vt:lpstr>
      <vt:lpstr>PREVENCIÓN DE EVENTOS MACE: Gliflozinas vs. arGLP-1  </vt:lpstr>
      <vt:lpstr>EFECTOS SOBRE LA MORBIMORTALIDAD CARDIOVASCULAR/ OTRAS VARIABLES DE LOS FÁRMACOS ANTIDIABÉTICOS </vt:lpstr>
      <vt:lpstr>CARACTERÍSTICAS DE LOS ANTIDIABÉTICOS  </vt:lpstr>
      <vt:lpstr>CIFRAS OBJETIVO DE HEMOGLOBINA GLICOSILADA (HbA1c) </vt:lpstr>
      <vt:lpstr>PROPUESTA DE TRATAMIENTO FARMACOLÓGICO EN DM2:  Tratamiento de inicio </vt:lpstr>
      <vt:lpstr>PROPUESTA DE TRATAMIENTO FARMACOLÓGICO EN DM2:  Tratamiento combinado</vt:lpstr>
      <vt:lpstr>Presentación de PowerPoint</vt:lpstr>
      <vt:lpstr>PROPUESTA DE TRATAMIENTO FARMACOLÓGICO EN DM2:  Intensificación del tratamiento: ¿Insulina, arGLP-1 o triple terapia oral?</vt:lpstr>
      <vt:lpstr>Ajuste de tratamientos previos al asociar un iSGLT-2, arGLP-1 o insulina basal</vt:lpstr>
      <vt:lpstr>DESINTENSIFICAR EL TRATAMIENTO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López Varona, Mª José</dc:creator>
  <cp:lastModifiedBy>Ander Rosado Ortiz De Zarate</cp:lastModifiedBy>
  <cp:revision>544</cp:revision>
  <dcterms:created xsi:type="dcterms:W3CDTF">2020-03-06T09:54:11Z</dcterms:created>
  <dcterms:modified xsi:type="dcterms:W3CDTF">2021-06-14T10:28:29Z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</Properties>
</file>