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ph type="sldImg"/>
          </p:nvPr>
        </p:nvSpPr>
        <p:spPr>
          <a:xfrm>
            <a:off x="1143000" y="685800"/>
            <a:ext cx="4572000" cy="3429000"/>
          </a:xfrm>
          <a:prstGeom prst="rect">
            <a:avLst/>
          </a:prstGeom>
        </p:spPr>
        <p:txBody>
          <a:bodyPr/>
          <a:lstStyle/>
          <a:p>
            <a:pPr/>
          </a:p>
        </p:txBody>
      </p:sp>
      <p:sp>
        <p:nvSpPr>
          <p:cNvPr id="60" name="Shape 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iapositiva de título">
    <p:spTree>
      <p:nvGrpSpPr>
        <p:cNvPr id="1" name=""/>
        <p:cNvGrpSpPr/>
        <p:nvPr/>
      </p:nvGrpSpPr>
      <p:grpSpPr>
        <a:xfrm>
          <a:off x="0" y="0"/>
          <a:ext cx="0" cy="0"/>
          <a:chOff x="0" y="0"/>
          <a:chExt cx="0" cy="0"/>
        </a:xfrm>
      </p:grpSpPr>
      <p:sp>
        <p:nvSpPr>
          <p:cNvPr id="18" name="Texto del título"/>
          <p:cNvSpPr txBox="1"/>
          <p:nvPr>
            <p:ph type="title"/>
          </p:nvPr>
        </p:nvSpPr>
        <p:spPr>
          <a:xfrm>
            <a:off x="685800" y="1122362"/>
            <a:ext cx="7772400" cy="2387601"/>
          </a:xfrm>
          <a:prstGeom prst="rect">
            <a:avLst/>
          </a:prstGeom>
        </p:spPr>
        <p:txBody>
          <a:bodyPr anchor="b">
            <a:normAutofit fontScale="100000" lnSpcReduction="0"/>
          </a:bodyPr>
          <a:lstStyle>
            <a:lvl1pPr algn="ctr">
              <a:defRPr sz="5400"/>
            </a:lvl1pPr>
          </a:lstStyle>
          <a:p>
            <a:pPr/>
            <a:r>
              <a:t>Texto del título</a:t>
            </a:r>
          </a:p>
        </p:txBody>
      </p:sp>
      <p:sp>
        <p:nvSpPr>
          <p:cNvPr id="19" name="Nivel de texto 1…"/>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y objetos">
    <p:spTree>
      <p:nvGrpSpPr>
        <p:cNvPr id="1" name=""/>
        <p:cNvGrpSpPr/>
        <p:nvPr/>
      </p:nvGrpSpPr>
      <p:grpSpPr>
        <a:xfrm>
          <a:off x="0" y="0"/>
          <a:ext cx="0" cy="0"/>
          <a:chOff x="0" y="0"/>
          <a:chExt cx="0" cy="0"/>
        </a:xfrm>
      </p:grpSpPr>
      <p:sp>
        <p:nvSpPr>
          <p:cNvPr id="27" name="Texto del título"/>
          <p:cNvSpPr txBox="1"/>
          <p:nvPr>
            <p:ph type="title"/>
          </p:nvPr>
        </p:nvSpPr>
        <p:spPr>
          <a:xfrm>
            <a:off x="628650" y="365125"/>
            <a:ext cx="7886700" cy="1325564"/>
          </a:xfrm>
          <a:prstGeom prst="rect">
            <a:avLst/>
          </a:prstGeom>
        </p:spPr>
        <p:txBody>
          <a:bodyPr>
            <a:normAutofit fontScale="100000" lnSpcReduction="0"/>
          </a:bodyPr>
          <a:lstStyle/>
          <a:p>
            <a:pPr/>
            <a:r>
              <a:t>Texto del título</a:t>
            </a:r>
          </a:p>
        </p:txBody>
      </p:sp>
      <p:sp>
        <p:nvSpPr>
          <p:cNvPr id="28" name="CuadroTexto 2"/>
          <p:cNvSpPr txBox="1"/>
          <p:nvPr/>
        </p:nvSpPr>
        <p:spPr>
          <a:xfrm>
            <a:off x="628650" y="1868557"/>
            <a:ext cx="7886700" cy="178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2400">
                <a:solidFill>
                  <a:srgbClr val="5FB1B6"/>
                </a:solidFill>
              </a:defRPr>
            </a:lvl1pPr>
            <a:lvl2pPr marL="742950" indent="-285750">
              <a:buSzPct val="100000"/>
              <a:buFont typeface="Arial"/>
              <a:buChar char="•"/>
              <a:defRPr sz="2000">
                <a:solidFill>
                  <a:srgbClr val="5FB1B6"/>
                </a:solidFill>
              </a:defRPr>
            </a:lvl2pPr>
            <a:lvl3pPr marL="1200150" indent="-285750">
              <a:buSzPct val="100000"/>
              <a:buFont typeface="Arial"/>
              <a:buChar char="•"/>
              <a:defRPr>
                <a:solidFill>
                  <a:srgbClr val="5FB1B6"/>
                </a:solidFill>
              </a:defRPr>
            </a:lvl3pPr>
            <a:lvl4pPr marL="1657350" indent="-285750">
              <a:buSzPct val="100000"/>
              <a:buFont typeface="Arial"/>
              <a:buChar char="•"/>
              <a:defRPr sz="1600">
                <a:solidFill>
                  <a:srgbClr val="5FB1B6"/>
                </a:solidFill>
              </a:defRPr>
            </a:lvl4pPr>
            <a:lvl5pPr marL="2114550" indent="-285750">
              <a:buSzPct val="100000"/>
              <a:buFont typeface="Arial"/>
              <a:buChar char="•"/>
              <a:defRPr sz="1400">
                <a:solidFill>
                  <a:srgbClr val="5FB1B6"/>
                </a:solidFill>
              </a:defRPr>
            </a:lvl5pPr>
          </a:lstStyle>
          <a:p>
            <a:pPr/>
            <a:r>
              <a:t>Haga clic para modificar los estilos de texto del patrón</a:t>
            </a:r>
          </a:p>
          <a:p>
            <a:pPr lvl="1"/>
            <a:r>
              <a:t>Segundo nivel</a:t>
            </a:r>
          </a:p>
          <a:p>
            <a:pPr lvl="2"/>
            <a:r>
              <a:t>Tercer nivel</a:t>
            </a:r>
          </a:p>
          <a:p>
            <a:pPr lvl="3"/>
            <a:r>
              <a:t>Cuarto nivel</a:t>
            </a:r>
          </a:p>
          <a:p>
            <a:pPr lvl="4"/>
            <a:r>
              <a:t>Quinto nivel</a:t>
            </a:r>
          </a:p>
        </p:txBody>
      </p:sp>
      <p:sp>
        <p:nvSpPr>
          <p:cNvPr id="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Encabezado de sección">
    <p:spTree>
      <p:nvGrpSpPr>
        <p:cNvPr id="1" name=""/>
        <p:cNvGrpSpPr/>
        <p:nvPr/>
      </p:nvGrpSpPr>
      <p:grpSpPr>
        <a:xfrm>
          <a:off x="0" y="0"/>
          <a:ext cx="0" cy="0"/>
          <a:chOff x="0" y="0"/>
          <a:chExt cx="0" cy="0"/>
        </a:xfrm>
      </p:grpSpPr>
      <p:pic>
        <p:nvPicPr>
          <p:cNvPr id="36" name="Imagen 7" descr="Imagen 7"/>
          <p:cNvPicPr>
            <a:picLocks noChangeAspect="1"/>
          </p:cNvPicPr>
          <p:nvPr/>
        </p:nvPicPr>
        <p:blipFill>
          <a:blip r:embed="rId2">
            <a:extLst/>
          </a:blip>
          <a:stretch>
            <a:fillRect/>
          </a:stretch>
        </p:blipFill>
        <p:spPr>
          <a:xfrm>
            <a:off x="0" y="0"/>
            <a:ext cx="9144000" cy="2679700"/>
          </a:xfrm>
          <a:prstGeom prst="rect">
            <a:avLst/>
          </a:prstGeom>
          <a:ln w="12700">
            <a:miter lim="400000"/>
          </a:ln>
        </p:spPr>
      </p:pic>
      <p:sp>
        <p:nvSpPr>
          <p:cNvPr id="3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iseño personalizado">
    <p:spTree>
      <p:nvGrpSpPr>
        <p:cNvPr id="1" name=""/>
        <p:cNvGrpSpPr/>
        <p:nvPr/>
      </p:nvGrpSpPr>
      <p:grpSpPr>
        <a:xfrm>
          <a:off x="0" y="0"/>
          <a:ext cx="0" cy="0"/>
          <a:chOff x="0" y="0"/>
          <a:chExt cx="0" cy="0"/>
        </a:xfrm>
      </p:grpSpPr>
      <p:pic>
        <p:nvPicPr>
          <p:cNvPr id="44" name="Imagen 3" descr="Imagen 3"/>
          <p:cNvPicPr>
            <a:picLocks noChangeAspect="1"/>
          </p:cNvPicPr>
          <p:nvPr/>
        </p:nvPicPr>
        <p:blipFill>
          <a:blip r:embed="rId2">
            <a:extLst/>
          </a:blip>
          <a:stretch>
            <a:fillRect/>
          </a:stretch>
        </p:blipFill>
        <p:spPr>
          <a:xfrm>
            <a:off x="288234" y="2387600"/>
            <a:ext cx="8855766" cy="2997201"/>
          </a:xfrm>
          <a:prstGeom prst="rect">
            <a:avLst/>
          </a:prstGeom>
          <a:ln w="12700">
            <a:miter lim="400000"/>
          </a:ln>
        </p:spPr>
      </p:pic>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ólo el título">
    <p:spTree>
      <p:nvGrpSpPr>
        <p:cNvPr id="1" name=""/>
        <p:cNvGrpSpPr/>
        <p:nvPr/>
      </p:nvGrpSpPr>
      <p:grpSpPr>
        <a:xfrm>
          <a:off x="0" y="0"/>
          <a:ext cx="0" cy="0"/>
          <a:chOff x="0" y="0"/>
          <a:chExt cx="0" cy="0"/>
        </a:xfrm>
      </p:grpSpPr>
      <p:sp>
        <p:nvSpPr>
          <p:cNvPr id="52" name="Texto del título"/>
          <p:cNvSpPr txBox="1"/>
          <p:nvPr>
            <p:ph type="title"/>
          </p:nvPr>
        </p:nvSpPr>
        <p:spPr>
          <a:xfrm>
            <a:off x="628650" y="365125"/>
            <a:ext cx="7886700" cy="1325564"/>
          </a:xfrm>
          <a:prstGeom prst="rect">
            <a:avLst/>
          </a:prstGeom>
        </p:spPr>
        <p:txBody>
          <a:bodyPr>
            <a:normAutofit fontScale="100000" lnSpcReduction="0"/>
          </a:bodyPr>
          <a:lstStyle>
            <a:lvl1pPr>
              <a:defRPr sz="4000"/>
            </a:lvl1pPr>
          </a:lstStyle>
          <a:p>
            <a:pPr/>
            <a:r>
              <a:t>Texto del título</a:t>
            </a:r>
          </a:p>
        </p:txBody>
      </p:sp>
      <p:sp>
        <p:nvSpPr>
          <p:cNvPr id="53" name="Número de diapositiva"/>
          <p:cNvSpPr txBox="1"/>
          <p:nvPr>
            <p:ph type="sldNum" sz="quarter" idx="2"/>
          </p:nvPr>
        </p:nvSpPr>
        <p:spPr>
          <a:xfrm>
            <a:off x="6553200" y="6356350"/>
            <a:ext cx="335866" cy="3708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del título</a:t>
            </a:r>
          </a:p>
        </p:txBody>
      </p:sp>
      <p:sp>
        <p:nvSpPr>
          <p:cNvPr id="3" name="Nivel de texto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ln>
            <a:noFill/>
          </a:ln>
          <a:solidFill>
            <a:srgbClr val="5FB1B6"/>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euskadi.eus/contenidos/informacion/cevime_infac_2021/es_def/adjuntos/INFAC_Vol_29_1_antibioticos-procesos-dentales.pdf"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CuadroTexto 1"/>
          <p:cNvSpPr txBox="1"/>
          <p:nvPr/>
        </p:nvSpPr>
        <p:spPr>
          <a:xfrm>
            <a:off x="1130530" y="906086"/>
            <a:ext cx="7099070" cy="439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400">
                <a:solidFill>
                  <a:srgbClr val="4BACC6"/>
                </a:solidFill>
                <a:latin typeface="Arial Black"/>
                <a:ea typeface="Arial Black"/>
                <a:cs typeface="Arial Black"/>
                <a:sym typeface="Arial Black"/>
              </a:defRPr>
            </a:pPr>
          </a:p>
          <a:p>
            <a:pPr algn="just">
              <a:defRPr sz="2400">
                <a:solidFill>
                  <a:srgbClr val="4BACC6"/>
                </a:solidFill>
                <a:latin typeface="Arial Black"/>
                <a:ea typeface="Arial Black"/>
                <a:cs typeface="Arial Black"/>
                <a:sym typeface="Arial Black"/>
              </a:defRPr>
            </a:pPr>
            <a:r>
              <a:t>USO RACIONAL DE LOS ANTIBIÓTICOS EN PROCESOS DENTALES</a:t>
            </a:r>
          </a:p>
          <a:p>
            <a:pPr>
              <a:defRPr>
                <a:solidFill>
                  <a:srgbClr val="4BACC6"/>
                </a:solidFill>
                <a:latin typeface="Arial Black"/>
                <a:ea typeface="Arial Black"/>
                <a:cs typeface="Arial Black"/>
                <a:sym typeface="Arial Black"/>
              </a:defRPr>
            </a:pPr>
          </a:p>
          <a:p>
            <a:pPr>
              <a:defRPr>
                <a:solidFill>
                  <a:srgbClr val="4BACC6"/>
                </a:solidFill>
                <a:latin typeface="Arial Black"/>
                <a:ea typeface="Arial Black"/>
                <a:cs typeface="Arial Black"/>
                <a:sym typeface="Arial Black"/>
              </a:defRPr>
            </a:pPr>
          </a:p>
          <a:p>
            <a:pPr>
              <a:defRPr>
                <a:solidFill>
                  <a:srgbClr val="4BACC6"/>
                </a:solidFill>
                <a:latin typeface="Arial Black"/>
                <a:ea typeface="Arial Black"/>
                <a:cs typeface="Arial Black"/>
                <a:sym typeface="Arial Black"/>
              </a:defRPr>
            </a:pPr>
          </a:p>
          <a:p>
            <a:pPr>
              <a:defRPr>
                <a:solidFill>
                  <a:srgbClr val="4BACC6"/>
                </a:solidFill>
                <a:latin typeface="Arial Black"/>
                <a:ea typeface="Arial Black"/>
                <a:cs typeface="Arial Black"/>
                <a:sym typeface="Arial Black"/>
              </a:defRPr>
            </a:pPr>
          </a:p>
          <a:p>
            <a:pPr>
              <a:defRPr>
                <a:solidFill>
                  <a:srgbClr val="4BACC6"/>
                </a:solidFill>
                <a:latin typeface="Arial Black"/>
                <a:ea typeface="Arial Black"/>
                <a:cs typeface="Arial Black"/>
                <a:sym typeface="Arial Black"/>
              </a:defRPr>
            </a:pPr>
          </a:p>
          <a:p>
            <a:pPr>
              <a:defRPr>
                <a:solidFill>
                  <a:srgbClr val="4BACC6"/>
                </a:solidFill>
                <a:latin typeface="Arial Black"/>
                <a:ea typeface="Arial Black"/>
                <a:cs typeface="Arial Black"/>
                <a:sym typeface="Arial Black"/>
              </a:defRPr>
            </a:pPr>
          </a:p>
          <a:p>
            <a:pPr>
              <a:defRPr sz="2000">
                <a:solidFill>
                  <a:srgbClr val="4BACC6"/>
                </a:solidFill>
                <a:latin typeface="Arial Black"/>
                <a:ea typeface="Arial Black"/>
                <a:cs typeface="Arial Black"/>
                <a:sym typeface="Arial Black"/>
              </a:defRPr>
            </a:pPr>
          </a:p>
          <a:p>
            <a:pPr>
              <a:defRPr sz="2000">
                <a:solidFill>
                  <a:srgbClr val="4BACC6"/>
                </a:solidFill>
                <a:latin typeface="Arial Black"/>
                <a:ea typeface="Arial Black"/>
                <a:cs typeface="Arial Black"/>
                <a:sym typeface="Arial Black"/>
              </a:defRPr>
            </a:pPr>
            <a:r>
              <a:t>Volumen 29, Nº 1 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Título 1"/>
          <p:cNvSpPr txBox="1"/>
          <p:nvPr>
            <p:ph type="title"/>
          </p:nvPr>
        </p:nvSpPr>
        <p:spPr>
          <a:xfrm>
            <a:off x="685799" y="174566"/>
            <a:ext cx="8037788" cy="947651"/>
          </a:xfrm>
          <a:prstGeom prst="rect">
            <a:avLst/>
          </a:prstGeom>
          <a:ln w="9525">
            <a:solidFill>
              <a:schemeClr val="accent1"/>
            </a:solidFill>
            <a:round/>
          </a:ln>
        </p:spPr>
        <p:txBody>
          <a:bodyPr/>
          <a:lstStyle>
            <a:lvl1pPr>
              <a:defRPr sz="2400"/>
            </a:lvl1pPr>
          </a:lstStyle>
          <a:p>
            <a:pPr/>
            <a:r>
              <a:t>INFECCIONES ODONTOGÉNICAS QUE NO REQUIEREN TRATAMIENTO ANTIBIÓTICO</a:t>
            </a:r>
          </a:p>
        </p:txBody>
      </p:sp>
      <p:sp>
        <p:nvSpPr>
          <p:cNvPr id="90" name="Subtítulo 2"/>
          <p:cNvSpPr txBox="1"/>
          <p:nvPr>
            <p:ph type="body" idx="1"/>
          </p:nvPr>
        </p:nvSpPr>
        <p:spPr>
          <a:xfrm>
            <a:off x="685800" y="1229709"/>
            <a:ext cx="7772400" cy="4107062"/>
          </a:xfrm>
          <a:prstGeom prst="rect">
            <a:avLst/>
          </a:prstGeom>
        </p:spPr>
        <p:txBody>
          <a:bodyPr/>
          <a:lstStyle/>
          <a:p>
            <a:pPr marL="285750" indent="-285750" algn="just">
              <a:lnSpc>
                <a:spcPct val="100000"/>
              </a:lnSpc>
              <a:buSzPct val="100000"/>
              <a:buFont typeface="Arial"/>
              <a:buChar char="•"/>
            </a:pPr>
            <a:r>
              <a:t>CARIES</a:t>
            </a:r>
          </a:p>
          <a:p>
            <a:pPr marL="285750" indent="-285750" algn="just">
              <a:lnSpc>
                <a:spcPct val="100000"/>
              </a:lnSpc>
              <a:buSzPct val="100000"/>
              <a:buFont typeface="Arial"/>
              <a:buChar char="•"/>
            </a:pPr>
            <a:r>
              <a:t>PULPITIS</a:t>
            </a:r>
          </a:p>
          <a:p>
            <a:pPr marL="285750" indent="-285750" algn="just">
              <a:lnSpc>
                <a:spcPct val="100000"/>
              </a:lnSpc>
              <a:buSzPct val="100000"/>
              <a:buFont typeface="Arial"/>
              <a:buChar char="•"/>
            </a:pPr>
            <a:r>
              <a:t>GINGIVITIS</a:t>
            </a:r>
          </a:p>
          <a:p>
            <a:pPr marL="285750" indent="-285750" algn="just">
              <a:lnSpc>
                <a:spcPct val="100000"/>
              </a:lnSpc>
              <a:buSzPct val="100000"/>
              <a:buFont typeface="Arial"/>
              <a:buChar char="•"/>
            </a:pPr>
            <a:r>
              <a:t>PERIODONTITS CRÓNICA</a:t>
            </a:r>
          </a:p>
          <a:p>
            <a:pPr marL="285750" indent="-285750" algn="just">
              <a:lnSpc>
                <a:spcPct val="100000"/>
              </a:lnSpc>
              <a:buSzPct val="100000"/>
              <a:buFont typeface="Arial"/>
              <a:buChar char="•"/>
            </a:pPr>
            <a:r>
              <a:t>PERIIMPLANTITIS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Título 1"/>
          <p:cNvSpPr txBox="1"/>
          <p:nvPr>
            <p:ph type="title"/>
          </p:nvPr>
        </p:nvSpPr>
        <p:spPr>
          <a:xfrm>
            <a:off x="553106" y="224443"/>
            <a:ext cx="8037788" cy="598517"/>
          </a:xfrm>
          <a:prstGeom prst="rect">
            <a:avLst/>
          </a:prstGeom>
        </p:spPr>
        <p:txBody>
          <a:bodyPr/>
          <a:lstStyle>
            <a:lvl1pPr>
              <a:defRPr sz="2800"/>
            </a:lvl1pPr>
          </a:lstStyle>
          <a:p>
            <a:pPr/>
            <a:r>
              <a:t>CARIES</a:t>
            </a:r>
          </a:p>
        </p:txBody>
      </p:sp>
      <p:sp>
        <p:nvSpPr>
          <p:cNvPr id="93" name="Subtítulo 2"/>
          <p:cNvSpPr txBox="1"/>
          <p:nvPr>
            <p:ph type="body" idx="1"/>
          </p:nvPr>
        </p:nvSpPr>
        <p:spPr>
          <a:xfrm>
            <a:off x="685800" y="955965"/>
            <a:ext cx="7772400" cy="4380806"/>
          </a:xfrm>
          <a:prstGeom prst="rect">
            <a:avLst/>
          </a:prstGeom>
        </p:spPr>
        <p:txBody>
          <a:bodyPr/>
          <a:lstStyle/>
          <a:p>
            <a:pPr marL="342900" indent="-342900" algn="just">
              <a:buSzPct val="100000"/>
              <a:buChar char="-"/>
              <a:defRPr sz="2000"/>
            </a:pPr>
            <a:r>
              <a:t>Es la destrucción del esmalte dental producida por la acidificación debida a la fermentación de los hidratos de carbono de la dieta por parte de los microorganismos que forman la placa bacteriana. Se trata de la IO más frecuente (90%).</a:t>
            </a:r>
          </a:p>
          <a:p>
            <a:pPr marL="342900" indent="-342900" algn="just">
              <a:buSzPct val="100000"/>
              <a:buChar char="-"/>
              <a:defRPr sz="2000"/>
            </a:pPr>
            <a:r>
              <a:t>Inicialmente es asintomática, pero puede progresar alcanzando los tejidos dentarios profundos, produciendo una pulpitis. Además, entre las complicaciones, también puede dar lugar a necrosis pulpar, absceso periapical (flemón) con posible extensión al hueso subyacente (osteítis u osteomielitis) o absceso de planos profundos (celulitis odontógena). Por ello es importante el tratamiento de la caries.</a:t>
            </a:r>
          </a:p>
          <a:p>
            <a:pPr algn="just">
              <a:defRPr sz="2000"/>
            </a:pPr>
            <a:r>
              <a:t>- Tratamiento odontológico (obturación, eliminación mecánica). </a:t>
            </a:r>
          </a:p>
          <a:p>
            <a:pPr algn="just">
              <a:defRPr sz="2000"/>
            </a:pPr>
            <a:r>
              <a:t>- Medidas preventivas: adecuada higiene bucal (cepillado, aplicación tópica de flúor). Ver apartado de prevención de las IO.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Título 1"/>
          <p:cNvSpPr txBox="1"/>
          <p:nvPr>
            <p:ph type="title"/>
          </p:nvPr>
        </p:nvSpPr>
        <p:spPr>
          <a:xfrm>
            <a:off x="685799" y="174565"/>
            <a:ext cx="8037788" cy="590207"/>
          </a:xfrm>
          <a:prstGeom prst="rect">
            <a:avLst/>
          </a:prstGeom>
        </p:spPr>
        <p:txBody>
          <a:bodyPr/>
          <a:lstStyle>
            <a:lvl1pPr>
              <a:defRPr sz="2800"/>
            </a:lvl1pPr>
          </a:lstStyle>
          <a:p>
            <a:pPr/>
            <a:r>
              <a:t>PULPITIS</a:t>
            </a:r>
          </a:p>
        </p:txBody>
      </p:sp>
      <p:sp>
        <p:nvSpPr>
          <p:cNvPr id="96" name="Subtítulo 2"/>
          <p:cNvSpPr txBox="1"/>
          <p:nvPr>
            <p:ph type="body" idx="1"/>
          </p:nvPr>
        </p:nvSpPr>
        <p:spPr>
          <a:xfrm>
            <a:off x="685800" y="1122217"/>
            <a:ext cx="7772400" cy="4214553"/>
          </a:xfrm>
          <a:prstGeom prst="rect">
            <a:avLst/>
          </a:prstGeom>
        </p:spPr>
        <p:txBody>
          <a:bodyPr/>
          <a:lstStyle/>
          <a:p>
            <a:pPr algn="just">
              <a:defRPr sz="2000"/>
            </a:pPr>
            <a:r>
              <a:t>- Inflamación de la pulpa dental por progresión de una caries o de un foco periodontal o por vía retrógrada desde una infección periapical. Puede ser reversible o irreversible. </a:t>
            </a:r>
          </a:p>
          <a:p>
            <a:pPr algn="just">
              <a:defRPr sz="2000"/>
            </a:pPr>
            <a:r>
              <a:t>- Se presenta como cuadro agudo, aunque en la mayoría de los casos se trata de la exacerbación de una inflamación crónica. </a:t>
            </a:r>
          </a:p>
          <a:p>
            <a:pPr algn="just">
              <a:defRPr sz="2000"/>
            </a:pPr>
            <a:r>
              <a:t>- Sólo se recomienda antibioterapia cuando se evidencien síntomas y signos de propagación o infección sistémica. En caso de pulpitis irreversible sintomática en paciente inmunocomprometido, se debe valorar el tratamiento antibiótico (ver tabla 2).</a:t>
            </a:r>
          </a:p>
          <a:p>
            <a:pPr algn="just">
              <a:defRPr sz="2000"/>
            </a:pPr>
            <a:r>
              <a:t>- Tratamiento sintomático (analgésicos/antiinflamatorios) y mecánico (endodoncia o exodoncia).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Título 1"/>
          <p:cNvSpPr txBox="1"/>
          <p:nvPr>
            <p:ph type="title"/>
          </p:nvPr>
        </p:nvSpPr>
        <p:spPr>
          <a:xfrm>
            <a:off x="685799" y="174566"/>
            <a:ext cx="8037788" cy="565268"/>
          </a:xfrm>
          <a:prstGeom prst="rect">
            <a:avLst/>
          </a:prstGeom>
        </p:spPr>
        <p:txBody>
          <a:bodyPr/>
          <a:lstStyle>
            <a:lvl1pPr>
              <a:defRPr sz="2800"/>
            </a:lvl1pPr>
          </a:lstStyle>
          <a:p>
            <a:pPr/>
            <a:r>
              <a:t>GINGIVITIS</a:t>
            </a:r>
          </a:p>
        </p:txBody>
      </p:sp>
      <p:sp>
        <p:nvSpPr>
          <p:cNvPr id="99" name="Subtítulo 2"/>
          <p:cNvSpPr txBox="1"/>
          <p:nvPr>
            <p:ph type="body" idx="1"/>
          </p:nvPr>
        </p:nvSpPr>
        <p:spPr>
          <a:xfrm>
            <a:off x="685800" y="1237831"/>
            <a:ext cx="7772400" cy="4214553"/>
          </a:xfrm>
          <a:prstGeom prst="rect">
            <a:avLst/>
          </a:prstGeom>
        </p:spPr>
        <p:txBody>
          <a:bodyPr/>
          <a:lstStyle/>
          <a:p>
            <a:pPr algn="just"/>
            <a:r>
              <a:t>- Se trata de la inflamación de las encías por acúmulo de placa bacteriana sobre el diente. Se caracteriza por enrojecimiento y sangrado de las encías. Puede progresar a periodontitis.</a:t>
            </a:r>
          </a:p>
          <a:p>
            <a:pPr algn="just"/>
            <a:r>
              <a:t>- Tratamiento sintomático (analgésicos/antiinflamatorios).</a:t>
            </a:r>
          </a:p>
          <a:p>
            <a:pPr algn="just"/>
            <a:r>
              <a:t>- Medidas no farmacológicas: control de la placa dental, tartrectomía (limpieza del sarro), cepillado dental, consejo antitabáquico, enjuagues con clorhexidina.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Título 1"/>
          <p:cNvSpPr txBox="1"/>
          <p:nvPr>
            <p:ph type="title"/>
          </p:nvPr>
        </p:nvSpPr>
        <p:spPr>
          <a:xfrm>
            <a:off x="685799" y="174566"/>
            <a:ext cx="8037788" cy="606832"/>
          </a:xfrm>
          <a:prstGeom prst="rect">
            <a:avLst/>
          </a:prstGeom>
        </p:spPr>
        <p:txBody>
          <a:bodyPr/>
          <a:lstStyle>
            <a:lvl1pPr>
              <a:defRPr sz="2800"/>
            </a:lvl1pPr>
          </a:lstStyle>
          <a:p>
            <a:pPr/>
            <a:r>
              <a:t>PERIODONTITIS CRÓNICA</a:t>
            </a:r>
          </a:p>
        </p:txBody>
      </p:sp>
      <p:sp>
        <p:nvSpPr>
          <p:cNvPr id="102" name="Subtítulo 2"/>
          <p:cNvSpPr txBox="1"/>
          <p:nvPr>
            <p:ph type="body" idx="1"/>
          </p:nvPr>
        </p:nvSpPr>
        <p:spPr>
          <a:xfrm>
            <a:off x="685800" y="1064028"/>
            <a:ext cx="7772400" cy="4272743"/>
          </a:xfrm>
          <a:prstGeom prst="rect">
            <a:avLst/>
          </a:prstGeom>
        </p:spPr>
        <p:txBody>
          <a:bodyPr/>
          <a:lstStyle/>
          <a:p>
            <a:pPr algn="just">
              <a:defRPr sz="2000"/>
            </a:pPr>
            <a:r>
              <a:t>- Se define como inflamación de las encías con destrucción de la inserción del tejido conectivo al cemento dentario y reabsorción del hueso alveolar de soporte adyacente. Se caracteriza por la formación de bolsas, retracción de las encías y un aumento de la movilidad dental. La principal complicación es el absceso periodontal. Suele asociarse con la presencia de placa y cálculo (placa bacteriana calcificada o sarro). Es la forma más frecuente de periodontitis y se ha relacionado con la enfermedad cardiovascular.</a:t>
            </a:r>
          </a:p>
          <a:p>
            <a:pPr algn="just">
              <a:defRPr sz="2000"/>
            </a:pPr>
            <a:r>
              <a:t>- Tratamiento sintomático (analgésicos/antiinflamatorios).</a:t>
            </a:r>
          </a:p>
          <a:p>
            <a:pPr algn="just">
              <a:defRPr sz="2000"/>
            </a:pPr>
            <a:r>
              <a:t>- Medidas no farmacológicas: control de la placa dental, tartrectomía (limpieza del sarro), cepillado dental, consejo antitabáquico, enjuagues con clorhexidina.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Título 1"/>
          <p:cNvSpPr txBox="1"/>
          <p:nvPr>
            <p:ph type="title"/>
          </p:nvPr>
        </p:nvSpPr>
        <p:spPr>
          <a:xfrm>
            <a:off x="685799" y="174567"/>
            <a:ext cx="8037788" cy="623456"/>
          </a:xfrm>
          <a:prstGeom prst="rect">
            <a:avLst/>
          </a:prstGeom>
        </p:spPr>
        <p:txBody>
          <a:bodyPr/>
          <a:lstStyle>
            <a:lvl1pPr>
              <a:defRPr sz="2800"/>
            </a:lvl1pPr>
          </a:lstStyle>
          <a:p>
            <a:pPr/>
            <a:r>
              <a:t>PERIIMPLANTITIS</a:t>
            </a:r>
          </a:p>
        </p:txBody>
      </p:sp>
      <p:sp>
        <p:nvSpPr>
          <p:cNvPr id="105" name="Subtítulo 2"/>
          <p:cNvSpPr txBox="1"/>
          <p:nvPr>
            <p:ph type="body" idx="1"/>
          </p:nvPr>
        </p:nvSpPr>
        <p:spPr>
          <a:xfrm>
            <a:off x="685800" y="1172094"/>
            <a:ext cx="7772400" cy="4164676"/>
          </a:xfrm>
          <a:prstGeom prst="rect">
            <a:avLst/>
          </a:prstGeom>
        </p:spPr>
        <p:txBody>
          <a:bodyPr/>
          <a:lstStyle/>
          <a:p>
            <a:pPr algn="just"/>
            <a:r>
              <a:t>- Se trata de un proceso inflamatorio destructivo alrededor de un implante osteointegrado que conduce a la formación de una bolsa periimplante y a la destrucción del hueso circundante. La causa es la formación de placa bacteriana en la superficie del implante. Ocurre en el 16% de los implantes. Se caracteriza por dolor, inflamación y a veces supuración.</a:t>
            </a:r>
          </a:p>
          <a:p>
            <a:pPr algn="just"/>
            <a:r>
              <a:t>- Tratamiento sintomático (analgésicos/antiinflamatorios). </a:t>
            </a:r>
          </a:p>
          <a:p>
            <a:pPr algn="just"/>
            <a:r>
              <a:t>- Medidas no farmacológicas: limpieza local y eliminación de depósitos acumulados.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Rectángulo 1"/>
          <p:cNvSpPr txBox="1"/>
          <p:nvPr/>
        </p:nvSpPr>
        <p:spPr>
          <a:xfrm>
            <a:off x="872834" y="1404851"/>
            <a:ext cx="7692391" cy="46510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El uso de antibióticos como terapia adyuvante al tratamiento odontológico está justificado únicamente cuando:</a:t>
            </a:r>
          </a:p>
          <a:p>
            <a:pPr marL="285750" indent="-285750">
              <a:buSzPct val="100000"/>
              <a:buChar char="-"/>
            </a:pPr>
            <a:r>
              <a:t>hay evidencia de diseminación o el riesgo de progresión es elevado (celulitis/flemón, adenopatías regionales, inflamación difusa)</a:t>
            </a:r>
          </a:p>
          <a:p>
            <a:pPr marL="285750" indent="-285750">
              <a:buSzPct val="100000"/>
              <a:buChar char="-"/>
            </a:pPr>
            <a:r>
              <a:t>hay síntomas sistémicos (alteración del estado general, fiebre)</a:t>
            </a:r>
          </a:p>
          <a:p>
            <a:pPr marL="285750" indent="-285750">
              <a:buSzPct val="100000"/>
              <a:buChar char="-"/>
            </a:pPr>
            <a:r>
              <a:t>en pacientes inmunocomprometidos</a:t>
            </a:r>
          </a:p>
          <a:p>
            <a:pPr/>
          </a:p>
          <a:p>
            <a:pPr/>
            <a:r>
              <a:t>En la mayoría de las IO cuando se prescribe un antibiótico se hace de forma empírica. Los principales microorganismos implicados son sensibles a los betalactámicos. En general, el antibiótico de elección es la amoxicilina.</a:t>
            </a:r>
          </a:p>
          <a:p>
            <a:pPr/>
          </a:p>
          <a:p>
            <a:pPr/>
            <a:r>
              <a:t>A pesar de que el uso de amoxicilina-ácido clavulánico está muy extendido, debido a su amplio espectro, está indicado como alternativa en los casos en los que no hay mejoría con amoxicilina</a:t>
            </a:r>
            <a:r>
              <a:rPr sz="1600">
                <a:latin typeface="Avenir Light"/>
                <a:ea typeface="Avenir Light"/>
                <a:cs typeface="Avenir Light"/>
                <a:sym typeface="Avenir Light"/>
              </a:rPr>
              <a:t>.</a:t>
            </a:r>
            <a:endParaRPr sz="1600">
              <a:latin typeface="Avenir Light"/>
              <a:ea typeface="Avenir Light"/>
              <a:cs typeface="Avenir Light"/>
              <a:sym typeface="Avenir Light"/>
            </a:endParaRPr>
          </a:p>
          <a:p>
            <a:pPr/>
          </a:p>
          <a:p>
            <a:pPr algn="just">
              <a:defRPr sz="1000">
                <a:latin typeface="Avenir Light"/>
                <a:ea typeface="Avenir Light"/>
                <a:cs typeface="Avenir Light"/>
                <a:sym typeface="Avenir Light"/>
              </a:defRPr>
            </a:pPr>
          </a:p>
          <a:p>
            <a:pPr algn="just">
              <a:defRPr sz="1000">
                <a:latin typeface="Avenir Light"/>
                <a:ea typeface="Avenir Light"/>
                <a:cs typeface="Avenir Light"/>
                <a:sym typeface="Avenir Light"/>
              </a:defRPr>
            </a:pPr>
            <a:r>
              <a:t> </a:t>
            </a:r>
          </a:p>
        </p:txBody>
      </p:sp>
      <p:sp>
        <p:nvSpPr>
          <p:cNvPr id="108" name="Título 1"/>
          <p:cNvSpPr txBox="1"/>
          <p:nvPr>
            <p:ph type="title"/>
          </p:nvPr>
        </p:nvSpPr>
        <p:spPr>
          <a:xfrm>
            <a:off x="677862" y="182563"/>
            <a:ext cx="7886701" cy="1222288"/>
          </a:xfrm>
          <a:prstGeom prst="rect">
            <a:avLst/>
          </a:prstGeom>
          <a:ln w="9525">
            <a:solidFill>
              <a:schemeClr val="accent1"/>
            </a:solidFill>
            <a:round/>
          </a:ln>
        </p:spPr>
        <p:txBody>
          <a:bodyPr/>
          <a:lstStyle>
            <a:lvl1pPr>
              <a:defRPr sz="2400"/>
            </a:lvl1pPr>
          </a:lstStyle>
          <a:p>
            <a:pPr/>
            <a:r>
              <a:t>INFECCIONES ODONTOGÉNICAS QUE SÍ PUEDEN REQUERIR TRATAMIENTO ANTIBIÓTICO (I)</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Título 1"/>
          <p:cNvSpPr txBox="1"/>
          <p:nvPr>
            <p:ph type="title"/>
          </p:nvPr>
        </p:nvSpPr>
        <p:spPr>
          <a:xfrm>
            <a:off x="628650" y="365125"/>
            <a:ext cx="7886700" cy="932453"/>
          </a:xfrm>
          <a:prstGeom prst="rect">
            <a:avLst/>
          </a:prstGeom>
        </p:spPr>
        <p:txBody>
          <a:bodyPr/>
          <a:lstStyle>
            <a:lvl1pPr defTabSz="694944">
              <a:defRPr b="0" sz="3040"/>
            </a:lvl1pPr>
          </a:lstStyle>
          <a:p>
            <a:pPr/>
            <a:br/>
          </a:p>
        </p:txBody>
      </p:sp>
      <p:sp>
        <p:nvSpPr>
          <p:cNvPr id="111" name="Rectángulo 1"/>
          <p:cNvSpPr txBox="1"/>
          <p:nvPr/>
        </p:nvSpPr>
        <p:spPr>
          <a:xfrm>
            <a:off x="872834" y="1745672"/>
            <a:ext cx="7498083" cy="29876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a:t>
            </a:r>
          </a:p>
          <a:p>
            <a:pPr>
              <a:defRPr sz="1600">
                <a:solidFill>
                  <a:srgbClr val="5FB1B6"/>
                </a:solidFill>
                <a:latin typeface="Avenir Light"/>
                <a:ea typeface="Avenir Light"/>
                <a:cs typeface="Avenir Light"/>
                <a:sym typeface="Avenir Light"/>
              </a:defRPr>
            </a:pPr>
            <a:r>
              <a:t>Duración recomendada del tratamiento antibiótico: </a:t>
            </a:r>
            <a:r>
              <a:rPr sz="1800">
                <a:solidFill>
                  <a:srgbClr val="000000"/>
                </a:solidFill>
                <a:latin typeface="+mj-lt"/>
                <a:ea typeface="+mj-ea"/>
                <a:cs typeface="+mj-cs"/>
                <a:sym typeface="Calibri"/>
              </a:rPr>
              <a:t>no está claramente definida y es variable, oscilando entre los 3 y 7 días.</a:t>
            </a:r>
            <a:endParaRPr sz="1800">
              <a:solidFill>
                <a:srgbClr val="000000"/>
              </a:solidFill>
              <a:latin typeface="+mj-lt"/>
              <a:ea typeface="+mj-ea"/>
              <a:cs typeface="+mj-cs"/>
              <a:sym typeface="Calibri"/>
            </a:endParaRPr>
          </a:p>
          <a:p>
            <a:pPr/>
            <a:r>
              <a:t>En general, depende de la extensión del proceso y de la respuesta clínica. La tendencia actual es </a:t>
            </a:r>
            <a:r>
              <a:rPr sz="1600">
                <a:solidFill>
                  <a:srgbClr val="5FB1B6"/>
                </a:solidFill>
                <a:latin typeface="Avenir Light"/>
                <a:ea typeface="Avenir Light"/>
                <a:cs typeface="Avenir Light"/>
                <a:sym typeface="Avenir Light"/>
              </a:rPr>
              <a:t>utilizar pautas cortas</a:t>
            </a:r>
            <a:r>
              <a:t>.</a:t>
            </a:r>
          </a:p>
          <a:p>
            <a:pPr/>
          </a:p>
          <a:p>
            <a:pPr/>
            <a:r>
              <a:t>En cualquier caso, es importante revaluar al paciente a los 2-3 días de iniciar el tratamiento, valorando la interrupción del mismo cuando desaparezcan los signos y síntomas. </a:t>
            </a:r>
          </a:p>
          <a:p>
            <a:pPr algn="just">
              <a:defRPr sz="1000">
                <a:latin typeface="Avenir Light"/>
                <a:ea typeface="Avenir Light"/>
                <a:cs typeface="Avenir Light"/>
                <a:sym typeface="Avenir Light"/>
              </a:defRPr>
            </a:pPr>
          </a:p>
          <a:p>
            <a:pPr algn="just">
              <a:defRPr sz="1000">
                <a:latin typeface="Avenir Light"/>
                <a:ea typeface="Avenir Light"/>
                <a:cs typeface="Avenir Light"/>
                <a:sym typeface="Avenir Light"/>
              </a:defRPr>
            </a:pPr>
            <a:r>
              <a:t> </a:t>
            </a:r>
          </a:p>
        </p:txBody>
      </p:sp>
      <p:grpSp>
        <p:nvGrpSpPr>
          <p:cNvPr id="114" name="Título 1"/>
          <p:cNvGrpSpPr/>
          <p:nvPr/>
        </p:nvGrpSpPr>
        <p:grpSpPr>
          <a:xfrm>
            <a:off x="661237" y="589762"/>
            <a:ext cx="7886701" cy="931863"/>
            <a:chOff x="0" y="0"/>
            <a:chExt cx="7886700" cy="931862"/>
          </a:xfrm>
        </p:grpSpPr>
        <p:sp>
          <p:nvSpPr>
            <p:cNvPr id="112" name="Rectángulo"/>
            <p:cNvSpPr/>
            <p:nvPr/>
          </p:nvSpPr>
          <p:spPr>
            <a:xfrm>
              <a:off x="0" y="-1"/>
              <a:ext cx="7886700" cy="931864"/>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defTabSz="914400">
                <a:lnSpc>
                  <a:spcPct val="90000"/>
                </a:lnSpc>
                <a:defRPr b="1" sz="2400">
                  <a:solidFill>
                    <a:srgbClr val="5FB1B6"/>
                  </a:solidFill>
                  <a:latin typeface="Arial"/>
                  <a:ea typeface="Arial"/>
                  <a:cs typeface="Arial"/>
                  <a:sym typeface="Arial"/>
                </a:defRPr>
              </a:pPr>
            </a:p>
          </p:txBody>
        </p:sp>
        <p:sp>
          <p:nvSpPr>
            <p:cNvPr id="113" name="INFECCIONES ODONTOGÉNICAS QUE SÍ PUEDEN REQUERIR TRATAMIENTO ANTIBIÓTICO (II)"/>
            <p:cNvSpPr txBox="1"/>
            <p:nvPr/>
          </p:nvSpPr>
          <p:spPr>
            <a:xfrm>
              <a:off x="0" y="86878"/>
              <a:ext cx="7886700" cy="7581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914400">
                <a:lnSpc>
                  <a:spcPct val="90000"/>
                </a:lnSpc>
                <a:defRPr b="1" sz="2400">
                  <a:solidFill>
                    <a:srgbClr val="5FB1B6"/>
                  </a:solidFill>
                  <a:latin typeface="Arial"/>
                  <a:ea typeface="Arial"/>
                  <a:cs typeface="Arial"/>
                  <a:sym typeface="Arial"/>
                </a:defRPr>
              </a:lvl1pPr>
            </a:lstStyle>
            <a:p>
              <a:pPr/>
              <a:r>
                <a:t>INFECCIONES ODONTOGÉNICAS QUE SÍ PUEDEN REQUERIR TRATAMIENTO ANTIBIÓTICO (II)</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n 1" descr="Imagen 1"/>
          <p:cNvPicPr>
            <a:picLocks noChangeAspect="1"/>
          </p:cNvPicPr>
          <p:nvPr/>
        </p:nvPicPr>
        <p:blipFill>
          <a:blip r:embed="rId2">
            <a:extLst/>
          </a:blip>
          <a:stretch>
            <a:fillRect/>
          </a:stretch>
        </p:blipFill>
        <p:spPr>
          <a:xfrm>
            <a:off x="1063079" y="294988"/>
            <a:ext cx="7278666" cy="498824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ubtítulo 2"/>
          <p:cNvSpPr txBox="1"/>
          <p:nvPr>
            <p:ph type="body" idx="1"/>
          </p:nvPr>
        </p:nvSpPr>
        <p:spPr>
          <a:xfrm>
            <a:off x="748144" y="1612669"/>
            <a:ext cx="7252856" cy="3645132"/>
          </a:xfrm>
          <a:prstGeom prst="rect">
            <a:avLst/>
          </a:prstGeom>
        </p:spPr>
        <p:txBody>
          <a:bodyPr/>
          <a:lstStyle/>
          <a:p>
            <a:pPr algn="l">
              <a:defRPr sz="2000"/>
            </a:pPr>
            <a:r>
              <a:t>Se caracteriza por dolor continuo, intenso, espontáneo e irradiado, que aumenta con el decúbito y con el esfuerzo.</a:t>
            </a:r>
          </a:p>
          <a:p>
            <a:pPr algn="l">
              <a:defRPr sz="2000"/>
            </a:pPr>
            <a:br/>
            <a:r>
              <a:t>Tratamiento odontológico: eliminación de la pulpa inflamada y endodoncia. </a:t>
            </a:r>
          </a:p>
          <a:p>
            <a:pPr algn="l">
              <a:defRPr sz="2000"/>
            </a:pPr>
            <a:r>
              <a:t>Tratamiento sintomático (analgésicos/antiinflamatorios).</a:t>
            </a:r>
          </a:p>
          <a:p>
            <a:pPr algn="l">
              <a:defRPr sz="2000"/>
            </a:pPr>
            <a:br/>
            <a:r>
              <a:t>Tratamiento antibiótico: ver tabla 2. </a:t>
            </a:r>
            <a:br/>
          </a:p>
        </p:txBody>
      </p:sp>
      <p:sp>
        <p:nvSpPr>
          <p:cNvPr id="119" name="Título 1"/>
          <p:cNvSpPr txBox="1"/>
          <p:nvPr>
            <p:ph type="title"/>
          </p:nvPr>
        </p:nvSpPr>
        <p:spPr>
          <a:xfrm>
            <a:off x="685800" y="781396"/>
            <a:ext cx="7772400" cy="831274"/>
          </a:xfrm>
          <a:prstGeom prst="rect">
            <a:avLst/>
          </a:prstGeom>
        </p:spPr>
        <p:txBody>
          <a:bodyPr/>
          <a:lstStyle/>
          <a:p>
            <a:pPr defTabSz="877823">
              <a:defRPr sz="2688"/>
            </a:pPr>
            <a:r>
              <a:t>Pulpitis irreversible sintomática</a:t>
            </a:r>
            <a:b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Título 1"/>
          <p:cNvSpPr txBox="1"/>
          <p:nvPr>
            <p:ph type="title"/>
          </p:nvPr>
        </p:nvSpPr>
        <p:spPr>
          <a:xfrm>
            <a:off x="685800" y="315882"/>
            <a:ext cx="7772400" cy="558946"/>
          </a:xfrm>
          <a:prstGeom prst="rect">
            <a:avLst/>
          </a:prstGeom>
        </p:spPr>
        <p:txBody>
          <a:bodyPr/>
          <a:lstStyle>
            <a:lvl1pPr defTabSz="768095">
              <a:defRPr sz="3359"/>
            </a:lvl1pPr>
          </a:lstStyle>
          <a:p>
            <a:pPr/>
            <a:r>
              <a:t>Sumario</a:t>
            </a:r>
          </a:p>
        </p:txBody>
      </p:sp>
      <p:sp>
        <p:nvSpPr>
          <p:cNvPr id="65" name="Subtítulo 2"/>
          <p:cNvSpPr txBox="1"/>
          <p:nvPr>
            <p:ph type="body" idx="1"/>
          </p:nvPr>
        </p:nvSpPr>
        <p:spPr>
          <a:xfrm>
            <a:off x="457200" y="874827"/>
            <a:ext cx="8454044" cy="4474940"/>
          </a:xfrm>
          <a:prstGeom prst="rect">
            <a:avLst/>
          </a:prstGeom>
          <a:solidFill>
            <a:srgbClr val="5FACBC"/>
          </a:solidFill>
        </p:spPr>
        <p:txBody>
          <a:bodyPr/>
          <a:lstStyle/>
          <a:p>
            <a:pPr marL="342900" indent="-342900" algn="just">
              <a:buSzPct val="100000"/>
              <a:buFont typeface="Arial"/>
              <a:buChar char="•"/>
              <a:defRPr sz="2100">
                <a:solidFill>
                  <a:srgbClr val="FFFFFF"/>
                </a:solidFill>
              </a:defRPr>
            </a:pPr>
            <a:r>
              <a:t>INTRODUCCIÓN</a:t>
            </a:r>
          </a:p>
          <a:p>
            <a:pPr marL="342900" indent="-342900" algn="just">
              <a:buSzPct val="100000"/>
              <a:buFont typeface="Arial"/>
              <a:buChar char="•"/>
              <a:defRPr sz="2100">
                <a:solidFill>
                  <a:srgbClr val="FFFFFF"/>
                </a:solidFill>
              </a:defRPr>
            </a:pPr>
            <a:r>
              <a:t>FLORA MICROBIANA DE LA CAVIDAD ORAL</a:t>
            </a:r>
          </a:p>
          <a:p>
            <a:pPr marL="342900" indent="-342900" algn="just">
              <a:buSzPct val="100000"/>
              <a:buFont typeface="Arial"/>
              <a:buChar char="•"/>
              <a:defRPr sz="2100">
                <a:solidFill>
                  <a:srgbClr val="FFFFFF"/>
                </a:solidFill>
              </a:defRPr>
            </a:pPr>
            <a:r>
              <a:t>INFECCIONES ODONTOGÉNICAS</a:t>
            </a:r>
          </a:p>
          <a:p>
            <a:pPr lvl="1" marL="800100" indent="-342900" algn="just">
              <a:spcBef>
                <a:spcPts val="500"/>
              </a:spcBef>
              <a:buSzPct val="100000"/>
              <a:buFont typeface="Courier New"/>
              <a:buChar char="o"/>
              <a:defRPr sz="1700">
                <a:solidFill>
                  <a:srgbClr val="FFFFFF"/>
                </a:solidFill>
              </a:defRPr>
            </a:pPr>
            <a:r>
              <a:t>Prevención de las infecciones odontogénicas</a:t>
            </a:r>
          </a:p>
          <a:p>
            <a:pPr lvl="1" marL="800100" indent="-342900" algn="just">
              <a:spcBef>
                <a:spcPts val="500"/>
              </a:spcBef>
              <a:buSzPct val="100000"/>
              <a:buFont typeface="Courier New"/>
              <a:buChar char="o"/>
              <a:defRPr sz="1700">
                <a:solidFill>
                  <a:srgbClr val="FFFFFF"/>
                </a:solidFill>
              </a:defRPr>
            </a:pPr>
            <a:r>
              <a:t>Infecciones odontogénicas que no requieren tratamiento antibiótico</a:t>
            </a:r>
          </a:p>
          <a:p>
            <a:pPr lvl="1" marL="800100" indent="-342900" algn="just">
              <a:spcBef>
                <a:spcPts val="500"/>
              </a:spcBef>
              <a:buSzPct val="100000"/>
              <a:buFont typeface="Courier New"/>
              <a:buChar char="o"/>
              <a:defRPr sz="1700">
                <a:solidFill>
                  <a:srgbClr val="FFFFFF"/>
                </a:solidFill>
              </a:defRPr>
            </a:pPr>
            <a:r>
              <a:t>Infecciones odontogénicas que pueden requerir tratamiento antibiótico</a:t>
            </a:r>
            <a:endParaRPr sz="2000"/>
          </a:p>
          <a:p>
            <a:pPr marL="342900" indent="-342900" algn="just">
              <a:buSzPct val="100000"/>
              <a:buFont typeface="Courier New"/>
              <a:buChar char="o"/>
              <a:defRPr sz="2100">
                <a:solidFill>
                  <a:srgbClr val="FFFFFF"/>
                </a:solidFill>
              </a:defRPr>
            </a:pPr>
            <a:r>
              <a:t>PROFILAXIS ANTIBIÓTICA EN PROCEDIMIENTOS DENTALES</a:t>
            </a:r>
          </a:p>
          <a:p>
            <a:pPr lvl="1" marL="800100" indent="-342900" algn="just">
              <a:spcBef>
                <a:spcPts val="500"/>
              </a:spcBef>
              <a:buSzPct val="100000"/>
              <a:buFont typeface="Courier New"/>
              <a:buChar char="o"/>
              <a:defRPr sz="1700">
                <a:solidFill>
                  <a:srgbClr val="FFFFFF"/>
                </a:solidFill>
              </a:defRPr>
            </a:pPr>
            <a:r>
              <a:t>Profilaxis antibiótica de la endocarditis bacteriana</a:t>
            </a:r>
            <a:endParaRPr sz="2000"/>
          </a:p>
          <a:p>
            <a:pPr lvl="1" marL="800100" indent="-342900" algn="just">
              <a:spcBef>
                <a:spcPts val="500"/>
              </a:spcBef>
              <a:buSzPct val="100000"/>
              <a:buFont typeface="Courier New"/>
              <a:buChar char="o"/>
              <a:defRPr sz="1700">
                <a:solidFill>
                  <a:srgbClr val="FFFFFF"/>
                </a:solidFill>
              </a:defRPr>
            </a:pPr>
            <a:r>
              <a:t>Profilaxis antibiótica de infección de prótesis articulares</a:t>
            </a:r>
            <a:endParaRPr sz="2000"/>
          </a:p>
          <a:p>
            <a:pPr lvl="1" marL="800100" indent="-342900" algn="just">
              <a:spcBef>
                <a:spcPts val="500"/>
              </a:spcBef>
              <a:buSzPct val="100000"/>
              <a:buFont typeface="Courier New"/>
              <a:buChar char="o"/>
              <a:defRPr sz="1700">
                <a:solidFill>
                  <a:srgbClr val="FFFFFF"/>
                </a:solidFill>
              </a:defRPr>
            </a:pPr>
            <a:r>
              <a:t>Profilaxis antibiótica para prevenir el fracaso del implante</a:t>
            </a:r>
            <a:endParaRPr sz="2000"/>
          </a:p>
          <a:p>
            <a:pPr marL="342900" indent="-342900" algn="just">
              <a:buSzPct val="100000"/>
              <a:buFont typeface="Courier New"/>
              <a:buChar char="o"/>
              <a:defRPr sz="2100">
                <a:solidFill>
                  <a:srgbClr val="FFFFFF"/>
                </a:solidFill>
              </a:defRPr>
            </a:pPr>
            <a:r>
              <a:t>IDEAS CLAVE</a:t>
            </a:r>
          </a:p>
          <a:p>
            <a:pPr marL="342900" indent="-342900" algn="just">
              <a:buSzPct val="100000"/>
              <a:buFont typeface="Courier New"/>
              <a:buChar char="o"/>
              <a:defRPr sz="2100">
                <a:solidFill>
                  <a:srgbClr val="FFFFFF"/>
                </a:solidFill>
              </a:defRPr>
            </a:pPr>
            <a:r>
              <a:t>BIBLIOGRAFÍA</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Título 1"/>
          <p:cNvSpPr txBox="1"/>
          <p:nvPr>
            <p:ph type="title"/>
          </p:nvPr>
        </p:nvSpPr>
        <p:spPr>
          <a:xfrm>
            <a:off x="897775" y="249526"/>
            <a:ext cx="7772401" cy="506931"/>
          </a:xfrm>
          <a:prstGeom prst="rect">
            <a:avLst/>
          </a:prstGeom>
        </p:spPr>
        <p:txBody>
          <a:bodyPr/>
          <a:lstStyle>
            <a:lvl1pPr>
              <a:defRPr sz="2800"/>
            </a:lvl1pPr>
          </a:lstStyle>
          <a:p>
            <a:pPr/>
            <a:r>
              <a:t>Absceso periapical</a:t>
            </a:r>
          </a:p>
        </p:txBody>
      </p:sp>
      <p:sp>
        <p:nvSpPr>
          <p:cNvPr id="122" name="Subtítulo 2"/>
          <p:cNvSpPr txBox="1"/>
          <p:nvPr>
            <p:ph type="body" idx="1"/>
          </p:nvPr>
        </p:nvSpPr>
        <p:spPr>
          <a:xfrm>
            <a:off x="623455" y="931025"/>
            <a:ext cx="8046719" cy="4326776"/>
          </a:xfrm>
          <a:prstGeom prst="rect">
            <a:avLst/>
          </a:prstGeom>
        </p:spPr>
        <p:txBody>
          <a:bodyPr/>
          <a:lstStyle/>
          <a:p>
            <a:pPr algn="just" defTabSz="877823">
              <a:spcBef>
                <a:spcPts val="900"/>
              </a:spcBef>
              <a:defRPr sz="1727"/>
            </a:pPr>
            <a:r>
              <a:t>El absceso periapical endodóntico (absceso apical agudo o periodontitis apical aguda supurada) es una colección purulenta producida por inflamación/infección de tejidos periapicales o complejo dentinopulpar. Se caracteriza por dolor localizado que aumenta con la masticación y la percusión, a veces con salida de exudado purulento por vía alveolar.</a:t>
            </a:r>
          </a:p>
          <a:p>
            <a:pPr algn="just" defTabSz="877823">
              <a:spcBef>
                <a:spcPts val="900"/>
              </a:spcBef>
              <a:defRPr sz="1727"/>
            </a:pPr>
            <a:r>
              <a:t>Tratamiento odontológico: desbridamiento y drenaje quirúrgico. </a:t>
            </a:r>
          </a:p>
          <a:p>
            <a:pPr algn="just" defTabSz="877823">
              <a:spcBef>
                <a:spcPts val="900"/>
              </a:spcBef>
              <a:defRPr sz="1727"/>
            </a:pPr>
            <a:r>
              <a:t>Tratamiento sintomático (analgésicos/antiinflamatorios).</a:t>
            </a:r>
          </a:p>
          <a:p>
            <a:pPr algn="just" defTabSz="877823">
              <a:spcBef>
                <a:spcPts val="900"/>
              </a:spcBef>
              <a:defRPr sz="1727"/>
            </a:pPr>
            <a:r>
              <a:t>Tratamiento antibiótico: ver tabla 2. Los antibióticos no están indicados en el caso de infección localizada, en la que el sistema inmune es capaz de manejarla adecuadamente. En estos casos, además, el absceso suele estar prácticamente aislado de la circulación sanguínea, reduciendo la penetración de los antibióticos.</a:t>
            </a:r>
          </a:p>
          <a:p>
            <a:pPr algn="just" defTabSz="877823">
              <a:spcBef>
                <a:spcPts val="900"/>
              </a:spcBef>
              <a:defRPr sz="1727"/>
            </a:pPr>
            <a:r>
              <a:t>El tratamiento antibiótico coadyuvante está indicado cuando puede haber demora en el tratamiento conservador o quirúrgico (en este caso se recomienda valorar la prescripción antibiótica diferida) y si no se consigue un drenaje inmediato utilizando medidas locales o en caso de progresión de la infección o sintomatología sistémica.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Título 1"/>
          <p:cNvSpPr txBox="1"/>
          <p:nvPr>
            <p:ph type="title"/>
          </p:nvPr>
        </p:nvSpPr>
        <p:spPr>
          <a:xfrm>
            <a:off x="793865" y="473969"/>
            <a:ext cx="7772401" cy="465370"/>
          </a:xfrm>
          <a:prstGeom prst="rect">
            <a:avLst/>
          </a:prstGeom>
        </p:spPr>
        <p:txBody>
          <a:bodyPr/>
          <a:lstStyle>
            <a:lvl1pPr defTabSz="877823">
              <a:defRPr sz="2688"/>
            </a:lvl1pPr>
          </a:lstStyle>
          <a:p>
            <a:pPr/>
            <a:r>
              <a:t>Absceso periodontal</a:t>
            </a:r>
          </a:p>
        </p:txBody>
      </p:sp>
      <p:sp>
        <p:nvSpPr>
          <p:cNvPr id="125" name="Subtítulo 2"/>
          <p:cNvSpPr txBox="1"/>
          <p:nvPr>
            <p:ph type="body" idx="1"/>
          </p:nvPr>
        </p:nvSpPr>
        <p:spPr>
          <a:xfrm>
            <a:off x="793864" y="1072342"/>
            <a:ext cx="7917875" cy="4185460"/>
          </a:xfrm>
          <a:prstGeom prst="rect">
            <a:avLst/>
          </a:prstGeom>
        </p:spPr>
        <p:txBody>
          <a:bodyPr/>
          <a:lstStyle/>
          <a:p>
            <a:pPr algn="just">
              <a:defRPr sz="2000"/>
            </a:pPr>
            <a:r>
              <a:t>Se trata de inflamación/infección de las estructuras periodontales, producida como consecuencia de una gingivitis, de una periodontitis o de una pericoronaritis. El exudado purulento drena a través del surco gingival o por otros sitios periodontales. Se asocia con destrucción tisular del ligamento periodontal y del hueso alveolar adyacente.</a:t>
            </a:r>
          </a:p>
          <a:p>
            <a:pPr algn="just">
              <a:defRPr sz="2000"/>
            </a:pPr>
            <a:r>
              <a:t>Se caracteriza por dolor, tumefacción, adenopatía, supuración e incluso fiebre. </a:t>
            </a:r>
          </a:p>
          <a:p>
            <a:pPr algn="just">
              <a:defRPr sz="2000"/>
            </a:pPr>
            <a:r>
              <a:t>Tratamiento odontológico: desbridamiento y drenaje quirúrgico.</a:t>
            </a:r>
          </a:p>
          <a:p>
            <a:pPr algn="just">
              <a:defRPr sz="2000"/>
            </a:pPr>
            <a:r>
              <a:t>El tratamiento antibiótico (ver tabla 2) está indicado en abscesos de sacos o bolsas periodontales profundas o progresivas, en caso de sintomatología sistémica y en pacientes inmunocomprometidos, junto con el tratamiento odontológico.</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Título 1"/>
          <p:cNvSpPr txBox="1"/>
          <p:nvPr>
            <p:ph type="title"/>
          </p:nvPr>
        </p:nvSpPr>
        <p:spPr>
          <a:xfrm>
            <a:off x="685800" y="241069"/>
            <a:ext cx="7772400" cy="1263536"/>
          </a:xfrm>
          <a:prstGeom prst="rect">
            <a:avLst/>
          </a:prstGeom>
        </p:spPr>
        <p:txBody>
          <a:bodyPr/>
          <a:lstStyle/>
          <a:p>
            <a:pPr>
              <a:defRPr sz="2800"/>
            </a:pPr>
            <a:r>
              <a:t>Pericoronaritis</a:t>
            </a:r>
            <a:br/>
          </a:p>
        </p:txBody>
      </p:sp>
      <p:sp>
        <p:nvSpPr>
          <p:cNvPr id="128" name="Subtítulo 2"/>
          <p:cNvSpPr txBox="1"/>
          <p:nvPr>
            <p:ph type="body" idx="1"/>
          </p:nvPr>
        </p:nvSpPr>
        <p:spPr>
          <a:xfrm>
            <a:off x="685800" y="1105592"/>
            <a:ext cx="7315200" cy="4152208"/>
          </a:xfrm>
          <a:prstGeom prst="rect">
            <a:avLst/>
          </a:prstGeom>
        </p:spPr>
        <p:txBody>
          <a:bodyPr/>
          <a:lstStyle/>
          <a:p>
            <a:pPr algn="just">
              <a:defRPr sz="2000"/>
            </a:pPr>
            <a:r>
              <a:t>Es la infección de la mucosa que recubre la corona del diente parcialmente erupcionado, como en el caso del tercer molar («muela del juicio»). Puede producir un absceso en los tejidos blandos adyacentes. La clínica puede ser aguda o crónica, asociada a dolor, fiebre, malestar general y adenopatía. </a:t>
            </a:r>
          </a:p>
          <a:p>
            <a:pPr algn="just">
              <a:defRPr sz="2000"/>
            </a:pPr>
            <a:r>
              <a:t>Tratamiento odontológico: desbridamiento y drenaje quirúrgico. En caso de episodios de repetición, valorar la exodoncia quirúrgica.</a:t>
            </a:r>
          </a:p>
          <a:p>
            <a:pPr algn="just">
              <a:defRPr sz="2000"/>
            </a:pPr>
            <a:r>
              <a:t>Tratamiento sintomático (analgésicos/antiinflamatorios).</a:t>
            </a:r>
          </a:p>
          <a:p>
            <a:pPr algn="just">
              <a:defRPr sz="2000"/>
            </a:pPr>
            <a:r>
              <a:t>Tratamiento antibiótico: ver tabla 2. Solo está indicado en caso de que haya signos de diseminación de la infección (limitación al abrir la boca, hinchazón facial), infección sistémica o en pacientes inmunocomprometidos.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ítulo 1"/>
          <p:cNvSpPr txBox="1"/>
          <p:nvPr>
            <p:ph type="title"/>
          </p:nvPr>
        </p:nvSpPr>
        <p:spPr>
          <a:xfrm>
            <a:off x="628650" y="365125"/>
            <a:ext cx="7886700" cy="932453"/>
          </a:xfrm>
          <a:prstGeom prst="rect">
            <a:avLst/>
          </a:prstGeom>
        </p:spPr>
        <p:txBody>
          <a:bodyPr/>
          <a:lstStyle/>
          <a:p>
            <a:pPr defTabSz="694944">
              <a:defRPr b="0" sz="3040"/>
            </a:pPr>
            <a:br/>
            <a:r>
              <a:t>	</a:t>
            </a:r>
          </a:p>
        </p:txBody>
      </p:sp>
      <p:sp>
        <p:nvSpPr>
          <p:cNvPr id="131" name="Rectángulo 1"/>
          <p:cNvSpPr txBox="1"/>
          <p:nvPr/>
        </p:nvSpPr>
        <p:spPr>
          <a:xfrm>
            <a:off x="739832" y="1349205"/>
            <a:ext cx="7946374"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pPr>
            <a:r>
              <a:t>La Sociedad Española de Cirugía Oral y Maxilofacial recomienda NO hacer profilaxis antibiótica en cirugía oral menor, incluyendo extracciones dentales sin signos de infección previa.</a:t>
            </a:r>
          </a:p>
          <a:p>
            <a:pPr algn="just">
              <a:defRPr sz="2000"/>
            </a:pPr>
            <a:r>
              <a:t> </a:t>
            </a:r>
          </a:p>
          <a:p>
            <a:pPr algn="just">
              <a:defRPr sz="2000"/>
            </a:pPr>
            <a:r>
              <a:t>Tradicionalmente, la profilaxis antibiótica se recomendaba para pacientes en riesgo de endocarditis infecciosa e infección de prótesis articulares.</a:t>
            </a:r>
          </a:p>
          <a:p>
            <a:pPr algn="just">
              <a:defRPr sz="2000"/>
            </a:pPr>
          </a:p>
          <a:p>
            <a:pPr algn="just">
              <a:defRPr sz="2000"/>
            </a:pPr>
            <a:r>
              <a:t>En los últimos años ha habido modificaciones sobre la profilaxis en las guías debido a la incertidumbre acerca de su efectividad, la preocupación sobre las resistencias bacterianas a los antibióticos y el reconocimiento de que el cepillado dental produce bacteriemia transitoria de la misma manera que los procedimientos dentales para los que tradicionalmente se utilizaba la profilaxis antibiótica.</a:t>
            </a:r>
          </a:p>
        </p:txBody>
      </p:sp>
      <p:grpSp>
        <p:nvGrpSpPr>
          <p:cNvPr id="134" name="Título 1"/>
          <p:cNvGrpSpPr/>
          <p:nvPr/>
        </p:nvGrpSpPr>
        <p:grpSpPr>
          <a:xfrm>
            <a:off x="628650" y="313496"/>
            <a:ext cx="7772400" cy="899767"/>
            <a:chOff x="0" y="0"/>
            <a:chExt cx="7772400" cy="899765"/>
          </a:xfrm>
        </p:grpSpPr>
        <p:sp>
          <p:nvSpPr>
            <p:cNvPr id="132" name="Rectángulo"/>
            <p:cNvSpPr/>
            <p:nvPr/>
          </p:nvSpPr>
          <p:spPr>
            <a:xfrm>
              <a:off x="0" y="-1"/>
              <a:ext cx="7772400" cy="899767"/>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algn="ctr" defTabSz="914400">
                <a:lnSpc>
                  <a:spcPct val="90000"/>
                </a:lnSpc>
                <a:defRPr b="1" sz="2800">
                  <a:solidFill>
                    <a:srgbClr val="5FB1B6"/>
                  </a:solidFill>
                  <a:latin typeface="Arial"/>
                  <a:ea typeface="Arial"/>
                  <a:cs typeface="Arial"/>
                  <a:sym typeface="Arial"/>
                </a:defRPr>
              </a:pPr>
            </a:p>
          </p:txBody>
        </p:sp>
        <p:sp>
          <p:nvSpPr>
            <p:cNvPr id="133" name="PROFILAXIS ANTIBIÓTICA EN PROCEDIMIENTOS DENTALES"/>
            <p:cNvSpPr txBox="1"/>
            <p:nvPr/>
          </p:nvSpPr>
          <p:spPr>
            <a:xfrm>
              <a:off x="0" y="23317"/>
              <a:ext cx="7772400" cy="853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914400">
                <a:lnSpc>
                  <a:spcPct val="90000"/>
                </a:lnSpc>
                <a:defRPr b="1" sz="2800">
                  <a:solidFill>
                    <a:srgbClr val="5FB1B6"/>
                  </a:solidFill>
                  <a:latin typeface="Arial"/>
                  <a:ea typeface="Arial"/>
                  <a:cs typeface="Arial"/>
                  <a:sym typeface="Arial"/>
                </a:defRPr>
              </a:lvl1pPr>
            </a:lstStyle>
            <a:p>
              <a:pPr/>
              <a:r>
                <a:t>PROFILAXIS ANTIBIÓTICA EN PROCEDIMIENTOS DENTALES</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Título 1"/>
          <p:cNvSpPr txBox="1"/>
          <p:nvPr>
            <p:ph type="title"/>
          </p:nvPr>
        </p:nvSpPr>
        <p:spPr>
          <a:xfrm>
            <a:off x="628650" y="365125"/>
            <a:ext cx="7886700" cy="932453"/>
          </a:xfrm>
          <a:prstGeom prst="rect">
            <a:avLst/>
          </a:prstGeom>
        </p:spPr>
        <p:txBody>
          <a:bodyPr/>
          <a:lstStyle/>
          <a:p>
            <a:pPr defTabSz="694944">
              <a:defRPr b="0" sz="3040"/>
            </a:pPr>
            <a:br/>
            <a:r>
              <a:t>	</a:t>
            </a:r>
          </a:p>
        </p:txBody>
      </p:sp>
      <p:sp>
        <p:nvSpPr>
          <p:cNvPr id="137" name="Rectángulo 1"/>
          <p:cNvSpPr txBox="1"/>
          <p:nvPr/>
        </p:nvSpPr>
        <p:spPr>
          <a:xfrm>
            <a:off x="739832" y="1349205"/>
            <a:ext cx="7946374" cy="409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La</a:t>
            </a:r>
            <a:r>
              <a:rPr>
                <a:latin typeface="Avenir Light"/>
                <a:ea typeface="Avenir Light"/>
                <a:cs typeface="Avenir Light"/>
                <a:sym typeface="Avenir Light"/>
              </a:rPr>
              <a:t> </a:t>
            </a:r>
            <a:r>
              <a:t>profilaxis antibiótica previa a los tratamientos dentales sólo previene un número reducido de casos de endocarditis bacteriana.</a:t>
            </a:r>
          </a:p>
          <a:p>
            <a:pPr>
              <a:defRPr sz="2000"/>
            </a:pPr>
            <a:r>
              <a:t>El riesgo de efectos secundarios de los antibióticos podría exceder al beneficio de la profilaxis antibiótica.</a:t>
            </a:r>
          </a:p>
          <a:p>
            <a:pPr>
              <a:defRPr sz="2000"/>
            </a:pPr>
            <a:r>
              <a:t>A la hora de reducir el riesgo de endocarditis infecciosa es más importante mantener una buena higiene oral.</a:t>
            </a:r>
          </a:p>
          <a:p>
            <a:pPr algn="just">
              <a:defRPr sz="2000"/>
            </a:pPr>
            <a:r>
              <a:t>Por lo tanto, la profilaxis antibiótica previa a los procedimientos dentales sólo debería administrarse en pacientes con alto riesgo de sufrir endocarditis bacteriana (ver tabla 3) antes de procedimientos dentales considerados de alto riesgo de bacteriemia (raspado y alisado radicular, exodoncia, colocación subgingival de fibras antibióticas, inyecciones anestésicas locales en tejidos infectados, limpieza profesional o tartrectomía, cirugía periodontal y colocación de implante dental). </a:t>
            </a:r>
          </a:p>
        </p:txBody>
      </p:sp>
      <p:grpSp>
        <p:nvGrpSpPr>
          <p:cNvPr id="140" name="Título 1"/>
          <p:cNvGrpSpPr/>
          <p:nvPr/>
        </p:nvGrpSpPr>
        <p:grpSpPr>
          <a:xfrm>
            <a:off x="628650" y="-30109"/>
            <a:ext cx="7772400" cy="1586977"/>
            <a:chOff x="0" y="0"/>
            <a:chExt cx="7772400" cy="1586976"/>
          </a:xfrm>
        </p:grpSpPr>
        <p:sp>
          <p:nvSpPr>
            <p:cNvPr id="138" name="Rectángulo"/>
            <p:cNvSpPr/>
            <p:nvPr/>
          </p:nvSpPr>
          <p:spPr>
            <a:xfrm>
              <a:off x="0" y="343605"/>
              <a:ext cx="7772400" cy="899766"/>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algn="ctr" defTabSz="914400">
                <a:lnSpc>
                  <a:spcPct val="90000"/>
                </a:lnSpc>
                <a:defRPr b="1" sz="2800">
                  <a:solidFill>
                    <a:srgbClr val="5FB1B6"/>
                  </a:solidFill>
                  <a:latin typeface="Arial"/>
                  <a:ea typeface="Arial"/>
                  <a:cs typeface="Arial"/>
                  <a:sym typeface="Arial"/>
                </a:defRPr>
              </a:pPr>
            </a:p>
          </p:txBody>
        </p:sp>
        <p:sp>
          <p:nvSpPr>
            <p:cNvPr id="139" name="PROFILAXIS ANTIBIÓTICA DE LA ENDOCARDITIS BACTERIANA (I)"/>
            <p:cNvSpPr txBox="1"/>
            <p:nvPr/>
          </p:nvSpPr>
          <p:spPr>
            <a:xfrm>
              <a:off x="0" y="0"/>
              <a:ext cx="7772400" cy="1586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914400">
                <a:lnSpc>
                  <a:spcPct val="90000"/>
                </a:lnSpc>
                <a:defRPr b="1" sz="2800">
                  <a:solidFill>
                    <a:srgbClr val="5FB1B6"/>
                  </a:solidFill>
                  <a:latin typeface="Arial"/>
                  <a:ea typeface="Arial"/>
                  <a:cs typeface="Arial"/>
                  <a:sym typeface="Arial"/>
                </a:defRPr>
              </a:pPr>
            </a:p>
            <a:p>
              <a:pPr algn="ctr" defTabSz="914400">
                <a:lnSpc>
                  <a:spcPct val="90000"/>
                </a:lnSpc>
                <a:defRPr b="1" sz="2800">
                  <a:solidFill>
                    <a:srgbClr val="5FB1B6"/>
                  </a:solidFill>
                  <a:latin typeface="Arial"/>
                  <a:ea typeface="Arial"/>
                  <a:cs typeface="Arial"/>
                  <a:sym typeface="Arial"/>
                </a:defRPr>
              </a:pPr>
              <a:r>
                <a:t>PROFILAXIS ANTIBIÓTICA DE LA ENDOCARDITIS BACTERIANA (I)</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Rectángulo 2"/>
          <p:cNvSpPr txBox="1"/>
          <p:nvPr/>
        </p:nvSpPr>
        <p:spPr>
          <a:xfrm>
            <a:off x="548638" y="1443841"/>
            <a:ext cx="7597835"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pPr>
            <a:r>
              <a:t>No se recomienda profilaxis para las inyecciones de anestesia local en tejido no infectado, la eliminación de suturas, rayos X dentales, colocación o ajuste de aparatos o correctores prostodónticos y ortodónticos movibles, obturaciones, endodoncias, ni la extracción de dientes deciduos o de un traumatismo labial o de mucosa oral.</a:t>
            </a:r>
          </a:p>
          <a:p>
            <a:pPr algn="just">
              <a:defRPr sz="2000"/>
            </a:pPr>
            <a:r>
              <a:t>Si se utiliza profilaxis antibiótica se debe dar en dosis única previa al procedimiento (ver tabla 4); no se recomienda en ningún caso profilaxis postintervención ni pautas de varios días, como se hace con más frecuencia de lo deseable.</a:t>
            </a:r>
          </a:p>
        </p:txBody>
      </p:sp>
      <p:sp>
        <p:nvSpPr>
          <p:cNvPr id="143" name="Título 1"/>
          <p:cNvSpPr txBox="1"/>
          <p:nvPr>
            <p:ph type="title"/>
          </p:nvPr>
        </p:nvSpPr>
        <p:spPr>
          <a:xfrm>
            <a:off x="628650" y="365126"/>
            <a:ext cx="7886700" cy="1325563"/>
          </a:xfrm>
          <a:prstGeom prst="rect">
            <a:avLst/>
          </a:prstGeom>
        </p:spPr>
        <p:txBody>
          <a:bodyPr/>
          <a:lstStyle/>
          <a:p>
            <a:pPr>
              <a:defRPr b="0"/>
            </a:pPr>
            <a:br/>
            <a:r>
              <a:t>	</a:t>
            </a:r>
          </a:p>
        </p:txBody>
      </p:sp>
      <p:grpSp>
        <p:nvGrpSpPr>
          <p:cNvPr id="146" name="Título 1"/>
          <p:cNvGrpSpPr/>
          <p:nvPr/>
        </p:nvGrpSpPr>
        <p:grpSpPr>
          <a:xfrm>
            <a:off x="628650" y="-30109"/>
            <a:ext cx="7772400" cy="1586977"/>
            <a:chOff x="0" y="0"/>
            <a:chExt cx="7772400" cy="1586976"/>
          </a:xfrm>
        </p:grpSpPr>
        <p:sp>
          <p:nvSpPr>
            <p:cNvPr id="144" name="Rectángulo"/>
            <p:cNvSpPr/>
            <p:nvPr/>
          </p:nvSpPr>
          <p:spPr>
            <a:xfrm>
              <a:off x="0" y="343605"/>
              <a:ext cx="7772400" cy="899766"/>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algn="ctr" defTabSz="914400">
                <a:lnSpc>
                  <a:spcPct val="90000"/>
                </a:lnSpc>
                <a:defRPr b="1" sz="2800">
                  <a:solidFill>
                    <a:srgbClr val="5FB1B6"/>
                  </a:solidFill>
                  <a:latin typeface="Arial"/>
                  <a:ea typeface="Arial"/>
                  <a:cs typeface="Arial"/>
                  <a:sym typeface="Arial"/>
                </a:defRPr>
              </a:pPr>
            </a:p>
          </p:txBody>
        </p:sp>
        <p:sp>
          <p:nvSpPr>
            <p:cNvPr id="145" name="PROFILAXIS ANTIBIÓTICA DE LA ENDOCARDITIS BACTERIANA (II)"/>
            <p:cNvSpPr txBox="1"/>
            <p:nvPr/>
          </p:nvSpPr>
          <p:spPr>
            <a:xfrm>
              <a:off x="0" y="0"/>
              <a:ext cx="7772400" cy="1586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914400">
                <a:lnSpc>
                  <a:spcPct val="90000"/>
                </a:lnSpc>
                <a:defRPr b="1" sz="2800">
                  <a:solidFill>
                    <a:srgbClr val="5FB1B6"/>
                  </a:solidFill>
                  <a:latin typeface="Arial"/>
                  <a:ea typeface="Arial"/>
                  <a:cs typeface="Arial"/>
                  <a:sym typeface="Arial"/>
                </a:defRPr>
              </a:pPr>
            </a:p>
            <a:p>
              <a:pPr algn="ctr" defTabSz="914400">
                <a:lnSpc>
                  <a:spcPct val="90000"/>
                </a:lnSpc>
                <a:defRPr b="1" sz="2800">
                  <a:solidFill>
                    <a:srgbClr val="5FB1B6"/>
                  </a:solidFill>
                  <a:latin typeface="Arial"/>
                  <a:ea typeface="Arial"/>
                  <a:cs typeface="Arial"/>
                  <a:sym typeface="Arial"/>
                </a:defRPr>
              </a:pPr>
              <a:r>
                <a:t>PROFILAXIS ANTIBIÓTICA DE LA ENDOCARDITIS BACTERIANA (II)</a:t>
              </a: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Imagen 2" descr="Imagen 2"/>
          <p:cNvPicPr>
            <a:picLocks noChangeAspect="1"/>
          </p:cNvPicPr>
          <p:nvPr/>
        </p:nvPicPr>
        <p:blipFill>
          <a:blip r:embed="rId2">
            <a:extLst/>
          </a:blip>
          <a:stretch>
            <a:fillRect/>
          </a:stretch>
        </p:blipFill>
        <p:spPr>
          <a:xfrm>
            <a:off x="621102" y="417620"/>
            <a:ext cx="7711845" cy="2331723"/>
          </a:xfrm>
          <a:prstGeom prst="rect">
            <a:avLst/>
          </a:prstGeom>
          <a:ln w="12700">
            <a:miter lim="400000"/>
          </a:ln>
        </p:spPr>
      </p:pic>
      <p:pic>
        <p:nvPicPr>
          <p:cNvPr id="149" name="Imagen 4" descr="Imagen 4"/>
          <p:cNvPicPr>
            <a:picLocks noChangeAspect="1"/>
          </p:cNvPicPr>
          <p:nvPr/>
        </p:nvPicPr>
        <p:blipFill>
          <a:blip r:embed="rId3">
            <a:extLst/>
          </a:blip>
          <a:stretch>
            <a:fillRect/>
          </a:stretch>
        </p:blipFill>
        <p:spPr>
          <a:xfrm>
            <a:off x="621102" y="2931119"/>
            <a:ext cx="7667361" cy="218053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Rectángulo 1"/>
          <p:cNvSpPr txBox="1"/>
          <p:nvPr/>
        </p:nvSpPr>
        <p:spPr>
          <a:xfrm>
            <a:off x="498764" y="1064029"/>
            <a:ext cx="8312726" cy="4907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5FB1B6"/>
                </a:solidFill>
                <a:latin typeface="Arial"/>
                <a:ea typeface="Arial"/>
                <a:cs typeface="Arial"/>
                <a:sym typeface="Arial"/>
              </a:defRPr>
            </a:pPr>
          </a:p>
          <a:p>
            <a:pPr algn="just">
              <a:defRPr sz="2000"/>
            </a:pPr>
            <a:r>
              <a:t>- En pacientes con prótesis articulares la ADA (Soc. Americana de Odontolog.) y la BSAC (Soc. británica de quimioterapia antimicrobiana) desaconsejan el uso rutinario de profilaxis antibiótica previa a procedimientos dentales para prevenir la infección de prótesis articulares.</a:t>
            </a:r>
          </a:p>
          <a:p>
            <a:pPr algn="just">
              <a:defRPr sz="2000"/>
            </a:pPr>
            <a:r>
              <a:t>- Sin embargo, debe considerarse la profilaxis antibiótica en pacientes con infección activa de la prótesis o en pacientes inmunocomprometidos. </a:t>
            </a:r>
          </a:p>
          <a:p>
            <a:pPr algn="just">
              <a:defRPr sz="2000"/>
            </a:pPr>
            <a:r>
              <a:t>- No se recomienda profilaxis antibiótica en procedimientos dentales de rutina como limpiezas profesionales o tartrectomía u obturaciones. </a:t>
            </a:r>
          </a:p>
          <a:p>
            <a:pPr algn="just">
              <a:defRPr sz="2000"/>
            </a:pPr>
            <a:r>
              <a:t>- Los pacientes con implantes articulares deberían mantener una buena higiene oral y en caso de sufrir alguna infección oral ésta debería tratarse rápidamente. </a:t>
            </a:r>
          </a:p>
          <a:p>
            <a:pPr>
              <a:defRPr sz="2400">
                <a:solidFill>
                  <a:srgbClr val="5FB1B6"/>
                </a:solidFill>
                <a:latin typeface="Arial"/>
                <a:ea typeface="Arial"/>
                <a:cs typeface="Arial"/>
                <a:sym typeface="Arial"/>
              </a:defRPr>
            </a:pPr>
          </a:p>
          <a:p>
            <a:pPr>
              <a:defRPr sz="2400">
                <a:solidFill>
                  <a:srgbClr val="5FB1B6"/>
                </a:solidFill>
                <a:latin typeface="Arial"/>
                <a:ea typeface="Arial"/>
                <a:cs typeface="Arial"/>
                <a:sym typeface="Arial"/>
              </a:defRPr>
            </a:pPr>
          </a:p>
          <a:p>
            <a:pPr>
              <a:defRPr sz="2400">
                <a:solidFill>
                  <a:srgbClr val="5FB1B6"/>
                </a:solidFill>
                <a:latin typeface="Arial"/>
                <a:ea typeface="Arial"/>
                <a:cs typeface="Arial"/>
                <a:sym typeface="Arial"/>
              </a:defRPr>
            </a:pPr>
          </a:p>
        </p:txBody>
      </p:sp>
      <p:sp>
        <p:nvSpPr>
          <p:cNvPr id="152" name="Título 1"/>
          <p:cNvSpPr txBox="1"/>
          <p:nvPr/>
        </p:nvSpPr>
        <p:spPr>
          <a:xfrm>
            <a:off x="628650" y="365126"/>
            <a:ext cx="7886700" cy="1281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defRPr sz="4400">
                <a:solidFill>
                  <a:srgbClr val="5FB1B6"/>
                </a:solidFill>
                <a:latin typeface="Arial"/>
                <a:ea typeface="Arial"/>
                <a:cs typeface="Arial"/>
                <a:sym typeface="Arial"/>
              </a:defRPr>
            </a:pPr>
            <a:br/>
            <a:r>
              <a:t>	</a:t>
            </a:r>
          </a:p>
        </p:txBody>
      </p:sp>
      <p:sp>
        <p:nvSpPr>
          <p:cNvPr id="153" name="Título 1"/>
          <p:cNvSpPr txBox="1"/>
          <p:nvPr/>
        </p:nvSpPr>
        <p:spPr>
          <a:xfrm>
            <a:off x="781050" y="517526"/>
            <a:ext cx="7886700" cy="1281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defRPr sz="4400">
                <a:solidFill>
                  <a:srgbClr val="5FB1B6"/>
                </a:solidFill>
                <a:latin typeface="Arial"/>
                <a:ea typeface="Arial"/>
                <a:cs typeface="Arial"/>
                <a:sym typeface="Arial"/>
              </a:defRPr>
            </a:pPr>
            <a:br/>
            <a:r>
              <a:t>	</a:t>
            </a:r>
          </a:p>
        </p:txBody>
      </p:sp>
      <p:grpSp>
        <p:nvGrpSpPr>
          <p:cNvPr id="156" name="Título 1"/>
          <p:cNvGrpSpPr/>
          <p:nvPr/>
        </p:nvGrpSpPr>
        <p:grpSpPr>
          <a:xfrm>
            <a:off x="628650" y="-30109"/>
            <a:ext cx="7772400" cy="1586977"/>
            <a:chOff x="0" y="0"/>
            <a:chExt cx="7772400" cy="1586976"/>
          </a:xfrm>
        </p:grpSpPr>
        <p:sp>
          <p:nvSpPr>
            <p:cNvPr id="154" name="Rectángulo"/>
            <p:cNvSpPr/>
            <p:nvPr/>
          </p:nvSpPr>
          <p:spPr>
            <a:xfrm>
              <a:off x="0" y="343605"/>
              <a:ext cx="7772400" cy="899766"/>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algn="ctr" defTabSz="914400">
                <a:lnSpc>
                  <a:spcPct val="90000"/>
                </a:lnSpc>
                <a:defRPr b="1" sz="2800">
                  <a:solidFill>
                    <a:srgbClr val="5FB1B6"/>
                  </a:solidFill>
                  <a:latin typeface="Arial"/>
                  <a:ea typeface="Arial"/>
                  <a:cs typeface="Arial"/>
                  <a:sym typeface="Arial"/>
                </a:defRPr>
              </a:pPr>
            </a:p>
          </p:txBody>
        </p:sp>
        <p:sp>
          <p:nvSpPr>
            <p:cNvPr id="155" name="PROFILAXIS ANTIBIÓTICA DE INFECCIÓN DE PRÓTESIS ARTICULARES"/>
            <p:cNvSpPr txBox="1"/>
            <p:nvPr/>
          </p:nvSpPr>
          <p:spPr>
            <a:xfrm>
              <a:off x="0" y="0"/>
              <a:ext cx="7772400" cy="1586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914400">
                <a:lnSpc>
                  <a:spcPct val="90000"/>
                </a:lnSpc>
                <a:defRPr b="1" sz="2800">
                  <a:solidFill>
                    <a:srgbClr val="5FB1B6"/>
                  </a:solidFill>
                  <a:latin typeface="Arial"/>
                  <a:ea typeface="Arial"/>
                  <a:cs typeface="Arial"/>
                  <a:sym typeface="Arial"/>
                </a:defRPr>
              </a:pPr>
            </a:p>
            <a:p>
              <a:pPr algn="ctr" defTabSz="914400">
                <a:lnSpc>
                  <a:spcPct val="90000"/>
                </a:lnSpc>
                <a:defRPr b="1" sz="2800">
                  <a:solidFill>
                    <a:srgbClr val="5FB1B6"/>
                  </a:solidFill>
                  <a:latin typeface="Arial"/>
                  <a:ea typeface="Arial"/>
                  <a:cs typeface="Arial"/>
                  <a:sym typeface="Arial"/>
                </a:defRPr>
              </a:pPr>
              <a:r>
                <a:t>PROFILAXIS ANTIBIÓTICA DE INFECCIÓN DE PRÓTESIS ARTICULARES</a:t>
              </a: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Rectángulo 1"/>
          <p:cNvSpPr txBox="1"/>
          <p:nvPr/>
        </p:nvSpPr>
        <p:spPr>
          <a:xfrm>
            <a:off x="498764" y="1064030"/>
            <a:ext cx="8312726" cy="4856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5FB1B6"/>
                </a:solidFill>
                <a:latin typeface="Arial"/>
                <a:ea typeface="Arial"/>
                <a:cs typeface="Arial"/>
                <a:sym typeface="Arial"/>
              </a:defRPr>
            </a:pPr>
          </a:p>
          <a:p>
            <a:pPr marL="342900" indent="-342900" algn="just">
              <a:buSzPct val="100000"/>
              <a:buChar char="-"/>
              <a:defRPr sz="2000"/>
            </a:pPr>
            <a:r>
              <a:t>No hay evidencia para el uso rutinario de profilaxis antibiótica para prevenir las infecciones postimplante en pacientes sanos.</a:t>
            </a:r>
          </a:p>
          <a:p>
            <a:pPr marL="342900" indent="-342900" algn="just">
              <a:buSzPct val="100000"/>
              <a:buChar char="-"/>
              <a:defRPr sz="2000"/>
            </a:pPr>
          </a:p>
          <a:p>
            <a:pPr marL="285750" indent="-285750" algn="just">
              <a:buSzPct val="100000"/>
              <a:buChar char="-"/>
              <a:defRPr sz="2000"/>
            </a:pPr>
            <a:r>
              <a:t>La profilaxis antibiótica para prevenir el fracaso de implante sólo estaría recomendada en casos complejos (implantes inmediatos con infecciones periapicales previas, necesidad de injertos óseos, etc.) y en pacientes inmunocomprometidos.</a:t>
            </a:r>
          </a:p>
          <a:p>
            <a:pPr marL="285750" indent="-285750" algn="just">
              <a:buSzPct val="100000"/>
              <a:buChar char="-"/>
              <a:defRPr sz="2000"/>
            </a:pPr>
          </a:p>
          <a:p>
            <a:pPr marL="285750" indent="-285750" algn="just">
              <a:buSzPct val="100000"/>
              <a:buChar char="-"/>
              <a:defRPr sz="2000"/>
            </a:pPr>
            <a:r>
              <a:t>Se recomienda una dosis única de amoxicilina 2 g por vía oral administrada 30-60 minutos antes del procedimiento y en alérgicos a betalactámicos, clindamicina 600 mg. </a:t>
            </a:r>
            <a:endParaRPr>
              <a:solidFill>
                <a:srgbClr val="5FB1B6"/>
              </a:solidFill>
            </a:endParaRPr>
          </a:p>
          <a:p>
            <a:pPr>
              <a:defRPr sz="2400">
                <a:solidFill>
                  <a:srgbClr val="5FB1B6"/>
                </a:solidFill>
                <a:latin typeface="Arial"/>
                <a:ea typeface="Arial"/>
                <a:cs typeface="Arial"/>
                <a:sym typeface="Arial"/>
              </a:defRPr>
            </a:pPr>
          </a:p>
          <a:p>
            <a:pPr>
              <a:defRPr sz="2400">
                <a:solidFill>
                  <a:srgbClr val="5FB1B6"/>
                </a:solidFill>
                <a:latin typeface="Arial"/>
                <a:ea typeface="Arial"/>
                <a:cs typeface="Arial"/>
                <a:sym typeface="Arial"/>
              </a:defRPr>
            </a:pPr>
          </a:p>
        </p:txBody>
      </p:sp>
      <p:sp>
        <p:nvSpPr>
          <p:cNvPr id="159" name="Título 1"/>
          <p:cNvSpPr txBox="1"/>
          <p:nvPr/>
        </p:nvSpPr>
        <p:spPr>
          <a:xfrm>
            <a:off x="628650" y="365126"/>
            <a:ext cx="7886700" cy="1281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defRPr sz="4400">
                <a:solidFill>
                  <a:srgbClr val="5FB1B6"/>
                </a:solidFill>
                <a:latin typeface="Arial"/>
                <a:ea typeface="Arial"/>
                <a:cs typeface="Arial"/>
                <a:sym typeface="Arial"/>
              </a:defRPr>
            </a:pPr>
            <a:br/>
            <a:r>
              <a:t>	</a:t>
            </a:r>
          </a:p>
        </p:txBody>
      </p:sp>
      <p:sp>
        <p:nvSpPr>
          <p:cNvPr id="160" name="Título 1"/>
          <p:cNvSpPr txBox="1"/>
          <p:nvPr/>
        </p:nvSpPr>
        <p:spPr>
          <a:xfrm>
            <a:off x="781050" y="517526"/>
            <a:ext cx="7886700" cy="708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lnSpc>
                <a:spcPct val="90000"/>
              </a:lnSpc>
              <a:defRPr sz="4400">
                <a:solidFill>
                  <a:srgbClr val="5FB1B6"/>
                </a:solidFill>
                <a:latin typeface="Arial"/>
                <a:ea typeface="Arial"/>
                <a:cs typeface="Arial"/>
                <a:sym typeface="Arial"/>
              </a:defRPr>
            </a:lvl1pPr>
          </a:lstStyle>
          <a:p>
            <a:pPr/>
            <a:r>
              <a:t>	</a:t>
            </a:r>
          </a:p>
        </p:txBody>
      </p:sp>
      <p:grpSp>
        <p:nvGrpSpPr>
          <p:cNvPr id="163" name="Título 1"/>
          <p:cNvGrpSpPr/>
          <p:nvPr/>
        </p:nvGrpSpPr>
        <p:grpSpPr>
          <a:xfrm>
            <a:off x="628649" y="200464"/>
            <a:ext cx="8182841" cy="1220054"/>
            <a:chOff x="0" y="0"/>
            <a:chExt cx="8182840" cy="1220053"/>
          </a:xfrm>
        </p:grpSpPr>
        <p:sp>
          <p:nvSpPr>
            <p:cNvPr id="161" name="Rectángulo"/>
            <p:cNvSpPr/>
            <p:nvPr/>
          </p:nvSpPr>
          <p:spPr>
            <a:xfrm>
              <a:off x="0" y="82168"/>
              <a:ext cx="8182841" cy="1055717"/>
            </a:xfrm>
            <a:prstGeom prst="rect">
              <a:avLst/>
            </a:prstGeom>
            <a:noFill/>
            <a:ln w="9525" cap="flat">
              <a:solidFill>
                <a:schemeClr val="accent1"/>
              </a:solidFill>
              <a:prstDash val="solid"/>
              <a:round/>
            </a:ln>
            <a:effectLst/>
          </p:spPr>
          <p:txBody>
            <a:bodyPr wrap="square" lIns="45719" tIns="45719" rIns="45719" bIns="45719" numCol="1" anchor="ctr">
              <a:noAutofit/>
            </a:bodyPr>
            <a:lstStyle/>
            <a:p>
              <a:pPr algn="ctr" defTabSz="914400">
                <a:lnSpc>
                  <a:spcPct val="90000"/>
                </a:lnSpc>
                <a:defRPr b="1" sz="2800">
                  <a:solidFill>
                    <a:srgbClr val="5FB1B6"/>
                  </a:solidFill>
                  <a:latin typeface="Arial"/>
                  <a:ea typeface="Arial"/>
                  <a:cs typeface="Arial"/>
                  <a:sym typeface="Arial"/>
                </a:defRPr>
              </a:pPr>
            </a:p>
          </p:txBody>
        </p:sp>
        <p:sp>
          <p:nvSpPr>
            <p:cNvPr id="162" name="PROFILAXIS ANTIBIÓTICA PARA PREVENIR EL FRACASO DEL IMPLANTE"/>
            <p:cNvSpPr txBox="1"/>
            <p:nvPr/>
          </p:nvSpPr>
          <p:spPr>
            <a:xfrm>
              <a:off x="0" y="0"/>
              <a:ext cx="8182841" cy="12200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914400">
                <a:lnSpc>
                  <a:spcPct val="90000"/>
                </a:lnSpc>
                <a:defRPr b="1" sz="2800">
                  <a:solidFill>
                    <a:srgbClr val="5FB1B6"/>
                  </a:solidFill>
                  <a:latin typeface="Arial"/>
                  <a:ea typeface="Arial"/>
                  <a:cs typeface="Arial"/>
                  <a:sym typeface="Arial"/>
                </a:defRPr>
              </a:pPr>
            </a:p>
            <a:p>
              <a:pPr algn="ctr" defTabSz="914400">
                <a:lnSpc>
                  <a:spcPct val="90000"/>
                </a:lnSpc>
                <a:defRPr b="1" sz="2800">
                  <a:solidFill>
                    <a:srgbClr val="5FB1B6"/>
                  </a:solidFill>
                  <a:latin typeface="Arial"/>
                  <a:ea typeface="Arial"/>
                  <a:cs typeface="Arial"/>
                  <a:sym typeface="Arial"/>
                </a:defRPr>
              </a:pPr>
              <a:r>
                <a:t>PROFILAXIS ANTIBIÓTICA PARA PREVENIR EL FRACASO DEL IMPLANTE</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n 3" descr="Imagen 3"/>
          <p:cNvPicPr>
            <a:picLocks noChangeAspect="1"/>
          </p:cNvPicPr>
          <p:nvPr/>
        </p:nvPicPr>
        <p:blipFill>
          <a:blip r:embed="rId2">
            <a:extLst/>
          </a:blip>
          <a:stretch>
            <a:fillRect/>
          </a:stretch>
        </p:blipFill>
        <p:spPr>
          <a:xfrm>
            <a:off x="1" y="1"/>
            <a:ext cx="1263535" cy="1351771"/>
          </a:xfrm>
          <a:prstGeom prst="rect">
            <a:avLst/>
          </a:prstGeom>
          <a:ln w="12700">
            <a:miter lim="400000"/>
          </a:ln>
        </p:spPr>
      </p:pic>
      <p:sp>
        <p:nvSpPr>
          <p:cNvPr id="166" name="Subtítulo 2"/>
          <p:cNvSpPr txBox="1"/>
          <p:nvPr>
            <p:ph type="body" sz="quarter" idx="1"/>
          </p:nvPr>
        </p:nvSpPr>
        <p:spPr>
          <a:xfrm>
            <a:off x="1561793" y="471127"/>
            <a:ext cx="6858001" cy="678872"/>
          </a:xfrm>
          <a:prstGeom prst="rect">
            <a:avLst/>
          </a:prstGeom>
        </p:spPr>
        <p:txBody>
          <a:bodyPr/>
          <a:lstStyle>
            <a:lvl1pPr>
              <a:defRPr sz="3200">
                <a:solidFill>
                  <a:srgbClr val="5FB1B6"/>
                </a:solidFill>
                <a:latin typeface="Arial Black"/>
                <a:ea typeface="Arial Black"/>
                <a:cs typeface="Arial Black"/>
                <a:sym typeface="Arial Black"/>
              </a:defRPr>
            </a:lvl1pPr>
          </a:lstStyle>
          <a:p>
            <a:pPr/>
            <a:r>
              <a:t>IDEAS CLAVE</a:t>
            </a:r>
          </a:p>
        </p:txBody>
      </p:sp>
      <p:sp>
        <p:nvSpPr>
          <p:cNvPr id="167" name="CuadroTexto 5"/>
          <p:cNvSpPr txBox="1"/>
          <p:nvPr/>
        </p:nvSpPr>
        <p:spPr>
          <a:xfrm>
            <a:off x="573578" y="1351771"/>
            <a:ext cx="8354291"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Char char="✓"/>
            </a:pPr>
            <a:r>
              <a:t>La mejor prevención de las infecciones odontogénicas es una </a:t>
            </a:r>
            <a:r>
              <a:rPr b="1">
                <a:solidFill>
                  <a:srgbClr val="5FB1B6"/>
                </a:solidFill>
              </a:rPr>
              <a:t>correcta higiene bucal.</a:t>
            </a:r>
            <a:endParaRPr b="1">
              <a:solidFill>
                <a:srgbClr val="5FB1B6"/>
              </a:solidFill>
            </a:endParaRPr>
          </a:p>
          <a:p>
            <a:pPr marL="285750" indent="-285750">
              <a:buSzPct val="100000"/>
              <a:buChar char="✓"/>
            </a:pPr>
            <a:r>
              <a:t> En las infecciones odontogénicas no siempre están indicados los antibióticos.</a:t>
            </a:r>
          </a:p>
          <a:p>
            <a:pPr marL="285750" indent="-285750">
              <a:buSzPct val="100000"/>
              <a:buChar char="✓"/>
            </a:pPr>
            <a:r>
              <a:t>El tratamiento antibiótico, cuando está indicado, es un tratamiento coadyuvante a otras medidas.</a:t>
            </a:r>
          </a:p>
          <a:p>
            <a:pPr marL="285750" indent="-285750">
              <a:buSzPct val="100000"/>
              <a:buChar char="✓"/>
            </a:pPr>
            <a:r>
              <a:t>En los últimos años han cambiado los criterios en cuanto a elección del fármaco, la dosis y la duración del tratamiento.</a:t>
            </a:r>
          </a:p>
          <a:p>
            <a:pPr marL="285750" indent="-285750">
              <a:buSzPct val="100000"/>
              <a:buChar char="✓"/>
            </a:pPr>
            <a:r>
              <a:t>El tratamiento antibiótico es empírico y, en general, la amoxicilina es de elección.</a:t>
            </a:r>
          </a:p>
          <a:p>
            <a:pPr marL="285750" indent="-285750">
              <a:buSzPct val="100000"/>
              <a:buChar char="✓"/>
            </a:pPr>
            <a:r>
              <a:t>Los antibióticos no son efectivos para tratar el dolor dental.</a:t>
            </a:r>
          </a:p>
          <a:p>
            <a:pPr marL="285750" indent="-285750">
              <a:buSzPct val="100000"/>
              <a:buChar char="✓"/>
            </a:pPr>
            <a:r>
              <a:t>No se recomienda de forma rutinaria la profilaxis antibiótica para la prevención de endocarditis bacteriana ni para la prevención de infección en prótesis articulares en pacientes sometidos a procedimientos dentales.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Título 1"/>
          <p:cNvSpPr txBox="1"/>
          <p:nvPr>
            <p:ph type="title"/>
          </p:nvPr>
        </p:nvSpPr>
        <p:spPr>
          <a:xfrm>
            <a:off x="685800" y="174566"/>
            <a:ext cx="7772400" cy="725200"/>
          </a:xfrm>
          <a:prstGeom prst="rect">
            <a:avLst/>
          </a:prstGeom>
          <a:ln w="9525">
            <a:solidFill>
              <a:schemeClr val="accent1"/>
            </a:solidFill>
            <a:round/>
          </a:ln>
        </p:spPr>
        <p:txBody>
          <a:bodyPr/>
          <a:lstStyle>
            <a:lvl1pPr>
              <a:defRPr sz="3200"/>
            </a:lvl1pPr>
          </a:lstStyle>
          <a:p>
            <a:pPr/>
            <a:r>
              <a:t>INTRODUCCIÓN</a:t>
            </a:r>
          </a:p>
        </p:txBody>
      </p:sp>
      <p:sp>
        <p:nvSpPr>
          <p:cNvPr id="68" name="Subtítulo 2"/>
          <p:cNvSpPr txBox="1"/>
          <p:nvPr>
            <p:ph type="body" idx="1"/>
          </p:nvPr>
        </p:nvSpPr>
        <p:spPr>
          <a:xfrm>
            <a:off x="685800" y="1122217"/>
            <a:ext cx="7772400" cy="4214553"/>
          </a:xfrm>
          <a:prstGeom prst="rect">
            <a:avLst/>
          </a:prstGeom>
        </p:spPr>
        <p:txBody>
          <a:bodyPr/>
          <a:lstStyle/>
          <a:p>
            <a:pPr algn="just">
              <a:lnSpc>
                <a:spcPct val="100000"/>
              </a:lnSpc>
              <a:defRPr sz="1600"/>
            </a:pPr>
            <a:r>
              <a:t>- </a:t>
            </a:r>
            <a:r>
              <a:rPr sz="1400"/>
              <a:t>Las resistencias bacterianas a los antibióticos: actualmente el mayor problema de salud pública.</a:t>
            </a:r>
            <a:endParaRPr sz="1400"/>
          </a:p>
          <a:p>
            <a:pPr algn="just">
              <a:lnSpc>
                <a:spcPct val="100000"/>
              </a:lnSpc>
              <a:defRPr sz="1400"/>
            </a:pPr>
            <a:r>
              <a:t>- Modificaciones en las guías del ámbito de la odontología, en general, a favor de un menor uso de antibióticos; ¿cambios en la práctica clínica?</a:t>
            </a:r>
          </a:p>
          <a:p>
            <a:pPr algn="just">
              <a:lnSpc>
                <a:spcPct val="100000"/>
              </a:lnSpc>
              <a:defRPr sz="1400"/>
            </a:pPr>
            <a:r>
              <a:t>- Las infecciones de la cavidad oral pueden ser odontogénicas (IO) (cuando afectan a estructuras que forman el diente y el periodonto), que son las más frecuentes, o no odontogénicas.</a:t>
            </a:r>
          </a:p>
          <a:p>
            <a:pPr algn="just">
              <a:lnSpc>
                <a:spcPct val="100000"/>
              </a:lnSpc>
              <a:defRPr sz="1400"/>
            </a:pPr>
            <a:r>
              <a:t>- Las IO afectan a toda la población, tienen una elevada prevalencia y suponen la tercera causa de consumo de antibióticos en España, generando alrededor del 10-12% del total de prescripciones de antibióticos en la comunidad. Los antibióticos para el tratamiento de las IO se prescriben tanto por odontólogos como por médicos generales.</a:t>
            </a:r>
          </a:p>
          <a:p>
            <a:pPr algn="just">
              <a:lnSpc>
                <a:spcPct val="100000"/>
              </a:lnSpc>
              <a:defRPr sz="1400"/>
            </a:pPr>
            <a:r>
              <a:t>- Los antibióticos no siempre están indicados en las IO; en los casos en los que sí lo están, el tratamiento antibiótico es siempre un adyuvante a procedimientos odontológicos o quirúrgicos y a medidas no farmacológicas (fundamentalmente preventivas, como la correcta higiene bucal). Sin embargo, es frecuente que se prescriban antibióticos de forma inapropiada.</a:t>
            </a:r>
          </a:p>
          <a:p>
            <a:pPr algn="just">
              <a:lnSpc>
                <a:spcPct val="100000"/>
              </a:lnSpc>
              <a:defRPr sz="1400"/>
            </a:pPr>
            <a:r>
              <a:t>- Objetivo: fomentar el uso racional de antibióticos en procesos dentales, mediante la revisión de la necesidad de tratamiento antibiótico y su selección en las principales IO y de las situaciones en las que se recomienda utilizar antibióticos como profilaxis.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Rectángulo 1"/>
          <p:cNvSpPr txBox="1"/>
          <p:nvPr/>
        </p:nvSpPr>
        <p:spPr>
          <a:xfrm>
            <a:off x="906085" y="861399"/>
            <a:ext cx="7281951"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14400">
              <a:lnSpc>
                <a:spcPct val="90000"/>
              </a:lnSpc>
              <a:defRPr sz="4000">
                <a:solidFill>
                  <a:srgbClr val="4BACC6"/>
                </a:solidFill>
                <a:latin typeface="Arial Black"/>
                <a:ea typeface="Arial Black"/>
                <a:cs typeface="Arial Black"/>
                <a:sym typeface="Arial Black"/>
              </a:defRPr>
            </a:lvl1pPr>
          </a:lstStyle>
          <a:p>
            <a:pPr/>
            <a:r>
              <a:t>Para más información y bibliografía…</a:t>
            </a:r>
          </a:p>
        </p:txBody>
      </p:sp>
      <p:sp>
        <p:nvSpPr>
          <p:cNvPr id="170" name="Rectángulo 2"/>
          <p:cNvSpPr txBox="1"/>
          <p:nvPr/>
        </p:nvSpPr>
        <p:spPr>
          <a:xfrm>
            <a:off x="897460" y="3154029"/>
            <a:ext cx="4097894"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u="sng">
                <a:solidFill>
                  <a:srgbClr val="0563C1"/>
                </a:solidFill>
                <a:uFill>
                  <a:solidFill>
                    <a:srgbClr val="0563C1"/>
                  </a:solidFill>
                </a:uFill>
                <a:hlinkClick r:id="rId2" invalidUrl="" action="" tgtFrame="" tooltip="" history="1" highlightClick="0" endSnd="0"/>
              </a:defRPr>
            </a:lvl1pPr>
          </a:lstStyle>
          <a:p>
            <a:pPr>
              <a:defRPr u="none">
                <a:solidFill>
                  <a:srgbClr val="000000"/>
                </a:solidFill>
                <a:uFillTx/>
              </a:defRPr>
            </a:pPr>
            <a:r>
              <a:rPr u="sng">
                <a:solidFill>
                  <a:srgbClr val="0563C1"/>
                </a:solidFill>
                <a:uFill>
                  <a:solidFill>
                    <a:srgbClr val="0563C1"/>
                  </a:solidFill>
                </a:uFill>
                <a:hlinkClick r:id="rId2" invalidUrl="" action="" tgtFrame="" tooltip="" history="1" highlightClick="0" endSnd="0"/>
              </a:rPr>
              <a:t>INFAC 2021; Vol 29 Nº 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Título 1"/>
          <p:cNvSpPr txBox="1"/>
          <p:nvPr>
            <p:ph type="title"/>
          </p:nvPr>
        </p:nvSpPr>
        <p:spPr>
          <a:xfrm>
            <a:off x="685800" y="174566"/>
            <a:ext cx="7772400" cy="725200"/>
          </a:xfrm>
          <a:prstGeom prst="rect">
            <a:avLst/>
          </a:prstGeom>
          <a:ln w="9525">
            <a:solidFill>
              <a:schemeClr val="accent1"/>
            </a:solidFill>
            <a:round/>
          </a:ln>
        </p:spPr>
        <p:txBody>
          <a:bodyPr/>
          <a:lstStyle>
            <a:lvl1pPr>
              <a:defRPr sz="2800"/>
            </a:lvl1pPr>
          </a:lstStyle>
          <a:p>
            <a:pPr/>
            <a:r>
              <a:t>FLORA MICROBIANA DE LA CAVIAD ORAL</a:t>
            </a:r>
          </a:p>
        </p:txBody>
      </p:sp>
      <p:sp>
        <p:nvSpPr>
          <p:cNvPr id="71" name="Subtítulo 2"/>
          <p:cNvSpPr txBox="1"/>
          <p:nvPr>
            <p:ph type="body" idx="1"/>
          </p:nvPr>
        </p:nvSpPr>
        <p:spPr>
          <a:xfrm>
            <a:off x="685800" y="1122217"/>
            <a:ext cx="7772400" cy="4214553"/>
          </a:xfrm>
          <a:prstGeom prst="rect">
            <a:avLst/>
          </a:prstGeom>
        </p:spPr>
        <p:txBody>
          <a:bodyPr/>
          <a:lstStyle/>
          <a:p>
            <a:pPr algn="just">
              <a:defRPr sz="1200"/>
            </a:pPr>
            <a:r>
              <a:t>-</a:t>
            </a:r>
            <a:r>
              <a:rPr sz="1600"/>
              <a:t>La cavidad oral es la vía de entrada al aparato digestivo, y es una cavidad séptica en la que se encuentra flora polimicrobiana aerobia y anaerobia, en un equilibrio dinámico con el hospedador.</a:t>
            </a:r>
            <a:endParaRPr sz="1600"/>
          </a:p>
          <a:p>
            <a:pPr algn="just">
              <a:defRPr sz="1600"/>
            </a:pPr>
            <a:r>
              <a:t>-La mayoría de los microorganismos se encuentran formando una especie de biopelícula constituida por una matriz polimérica extracelular que se adhiere a sustratos o superficies permanentes, denominada placa bacteriana dentaria o placa.</a:t>
            </a:r>
          </a:p>
          <a:p>
            <a:pPr algn="just">
              <a:defRPr sz="1600"/>
            </a:pPr>
            <a:r>
              <a:t>-En determinadas circunstancias, como cuando se producen cambios fisiológicos (pubertad, embarazo), cambios en la composición salival (por disfunción glandular, mala higiene oral, tabaquismo, etc.), o bajo otras circunstancias como tratamientos antibióticos previos y estados de inmunosupresión, los microorganismos pueden comportarse de manera oportunista dando lugar a las infecciones de la cavidad bucal. </a:t>
            </a:r>
          </a:p>
          <a:p>
            <a:pPr algn="just">
              <a:defRPr sz="1600"/>
            </a:pPr>
            <a:r>
              <a:t>-Las bacterias más frecuentemente implicadas en las IO pertenecen a los géneros </a:t>
            </a:r>
            <a:r>
              <a:rPr i="1"/>
              <a:t>Streptococcus </a:t>
            </a:r>
            <a:r>
              <a:t>(principalmente del grupo </a:t>
            </a:r>
            <a:r>
              <a:rPr i="1"/>
              <a:t>viridans</a:t>
            </a:r>
            <a:r>
              <a:t>), </a:t>
            </a:r>
            <a:r>
              <a:rPr i="1"/>
              <a:t>Peptostreptococcus</a:t>
            </a:r>
            <a:r>
              <a:t>, </a:t>
            </a:r>
            <a:r>
              <a:rPr i="1"/>
              <a:t>Prevotella</a:t>
            </a:r>
            <a:r>
              <a:t>, </a:t>
            </a:r>
            <a:r>
              <a:rPr i="1"/>
              <a:t>Porphyromonas </a:t>
            </a:r>
            <a:r>
              <a:t>y </a:t>
            </a:r>
            <a:r>
              <a:rPr i="1"/>
              <a:t>Fusobacterium.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Título 1"/>
          <p:cNvSpPr txBox="1"/>
          <p:nvPr>
            <p:ph type="title"/>
          </p:nvPr>
        </p:nvSpPr>
        <p:spPr>
          <a:xfrm>
            <a:off x="685800" y="174566"/>
            <a:ext cx="7772400" cy="725200"/>
          </a:xfrm>
          <a:prstGeom prst="rect">
            <a:avLst/>
          </a:prstGeom>
          <a:ln w="9525">
            <a:solidFill>
              <a:schemeClr val="accent1"/>
            </a:solidFill>
            <a:round/>
          </a:ln>
        </p:spPr>
        <p:txBody>
          <a:bodyPr/>
          <a:lstStyle>
            <a:lvl1pPr>
              <a:defRPr sz="2800"/>
            </a:lvl1pPr>
          </a:lstStyle>
          <a:p>
            <a:pPr/>
            <a:r>
              <a:t>INFECCIONES ODONTOGÉNICAS</a:t>
            </a:r>
          </a:p>
        </p:txBody>
      </p:sp>
      <p:sp>
        <p:nvSpPr>
          <p:cNvPr id="74" name="Subtítulo 2"/>
          <p:cNvSpPr txBox="1"/>
          <p:nvPr>
            <p:ph type="body" idx="1"/>
          </p:nvPr>
        </p:nvSpPr>
        <p:spPr>
          <a:xfrm>
            <a:off x="685800" y="1122217"/>
            <a:ext cx="7772400" cy="4490307"/>
          </a:xfrm>
          <a:prstGeom prst="rect">
            <a:avLst/>
          </a:prstGeom>
        </p:spPr>
        <p:txBody>
          <a:bodyPr/>
          <a:lstStyle/>
          <a:p>
            <a:pPr algn="just">
              <a:lnSpc>
                <a:spcPct val="100000"/>
              </a:lnSpc>
              <a:defRPr sz="1600"/>
            </a:pPr>
            <a:r>
              <a:t>- Las IO se clasifican en «localizadas», entre las que se incluyen las dentoalveolares (caries, pulpitis) y las periodontales (gingivitis, periodontitis, pericoronaritis), y «diseminadas» (ver imagen).</a:t>
            </a:r>
          </a:p>
          <a:p>
            <a:pPr marL="171450" indent="-171450" algn="just">
              <a:lnSpc>
                <a:spcPct val="100000"/>
              </a:lnSpc>
              <a:buSzPct val="100000"/>
              <a:buChar char="-"/>
              <a:defRPr sz="1600"/>
            </a:pPr>
            <a:r>
              <a:t>El manejo de las IO debe basarse en medidas físicas o químicas que impidan la formación de la placa dental, o bien la reduzcan o eliminen.</a:t>
            </a:r>
          </a:p>
          <a:p>
            <a:pPr marL="171450" indent="-171450" algn="just">
              <a:lnSpc>
                <a:spcPct val="100000"/>
              </a:lnSpc>
              <a:buSzPct val="100000"/>
              <a:buChar char="-"/>
              <a:defRPr sz="1600"/>
            </a:pPr>
            <a:r>
              <a:t>A pesar de que el síntoma principal de las IO es el dolor, los antibióticos no son efectivos para tratarlo. La manera más efectiva de tratar el dolor dental es eliminando la causa que lo produce, lo que requiere un diagnóstico adecuado. Las principales causas de dolor dental no deberían tratarse únicamente con fármacos. En caso de precisar tratamiento farmacológico para el dolor dental, es de elección el tratamiento analgésico (paracetamol) o antiinflamatorio (ibuprofeno.)</a:t>
            </a:r>
          </a:p>
          <a:p>
            <a:pPr marL="171450" indent="-171450" algn="just">
              <a:lnSpc>
                <a:spcPct val="100000"/>
              </a:lnSpc>
              <a:buSzPct val="100000"/>
              <a:buChar char="-"/>
              <a:defRPr sz="1600"/>
            </a:pPr>
            <a:r>
              <a:t>Los antibióticos no siempre están indicados en las IO (ver tabla 1). En general, será necesario utilizar tratamiento antibiótico </a:t>
            </a:r>
            <a:r>
              <a:rPr b="1"/>
              <a:t>coadyuvante</a:t>
            </a:r>
            <a:r>
              <a:t> en pacientes con factores de riesgo de complicaciones de la infección (inmunocomprometidos) así como en caso de riesgo de progresión de la infección o evidencia de afectación sistémica (linfadenopatía, inflamación difusa, fiebre, malestar general).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Título 1"/>
          <p:cNvSpPr txBox="1"/>
          <p:nvPr>
            <p:ph type="title"/>
          </p:nvPr>
        </p:nvSpPr>
        <p:spPr>
          <a:xfrm>
            <a:off x="685800" y="174566"/>
            <a:ext cx="7772400" cy="725200"/>
          </a:xfrm>
          <a:prstGeom prst="rect">
            <a:avLst/>
          </a:prstGeom>
          <a:ln w="9525">
            <a:solidFill>
              <a:schemeClr val="accent1"/>
            </a:solidFill>
            <a:round/>
          </a:ln>
        </p:spPr>
        <p:txBody>
          <a:bodyPr/>
          <a:lstStyle>
            <a:lvl1pPr>
              <a:defRPr sz="2800"/>
            </a:lvl1pPr>
          </a:lstStyle>
          <a:p>
            <a:pPr/>
            <a:r>
              <a:t>INFECCIONES ODONTOGÉNICAS</a:t>
            </a:r>
          </a:p>
        </p:txBody>
      </p:sp>
      <p:pic>
        <p:nvPicPr>
          <p:cNvPr id="77" name="Imagen 5" descr="Imagen 5"/>
          <p:cNvPicPr>
            <a:picLocks noChangeAspect="1"/>
          </p:cNvPicPr>
          <p:nvPr/>
        </p:nvPicPr>
        <p:blipFill>
          <a:blip r:embed="rId2">
            <a:extLst/>
          </a:blip>
          <a:srcRect l="7528" t="22336" r="31136" b="13789"/>
          <a:stretch>
            <a:fillRect/>
          </a:stretch>
        </p:blipFill>
        <p:spPr>
          <a:xfrm>
            <a:off x="252248" y="1050620"/>
            <a:ext cx="8891751" cy="5787601"/>
          </a:xfrm>
          <a:prstGeom prst="rect">
            <a:avLst/>
          </a:prstGeom>
          <a:ln w="12700">
            <a:miter lim="400000"/>
          </a:ln>
        </p:spPr>
      </p:pic>
      <p:sp>
        <p:nvSpPr>
          <p:cNvPr id="78" name="Subtítulo 2"/>
          <p:cNvSpPr txBox="1"/>
          <p:nvPr>
            <p:ph type="body" idx="1"/>
          </p:nvPr>
        </p:nvSpPr>
        <p:spPr>
          <a:xfrm>
            <a:off x="685800" y="1122217"/>
            <a:ext cx="7772400" cy="4490307"/>
          </a:xfrm>
          <a:prstGeom prst="rect">
            <a:avLst/>
          </a:prstGeom>
        </p:spPr>
        <p:txBody>
          <a:bodyPr/>
          <a:lstStyle/>
          <a:p>
            <a:pPr algn="just">
              <a:lnSpc>
                <a:spcPct val="100000"/>
              </a:lnSpc>
              <a:defRPr sz="700"/>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ubtítulo 2"/>
          <p:cNvSpPr txBox="1"/>
          <p:nvPr>
            <p:ph type="body" sz="quarter" idx="1"/>
          </p:nvPr>
        </p:nvSpPr>
        <p:spPr>
          <a:xfrm>
            <a:off x="1143000" y="3602037"/>
            <a:ext cx="6858000" cy="1655762"/>
          </a:xfrm>
          <a:prstGeom prst="rect">
            <a:avLst/>
          </a:prstGeom>
        </p:spPr>
        <p:txBody>
          <a:bodyPr/>
          <a:lstStyle/>
          <a:p>
            <a:pPr/>
          </a:p>
        </p:txBody>
      </p:sp>
      <p:pic>
        <p:nvPicPr>
          <p:cNvPr id="81" name="Imagen 3" descr="Imagen 3"/>
          <p:cNvPicPr>
            <a:picLocks noChangeAspect="1"/>
          </p:cNvPicPr>
          <p:nvPr/>
        </p:nvPicPr>
        <p:blipFill>
          <a:blip r:embed="rId2">
            <a:extLst/>
          </a:blip>
          <a:srcRect l="17295" t="25059" r="42077" b="17216"/>
          <a:stretch>
            <a:fillRect/>
          </a:stretch>
        </p:blipFill>
        <p:spPr>
          <a:xfrm>
            <a:off x="893378" y="141748"/>
            <a:ext cx="7563086" cy="671625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Título 1"/>
          <p:cNvSpPr txBox="1"/>
          <p:nvPr>
            <p:ph type="title"/>
          </p:nvPr>
        </p:nvSpPr>
        <p:spPr>
          <a:xfrm>
            <a:off x="685799" y="174566"/>
            <a:ext cx="8037788" cy="947651"/>
          </a:xfrm>
          <a:prstGeom prst="rect">
            <a:avLst/>
          </a:prstGeom>
          <a:ln w="9525">
            <a:solidFill>
              <a:schemeClr val="accent1"/>
            </a:solidFill>
            <a:round/>
          </a:ln>
        </p:spPr>
        <p:txBody>
          <a:bodyPr/>
          <a:lstStyle>
            <a:lvl1pPr>
              <a:defRPr sz="2400"/>
            </a:lvl1pPr>
          </a:lstStyle>
          <a:p>
            <a:pPr/>
            <a:r>
              <a:t>PREVENCIÓN DE LAS INFECCIONES ODONTOGÉNICAS</a:t>
            </a:r>
          </a:p>
        </p:txBody>
      </p:sp>
      <p:sp>
        <p:nvSpPr>
          <p:cNvPr id="84" name="Subtítulo 2"/>
          <p:cNvSpPr txBox="1"/>
          <p:nvPr>
            <p:ph type="body" idx="1"/>
          </p:nvPr>
        </p:nvSpPr>
        <p:spPr>
          <a:xfrm>
            <a:off x="685800" y="1122217"/>
            <a:ext cx="7772400" cy="4214553"/>
          </a:xfrm>
          <a:prstGeom prst="rect">
            <a:avLst/>
          </a:prstGeom>
        </p:spPr>
        <p:txBody>
          <a:bodyPr/>
          <a:lstStyle/>
          <a:p>
            <a:pPr algn="just" defTabSz="905255">
              <a:spcBef>
                <a:spcPts val="900"/>
              </a:spcBef>
              <a:defRPr b="1" sz="2376"/>
            </a:pPr>
            <a:r>
              <a:t>Higiene dental</a:t>
            </a:r>
          </a:p>
          <a:p>
            <a:pPr algn="just" defTabSz="905255">
              <a:spcBef>
                <a:spcPts val="900"/>
              </a:spcBef>
              <a:defRPr sz="1782"/>
            </a:pPr>
            <a:r>
              <a:t>Una buena higiene dental reduce la carga bacteriana de la biopelícula, evitando su progresión hacia una placa dental calcificada (sarro o cálculo dental). </a:t>
            </a:r>
          </a:p>
          <a:p>
            <a:pPr marL="339470" indent="-339470" algn="just" defTabSz="905255">
              <a:spcBef>
                <a:spcPts val="900"/>
              </a:spcBef>
              <a:buSzPct val="100000"/>
              <a:buFont typeface="Arial"/>
              <a:buChar char="•"/>
              <a:defRPr sz="1782"/>
            </a:pPr>
            <a:r>
              <a:t>Medidas mecánicas: el correcto cepillado diario elimina el 50% de la placa; si se asocia el hilo dental se puede reducir hasta un 70%. Pueden ser útiles los cepillos interproximales. </a:t>
            </a:r>
          </a:p>
          <a:p>
            <a:pPr marL="339470" indent="-339470" algn="just" defTabSz="905255">
              <a:spcBef>
                <a:spcPts val="900"/>
              </a:spcBef>
              <a:buSzPct val="100000"/>
              <a:buFont typeface="Arial"/>
              <a:buChar char="•"/>
              <a:defRPr sz="1782"/>
            </a:pPr>
            <a:r>
              <a:t>Medidas químicas: flúor (colutorios, barniz o geles) para la prevención de caries. La clorhexidina (colutorio) a concentraciones bajas se indica, durante un corto periodo de tiempo (máximo 2 semanas), en pacientes con gingivitis, periodontitis o periimplantitis.</a:t>
            </a:r>
          </a:p>
          <a:p>
            <a:pPr algn="just" defTabSz="905255">
              <a:spcBef>
                <a:spcPts val="900"/>
              </a:spcBef>
              <a:defRPr sz="1782"/>
            </a:pPr>
            <a:r>
              <a:t>Algunos fármacos producen una disminución de la cantidad y calidad de la saliva (anticolinérgicos, antidepresivos, diuréticos, etc.) y otros alteran la mucosa gingival (corticoides, AINE, algunos antihipertensivos, antiepilépticos, inmunosupresores, anticonceptivos orales, etc.)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Título 1"/>
          <p:cNvSpPr txBox="1"/>
          <p:nvPr>
            <p:ph type="title"/>
          </p:nvPr>
        </p:nvSpPr>
        <p:spPr>
          <a:xfrm>
            <a:off x="685799" y="174566"/>
            <a:ext cx="8037788" cy="947651"/>
          </a:xfrm>
          <a:prstGeom prst="rect">
            <a:avLst/>
          </a:prstGeom>
          <a:ln w="9525">
            <a:solidFill>
              <a:schemeClr val="accent1"/>
            </a:solidFill>
            <a:round/>
          </a:ln>
        </p:spPr>
        <p:txBody>
          <a:bodyPr/>
          <a:lstStyle>
            <a:lvl1pPr>
              <a:defRPr sz="2400"/>
            </a:lvl1pPr>
          </a:lstStyle>
          <a:p>
            <a:pPr/>
            <a:r>
              <a:t>PREVENCIÓN DE LAS INFECCIONES ODONTOGÉNICAS</a:t>
            </a:r>
          </a:p>
        </p:txBody>
      </p:sp>
      <p:sp>
        <p:nvSpPr>
          <p:cNvPr id="87" name="Subtítulo 2"/>
          <p:cNvSpPr txBox="1"/>
          <p:nvPr>
            <p:ph type="body" idx="1"/>
          </p:nvPr>
        </p:nvSpPr>
        <p:spPr>
          <a:xfrm>
            <a:off x="685800" y="1122217"/>
            <a:ext cx="7772400" cy="4214553"/>
          </a:xfrm>
          <a:prstGeom prst="rect">
            <a:avLst/>
          </a:prstGeom>
        </p:spPr>
        <p:txBody>
          <a:bodyPr/>
          <a:lstStyle/>
          <a:p>
            <a:pPr algn="just">
              <a:defRPr b="1"/>
            </a:pPr>
            <a:r>
              <a:t>Tabaco</a:t>
            </a:r>
          </a:p>
          <a:p>
            <a:pPr algn="just"/>
            <a:r>
              <a:t>La nicotina favorece la formación de la placa dental y dificulta el diagnóstico precoz de las IO debido a su acción vasoconstrictora.</a:t>
            </a:r>
          </a:p>
          <a:p>
            <a:pPr algn="just">
              <a:defRPr b="1"/>
            </a:pPr>
            <a:r>
              <a:t>Dieta</a:t>
            </a:r>
          </a:p>
          <a:p>
            <a:pPr algn="just"/>
            <a:r>
              <a:t>Se recomienda evitar la ingesta de azúcares, por su acción cariogénica, y la dieta blanda, que favorece la formación de depósitos interdentales. El xilitol, presente en algunos chicles, reduce la adhesión de las bacterias a la biopelícula, por lo que resulta útil en la prevención de la caries.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resentación">
  <a:themeElements>
    <a:clrScheme name="Presentació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Presentación">
      <a:majorFont>
        <a:latin typeface="Calibri"/>
        <a:ea typeface="Calibri"/>
        <a:cs typeface="Calibri"/>
      </a:majorFont>
      <a:minorFont>
        <a:latin typeface="Helvetica"/>
        <a:ea typeface="Helvetica"/>
        <a:cs typeface="Helvetica"/>
      </a:minorFont>
    </a:fontScheme>
    <a:fmtScheme name="Presentació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resentación">
  <a:themeElements>
    <a:clrScheme name="Presentació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Presentación">
      <a:majorFont>
        <a:latin typeface="Calibri"/>
        <a:ea typeface="Calibri"/>
        <a:cs typeface="Calibri"/>
      </a:majorFont>
      <a:minorFont>
        <a:latin typeface="Helvetica"/>
        <a:ea typeface="Helvetica"/>
        <a:cs typeface="Helvetica"/>
      </a:minorFont>
    </a:fontScheme>
    <a:fmtScheme name="Presentació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