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sldIdLst>
    <p:sldId id="261" r:id="rId5"/>
    <p:sldId id="264" r:id="rId6"/>
    <p:sldId id="262" r:id="rId7"/>
    <p:sldId id="265" r:id="rId8"/>
    <p:sldId id="266" r:id="rId9"/>
    <p:sldId id="267" r:id="rId10"/>
    <p:sldId id="268" r:id="rId11"/>
    <p:sldId id="272" r:id="rId12"/>
    <p:sldId id="279" r:id="rId13"/>
    <p:sldId id="280" r:id="rId14"/>
    <p:sldId id="281" r:id="rId15"/>
    <p:sldId id="282" r:id="rId16"/>
    <p:sldId id="269" r:id="rId17"/>
    <p:sldId id="273" r:id="rId18"/>
    <p:sldId id="283" r:id="rId19"/>
    <p:sldId id="284" r:id="rId20"/>
    <p:sldId id="285" r:id="rId21"/>
    <p:sldId id="286" r:id="rId22"/>
    <p:sldId id="287" r:id="rId23"/>
    <p:sldId id="288" r:id="rId24"/>
    <p:sldId id="289" r:id="rId25"/>
    <p:sldId id="290" r:id="rId26"/>
    <p:sldId id="291" r:id="rId27"/>
    <p:sldId id="292" r:id="rId28"/>
    <p:sldId id="26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daburu Ugarte, Naiara" initials="BUN" lastIdx="8" clrIdx="0">
    <p:extLst>
      <p:ext uri="{19B8F6BF-5375-455C-9EA6-DF929625EA0E}">
        <p15:presenceInfo xmlns:p15="http://schemas.microsoft.com/office/powerpoint/2012/main" userId="S-1-5-21-1662913853-120929469-1543857936-301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B1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81860" autoAdjust="0"/>
  </p:normalViewPr>
  <p:slideViewPr>
    <p:cSldViewPr snapToGrid="0" snapToObjects="1">
      <p:cViewPr varScale="1">
        <p:scale>
          <a:sx n="115" d="100"/>
          <a:sy n="115" d="100"/>
        </p:scale>
        <p:origin x="13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E145E-3C02-4203-9B23-E1868B19EEE1}" type="datetimeFigureOut">
              <a:rPr lang="es-ES" smtClean="0"/>
              <a:t>18/02/2022</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0BBF5-93DB-41F9-B6B6-E479413DF87A}" type="slidenum">
              <a:rPr lang="es-ES" smtClean="0"/>
              <a:t>‹Nº›</a:t>
            </a:fld>
            <a:endParaRPr lang="es-ES"/>
          </a:p>
        </p:txBody>
      </p:sp>
    </p:spTree>
    <p:extLst>
      <p:ext uri="{BB962C8B-B14F-4D97-AF65-F5344CB8AC3E}">
        <p14:creationId xmlns:p14="http://schemas.microsoft.com/office/powerpoint/2010/main" val="392503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6D6A83-BE5E-43C6-B684-6DA820C51AED}" type="slidenum">
              <a:rPr lang="es-ES" sz="1200" smtClean="0"/>
              <a:pPr eaLnBrk="1" hangingPunct="1"/>
              <a:t>1</a:t>
            </a:fld>
            <a:endParaRPr lang="es-ES" sz="1200" smtClean="0"/>
          </a:p>
        </p:txBody>
      </p:sp>
    </p:spTree>
    <p:extLst>
      <p:ext uri="{BB962C8B-B14F-4D97-AF65-F5344CB8AC3E}">
        <p14:creationId xmlns:p14="http://schemas.microsoft.com/office/powerpoint/2010/main" val="287058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A: cualquier broncodilatador tanto de corta como de larga duración en función de su eficacia en la disnea.</a:t>
            </a: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B: broncodilatadores de larga duración, sin evidencias para preferir un LABA o un LAMA. Se puede plantear el inicio con ambos en caso de disnea intensa.</a:t>
            </a: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C: monoterapia con un LAMA. La evidencia ha demostrado que es superior a los LABA en monoterapia en la prevención de las exacerbaciones.</a:t>
            </a: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D: ya no se contempla la triple terapia de inicio. Se considera de elección un LAMA por su beneficio tanto en disnea como en exacerbaciones. En situaciones específicas, teniendo en cuenta ciertos criterios de gravedad, se recomiendan las siguientes combinaciones:</a:t>
            </a:r>
          </a:p>
          <a:p>
            <a:pPr marL="628650" lvl="1"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LAMA/LABA: si los síntomas son graves (CAT ≥ 20), sobre todo si se asocia con gran disnea y limitación al ejercicio. Existe evidencia de que esta combinación es superior a los fármacos por separado en el control de síntomas, pero no ha demostrado ventaja sobre los LAMA en la prevención de exacerbaciones, por lo que el inicio de la terapia combinada con LABA/LAMA debe guiarse por el nivel de síntomas.</a:t>
            </a:r>
          </a:p>
          <a:p>
            <a:pPr marL="628650" lvl="1"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LABA/GCI: puede ser de elección como tratamiento de inicio en pacientes con un recuento alto de eosinófilos1,5 (sin especificar valor concreto, ver más adelante) y también en pacientes con historia de asma. La guía del NICE también considera la asociación LABA/GCI en personas limitadas por sus síntomas o por exacerbaciones, a pesar del tratamiento con SAMA o SABA, si presentan características asmáticas o características sugestivas de respuesta a corticoides (diagnóstico previo de asma o atopia, recuento alto de </a:t>
            </a:r>
            <a:r>
              <a:rPr lang="es-ES" sz="1200" b="0" i="0" u="none" strike="noStrike" kern="1200" baseline="0" dirty="0" err="1" smtClean="0">
                <a:solidFill>
                  <a:schemeClr val="tx1"/>
                </a:solidFill>
                <a:latin typeface="+mn-lt"/>
                <a:ea typeface="+mn-ea"/>
                <a:cs typeface="+mn-cs"/>
              </a:rPr>
              <a:t>eosinófilos</a:t>
            </a:r>
            <a:r>
              <a:rPr lang="es-ES" sz="1200" b="0" i="0" u="none" strike="noStrike" kern="1200" baseline="0" dirty="0" smtClean="0">
                <a:solidFill>
                  <a:schemeClr val="tx1"/>
                </a:solidFill>
                <a:latin typeface="+mn-lt"/>
                <a:ea typeface="+mn-ea"/>
                <a:cs typeface="+mn-cs"/>
              </a:rPr>
              <a:t>, variación significativa en FEV1 (&gt;400 ml) y variación significativa diurna (&gt;20%) en el pico flujo). En el resto de pacientes se sigue recomendando la asociación LAMA/LABA. </a:t>
            </a:r>
          </a:p>
          <a:p>
            <a:pPr marL="628650" lvl="1"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Los GCI pueden causar efectos adversos, de hecho, hay evidencia consistente del incremento del riesgo de neumonía con el uso de GCI. Por tanto, solo deben utilizarse como terapia inicial tras considerar la relación beneficio/riesgo.</a:t>
            </a:r>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6</a:t>
            </a:fld>
            <a:endParaRPr lang="es-ES"/>
          </a:p>
        </p:txBody>
      </p:sp>
    </p:spTree>
    <p:extLst>
      <p:ext uri="{BB962C8B-B14F-4D97-AF65-F5344CB8AC3E}">
        <p14:creationId xmlns:p14="http://schemas.microsoft.com/office/powerpoint/2010/main" val="260325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7</a:t>
            </a:fld>
            <a:endParaRPr lang="es-ES"/>
          </a:p>
        </p:txBody>
      </p:sp>
    </p:spTree>
    <p:extLst>
      <p:ext uri="{BB962C8B-B14F-4D97-AF65-F5344CB8AC3E}">
        <p14:creationId xmlns:p14="http://schemas.microsoft.com/office/powerpoint/2010/main" val="131339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8</a:t>
            </a:fld>
            <a:endParaRPr lang="es-ES"/>
          </a:p>
        </p:txBody>
      </p:sp>
    </p:spTree>
    <p:extLst>
      <p:ext uri="{BB962C8B-B14F-4D97-AF65-F5344CB8AC3E}">
        <p14:creationId xmlns:p14="http://schemas.microsoft.com/office/powerpoint/2010/main" val="415707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9</a:t>
            </a:fld>
            <a:endParaRPr lang="es-ES"/>
          </a:p>
        </p:txBody>
      </p:sp>
    </p:spTree>
    <p:extLst>
      <p:ext uri="{BB962C8B-B14F-4D97-AF65-F5344CB8AC3E}">
        <p14:creationId xmlns:p14="http://schemas.microsoft.com/office/powerpoint/2010/main" val="257006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10</a:t>
            </a:fld>
            <a:endParaRPr lang="es-ES"/>
          </a:p>
        </p:txBody>
      </p:sp>
    </p:spTree>
    <p:extLst>
      <p:ext uri="{BB962C8B-B14F-4D97-AF65-F5344CB8AC3E}">
        <p14:creationId xmlns:p14="http://schemas.microsoft.com/office/powerpoint/2010/main" val="4577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11</a:t>
            </a:fld>
            <a:endParaRPr lang="es-ES"/>
          </a:p>
        </p:txBody>
      </p:sp>
    </p:spTree>
    <p:extLst>
      <p:ext uri="{BB962C8B-B14F-4D97-AF65-F5344CB8AC3E}">
        <p14:creationId xmlns:p14="http://schemas.microsoft.com/office/powerpoint/2010/main" val="87600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12</a:t>
            </a:fld>
            <a:endParaRPr lang="es-ES"/>
          </a:p>
        </p:txBody>
      </p:sp>
    </p:spTree>
    <p:extLst>
      <p:ext uri="{BB962C8B-B14F-4D97-AF65-F5344CB8AC3E}">
        <p14:creationId xmlns:p14="http://schemas.microsoft.com/office/powerpoint/2010/main" val="308886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20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400" b="1" i="0">
                <a:latin typeface="Arial" panose="020B0604020202020204" pitchFamily="34" charset="0"/>
                <a:cs typeface="Arial" panose="020B0604020202020204" pitchFamily="34" charset="0"/>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122776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uadroTexto 2">
            <a:extLst>
              <a:ext uri="{FF2B5EF4-FFF2-40B4-BE49-F238E27FC236}">
                <a16:creationId xmlns:a16="http://schemas.microsoft.com/office/drawing/2014/main" id="{8FFFA424-AD97-4C4D-A89D-E58087538225}"/>
              </a:ext>
            </a:extLst>
          </p:cNvPr>
          <p:cNvSpPr txBox="1"/>
          <p:nvPr userDrawn="1"/>
        </p:nvSpPr>
        <p:spPr>
          <a:xfrm>
            <a:off x="628650" y="1868557"/>
            <a:ext cx="7886700" cy="178510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dirty="0">
                <a:solidFill>
                  <a:srgbClr val="5FB1B6"/>
                </a:solidFill>
              </a:rPr>
              <a:t>Haga clic para modificar los estilos de texto del patrón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rgbClr val="5FB1B6"/>
                </a:solidFill>
              </a:rPr>
              <a:t>Segundo nivel</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solidFill>
                  <a:srgbClr val="5FB1B6"/>
                </a:solidFill>
              </a:rPr>
              <a:t>Tercer nivel</a:t>
            </a: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a:solidFill>
                  <a:srgbClr val="5FB1B6"/>
                </a:solidFill>
              </a:rPr>
              <a:t>Cuarto nivel</a:t>
            </a:r>
          </a:p>
          <a:p>
            <a:pPr marL="2114550" marR="0" lvl="4"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dirty="0">
                <a:solidFill>
                  <a:srgbClr val="5FB1B6"/>
                </a:solidFill>
              </a:rPr>
              <a:t>Quinto nivel</a:t>
            </a:r>
          </a:p>
          <a:p>
            <a:pPr marL="285750" indent="-285750">
              <a:buFont typeface="Arial" panose="020B0604020202020204" pitchFamily="34" charset="0"/>
              <a:buChar char="•"/>
            </a:pPr>
            <a:endParaRPr lang="es-ES" dirty="0">
              <a:solidFill>
                <a:srgbClr val="5FB1B6"/>
              </a:solidFill>
            </a:endParaRPr>
          </a:p>
        </p:txBody>
      </p:sp>
    </p:spTree>
    <p:extLst>
      <p:ext uri="{BB962C8B-B14F-4D97-AF65-F5344CB8AC3E}">
        <p14:creationId xmlns:p14="http://schemas.microsoft.com/office/powerpoint/2010/main" val="170134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descr="Imagen que contiene cuchillo&#10;&#10;Descripción generada automáticamente">
            <a:extLst>
              <a:ext uri="{FF2B5EF4-FFF2-40B4-BE49-F238E27FC236}">
                <a16:creationId xmlns:a16="http://schemas.microsoft.com/office/drawing/2014/main" id="{8011B798-7356-844C-B7D3-FE4FE2313748}"/>
              </a:ext>
            </a:extLst>
          </p:cNvPr>
          <p:cNvPicPr>
            <a:picLocks noChangeAspect="1"/>
          </p:cNvPicPr>
          <p:nvPr userDrawn="1"/>
        </p:nvPicPr>
        <p:blipFill>
          <a:blip r:embed="rId2"/>
          <a:stretch>
            <a:fillRect/>
          </a:stretch>
        </p:blipFill>
        <p:spPr>
          <a:xfrm>
            <a:off x="0" y="0"/>
            <a:ext cx="9144000" cy="2679700"/>
          </a:xfrm>
          <a:prstGeom prst="rect">
            <a:avLst/>
          </a:prstGeom>
        </p:spPr>
      </p:pic>
    </p:spTree>
    <p:extLst>
      <p:ext uri="{BB962C8B-B14F-4D97-AF65-F5344CB8AC3E}">
        <p14:creationId xmlns:p14="http://schemas.microsoft.com/office/powerpoint/2010/main" val="198313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B6E1A3F-71CF-0349-ACBD-CC8A84EE63AF}"/>
              </a:ext>
            </a:extLst>
          </p:cNvPr>
          <p:cNvPicPr>
            <a:picLocks noChangeAspect="1"/>
          </p:cNvPicPr>
          <p:nvPr userDrawn="1"/>
        </p:nvPicPr>
        <p:blipFill>
          <a:blip r:embed="rId2"/>
          <a:stretch>
            <a:fillRect/>
          </a:stretch>
        </p:blipFill>
        <p:spPr>
          <a:xfrm>
            <a:off x="288235" y="2387601"/>
            <a:ext cx="8855765" cy="2997200"/>
          </a:xfrm>
          <a:prstGeom prst="rect">
            <a:avLst/>
          </a:prstGeom>
        </p:spPr>
      </p:pic>
    </p:spTree>
    <p:extLst>
      <p:ext uri="{BB962C8B-B14F-4D97-AF65-F5344CB8AC3E}">
        <p14:creationId xmlns:p14="http://schemas.microsoft.com/office/powerpoint/2010/main" val="189739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4000"/>
            </a:lvl1pPr>
          </a:lstStyle>
          <a:p>
            <a:r>
              <a:rPr lang="es-ES" dirty="0" smtClean="0"/>
              <a:t>Haga clic para modificar el estilo de título del patrón</a:t>
            </a:r>
            <a:endParaRPr lang="es-ES" dirty="0"/>
          </a:p>
        </p:txBody>
      </p:sp>
      <p:sp>
        <p:nvSpPr>
          <p:cNvPr id="3"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25AC52FD-2590-418F-B853-56C0691D2CA8}" type="datetimeFigureOut">
              <a:rPr lang="es-ES"/>
              <a:pPr>
                <a:defRPr/>
              </a:pPr>
              <a:t>18/02/2022</a:t>
            </a:fld>
            <a:endParaRPr lang="es-ES"/>
          </a:p>
        </p:txBody>
      </p:sp>
      <p:sp>
        <p:nvSpPr>
          <p:cNvPr id="4"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78D1966-7F7B-4234-99CE-166EF6C5EC51}" type="slidenum">
              <a:rPr lang="es-ES"/>
              <a:pPr>
                <a:defRPr/>
              </a:pPr>
              <a:t>‹Nº›</a:t>
            </a:fld>
            <a:endParaRPr lang="es-ES"/>
          </a:p>
        </p:txBody>
      </p:sp>
    </p:spTree>
    <p:extLst>
      <p:ext uri="{BB962C8B-B14F-4D97-AF65-F5344CB8AC3E}">
        <p14:creationId xmlns:p14="http://schemas.microsoft.com/office/powerpoint/2010/main" val="274246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8650" y="1825624"/>
            <a:ext cx="7886700" cy="4667249"/>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1166843820"/>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2" r:id="rId3"/>
    <p:sldLayoutId id="2147483663" r:id="rId4"/>
    <p:sldLayoutId id="2147483672" r:id="rId5"/>
    <p:sldLayoutId id="2147483673" r:id="rId6"/>
  </p:sldLayoutIdLst>
  <p:txStyles>
    <p:titleStyle>
      <a:lvl1pPr algn="l" defTabSz="914400" rtl="0" eaLnBrk="1" latinLnBrk="0" hangingPunct="1">
        <a:lnSpc>
          <a:spcPct val="90000"/>
        </a:lnSpc>
        <a:spcBef>
          <a:spcPct val="0"/>
        </a:spcBef>
        <a:buNone/>
        <a:defRPr sz="4400" b="1" kern="1200">
          <a:solidFill>
            <a:srgbClr val="5FB1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www.euskadi.eus/contenidos/informacion/cevime_infac_2021/es_def/adjuntos/4-Corregido-INFAC_Vol_29_7_castellano_tabla_4as.pdf"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euskadi.eus/contenidos/informacion/cevime_infac_2021/es_def/adjuntos/INFAC_Vol_29_7_EPOC.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2"/>
            </p:custDataLst>
          </p:nvPr>
        </p:nvSpPr>
        <p:spPr>
          <a:xfrm>
            <a:off x="539749" y="1196975"/>
            <a:ext cx="7951107" cy="2695756"/>
          </a:xfrm>
        </p:spPr>
        <p:txBody>
          <a:bodyPr/>
          <a:lstStyle/>
          <a:p>
            <a:pPr algn="ctr" defTabSz="457200"/>
            <a:r>
              <a:rPr lang="es-ES_tradnl" dirty="0" smtClean="0"/>
              <a:t/>
            </a:r>
            <a:br>
              <a:rPr lang="es-ES_tradnl" dirty="0" smtClean="0"/>
            </a:br>
            <a:r>
              <a:rPr lang="es-ES" dirty="0">
                <a:solidFill>
                  <a:srgbClr val="4BACC6"/>
                </a:solidFill>
                <a:latin typeface="Arial Black" pitchFamily="34" charset="0"/>
                <a:ea typeface="+mn-ea"/>
                <a:cs typeface="+mn-cs"/>
              </a:rPr>
              <a:t>ACTUALIZACIÓN DEL TRATAMIENTO</a:t>
            </a:r>
            <a:br>
              <a:rPr lang="es-ES" dirty="0">
                <a:solidFill>
                  <a:srgbClr val="4BACC6"/>
                </a:solidFill>
                <a:latin typeface="Arial Black" pitchFamily="34" charset="0"/>
                <a:ea typeface="+mn-ea"/>
                <a:cs typeface="+mn-cs"/>
              </a:rPr>
            </a:br>
            <a:r>
              <a:rPr lang="es-ES" dirty="0">
                <a:solidFill>
                  <a:srgbClr val="4BACC6"/>
                </a:solidFill>
                <a:latin typeface="Arial Black" pitchFamily="34" charset="0"/>
                <a:ea typeface="+mn-ea"/>
                <a:cs typeface="+mn-cs"/>
              </a:rPr>
              <a:t>FARMACOLÓGICO DE</a:t>
            </a:r>
            <a:br>
              <a:rPr lang="es-ES" dirty="0">
                <a:solidFill>
                  <a:srgbClr val="4BACC6"/>
                </a:solidFill>
                <a:latin typeface="Arial Black" pitchFamily="34" charset="0"/>
                <a:ea typeface="+mn-ea"/>
                <a:cs typeface="+mn-cs"/>
              </a:rPr>
            </a:br>
            <a:r>
              <a:rPr lang="es-ES" dirty="0">
                <a:solidFill>
                  <a:srgbClr val="4BACC6"/>
                </a:solidFill>
                <a:latin typeface="Arial Black" pitchFamily="34" charset="0"/>
                <a:ea typeface="+mn-ea"/>
                <a:cs typeface="+mn-cs"/>
              </a:rPr>
              <a:t>LA EPOC ESTABLE</a:t>
            </a:r>
            <a:r>
              <a:rPr lang="es-ES_tradnl" dirty="0" smtClean="0">
                <a:solidFill>
                  <a:srgbClr val="4BACC6"/>
                </a:solidFill>
                <a:latin typeface="Arial Black" pitchFamily="34" charset="0"/>
                <a:ea typeface="+mn-ea"/>
                <a:cs typeface="+mn-cs"/>
              </a:rPr>
              <a:t/>
            </a:r>
            <a:br>
              <a:rPr lang="es-ES_tradnl" dirty="0" smtClean="0">
                <a:solidFill>
                  <a:srgbClr val="4BACC6"/>
                </a:solidFill>
                <a:latin typeface="Arial Black" pitchFamily="34" charset="0"/>
                <a:ea typeface="+mn-ea"/>
                <a:cs typeface="+mn-cs"/>
              </a:rPr>
            </a:br>
            <a:r>
              <a:rPr lang="es-ES_tradnl" dirty="0" smtClean="0">
                <a:solidFill>
                  <a:srgbClr val="4BACC6"/>
                </a:solidFill>
                <a:latin typeface="Arial Black" pitchFamily="34" charset="0"/>
                <a:ea typeface="+mn-ea"/>
                <a:cs typeface="+mn-cs"/>
              </a:rPr>
              <a:t/>
            </a:r>
            <a:br>
              <a:rPr lang="es-ES_tradnl" dirty="0" smtClean="0">
                <a:solidFill>
                  <a:srgbClr val="4BACC6"/>
                </a:solidFill>
                <a:latin typeface="Arial Black" pitchFamily="34" charset="0"/>
                <a:ea typeface="+mn-ea"/>
                <a:cs typeface="+mn-cs"/>
              </a:rPr>
            </a:br>
            <a:r>
              <a:rPr lang="es-ES_tradnl" dirty="0" err="1" smtClean="0">
                <a:solidFill>
                  <a:srgbClr val="4BACC6"/>
                </a:solidFill>
                <a:latin typeface="Arial Black" pitchFamily="34" charset="0"/>
                <a:ea typeface="+mn-ea"/>
                <a:cs typeface="+mn-cs"/>
              </a:rPr>
              <a:t>Vol</a:t>
            </a:r>
            <a:r>
              <a:rPr lang="es-ES_tradnl" dirty="0" smtClean="0">
                <a:solidFill>
                  <a:srgbClr val="4BACC6"/>
                </a:solidFill>
                <a:latin typeface="Arial Black" pitchFamily="34" charset="0"/>
                <a:ea typeface="+mn-ea"/>
                <a:cs typeface="+mn-cs"/>
              </a:rPr>
              <a:t> 29, nº7 2021</a:t>
            </a:r>
            <a:endParaRPr lang="es-ES" dirty="0">
              <a:solidFill>
                <a:srgbClr val="4BACC6"/>
              </a:solidFill>
              <a:latin typeface="Arial Black" pitchFamily="34" charset="0"/>
              <a:ea typeface="+mn-ea"/>
              <a:cs typeface="+mn-cs"/>
            </a:endParaRPr>
          </a:p>
        </p:txBody>
      </p:sp>
    </p:spTree>
    <p:custDataLst>
      <p:tags r:id="rId1"/>
    </p:custDataLst>
    <p:extLst>
      <p:ext uri="{BB962C8B-B14F-4D97-AF65-F5344CB8AC3E}">
        <p14:creationId xmlns:p14="http://schemas.microsoft.com/office/powerpoint/2010/main" val="181346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8879"/>
            <a:ext cx="9144000" cy="932451"/>
          </a:xfrm>
        </p:spPr>
        <p:txBody>
          <a:bodyPr/>
          <a:lstStyle/>
          <a:p>
            <a:pPr algn="ctr"/>
            <a:r>
              <a:rPr lang="es-ES" sz="3200" dirty="0" smtClean="0">
                <a:latin typeface="Arial Black" panose="020B0A04020102020204" pitchFamily="34" charset="0"/>
              </a:rPr>
              <a:t>SEGUIMIENTO DEL TRATAMIENTO</a:t>
            </a:r>
            <a:endParaRPr lang="es-ES" sz="3200" dirty="0">
              <a:latin typeface="Arial Black" panose="020B0A04020102020204" pitchFamily="34" charset="0"/>
            </a:endParaRPr>
          </a:p>
        </p:txBody>
      </p:sp>
      <p:pic>
        <p:nvPicPr>
          <p:cNvPr id="7" name="Imagen 6"/>
          <p:cNvPicPr>
            <a:picLocks noChangeAspect="1"/>
          </p:cNvPicPr>
          <p:nvPr/>
        </p:nvPicPr>
        <p:blipFill rotWithShape="1">
          <a:blip r:embed="rId3"/>
          <a:srcRect l="38296" t="24242" r="26364" b="18687"/>
          <a:stretch/>
        </p:blipFill>
        <p:spPr>
          <a:xfrm>
            <a:off x="0" y="961330"/>
            <a:ext cx="4624230" cy="4200467"/>
          </a:xfrm>
          <a:prstGeom prst="rect">
            <a:avLst/>
          </a:prstGeom>
        </p:spPr>
      </p:pic>
      <p:sp>
        <p:nvSpPr>
          <p:cNvPr id="6" name="CuadroTexto 5"/>
          <p:cNvSpPr txBox="1"/>
          <p:nvPr/>
        </p:nvSpPr>
        <p:spPr>
          <a:xfrm>
            <a:off x="4624230" y="1050470"/>
            <a:ext cx="4519770" cy="3939540"/>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b="1" dirty="0"/>
              <a:t>En exacerbaciones persistentes (2 o más exacerbaciones moderadas o 1 grave al año)</a:t>
            </a:r>
          </a:p>
          <a:p>
            <a:endParaRPr lang="es-ES" sz="2000" dirty="0" smtClean="0">
              <a:solidFill>
                <a:srgbClr val="5FB1B6"/>
              </a:solidFill>
            </a:endParaRPr>
          </a:p>
          <a:p>
            <a:r>
              <a:rPr lang="es-ES" sz="2000" dirty="0" smtClean="0">
                <a:solidFill>
                  <a:srgbClr val="5FB1B6"/>
                </a:solidFill>
              </a:rPr>
              <a:t>Pacientes </a:t>
            </a:r>
            <a:r>
              <a:rPr lang="es-ES" sz="2000" dirty="0">
                <a:solidFill>
                  <a:srgbClr val="5FB1B6"/>
                </a:solidFill>
              </a:rPr>
              <a:t>en tratamiento con LABA/LAMA:</a:t>
            </a:r>
          </a:p>
          <a:p>
            <a:endParaRPr lang="es-ES" sz="1000" dirty="0"/>
          </a:p>
          <a:p>
            <a:endParaRPr lang="es-ES" b="0" dirty="0"/>
          </a:p>
          <a:p>
            <a:pPr marL="285750" indent="-285750">
              <a:buFont typeface="Arial" panose="020B0604020202020204" pitchFamily="34" charset="0"/>
              <a:buChar char="•"/>
            </a:pPr>
            <a:r>
              <a:rPr lang="es-ES" b="0" dirty="0"/>
              <a:t>si </a:t>
            </a:r>
            <a:r>
              <a:rPr lang="es-ES" b="0" dirty="0" err="1" smtClean="0"/>
              <a:t>eosinófilos</a:t>
            </a:r>
            <a:r>
              <a:rPr lang="es-ES" b="0" dirty="0" smtClean="0"/>
              <a:t>  </a:t>
            </a:r>
            <a:r>
              <a:rPr lang="es-ES" b="0" dirty="0"/>
              <a:t>≥100 </a:t>
            </a:r>
            <a:r>
              <a:rPr lang="es-ES" b="0" dirty="0" smtClean="0"/>
              <a:t>células/</a:t>
            </a:r>
            <a:r>
              <a:rPr lang="es-ES" b="0" dirty="0" err="1" smtClean="0"/>
              <a:t>μl</a:t>
            </a:r>
            <a:r>
              <a:rPr lang="es-ES" b="0" dirty="0" smtClean="0"/>
              <a:t>: </a:t>
            </a:r>
            <a:r>
              <a:rPr lang="es-ES" b="0" dirty="0"/>
              <a:t>escalada a triple terapia LABA/LAMA/GCI, siendo mayor la respuesta cuanto mayor es el recuento de </a:t>
            </a:r>
            <a:r>
              <a:rPr lang="es-ES" b="0" dirty="0" err="1"/>
              <a:t>eosinófilos</a:t>
            </a:r>
            <a:r>
              <a:rPr lang="es-ES" b="0" dirty="0" smtClean="0"/>
              <a:t>.</a:t>
            </a:r>
          </a:p>
          <a:p>
            <a:pPr marL="285750" indent="-285750">
              <a:buFont typeface="Arial" panose="020B0604020202020204" pitchFamily="34" charset="0"/>
              <a:buChar char="•"/>
            </a:pPr>
            <a:r>
              <a:rPr lang="es-ES" b="0" dirty="0" smtClean="0"/>
              <a:t>si </a:t>
            </a:r>
            <a:r>
              <a:rPr lang="es-ES" b="0" dirty="0" err="1" smtClean="0"/>
              <a:t>eosinófilos</a:t>
            </a:r>
            <a:r>
              <a:rPr lang="es-ES" b="0" dirty="0" smtClean="0"/>
              <a:t> &lt;100 células/</a:t>
            </a:r>
            <a:r>
              <a:rPr lang="es-ES" b="0" dirty="0" err="1" smtClean="0"/>
              <a:t>μl</a:t>
            </a:r>
            <a:r>
              <a:rPr lang="es-ES" b="0" dirty="0" smtClean="0"/>
              <a:t>: </a:t>
            </a:r>
            <a:r>
              <a:rPr lang="es-ES" b="0" dirty="0"/>
              <a:t>añadir </a:t>
            </a:r>
            <a:r>
              <a:rPr lang="es-ES" b="0" dirty="0" err="1"/>
              <a:t>roflumilast</a:t>
            </a:r>
            <a:r>
              <a:rPr lang="es-ES" b="0" dirty="0"/>
              <a:t> o </a:t>
            </a:r>
            <a:r>
              <a:rPr lang="es-ES" b="0" dirty="0" err="1"/>
              <a:t>azitromicina</a:t>
            </a:r>
            <a:r>
              <a:rPr lang="es-ES" b="0" dirty="0"/>
              <a:t>.</a:t>
            </a:r>
          </a:p>
          <a:p>
            <a:endParaRPr lang="es-ES" b="0" dirty="0"/>
          </a:p>
        </p:txBody>
      </p:sp>
    </p:spTree>
    <p:extLst>
      <p:ext uri="{BB962C8B-B14F-4D97-AF65-F5344CB8AC3E}">
        <p14:creationId xmlns:p14="http://schemas.microsoft.com/office/powerpoint/2010/main" val="3548256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8879"/>
            <a:ext cx="9144000" cy="932451"/>
          </a:xfrm>
        </p:spPr>
        <p:txBody>
          <a:bodyPr/>
          <a:lstStyle/>
          <a:p>
            <a:pPr algn="ctr"/>
            <a:r>
              <a:rPr lang="es-ES" sz="3200" dirty="0" smtClean="0">
                <a:latin typeface="Arial Black" panose="020B0A04020102020204" pitchFamily="34" charset="0"/>
              </a:rPr>
              <a:t>SEGUIMIENTO DEL TRATAMIENTO</a:t>
            </a:r>
            <a:endParaRPr lang="es-ES" sz="3200" dirty="0">
              <a:latin typeface="Arial Black" panose="020B0A04020102020204" pitchFamily="34" charset="0"/>
            </a:endParaRPr>
          </a:p>
        </p:txBody>
      </p:sp>
      <p:pic>
        <p:nvPicPr>
          <p:cNvPr id="7" name="Imagen 6"/>
          <p:cNvPicPr>
            <a:picLocks noChangeAspect="1"/>
          </p:cNvPicPr>
          <p:nvPr/>
        </p:nvPicPr>
        <p:blipFill rotWithShape="1">
          <a:blip r:embed="rId3"/>
          <a:srcRect l="38296" t="24242" r="26364" b="18687"/>
          <a:stretch/>
        </p:blipFill>
        <p:spPr>
          <a:xfrm>
            <a:off x="0" y="961330"/>
            <a:ext cx="4624230" cy="4200467"/>
          </a:xfrm>
          <a:prstGeom prst="rect">
            <a:avLst/>
          </a:prstGeom>
        </p:spPr>
      </p:pic>
      <p:sp>
        <p:nvSpPr>
          <p:cNvPr id="6" name="CuadroTexto 5"/>
          <p:cNvSpPr txBox="1"/>
          <p:nvPr/>
        </p:nvSpPr>
        <p:spPr>
          <a:xfrm>
            <a:off x="4624230" y="1050470"/>
            <a:ext cx="4519770" cy="3508653"/>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b="1" dirty="0"/>
              <a:t>En exacerbaciones persistentes (2 o más exacerbaciones moderadas o 1 grave al año)</a:t>
            </a:r>
          </a:p>
          <a:p>
            <a:endParaRPr lang="es-ES" sz="2000" dirty="0" smtClean="0">
              <a:solidFill>
                <a:srgbClr val="5FB1B6"/>
              </a:solidFill>
            </a:endParaRPr>
          </a:p>
          <a:p>
            <a:r>
              <a:rPr lang="es-ES" sz="2000" dirty="0" smtClean="0">
                <a:solidFill>
                  <a:srgbClr val="5FB1B6"/>
                </a:solidFill>
              </a:rPr>
              <a:t>Pacientes </a:t>
            </a:r>
            <a:r>
              <a:rPr lang="es-ES" sz="2000" dirty="0">
                <a:solidFill>
                  <a:srgbClr val="5FB1B6"/>
                </a:solidFill>
              </a:rPr>
              <a:t>en tratamiento con LABA/GCI: </a:t>
            </a:r>
          </a:p>
          <a:p>
            <a:endParaRPr lang="es-ES" sz="2000" dirty="0">
              <a:solidFill>
                <a:srgbClr val="5FB1B6"/>
              </a:solidFill>
            </a:endParaRPr>
          </a:p>
          <a:p>
            <a:pPr marL="285750" indent="-285750">
              <a:buFont typeface="Arial" panose="020B0604020202020204" pitchFamily="34" charset="0"/>
              <a:buChar char="•"/>
            </a:pPr>
            <a:r>
              <a:rPr lang="es-ES" b="0" dirty="0" smtClean="0"/>
              <a:t>escalar </a:t>
            </a:r>
            <a:r>
              <a:rPr lang="es-ES" b="0" dirty="0"/>
              <a:t>a triple </a:t>
            </a:r>
            <a:r>
              <a:rPr lang="es-ES" b="0" dirty="0" smtClean="0"/>
              <a:t>terapia: LABA/LAMA/GCI. </a:t>
            </a:r>
            <a:endParaRPr lang="es-ES" b="0" dirty="0"/>
          </a:p>
          <a:p>
            <a:pPr marL="285750" indent="-285750">
              <a:buFont typeface="Arial" panose="020B0604020202020204" pitchFamily="34" charset="0"/>
              <a:buChar char="•"/>
            </a:pPr>
            <a:endParaRPr lang="es-ES" b="0" dirty="0"/>
          </a:p>
          <a:p>
            <a:pPr marL="285750" indent="-285750">
              <a:buFont typeface="Arial" panose="020B0604020202020204" pitchFamily="34" charset="0"/>
              <a:buChar char="•"/>
            </a:pPr>
            <a:r>
              <a:rPr lang="es-ES" b="0" dirty="0"/>
              <a:t>cambiar a LABA/LAMA si hay falta de respuesta a los GCI o efectos secundarios que justifiquen su discontinuación.</a:t>
            </a:r>
          </a:p>
          <a:p>
            <a:endParaRPr lang="es-ES" b="0" dirty="0"/>
          </a:p>
          <a:p>
            <a:endParaRPr lang="es-ES" b="0" dirty="0"/>
          </a:p>
        </p:txBody>
      </p:sp>
    </p:spTree>
    <p:extLst>
      <p:ext uri="{BB962C8B-B14F-4D97-AF65-F5344CB8AC3E}">
        <p14:creationId xmlns:p14="http://schemas.microsoft.com/office/powerpoint/2010/main" val="411951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8879"/>
            <a:ext cx="9144000" cy="932451"/>
          </a:xfrm>
        </p:spPr>
        <p:txBody>
          <a:bodyPr/>
          <a:lstStyle/>
          <a:p>
            <a:pPr algn="ctr"/>
            <a:r>
              <a:rPr lang="es-ES" sz="3200" dirty="0" smtClean="0">
                <a:latin typeface="Arial Black" panose="020B0A04020102020204" pitchFamily="34" charset="0"/>
              </a:rPr>
              <a:t>SEGUIMIENTO DEL TRATAMIENTO</a:t>
            </a:r>
            <a:endParaRPr lang="es-ES" sz="3200" dirty="0">
              <a:latin typeface="Arial Black" panose="020B0A04020102020204" pitchFamily="34" charset="0"/>
            </a:endParaRPr>
          </a:p>
        </p:txBody>
      </p:sp>
      <p:pic>
        <p:nvPicPr>
          <p:cNvPr id="7" name="Imagen 6"/>
          <p:cNvPicPr>
            <a:picLocks noChangeAspect="1"/>
          </p:cNvPicPr>
          <p:nvPr/>
        </p:nvPicPr>
        <p:blipFill rotWithShape="1">
          <a:blip r:embed="rId3"/>
          <a:srcRect l="38296" t="24242" r="26364" b="18687"/>
          <a:stretch/>
        </p:blipFill>
        <p:spPr>
          <a:xfrm>
            <a:off x="0" y="961330"/>
            <a:ext cx="4624230" cy="4200467"/>
          </a:xfrm>
          <a:prstGeom prst="rect">
            <a:avLst/>
          </a:prstGeom>
        </p:spPr>
      </p:pic>
      <p:sp>
        <p:nvSpPr>
          <p:cNvPr id="6" name="CuadroTexto 5"/>
          <p:cNvSpPr txBox="1"/>
          <p:nvPr/>
        </p:nvSpPr>
        <p:spPr>
          <a:xfrm>
            <a:off x="4624230" y="822525"/>
            <a:ext cx="4519770" cy="4216539"/>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b="1" dirty="0"/>
              <a:t>En exacerbaciones persistentes (2 o más exacerbaciones moderadas o 1 grave al año)</a:t>
            </a:r>
          </a:p>
          <a:p>
            <a:endParaRPr lang="es-ES" sz="1000" dirty="0" smtClean="0">
              <a:solidFill>
                <a:srgbClr val="5FB1B6"/>
              </a:solidFill>
            </a:endParaRPr>
          </a:p>
          <a:p>
            <a:r>
              <a:rPr lang="es-ES" sz="2000" dirty="0" smtClean="0">
                <a:solidFill>
                  <a:srgbClr val="5FB1B6"/>
                </a:solidFill>
              </a:rPr>
              <a:t>Pacientes </a:t>
            </a:r>
            <a:r>
              <a:rPr lang="es-ES" sz="2000" dirty="0">
                <a:solidFill>
                  <a:srgbClr val="5FB1B6"/>
                </a:solidFill>
              </a:rPr>
              <a:t>en tratamiento con LABA/LAMA/GCI:</a:t>
            </a:r>
          </a:p>
          <a:p>
            <a:endParaRPr lang="es-ES" sz="1000" b="0" dirty="0"/>
          </a:p>
          <a:p>
            <a:pPr marL="285750" indent="-285750">
              <a:buFont typeface="Arial" panose="020B0604020202020204" pitchFamily="34" charset="0"/>
              <a:buChar char="•"/>
            </a:pPr>
            <a:r>
              <a:rPr lang="es-ES" sz="1600" b="0" dirty="0" smtClean="0"/>
              <a:t>FEV1&lt;50</a:t>
            </a:r>
            <a:r>
              <a:rPr lang="es-ES" sz="1600" b="0" dirty="0"/>
              <a:t>% y bronquitis crónica, especialmente si ha tenido alguna hospitalización por exacerbación el año </a:t>
            </a:r>
            <a:r>
              <a:rPr lang="es-ES" sz="1600" b="0" dirty="0" smtClean="0"/>
              <a:t>anterior: </a:t>
            </a:r>
            <a:r>
              <a:rPr lang="es-ES" sz="1600" b="0" dirty="0"/>
              <a:t>añadir </a:t>
            </a:r>
            <a:r>
              <a:rPr lang="es-ES" sz="1600" b="0" dirty="0" err="1">
                <a:solidFill>
                  <a:srgbClr val="5FB1B6"/>
                </a:solidFill>
              </a:rPr>
              <a:t>roflumilast</a:t>
            </a:r>
            <a:r>
              <a:rPr lang="es-ES" sz="1600" b="0" dirty="0">
                <a:solidFill>
                  <a:srgbClr val="5FB1B6"/>
                </a:solidFill>
              </a:rPr>
              <a:t>.</a:t>
            </a:r>
          </a:p>
          <a:p>
            <a:pPr marL="285750" indent="-285750">
              <a:buFont typeface="Arial" panose="020B0604020202020204" pitchFamily="34" charset="0"/>
              <a:buChar char="•"/>
            </a:pPr>
            <a:r>
              <a:rPr lang="es-ES" sz="1600" b="0" dirty="0"/>
              <a:t>en pacientes, sobre todo en los que no fuman en la </a:t>
            </a:r>
            <a:r>
              <a:rPr lang="es-ES" sz="1600" b="0" dirty="0" smtClean="0"/>
              <a:t>actualidad: añadir </a:t>
            </a:r>
            <a:r>
              <a:rPr lang="es-ES" sz="1600" b="0" dirty="0" err="1" smtClean="0">
                <a:solidFill>
                  <a:srgbClr val="5FB1B6"/>
                </a:solidFill>
              </a:rPr>
              <a:t>macrólidos</a:t>
            </a:r>
            <a:r>
              <a:rPr lang="es-ES" sz="1600" b="0" dirty="0" smtClean="0"/>
              <a:t> (considerar </a:t>
            </a:r>
            <a:r>
              <a:rPr lang="es-ES" sz="1600" b="0" dirty="0"/>
              <a:t>la posibilidad de desarrollo de resistencia </a:t>
            </a:r>
            <a:r>
              <a:rPr lang="es-ES" sz="1600" b="0" dirty="0" smtClean="0"/>
              <a:t>antibiótica).</a:t>
            </a:r>
            <a:endParaRPr lang="es-ES" sz="1600" b="0" dirty="0"/>
          </a:p>
          <a:p>
            <a:pPr marL="285750" indent="-285750">
              <a:buFont typeface="Arial" panose="020B0604020202020204" pitchFamily="34" charset="0"/>
              <a:buChar char="•"/>
            </a:pPr>
            <a:r>
              <a:rPr lang="es-ES" sz="1600" b="0" dirty="0"/>
              <a:t>suspender el GCI si aparecen efectos adversos como neumonía o si no son eficaces. </a:t>
            </a:r>
            <a:r>
              <a:rPr lang="es-ES" sz="1400" b="0" dirty="0" smtClean="0"/>
              <a:t>(A&gt; recuento </a:t>
            </a:r>
            <a:r>
              <a:rPr lang="es-ES" sz="1400" b="0" dirty="0"/>
              <a:t>de </a:t>
            </a:r>
            <a:r>
              <a:rPr lang="es-ES" sz="1400" b="0" dirty="0" err="1"/>
              <a:t>eosinófilos</a:t>
            </a:r>
            <a:r>
              <a:rPr lang="es-ES" sz="1400" b="0" dirty="0"/>
              <a:t> </a:t>
            </a:r>
            <a:r>
              <a:rPr lang="es-ES" sz="1400" b="0" dirty="0" smtClean="0"/>
              <a:t>&gt; probabilidad </a:t>
            </a:r>
            <a:r>
              <a:rPr lang="es-ES" sz="1400" b="0" dirty="0"/>
              <a:t>de sufrir exacerbaciones al retirar el </a:t>
            </a:r>
            <a:r>
              <a:rPr lang="es-ES" sz="1400" b="0" dirty="0" smtClean="0"/>
              <a:t>GCI; </a:t>
            </a:r>
            <a:r>
              <a:rPr lang="es-ES" sz="1400" b="0" dirty="0"/>
              <a:t>por lo </a:t>
            </a:r>
            <a:r>
              <a:rPr lang="es-ES" sz="1400" b="0" dirty="0" smtClean="0"/>
              <a:t>que: seguimiento exhaustivo).</a:t>
            </a:r>
            <a:endParaRPr lang="es-ES" sz="1400" b="0" dirty="0"/>
          </a:p>
        </p:txBody>
      </p:sp>
    </p:spTree>
    <p:extLst>
      <p:ext uri="{BB962C8B-B14F-4D97-AF65-F5344CB8AC3E}">
        <p14:creationId xmlns:p14="http://schemas.microsoft.com/office/powerpoint/2010/main" val="2216128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4355" y="189094"/>
            <a:ext cx="9065623" cy="932451"/>
          </a:xfrm>
        </p:spPr>
        <p:txBody>
          <a:bodyPr/>
          <a:lstStyle/>
          <a:p>
            <a:pPr algn="ctr"/>
            <a:r>
              <a:rPr lang="es-ES" sz="2800" dirty="0">
                <a:latin typeface="Arial Black" panose="020B0A04020102020204" pitchFamily="34" charset="0"/>
              </a:rPr>
              <a:t>FACTORES A CONSIDERAR AL INICIAR UN TRATAMIENTO CON GLUCOCORTICOIDES </a:t>
            </a:r>
            <a:r>
              <a:rPr lang="es-ES" sz="2800" dirty="0" smtClean="0">
                <a:latin typeface="Arial Black" panose="020B0A04020102020204" pitchFamily="34" charset="0"/>
              </a:rPr>
              <a:t>INHALADOS</a:t>
            </a:r>
            <a:endParaRPr lang="es-ES" sz="280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26424" y="1280160"/>
            <a:ext cx="8621486" cy="3979817"/>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smtClean="0">
                <a:solidFill>
                  <a:srgbClr val="5FB1B6"/>
                </a:solidFill>
              </a:rPr>
              <a:t>A </a:t>
            </a:r>
            <a:r>
              <a:rPr lang="es-ES" dirty="0">
                <a:solidFill>
                  <a:srgbClr val="5FB1B6"/>
                </a:solidFill>
              </a:rPr>
              <a:t>favor</a:t>
            </a:r>
            <a:r>
              <a:rPr lang="es-ES" dirty="0"/>
              <a:t>: </a:t>
            </a:r>
            <a:endParaRPr lang="es-ES" dirty="0" smtClean="0"/>
          </a:p>
          <a:p>
            <a:r>
              <a:rPr lang="es-ES" sz="3000" dirty="0" smtClean="0"/>
              <a:t>historia </a:t>
            </a:r>
            <a:r>
              <a:rPr lang="es-ES" sz="3000" dirty="0"/>
              <a:t>de hospitalizaciones por exacerbación de EPOC a pesar del tratamiento correcto con broncodilatadores de larga duración, </a:t>
            </a:r>
            <a:endParaRPr lang="es-ES" sz="3000" dirty="0" smtClean="0"/>
          </a:p>
          <a:p>
            <a:r>
              <a:rPr lang="es-ES" sz="3000" dirty="0" smtClean="0"/>
              <a:t>dos </a:t>
            </a:r>
            <a:r>
              <a:rPr lang="es-ES" sz="3000" dirty="0"/>
              <a:t>o más exacerbaciones moderadas o graves al año, </a:t>
            </a:r>
            <a:endParaRPr lang="es-ES" sz="3000" dirty="0" smtClean="0"/>
          </a:p>
          <a:p>
            <a:r>
              <a:rPr lang="es-ES" sz="3000" dirty="0" smtClean="0"/>
              <a:t>recuento </a:t>
            </a:r>
            <a:r>
              <a:rPr lang="es-ES" sz="3000" dirty="0"/>
              <a:t>de </a:t>
            </a:r>
            <a:r>
              <a:rPr lang="es-ES" sz="3000" dirty="0" err="1"/>
              <a:t>eosinófilos</a:t>
            </a:r>
            <a:r>
              <a:rPr lang="es-ES" sz="3000" dirty="0"/>
              <a:t> </a:t>
            </a:r>
            <a:r>
              <a:rPr lang="es-ES" sz="3000" u="sng" dirty="0"/>
              <a:t>&gt;</a:t>
            </a:r>
            <a:r>
              <a:rPr lang="es-ES" sz="3000" dirty="0"/>
              <a:t>300 células/</a:t>
            </a:r>
            <a:r>
              <a:rPr lang="es-ES" sz="3000" dirty="0" err="1"/>
              <a:t>μl</a:t>
            </a:r>
            <a:r>
              <a:rPr lang="es-ES" sz="3000" dirty="0"/>
              <a:t>, </a:t>
            </a:r>
            <a:endParaRPr lang="es-ES" sz="3000" dirty="0" smtClean="0"/>
          </a:p>
          <a:p>
            <a:r>
              <a:rPr lang="es-ES" sz="3000" dirty="0" smtClean="0"/>
              <a:t>historia </a:t>
            </a:r>
            <a:r>
              <a:rPr lang="es-ES" sz="3000" dirty="0"/>
              <a:t>de asma o asma concomitante.</a:t>
            </a:r>
          </a:p>
          <a:p>
            <a:pPr marL="0" indent="0">
              <a:buNone/>
            </a:pPr>
            <a:r>
              <a:rPr lang="es-ES" dirty="0">
                <a:solidFill>
                  <a:srgbClr val="5FB1B6"/>
                </a:solidFill>
              </a:rPr>
              <a:t>En contra</a:t>
            </a:r>
            <a:r>
              <a:rPr lang="es-ES" dirty="0"/>
              <a:t>: </a:t>
            </a:r>
            <a:endParaRPr lang="es-ES" dirty="0" smtClean="0"/>
          </a:p>
          <a:p>
            <a:r>
              <a:rPr lang="es-ES" sz="3200" dirty="0" smtClean="0"/>
              <a:t>neumonías </a:t>
            </a:r>
            <a:r>
              <a:rPr lang="es-ES" sz="3200" dirty="0"/>
              <a:t>de repetición, </a:t>
            </a:r>
            <a:endParaRPr lang="es-ES" sz="3200" dirty="0" smtClean="0"/>
          </a:p>
          <a:p>
            <a:r>
              <a:rPr lang="es-ES" sz="3200" dirty="0" smtClean="0"/>
              <a:t>recuento </a:t>
            </a:r>
            <a:r>
              <a:rPr lang="es-ES" sz="3200" dirty="0"/>
              <a:t>de </a:t>
            </a:r>
            <a:r>
              <a:rPr lang="es-ES" sz="3200" dirty="0" err="1"/>
              <a:t>eosinófilos</a:t>
            </a:r>
            <a:r>
              <a:rPr lang="es-ES" sz="3200" dirty="0"/>
              <a:t> &lt;100 células/</a:t>
            </a:r>
            <a:r>
              <a:rPr lang="es-ES" sz="3200" dirty="0" err="1"/>
              <a:t>μl</a:t>
            </a:r>
            <a:r>
              <a:rPr lang="es-ES" sz="3200" dirty="0"/>
              <a:t>, </a:t>
            </a:r>
            <a:endParaRPr lang="es-ES" sz="3200" dirty="0" smtClean="0"/>
          </a:p>
          <a:p>
            <a:r>
              <a:rPr lang="es-ES" sz="3200" dirty="0" smtClean="0"/>
              <a:t>historia </a:t>
            </a:r>
            <a:r>
              <a:rPr lang="es-ES" sz="3200" dirty="0"/>
              <a:t>de infección por </a:t>
            </a:r>
            <a:r>
              <a:rPr lang="es-ES" sz="3200" dirty="0" err="1"/>
              <a:t>micobacterias</a:t>
            </a:r>
            <a:r>
              <a:rPr lang="es-ES" sz="2600" dirty="0"/>
              <a:t>.</a:t>
            </a:r>
          </a:p>
          <a:p>
            <a:pPr marL="0" indent="0">
              <a:buNone/>
            </a:pPr>
            <a:endParaRPr lang="es-ES" sz="2000" dirty="0" smtClean="0"/>
          </a:p>
          <a:p>
            <a:pPr marL="0" indent="0">
              <a:buNone/>
            </a:pPr>
            <a:r>
              <a:rPr lang="es-ES" sz="2000" dirty="0" smtClean="0"/>
              <a:t>El </a:t>
            </a:r>
            <a:r>
              <a:rPr lang="es-ES" sz="2000" dirty="0"/>
              <a:t>recuento de </a:t>
            </a:r>
            <a:r>
              <a:rPr lang="es-ES" sz="2000" dirty="0" err="1"/>
              <a:t>eosinófilos</a:t>
            </a:r>
            <a:r>
              <a:rPr lang="es-ES" sz="2000" dirty="0"/>
              <a:t> debe valorarse como una variable </a:t>
            </a:r>
            <a:r>
              <a:rPr lang="es-ES" sz="2000" dirty="0" smtClean="0"/>
              <a:t>continua. Los </a:t>
            </a:r>
            <a:r>
              <a:rPr lang="es-ES" sz="2000" dirty="0"/>
              <a:t>valores sugeridos representan puntos de corte </a:t>
            </a:r>
            <a:r>
              <a:rPr lang="es-ES" sz="2000" dirty="0" smtClean="0"/>
              <a:t>aproximados. El </a:t>
            </a:r>
            <a:r>
              <a:rPr lang="es-ES" sz="2000" dirty="0"/>
              <a:t>recuento de </a:t>
            </a:r>
            <a:r>
              <a:rPr lang="es-ES" sz="2000" dirty="0" err="1"/>
              <a:t>eosinófilos</a:t>
            </a:r>
            <a:r>
              <a:rPr lang="es-ES" sz="2000" dirty="0"/>
              <a:t> puede </a:t>
            </a:r>
            <a:r>
              <a:rPr lang="es-ES" sz="2000" dirty="0" smtClean="0"/>
              <a:t>fluctuar. La </a:t>
            </a:r>
            <a:r>
              <a:rPr lang="es-ES" sz="2000" dirty="0"/>
              <a:t>guía del </a:t>
            </a:r>
            <a:r>
              <a:rPr lang="es-ES" sz="2000" dirty="0" smtClean="0"/>
              <a:t>NICE </a:t>
            </a:r>
            <a:r>
              <a:rPr lang="es-ES" sz="2000" dirty="0"/>
              <a:t>elige el término de recuento de </a:t>
            </a:r>
            <a:r>
              <a:rPr lang="es-ES" sz="2000" dirty="0" err="1"/>
              <a:t>eosinófilos</a:t>
            </a:r>
            <a:r>
              <a:rPr lang="es-ES" sz="2000" dirty="0"/>
              <a:t> “más alto”, en lugar de especificar un valor particular. </a:t>
            </a:r>
            <a:r>
              <a:rPr lang="es-ES" sz="2000" dirty="0" smtClean="0"/>
              <a:t>La </a:t>
            </a:r>
            <a:r>
              <a:rPr lang="es-ES" sz="2000" dirty="0"/>
              <a:t>evidencia sugiere un vínculo entre el recuento de </a:t>
            </a:r>
            <a:r>
              <a:rPr lang="es-ES" sz="2000" dirty="0" err="1"/>
              <a:t>eosinófilos</a:t>
            </a:r>
            <a:r>
              <a:rPr lang="es-ES" sz="2000" dirty="0"/>
              <a:t> y la capacidad de respuesta a los </a:t>
            </a:r>
            <a:r>
              <a:rPr lang="es-ES" sz="2000" dirty="0" smtClean="0"/>
              <a:t>esteroides pero, </a:t>
            </a:r>
            <a:r>
              <a:rPr lang="es-ES" sz="2000" dirty="0"/>
              <a:t>todavía no está claro cuál debe ser el umbral preciso o en cuántas ocasiones o durante qué período de tiempo debe ser elevado. </a:t>
            </a:r>
            <a:r>
              <a:rPr lang="es-ES" sz="2000" dirty="0" smtClean="0"/>
              <a:t>Este </a:t>
            </a:r>
            <a:r>
              <a:rPr lang="es-ES" sz="2000" dirty="0"/>
              <a:t>recuento podría estar dentro del rango normal de recuentos de </a:t>
            </a:r>
            <a:r>
              <a:rPr lang="es-ES" sz="2000" dirty="0" err="1"/>
              <a:t>eosinófilos</a:t>
            </a:r>
            <a:r>
              <a:rPr lang="es-ES" sz="2000" dirty="0"/>
              <a:t>, pero en el rango superior.</a:t>
            </a:r>
            <a:endParaRPr lang="eu-ES" sz="2000" dirty="0"/>
          </a:p>
        </p:txBody>
      </p:sp>
    </p:spTree>
    <p:extLst>
      <p:ext uri="{BB962C8B-B14F-4D97-AF65-F5344CB8AC3E}">
        <p14:creationId xmlns:p14="http://schemas.microsoft.com/office/powerpoint/2010/main" val="4130164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EVIDENCIAS DE ALGUNAS RECOMENDACIONES RECIENTES</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600" b="1" dirty="0" smtClean="0">
                <a:solidFill>
                  <a:srgbClr val="5FB1B6"/>
                </a:solidFill>
              </a:rPr>
              <a:t>El </a:t>
            </a:r>
            <a:r>
              <a:rPr lang="es-ES" sz="2600" b="1" dirty="0">
                <a:solidFill>
                  <a:srgbClr val="5FB1B6"/>
                </a:solidFill>
              </a:rPr>
              <a:t>tratamiento inicial con LABA/GCI es más eficaz que LAMA únicamente en pacientes con exacerbaciones previas y </a:t>
            </a:r>
            <a:r>
              <a:rPr lang="es-ES" sz="2600" b="1" dirty="0" err="1">
                <a:solidFill>
                  <a:srgbClr val="5FB1B6"/>
                </a:solidFill>
              </a:rPr>
              <a:t>eosinófilos</a:t>
            </a:r>
            <a:r>
              <a:rPr lang="es-ES" sz="2600" b="1" dirty="0">
                <a:solidFill>
                  <a:srgbClr val="5FB1B6"/>
                </a:solidFill>
              </a:rPr>
              <a:t> &gt;300 células/</a:t>
            </a:r>
            <a:r>
              <a:rPr lang="es-ES" sz="2600" b="1" dirty="0" err="1">
                <a:solidFill>
                  <a:srgbClr val="5FB1B6"/>
                </a:solidFill>
              </a:rPr>
              <a:t>μl</a:t>
            </a:r>
            <a:r>
              <a:rPr lang="es-ES" b="1" dirty="0"/>
              <a:t>.</a:t>
            </a:r>
            <a:r>
              <a:rPr lang="es-ES" dirty="0"/>
              <a:t>	</a:t>
            </a:r>
            <a:endParaRPr lang="es-ES" dirty="0" smtClean="0"/>
          </a:p>
          <a:p>
            <a:pPr marL="0" indent="0">
              <a:buNone/>
            </a:pPr>
            <a:r>
              <a:rPr lang="es-ES" dirty="0"/>
              <a:t>No hay ensayos clínicos que comparen el tratamiento de inicio de la EPOC con LAMA. </a:t>
            </a:r>
            <a:endParaRPr lang="es-ES" dirty="0" smtClean="0"/>
          </a:p>
          <a:p>
            <a:pPr marL="0" indent="0">
              <a:buNone/>
            </a:pPr>
            <a:r>
              <a:rPr lang="es-ES" dirty="0" smtClean="0"/>
              <a:t>Estudio </a:t>
            </a:r>
            <a:r>
              <a:rPr lang="es-ES" dirty="0"/>
              <a:t>de </a:t>
            </a:r>
            <a:r>
              <a:rPr lang="es-ES" dirty="0" smtClean="0"/>
              <a:t>cohortes </a:t>
            </a:r>
            <a:r>
              <a:rPr lang="es-ES" dirty="0"/>
              <a:t>en pacientes con </a:t>
            </a:r>
            <a:r>
              <a:rPr lang="es-ES" dirty="0" smtClean="0"/>
              <a:t>EPOC: </a:t>
            </a:r>
          </a:p>
          <a:p>
            <a:r>
              <a:rPr lang="es-ES" dirty="0" smtClean="0"/>
              <a:t>El </a:t>
            </a:r>
            <a:r>
              <a:rPr lang="es-ES" dirty="0"/>
              <a:t>tratamiento inicial con LAMA o con </a:t>
            </a:r>
            <a:r>
              <a:rPr lang="es-ES" dirty="0" smtClean="0"/>
              <a:t>LABA/GCI: </a:t>
            </a:r>
            <a:r>
              <a:rPr lang="es-ES" dirty="0"/>
              <a:t>durante el primer año de tratamiento, igualmente efectivo en prevención de exacerbaciones moderadas o graves, pero las hospitalizaciones por neumonía fueron mayores con LABA/GCI. </a:t>
            </a:r>
            <a:endParaRPr lang="es-ES" dirty="0" smtClean="0"/>
          </a:p>
          <a:p>
            <a:r>
              <a:rPr lang="es-ES" dirty="0" smtClean="0"/>
              <a:t>Estratificación en </a:t>
            </a:r>
            <a:r>
              <a:rPr lang="es-ES" dirty="0"/>
              <a:t>función del recuento de </a:t>
            </a:r>
            <a:r>
              <a:rPr lang="es-ES" dirty="0" err="1" smtClean="0"/>
              <a:t>eosinófilos</a:t>
            </a:r>
            <a:r>
              <a:rPr lang="es-ES" dirty="0" smtClean="0"/>
              <a:t>: </a:t>
            </a:r>
            <a:r>
              <a:rPr lang="es-ES" dirty="0"/>
              <a:t>LABA/GCI </a:t>
            </a:r>
            <a:r>
              <a:rPr lang="es-ES" dirty="0" smtClean="0"/>
              <a:t>más </a:t>
            </a:r>
            <a:r>
              <a:rPr lang="es-ES" dirty="0"/>
              <a:t>efectivo que LAMA </a:t>
            </a:r>
            <a:r>
              <a:rPr lang="es-ES" dirty="0" smtClean="0"/>
              <a:t>sólo </a:t>
            </a:r>
            <a:r>
              <a:rPr lang="es-ES" dirty="0"/>
              <a:t>en pacientes con </a:t>
            </a:r>
            <a:r>
              <a:rPr lang="es-ES" u="sng" dirty="0"/>
              <a:t>&gt;</a:t>
            </a:r>
            <a:r>
              <a:rPr lang="es-ES" dirty="0"/>
              <a:t>300 células/</a:t>
            </a:r>
            <a:r>
              <a:rPr lang="es-ES" dirty="0" err="1"/>
              <a:t>μl</a:t>
            </a:r>
            <a:r>
              <a:rPr lang="es-ES" dirty="0"/>
              <a:t> (&gt;4</a:t>
            </a:r>
            <a:r>
              <a:rPr lang="es-ES" sz="2600" dirty="0"/>
              <a:t>%), (NNT=47 para prevenir una exacerbación grave, NNH=56 para producir una neumonía grave). </a:t>
            </a:r>
            <a:endParaRPr lang="es-ES" sz="2600" dirty="0" smtClean="0"/>
          </a:p>
          <a:p>
            <a:r>
              <a:rPr lang="es-ES" dirty="0" smtClean="0"/>
              <a:t>Análisis </a:t>
            </a:r>
            <a:r>
              <a:rPr lang="es-ES" dirty="0"/>
              <a:t>de </a:t>
            </a:r>
            <a:r>
              <a:rPr lang="es-ES" dirty="0" smtClean="0"/>
              <a:t>sensibilidad: LABA/GCI incidencia </a:t>
            </a:r>
            <a:r>
              <a:rPr lang="es-ES" dirty="0"/>
              <a:t>de exacerbaciones </a:t>
            </a:r>
            <a:r>
              <a:rPr lang="es-ES" dirty="0" smtClean="0"/>
              <a:t>ligeramente </a:t>
            </a:r>
            <a:r>
              <a:rPr lang="es-ES" dirty="0"/>
              <a:t>menor en pacientes con dos o más exacerbaciones al año. En el resto de pacientes se prefiere LAMA, por el riesgo de neumonía asociado a GCI (el riesgo de neumonía fue superior en todas las concentraciones de </a:t>
            </a:r>
            <a:r>
              <a:rPr lang="es-ES" dirty="0" err="1"/>
              <a:t>eosinófilos</a:t>
            </a:r>
            <a:r>
              <a:rPr lang="es-ES" dirty="0"/>
              <a:t>). </a:t>
            </a:r>
            <a:endParaRPr lang="es-ES" dirty="0" smtClean="0"/>
          </a:p>
          <a:p>
            <a:r>
              <a:rPr lang="es-ES" dirty="0" smtClean="0"/>
              <a:t>Los </a:t>
            </a:r>
            <a:r>
              <a:rPr lang="es-ES" dirty="0"/>
              <a:t>autores reconocen que hace falta más estudios para confirmar estos </a:t>
            </a:r>
            <a:r>
              <a:rPr lang="es-ES" dirty="0" smtClean="0"/>
              <a:t>hallazgos. </a:t>
            </a:r>
            <a:r>
              <a:rPr lang="es-ES" dirty="0"/>
              <a:t>	</a:t>
            </a:r>
          </a:p>
        </p:txBody>
      </p:sp>
    </p:spTree>
    <p:extLst>
      <p:ext uri="{BB962C8B-B14F-4D97-AF65-F5344CB8AC3E}">
        <p14:creationId xmlns:p14="http://schemas.microsoft.com/office/powerpoint/2010/main" val="453189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EVIDENCIAS DE ALGUNAS RECOMENDACIONES RECIENTES</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300" b="1" dirty="0" smtClean="0">
                <a:solidFill>
                  <a:srgbClr val="5FB1B6"/>
                </a:solidFill>
              </a:rPr>
              <a:t>El </a:t>
            </a:r>
            <a:r>
              <a:rPr lang="es-ES" sz="3300" b="1" dirty="0">
                <a:solidFill>
                  <a:srgbClr val="5FB1B6"/>
                </a:solidFill>
              </a:rPr>
              <a:t>tratamiento inicial con LABA/GCI es igual de eficaz que LABA/LAMA pero causa más neumonías</a:t>
            </a:r>
            <a:r>
              <a:rPr lang="es-ES" sz="2500" b="1" dirty="0">
                <a:solidFill>
                  <a:srgbClr val="5FB1B6"/>
                </a:solidFill>
              </a:rPr>
              <a:t>	</a:t>
            </a:r>
          </a:p>
          <a:p>
            <a:pPr marL="0" indent="0">
              <a:buNone/>
            </a:pPr>
            <a:r>
              <a:rPr lang="es-ES" dirty="0"/>
              <a:t>E</a:t>
            </a:r>
            <a:r>
              <a:rPr lang="es-ES" dirty="0" smtClean="0"/>
              <a:t>studio </a:t>
            </a:r>
            <a:r>
              <a:rPr lang="es-ES" dirty="0"/>
              <a:t>de </a:t>
            </a:r>
            <a:r>
              <a:rPr lang="es-ES" dirty="0" smtClean="0"/>
              <a:t>cohortes que compara </a:t>
            </a:r>
            <a:r>
              <a:rPr lang="es-ES" dirty="0"/>
              <a:t>inicios de tratamiento con LABA/LAMA o con LABA/GCI para evaluar su efecto en las exacerbaciones moderadas o graves y en la incidencia de neumonía </a:t>
            </a:r>
            <a:r>
              <a:rPr lang="es-ES" dirty="0" smtClean="0"/>
              <a:t>grave: </a:t>
            </a:r>
          </a:p>
          <a:p>
            <a:r>
              <a:rPr lang="es-ES" dirty="0" smtClean="0"/>
              <a:t>No </a:t>
            </a:r>
            <a:r>
              <a:rPr lang="es-ES" dirty="0"/>
              <a:t>se observaron diferencias significativas en la prevención de </a:t>
            </a:r>
            <a:r>
              <a:rPr lang="es-ES" dirty="0" smtClean="0"/>
              <a:t>exacerbaciones.</a:t>
            </a:r>
          </a:p>
          <a:p>
            <a:r>
              <a:rPr lang="es-ES" dirty="0" smtClean="0"/>
              <a:t>LABA/LAMA </a:t>
            </a:r>
            <a:r>
              <a:rPr lang="es-ES" dirty="0"/>
              <a:t>resultó más segura por estar asociada a un menor número de neumonías graves en el análisis “</a:t>
            </a:r>
            <a:r>
              <a:rPr lang="es-ES" dirty="0" err="1"/>
              <a:t>on</a:t>
            </a:r>
            <a:r>
              <a:rPr lang="es-ES" dirty="0"/>
              <a:t> </a:t>
            </a:r>
            <a:r>
              <a:rPr lang="es-ES" dirty="0" err="1"/>
              <a:t>treatment</a:t>
            </a:r>
            <a:r>
              <a:rPr lang="es-ES" dirty="0"/>
              <a:t>” (se permitía a los pacientes cambiar o añadir tratamientos). El análisis de sensibilidad mostró una mayor incidencia (aunque no alcanzó la significación estadística) de exacerbaciones con LABA/LAMA en pacientes con recuento de </a:t>
            </a:r>
            <a:r>
              <a:rPr lang="es-ES" dirty="0" err="1"/>
              <a:t>eosinófilos</a:t>
            </a:r>
            <a:r>
              <a:rPr lang="es-ES" dirty="0"/>
              <a:t> &gt;6%.</a:t>
            </a:r>
          </a:p>
          <a:p>
            <a:pPr marL="0" indent="0">
              <a:buNone/>
            </a:pPr>
            <a:endParaRPr lang="es-ES" dirty="0" smtClean="0"/>
          </a:p>
          <a:p>
            <a:pPr marL="0" indent="0">
              <a:buNone/>
            </a:pPr>
            <a:r>
              <a:rPr lang="es-ES" dirty="0" smtClean="0"/>
              <a:t>Nota AEMPS tras </a:t>
            </a:r>
            <a:r>
              <a:rPr lang="es-ES" dirty="0"/>
              <a:t>concluir la </a:t>
            </a:r>
            <a:r>
              <a:rPr lang="es-ES" dirty="0" smtClean="0"/>
              <a:t>revisión PRAC: </a:t>
            </a:r>
            <a:r>
              <a:rPr lang="es-ES" dirty="0"/>
              <a:t>se confirma que en los pacientes con </a:t>
            </a:r>
            <a:r>
              <a:rPr lang="es-ES" dirty="0" smtClean="0"/>
              <a:t>EPOC que </a:t>
            </a:r>
            <a:r>
              <a:rPr lang="es-ES" dirty="0"/>
              <a:t>reciben tratamiento con GCI, existe un incremento del riesgo de </a:t>
            </a:r>
            <a:r>
              <a:rPr lang="es-ES" dirty="0" smtClean="0"/>
              <a:t>neumonía. Actualización de </a:t>
            </a:r>
            <a:r>
              <a:rPr lang="es-ES" dirty="0"/>
              <a:t>las fichas técnicas </a:t>
            </a:r>
            <a:r>
              <a:rPr lang="es-ES" dirty="0" smtClean="0"/>
              <a:t>reflejando </a:t>
            </a:r>
            <a:r>
              <a:rPr lang="es-ES" dirty="0"/>
              <a:t>ese riesgo.</a:t>
            </a:r>
          </a:p>
          <a:p>
            <a:pPr marL="0" indent="0">
              <a:buNone/>
            </a:pPr>
            <a:r>
              <a:rPr lang="es-ES" dirty="0"/>
              <a:t>Los pacientes de mayor riesgo de neumonía </a:t>
            </a:r>
            <a:r>
              <a:rPr lang="es-ES" dirty="0" smtClean="0"/>
              <a:t>son: </a:t>
            </a:r>
            <a:r>
              <a:rPr lang="es-ES" dirty="0"/>
              <a:t>los fumadores, mayores de 55 años, pacientes con exacerbaciones o neumonía previas, IMC&lt;25 mg/kg y aquellos con mayor grado de disnea en el score MRC y limitación grave de la vía </a:t>
            </a:r>
            <a:r>
              <a:rPr lang="es-ES" dirty="0" smtClean="0"/>
              <a:t>aérea.</a:t>
            </a:r>
            <a:endParaRPr lang="es-ES" dirty="0"/>
          </a:p>
        </p:txBody>
      </p:sp>
    </p:spTree>
    <p:extLst>
      <p:ext uri="{BB962C8B-B14F-4D97-AF65-F5344CB8AC3E}">
        <p14:creationId xmlns:p14="http://schemas.microsoft.com/office/powerpoint/2010/main" val="2160960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EVIDENCIAS DE ALGUNAS RECOMENDACIONES RECIENTES</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800" b="1" dirty="0" smtClean="0">
                <a:solidFill>
                  <a:srgbClr val="5FB1B6"/>
                </a:solidFill>
              </a:rPr>
              <a:t>En </a:t>
            </a:r>
            <a:r>
              <a:rPr lang="es-ES" sz="3800" b="1" dirty="0">
                <a:solidFill>
                  <a:srgbClr val="5FB1B6"/>
                </a:solidFill>
              </a:rPr>
              <a:t>pacientes tratados con broncodilatador de larga duración en monoterapia que presentan exacerbaciones se recomienda la escalada a LABA/LAMA o LABA/GCI. Se prefiere LABA/GCI si el recuento de </a:t>
            </a:r>
            <a:r>
              <a:rPr lang="es-ES" sz="3800" b="1" dirty="0" err="1">
                <a:solidFill>
                  <a:srgbClr val="5FB1B6"/>
                </a:solidFill>
              </a:rPr>
              <a:t>eosinófilos</a:t>
            </a:r>
            <a:r>
              <a:rPr lang="es-ES" sz="3800" b="1" dirty="0">
                <a:solidFill>
                  <a:srgbClr val="5FB1B6"/>
                </a:solidFill>
              </a:rPr>
              <a:t> es alto.	</a:t>
            </a:r>
          </a:p>
          <a:p>
            <a:pPr marL="0" indent="0">
              <a:buNone/>
            </a:pPr>
            <a:r>
              <a:rPr lang="es-ES" sz="2500" b="1" dirty="0">
                <a:solidFill>
                  <a:srgbClr val="5FB1B6"/>
                </a:solidFill>
              </a:rPr>
              <a:t>	</a:t>
            </a:r>
          </a:p>
          <a:p>
            <a:r>
              <a:rPr lang="es-ES" dirty="0" smtClean="0"/>
              <a:t>Estudios </a:t>
            </a:r>
            <a:r>
              <a:rPr lang="es-ES" dirty="0"/>
              <a:t>post hoc de diferentes </a:t>
            </a:r>
            <a:r>
              <a:rPr lang="es-ES" dirty="0" smtClean="0"/>
              <a:t>ECA: </a:t>
            </a:r>
            <a:r>
              <a:rPr lang="es-ES" dirty="0"/>
              <a:t>en los pacientes con recuento periférico de </a:t>
            </a:r>
            <a:r>
              <a:rPr lang="es-ES" dirty="0" err="1"/>
              <a:t>eosinófilos</a:t>
            </a:r>
            <a:r>
              <a:rPr lang="es-ES" dirty="0"/>
              <a:t> más alto tratados con LABA/GCI se aprecia una tendencia en la reducción del riesgo de exacerbaciones respecto a los tratados con LABA en monoterapia. También se observó mejora de la función pulmonar. El efecto de la adición del GCI es mayor cuanto mayor es el recuento de </a:t>
            </a:r>
            <a:r>
              <a:rPr lang="es-ES" dirty="0" err="1"/>
              <a:t>eosinófilos</a:t>
            </a:r>
            <a:r>
              <a:rPr lang="es-ES" dirty="0"/>
              <a:t>.</a:t>
            </a:r>
          </a:p>
          <a:p>
            <a:r>
              <a:rPr lang="es-ES" dirty="0" smtClean="0"/>
              <a:t>Conclusión: </a:t>
            </a:r>
            <a:r>
              <a:rPr lang="es-ES" dirty="0"/>
              <a:t>el recuento de </a:t>
            </a:r>
            <a:r>
              <a:rPr lang="es-ES" dirty="0" err="1"/>
              <a:t>eosinófilos</a:t>
            </a:r>
            <a:r>
              <a:rPr lang="es-ES" dirty="0"/>
              <a:t> es también, entre otros factores conocidos, un predictor independiente del riesgo de exacerbaciones. Deben realizarse estudios prospectivos con una estratificación previa para validar estos datos y poder emplearlos para la toma de decisiones individuales.	</a:t>
            </a:r>
          </a:p>
          <a:p>
            <a:pPr marL="0" indent="0">
              <a:buNone/>
            </a:pPr>
            <a:endParaRPr lang="es-ES" dirty="0"/>
          </a:p>
        </p:txBody>
      </p:sp>
    </p:spTree>
    <p:extLst>
      <p:ext uri="{BB962C8B-B14F-4D97-AF65-F5344CB8AC3E}">
        <p14:creationId xmlns:p14="http://schemas.microsoft.com/office/powerpoint/2010/main" val="3525040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EVIDENCIAS DE ALGUNAS RECOMENDACIONES RECIENTES</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900" b="1" dirty="0">
                <a:solidFill>
                  <a:srgbClr val="5FB1B6"/>
                </a:solidFill>
              </a:rPr>
              <a:t>En pacientes que presentan disnea persistente o exacerbaciones a pesar de la doble terapia, se puede valorar escalar a triple terapia.</a:t>
            </a:r>
            <a:r>
              <a:rPr lang="es-ES" dirty="0"/>
              <a:t>	</a:t>
            </a:r>
          </a:p>
          <a:p>
            <a:r>
              <a:rPr lang="es-ES" dirty="0"/>
              <a:t>En pacientes con EPOC avanzado, la triple terapia reduce significativamente las tasas de exacerbaciones moderadas a graves y el tiempo hasta su primera aparición frente al tratamiento con LAMA o con doble terapia </a:t>
            </a:r>
            <a:r>
              <a:rPr lang="es-ES" dirty="0" smtClean="0"/>
              <a:t>LABA/LAMA </a:t>
            </a:r>
            <a:r>
              <a:rPr lang="es-ES" dirty="0"/>
              <a:t>o </a:t>
            </a:r>
            <a:r>
              <a:rPr lang="es-ES" dirty="0" smtClean="0"/>
              <a:t>LABA/GCI. </a:t>
            </a:r>
            <a:r>
              <a:rPr lang="es-ES" dirty="0"/>
              <a:t>También se observan mejoras en la función pulmonar. 	</a:t>
            </a:r>
            <a:endParaRPr lang="es-ES" dirty="0" smtClean="0"/>
          </a:p>
          <a:p>
            <a:r>
              <a:rPr lang="es-ES" dirty="0"/>
              <a:t>La triple terapia se ha mostrado superior a la doble terapia basada en LABA/LAMA en pacientes con recuento de eosinófilos sanguíneos ≥300 </a:t>
            </a:r>
            <a:r>
              <a:rPr lang="es-ES" dirty="0" smtClean="0"/>
              <a:t>células/</a:t>
            </a:r>
            <a:r>
              <a:rPr lang="es-ES" dirty="0" err="1" smtClean="0"/>
              <a:t>μl</a:t>
            </a:r>
            <a:r>
              <a:rPr lang="es-ES" dirty="0" smtClean="0"/>
              <a:t>.</a:t>
            </a:r>
          </a:p>
          <a:p>
            <a:r>
              <a:rPr lang="es-ES" dirty="0"/>
              <a:t>El uso de la triple terapia requiere una adecuada selección de pacientes que puedan beneficiarse de esta opción: exacerbaciones frecuentes, muy sintomáticos y con una obstrucción grave del flujo aéreo, que no responde adecuadamente a la doble terapia tras haber comprobado una adecuada técnica del uso del inhalador. 	</a:t>
            </a:r>
          </a:p>
          <a:p>
            <a:endParaRPr lang="es-ES" dirty="0"/>
          </a:p>
          <a:p>
            <a:pPr marL="0" indent="0">
              <a:buNone/>
            </a:pPr>
            <a:endParaRPr lang="es-ES" dirty="0"/>
          </a:p>
        </p:txBody>
      </p:sp>
    </p:spTree>
    <p:extLst>
      <p:ext uri="{BB962C8B-B14F-4D97-AF65-F5344CB8AC3E}">
        <p14:creationId xmlns:p14="http://schemas.microsoft.com/office/powerpoint/2010/main" val="1438157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EVIDENCIAS DE ALGUNAS RECOMENDACIONES RECIENTES</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900" b="1" dirty="0">
                <a:solidFill>
                  <a:srgbClr val="5FB1B6"/>
                </a:solidFill>
              </a:rPr>
              <a:t>En pacientes que presentan disnea persistente o exacerbaciones a pesar de la doble terapia, se puede valorar escalar a triple terapia.</a:t>
            </a:r>
            <a:r>
              <a:rPr lang="es-ES" dirty="0"/>
              <a:t>	</a:t>
            </a:r>
          </a:p>
          <a:p>
            <a:r>
              <a:rPr lang="es-ES" dirty="0" smtClean="0"/>
              <a:t>Ensayo IMPACT: </a:t>
            </a:r>
            <a:r>
              <a:rPr lang="es-ES" dirty="0"/>
              <a:t>los beneficios observados podrían estar sobrestimados por la retirada de los GCI justo antes del inicio del estudio o por su alta proporción de pacientes con historial de </a:t>
            </a:r>
            <a:r>
              <a:rPr lang="es-ES" dirty="0" smtClean="0"/>
              <a:t>asma. </a:t>
            </a:r>
          </a:p>
          <a:p>
            <a:r>
              <a:rPr lang="es-ES" dirty="0" smtClean="0"/>
              <a:t>La </a:t>
            </a:r>
            <a:r>
              <a:rPr lang="es-ES" dirty="0"/>
              <a:t>triple terapia se ha asociado a un aumento de riesgo de neumonía cuando se ha comparado con </a:t>
            </a:r>
            <a:r>
              <a:rPr lang="es-ES" dirty="0" smtClean="0"/>
              <a:t>LABA/LAMA </a:t>
            </a:r>
            <a:r>
              <a:rPr lang="es-ES" dirty="0"/>
              <a:t>sin diferencias significativas en otros efectos adversos.</a:t>
            </a:r>
          </a:p>
          <a:p>
            <a:r>
              <a:rPr lang="es-ES" dirty="0" smtClean="0"/>
              <a:t>Triple </a:t>
            </a:r>
            <a:r>
              <a:rPr lang="es-ES" dirty="0"/>
              <a:t>terapia </a:t>
            </a:r>
            <a:r>
              <a:rPr lang="es-ES" dirty="0" smtClean="0"/>
              <a:t>y </a:t>
            </a:r>
            <a:r>
              <a:rPr lang="es-ES" dirty="0"/>
              <a:t>posible reducción de la </a:t>
            </a:r>
            <a:r>
              <a:rPr lang="es-ES" dirty="0" smtClean="0"/>
              <a:t>mortalidad: </a:t>
            </a:r>
            <a:r>
              <a:rPr lang="es-ES" dirty="0"/>
              <a:t>los datos no son concluyentes. </a:t>
            </a:r>
            <a:endParaRPr lang="es-ES" dirty="0" smtClean="0"/>
          </a:p>
          <a:p>
            <a:pPr lvl="1"/>
            <a:r>
              <a:rPr lang="es-ES" dirty="0" smtClean="0"/>
              <a:t>Los </a:t>
            </a:r>
            <a:r>
              <a:rPr lang="es-ES" dirty="0"/>
              <a:t>ensayos realizados hasta la fecha con la </a:t>
            </a:r>
            <a:r>
              <a:rPr lang="es-ES" dirty="0">
                <a:solidFill>
                  <a:srgbClr val="5FB1B6"/>
                </a:solidFill>
              </a:rPr>
              <a:t>mortalidad como variable principal </a:t>
            </a:r>
            <a:r>
              <a:rPr lang="es-ES" dirty="0"/>
              <a:t>no han demostrado un beneficio estadísticamente significativo en supervivencia con LABA/GCI en comparación con los fármacos por separado o con placebo</a:t>
            </a:r>
            <a:r>
              <a:rPr lang="es-ES" dirty="0" smtClean="0"/>
              <a:t>.</a:t>
            </a:r>
          </a:p>
          <a:p>
            <a:pPr lvl="1"/>
            <a:r>
              <a:rPr lang="es-ES" dirty="0" smtClean="0"/>
              <a:t>Los </a:t>
            </a:r>
            <a:r>
              <a:rPr lang="es-ES" dirty="0"/>
              <a:t>ensayos IMPACT y </a:t>
            </a:r>
            <a:r>
              <a:rPr lang="es-ES" dirty="0" smtClean="0"/>
              <a:t>ETHOS </a:t>
            </a:r>
            <a:r>
              <a:rPr lang="es-ES" dirty="0"/>
              <a:t>han incluido la </a:t>
            </a:r>
            <a:r>
              <a:rPr lang="es-ES" dirty="0">
                <a:solidFill>
                  <a:srgbClr val="5FB1B6"/>
                </a:solidFill>
              </a:rPr>
              <a:t>mortalidad como variable secundaria de seguridad</a:t>
            </a:r>
            <a:r>
              <a:rPr lang="es-ES" dirty="0"/>
              <a:t>. Se han publicado diversos análisis a posteriori, sugiriendo una tendencia a una menor mortalidad con la triple terapia, estadísticamente no significativa en algunos </a:t>
            </a:r>
            <a:r>
              <a:rPr lang="es-ES" dirty="0" smtClean="0"/>
              <a:t>análisis </a:t>
            </a:r>
            <a:r>
              <a:rPr lang="es-ES" dirty="0"/>
              <a:t>y significativa en otros análisis adicionales realizados por el </a:t>
            </a:r>
            <a:r>
              <a:rPr lang="es-ES" dirty="0" smtClean="0"/>
              <a:t>promotor. </a:t>
            </a:r>
            <a:r>
              <a:rPr lang="es-ES" dirty="0"/>
              <a:t>Estos análisis a posteriori tienen limitaciones </a:t>
            </a:r>
            <a:r>
              <a:rPr lang="es-ES" dirty="0" smtClean="0"/>
              <a:t>importantes: </a:t>
            </a:r>
            <a:r>
              <a:rPr lang="es-ES" dirty="0"/>
              <a:t>la inclusión de datos de pacientes no incluidos en las publicaciones originales, un ajuste insuficiente de los factores de confusión, </a:t>
            </a:r>
            <a:r>
              <a:rPr lang="es-ES" dirty="0" smtClean="0"/>
              <a:t>no </a:t>
            </a:r>
            <a:r>
              <a:rPr lang="es-ES" dirty="0"/>
              <a:t>estar basados en el principio de análisis por intención </a:t>
            </a:r>
            <a:r>
              <a:rPr lang="es-ES"/>
              <a:t>de </a:t>
            </a:r>
            <a:r>
              <a:rPr lang="es-ES" smtClean="0"/>
              <a:t>tratar... </a:t>
            </a:r>
            <a:r>
              <a:rPr lang="es-ES" dirty="0"/>
              <a:t>	</a:t>
            </a:r>
          </a:p>
          <a:p>
            <a:endParaRPr lang="es-ES" dirty="0"/>
          </a:p>
          <a:p>
            <a:pPr marL="0" indent="0">
              <a:buNone/>
            </a:pPr>
            <a:endParaRPr lang="es-ES" dirty="0"/>
          </a:p>
        </p:txBody>
      </p:sp>
    </p:spTree>
    <p:extLst>
      <p:ext uri="{BB962C8B-B14F-4D97-AF65-F5344CB8AC3E}">
        <p14:creationId xmlns:p14="http://schemas.microsoft.com/office/powerpoint/2010/main" val="1748842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EVIDENCIAS DE ALGUNAS RECOMENDACIONES RECIENTES</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900" b="1" dirty="0" smtClean="0">
                <a:solidFill>
                  <a:srgbClr val="5FB1B6"/>
                </a:solidFill>
              </a:rPr>
              <a:t>En</a:t>
            </a:r>
            <a:r>
              <a:rPr lang="es-ES" sz="3800" b="1" dirty="0" smtClean="0">
                <a:solidFill>
                  <a:srgbClr val="5FB1B6"/>
                </a:solidFill>
              </a:rPr>
              <a:t> </a:t>
            </a:r>
            <a:r>
              <a:rPr lang="es-ES" sz="3800" b="1" dirty="0">
                <a:solidFill>
                  <a:srgbClr val="5FB1B6"/>
                </a:solidFill>
              </a:rPr>
              <a:t>pacientes tratados con LABA/LAMA/GCI, en los que persisten las exacerbaciones valorar la asociación con </a:t>
            </a:r>
            <a:r>
              <a:rPr lang="es-ES" sz="3800" b="1" dirty="0" err="1">
                <a:solidFill>
                  <a:srgbClr val="5FB1B6"/>
                </a:solidFill>
              </a:rPr>
              <a:t>macrólidos</a:t>
            </a:r>
            <a:r>
              <a:rPr lang="es-ES" sz="3800" b="1" dirty="0">
                <a:solidFill>
                  <a:srgbClr val="5FB1B6"/>
                </a:solidFill>
              </a:rPr>
              <a:t>.	</a:t>
            </a:r>
          </a:p>
          <a:p>
            <a:r>
              <a:rPr lang="es-ES" dirty="0" smtClean="0"/>
              <a:t>Guía </a:t>
            </a:r>
            <a:r>
              <a:rPr lang="es-ES" dirty="0"/>
              <a:t>de la British </a:t>
            </a:r>
            <a:r>
              <a:rPr lang="es-ES" dirty="0" err="1"/>
              <a:t>Thoracic</a:t>
            </a:r>
            <a:r>
              <a:rPr lang="es-ES" dirty="0"/>
              <a:t> </a:t>
            </a:r>
            <a:r>
              <a:rPr lang="es-ES" dirty="0" err="1" smtClean="0"/>
              <a:t>Society</a:t>
            </a:r>
            <a:r>
              <a:rPr lang="es-ES" dirty="0" smtClean="0"/>
              <a:t>: </a:t>
            </a:r>
            <a:r>
              <a:rPr lang="es-ES" dirty="0"/>
              <a:t>con el objetivo de reducir las exacerbaciones, </a:t>
            </a:r>
            <a:r>
              <a:rPr lang="es-ES" b="1" dirty="0"/>
              <a:t>considerar </a:t>
            </a:r>
            <a:r>
              <a:rPr lang="es-ES" b="1" dirty="0" err="1" smtClean="0"/>
              <a:t>macrólidos</a:t>
            </a:r>
            <a:r>
              <a:rPr lang="es-ES" b="1" dirty="0" smtClean="0"/>
              <a:t>  </a:t>
            </a:r>
            <a:r>
              <a:rPr lang="es-ES" b="1" dirty="0"/>
              <a:t>a largo plazo en pacientes con EPOC con más de 3 exacerbaciones/año que requieren corticoides y al menos una exacerbación al año que requiere hospitalización.</a:t>
            </a:r>
          </a:p>
          <a:p>
            <a:r>
              <a:rPr lang="es-ES" dirty="0"/>
              <a:t>En estos pacientes, los </a:t>
            </a:r>
            <a:r>
              <a:rPr lang="es-ES" dirty="0" err="1"/>
              <a:t>macrólidos</a:t>
            </a:r>
            <a:r>
              <a:rPr lang="es-ES" dirty="0"/>
              <a:t> </a:t>
            </a:r>
            <a:r>
              <a:rPr lang="es-ES" dirty="0" smtClean="0"/>
              <a:t>mejoran </a:t>
            </a:r>
            <a:r>
              <a:rPr lang="es-ES" dirty="0"/>
              <a:t>la calidad de </a:t>
            </a:r>
            <a:r>
              <a:rPr lang="es-ES" dirty="0" smtClean="0"/>
              <a:t>vida, </a:t>
            </a:r>
            <a:r>
              <a:rPr lang="es-ES" dirty="0" smtClean="0">
                <a:solidFill>
                  <a:srgbClr val="5FB1B6"/>
                </a:solidFill>
              </a:rPr>
              <a:t>reducen </a:t>
            </a:r>
            <a:r>
              <a:rPr lang="es-ES" dirty="0">
                <a:solidFill>
                  <a:srgbClr val="5FB1B6"/>
                </a:solidFill>
              </a:rPr>
              <a:t>la tasa de exacerbación aguda</a:t>
            </a:r>
            <a:r>
              <a:rPr lang="es-ES" dirty="0"/>
              <a:t>. </a:t>
            </a:r>
            <a:endParaRPr lang="es-ES" dirty="0" smtClean="0"/>
          </a:p>
          <a:p>
            <a:r>
              <a:rPr lang="es-ES" dirty="0" smtClean="0"/>
              <a:t>No </a:t>
            </a:r>
            <a:r>
              <a:rPr lang="es-ES" dirty="0"/>
              <a:t>han </a:t>
            </a:r>
            <a:r>
              <a:rPr lang="es-ES" dirty="0" smtClean="0"/>
              <a:t>demostrado: </a:t>
            </a:r>
            <a:r>
              <a:rPr lang="es-ES" dirty="0"/>
              <a:t>reducir el número de hospitalizaciones, la mortalidad, frenar la progresión de la enfermedad o mejorar la </a:t>
            </a:r>
            <a:r>
              <a:rPr lang="es-ES" dirty="0" err="1"/>
              <a:t>espirometría</a:t>
            </a:r>
            <a:r>
              <a:rPr lang="es-ES" dirty="0"/>
              <a:t> o la capacidad de ejercicio.</a:t>
            </a:r>
          </a:p>
          <a:p>
            <a:r>
              <a:rPr lang="es-ES" dirty="0" smtClean="0"/>
              <a:t>Duración </a:t>
            </a:r>
            <a:r>
              <a:rPr lang="es-ES" dirty="0"/>
              <a:t>del </a:t>
            </a:r>
            <a:r>
              <a:rPr lang="es-ES" dirty="0" smtClean="0"/>
              <a:t>tratamiento: </a:t>
            </a:r>
            <a:r>
              <a:rPr lang="es-ES" dirty="0"/>
              <a:t>el mayor efecto en la reducción de exacerbaciones se produce con tratamientos de </a:t>
            </a:r>
            <a:r>
              <a:rPr lang="es-ES" dirty="0">
                <a:solidFill>
                  <a:srgbClr val="5FB1B6"/>
                </a:solidFill>
              </a:rPr>
              <a:t>12 meses</a:t>
            </a:r>
            <a:r>
              <a:rPr lang="es-ES" dirty="0"/>
              <a:t>. </a:t>
            </a:r>
            <a:endParaRPr lang="es-ES" dirty="0" smtClean="0"/>
          </a:p>
          <a:p>
            <a:r>
              <a:rPr lang="es-ES" dirty="0" smtClean="0"/>
              <a:t>La </a:t>
            </a:r>
            <a:r>
              <a:rPr lang="es-ES" dirty="0"/>
              <a:t>evidencia es insuficiente sobre la </a:t>
            </a:r>
            <a:r>
              <a:rPr lang="es-ES" dirty="0">
                <a:solidFill>
                  <a:srgbClr val="5FB1B6"/>
                </a:solidFill>
              </a:rPr>
              <a:t>colonización y adquisición de resistencias </a:t>
            </a:r>
            <a:r>
              <a:rPr lang="es-ES" dirty="0"/>
              <a:t>a </a:t>
            </a:r>
            <a:r>
              <a:rPr lang="es-ES" dirty="0" err="1"/>
              <a:t>macrólidos</a:t>
            </a:r>
            <a:r>
              <a:rPr lang="es-ES" dirty="0"/>
              <a:t> en pacientes que los reciben a bajas dosis y largo </a:t>
            </a:r>
            <a:r>
              <a:rPr lang="es-ES" dirty="0" smtClean="0"/>
              <a:t>plazo. </a:t>
            </a:r>
          </a:p>
          <a:p>
            <a:r>
              <a:rPr lang="es-ES" dirty="0" smtClean="0"/>
              <a:t>Hay </a:t>
            </a:r>
            <a:r>
              <a:rPr lang="es-ES" dirty="0"/>
              <a:t>poca evidencia de beneficio con </a:t>
            </a:r>
            <a:r>
              <a:rPr lang="es-ES" dirty="0" err="1"/>
              <a:t>macrólidos</a:t>
            </a:r>
            <a:r>
              <a:rPr lang="es-ES" dirty="0"/>
              <a:t> en </a:t>
            </a:r>
            <a:r>
              <a:rPr lang="es-ES" dirty="0" smtClean="0">
                <a:solidFill>
                  <a:srgbClr val="5FB1B6"/>
                </a:solidFill>
              </a:rPr>
              <a:t>fumadores</a:t>
            </a:r>
            <a:r>
              <a:rPr lang="es-ES" dirty="0" smtClean="0"/>
              <a:t>.</a:t>
            </a:r>
            <a:r>
              <a:rPr lang="es-ES" dirty="0"/>
              <a:t>	</a:t>
            </a:r>
          </a:p>
          <a:p>
            <a:pPr marL="0" indent="0">
              <a:buNone/>
            </a:pPr>
            <a:endParaRPr lang="es-ES" dirty="0"/>
          </a:p>
        </p:txBody>
      </p:sp>
    </p:spTree>
    <p:extLst>
      <p:ext uri="{BB962C8B-B14F-4D97-AF65-F5344CB8AC3E}">
        <p14:creationId xmlns:p14="http://schemas.microsoft.com/office/powerpoint/2010/main" val="2269473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9298" y="457200"/>
            <a:ext cx="7772400" cy="648393"/>
          </a:xfrm>
        </p:spPr>
        <p:txBody>
          <a:bodyPr/>
          <a:lstStyle/>
          <a:p>
            <a:r>
              <a:rPr lang="es-ES" sz="4000" dirty="0">
                <a:solidFill>
                  <a:srgbClr val="4BACC6"/>
                </a:solidFill>
                <a:latin typeface="Arial Black" pitchFamily="34" charset="0"/>
                <a:ea typeface="+mn-ea"/>
                <a:cs typeface="+mn-cs"/>
              </a:rPr>
              <a:t>Sumario</a:t>
            </a:r>
          </a:p>
        </p:txBody>
      </p:sp>
      <p:sp>
        <p:nvSpPr>
          <p:cNvPr id="3" name="Subtítulo 2"/>
          <p:cNvSpPr>
            <a:spLocks noGrp="1"/>
          </p:cNvSpPr>
          <p:nvPr>
            <p:ph type="subTitle" idx="1"/>
          </p:nvPr>
        </p:nvSpPr>
        <p:spPr>
          <a:xfrm>
            <a:off x="457200" y="1280159"/>
            <a:ext cx="8242577" cy="3962401"/>
          </a:xfrm>
          <a:solidFill>
            <a:srgbClr val="5FACBC"/>
          </a:solidFill>
        </p:spPr>
        <p:txBody>
          <a:bodyPr>
            <a:normAutofit fontScale="92500" lnSpcReduction="10000"/>
          </a:bodyPr>
          <a:lstStyle/>
          <a:p>
            <a:pPr marL="457200" indent="-457200" algn="l">
              <a:buClr>
                <a:schemeClr val="bg1"/>
              </a:buClr>
              <a:buFont typeface="Arial" panose="020B0604020202020204" pitchFamily="34" charset="0"/>
              <a:buChar char="•"/>
            </a:pPr>
            <a:r>
              <a:rPr lang="es-ES" sz="2800" dirty="0">
                <a:solidFill>
                  <a:schemeClr val="bg1"/>
                </a:solidFill>
              </a:rPr>
              <a:t>Introducción</a:t>
            </a:r>
          </a:p>
          <a:p>
            <a:pPr marL="457200" indent="-457200" algn="l">
              <a:buFont typeface="Arial" panose="020B0604020202020204" pitchFamily="34" charset="0"/>
              <a:buChar char="•"/>
            </a:pPr>
            <a:r>
              <a:rPr lang="es-ES" sz="2800" dirty="0" smtClean="0">
                <a:solidFill>
                  <a:schemeClr val="bg1"/>
                </a:solidFill>
              </a:rPr>
              <a:t>Tratamiento farmacológico</a:t>
            </a:r>
          </a:p>
          <a:p>
            <a:pPr marL="914400" lvl="1" indent="-457200" algn="l">
              <a:buFont typeface="Arial" panose="020B0604020202020204" pitchFamily="34" charset="0"/>
              <a:buChar char="•"/>
            </a:pPr>
            <a:r>
              <a:rPr lang="es-ES" sz="2400" dirty="0" smtClean="0">
                <a:solidFill>
                  <a:schemeClr val="bg1"/>
                </a:solidFill>
              </a:rPr>
              <a:t>Selección del tratamiento inicial</a:t>
            </a:r>
          </a:p>
          <a:p>
            <a:pPr marL="914400" lvl="1" indent="-457200" algn="l">
              <a:buFont typeface="Arial" panose="020B0604020202020204" pitchFamily="34" charset="0"/>
              <a:buChar char="•"/>
            </a:pPr>
            <a:r>
              <a:rPr lang="es-ES" sz="2400" dirty="0" smtClean="0">
                <a:solidFill>
                  <a:schemeClr val="bg1"/>
                </a:solidFill>
              </a:rPr>
              <a:t>Seguimiento del tratamiento</a:t>
            </a:r>
          </a:p>
          <a:p>
            <a:pPr marL="914400" lvl="1" indent="-457200" algn="l">
              <a:buFont typeface="Arial" panose="020B0604020202020204" pitchFamily="34" charset="0"/>
              <a:buChar char="•"/>
            </a:pPr>
            <a:r>
              <a:rPr lang="es-ES" sz="2400" dirty="0" smtClean="0">
                <a:solidFill>
                  <a:schemeClr val="bg1"/>
                </a:solidFill>
              </a:rPr>
              <a:t>Factores a considerar al iniciar un tratamiento con glucocorticoides inhalados 	</a:t>
            </a:r>
          </a:p>
          <a:p>
            <a:pPr marL="457200" indent="-457200" algn="l">
              <a:buFont typeface="Arial" panose="020B0604020202020204" pitchFamily="34" charset="0"/>
              <a:buChar char="•"/>
            </a:pPr>
            <a:r>
              <a:rPr lang="es-ES" sz="2800" dirty="0" smtClean="0">
                <a:solidFill>
                  <a:schemeClr val="bg1"/>
                </a:solidFill>
              </a:rPr>
              <a:t>Evidencias en las que se basan algunas de las recomendaciones más recientes 	</a:t>
            </a:r>
          </a:p>
          <a:p>
            <a:pPr marL="457200" indent="-457200" algn="l">
              <a:buFont typeface="Arial" panose="020B0604020202020204" pitchFamily="34" charset="0"/>
              <a:buChar char="•"/>
            </a:pPr>
            <a:r>
              <a:rPr lang="es-ES" sz="2800" dirty="0" smtClean="0">
                <a:solidFill>
                  <a:schemeClr val="bg1"/>
                </a:solidFill>
              </a:rPr>
              <a:t>Aspectos prácticos en la revisión del tratamiento en pacientes con EPOC	</a:t>
            </a:r>
          </a:p>
          <a:p>
            <a:pPr marL="342900" indent="-342900" algn="just">
              <a:lnSpc>
                <a:spcPct val="110000"/>
              </a:lnSpc>
              <a:buFont typeface="Arial" panose="020B0604020202020204" pitchFamily="34" charset="0"/>
              <a:buChar char="•"/>
            </a:pPr>
            <a:endParaRPr lang="es-ES" dirty="0">
              <a:solidFill>
                <a:schemeClr val="bg1"/>
              </a:solidFill>
            </a:endParaRPr>
          </a:p>
        </p:txBody>
      </p:sp>
    </p:spTree>
    <p:extLst>
      <p:ext uri="{BB962C8B-B14F-4D97-AF65-F5344CB8AC3E}">
        <p14:creationId xmlns:p14="http://schemas.microsoft.com/office/powerpoint/2010/main" val="1813821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a:latin typeface="Arial Black" panose="020B0A04020102020204" pitchFamily="34" charset="0"/>
              </a:rPr>
              <a:t>ASPECTOS PRÁCTICOS EN LA REVISIÓN DEL TRATAMIENTO EN PACIENTES CON </a:t>
            </a:r>
            <a:r>
              <a:rPr lang="es-ES" sz="3200" b="0" dirty="0" smtClean="0">
                <a:latin typeface="Arial Black" panose="020B0A04020102020204" pitchFamily="34" charset="0"/>
              </a:rPr>
              <a:t>EPOC</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S" dirty="0" smtClean="0"/>
              <a:t>Comprobar </a:t>
            </a:r>
            <a:r>
              <a:rPr lang="es-ES" dirty="0"/>
              <a:t>el adecuado </a:t>
            </a:r>
            <a:r>
              <a:rPr lang="es-ES" dirty="0">
                <a:solidFill>
                  <a:srgbClr val="5FB1B6"/>
                </a:solidFill>
              </a:rPr>
              <a:t>diagnóstico de la EPOC, su registro </a:t>
            </a:r>
            <a:r>
              <a:rPr lang="es-ES" dirty="0"/>
              <a:t>en la historia clínica, y </a:t>
            </a:r>
            <a:r>
              <a:rPr lang="es-ES" dirty="0">
                <a:solidFill>
                  <a:srgbClr val="5FB1B6"/>
                </a:solidFill>
              </a:rPr>
              <a:t>justificación</a:t>
            </a:r>
            <a:r>
              <a:rPr lang="es-ES" dirty="0"/>
              <a:t> del </a:t>
            </a:r>
            <a:r>
              <a:rPr lang="es-ES" dirty="0" smtClean="0"/>
              <a:t>tratamiento.</a:t>
            </a:r>
            <a:endParaRPr lang="es-ES" dirty="0"/>
          </a:p>
          <a:p>
            <a:pPr marL="514350" indent="-514350">
              <a:buFont typeface="+mj-lt"/>
              <a:buAutoNum type="arabicPeriod"/>
            </a:pPr>
            <a:r>
              <a:rPr lang="es-ES" dirty="0" smtClean="0"/>
              <a:t>Considerar </a:t>
            </a:r>
            <a:r>
              <a:rPr lang="es-ES" dirty="0"/>
              <a:t>un </a:t>
            </a:r>
            <a:r>
              <a:rPr lang="es-ES" dirty="0">
                <a:solidFill>
                  <a:srgbClr val="5FB1B6"/>
                </a:solidFill>
              </a:rPr>
              <a:t>abordaje multifactorial </a:t>
            </a:r>
            <a:r>
              <a:rPr lang="es-ES" dirty="0"/>
              <a:t>de la EPOC, no centrado únicamente en la prescripción de fármacos administrados por vía inhalatoria.</a:t>
            </a:r>
          </a:p>
          <a:p>
            <a:pPr marL="514350" indent="-514350">
              <a:buFont typeface="+mj-lt"/>
              <a:buAutoNum type="arabicPeriod"/>
            </a:pPr>
            <a:r>
              <a:rPr lang="es-ES" dirty="0" smtClean="0"/>
              <a:t>Seleccionar </a:t>
            </a:r>
            <a:r>
              <a:rPr lang="es-ES" dirty="0"/>
              <a:t>adecuadamente </a:t>
            </a:r>
            <a:r>
              <a:rPr lang="es-ES" dirty="0">
                <a:solidFill>
                  <a:srgbClr val="5FB1B6"/>
                </a:solidFill>
              </a:rPr>
              <a:t>el tratamiento farmacológico y el dispositivo de inhalación</a:t>
            </a:r>
            <a:r>
              <a:rPr lang="es-ES" dirty="0"/>
              <a:t>, en función de las características y condiciones actuales del </a:t>
            </a:r>
            <a:r>
              <a:rPr lang="es-ES" dirty="0" smtClean="0"/>
              <a:t>paciente.</a:t>
            </a:r>
            <a:endParaRPr lang="es-ES" dirty="0"/>
          </a:p>
          <a:p>
            <a:pPr marL="514350" indent="-514350">
              <a:buFont typeface="+mj-lt"/>
              <a:buAutoNum type="arabicPeriod"/>
            </a:pPr>
            <a:r>
              <a:rPr lang="es-ES" dirty="0" smtClean="0"/>
              <a:t>Realizar </a:t>
            </a:r>
            <a:r>
              <a:rPr lang="es-ES" dirty="0"/>
              <a:t>un </a:t>
            </a:r>
            <a:r>
              <a:rPr lang="es-ES" dirty="0">
                <a:solidFill>
                  <a:srgbClr val="5FB1B6"/>
                </a:solidFill>
              </a:rPr>
              <a:t>seguimiento</a:t>
            </a:r>
            <a:r>
              <a:rPr lang="es-ES" dirty="0"/>
              <a:t> continuado de la </a:t>
            </a:r>
            <a:r>
              <a:rPr lang="es-ES" dirty="0">
                <a:solidFill>
                  <a:srgbClr val="5FB1B6"/>
                </a:solidFill>
              </a:rPr>
              <a:t>técnica inhalatoria y de la adecuación de los fármacos</a:t>
            </a:r>
            <a:r>
              <a:rPr lang="es-ES" dirty="0"/>
              <a:t>.</a:t>
            </a:r>
          </a:p>
          <a:p>
            <a:pPr marL="0" indent="0">
              <a:buNone/>
            </a:pPr>
            <a:r>
              <a:rPr lang="es-ES" dirty="0"/>
              <a:t>Para todo lo anterior es importante la </a:t>
            </a:r>
            <a:r>
              <a:rPr lang="es-ES" dirty="0">
                <a:solidFill>
                  <a:srgbClr val="5FB1B6"/>
                </a:solidFill>
              </a:rPr>
              <a:t>colaboración multidisciplinar </a:t>
            </a:r>
            <a:r>
              <a:rPr lang="es-ES" dirty="0"/>
              <a:t>de todos los profesionales implicados de medicina, enfermería y farmacia. 	</a:t>
            </a:r>
          </a:p>
          <a:p>
            <a:pPr marL="0" indent="0">
              <a:buNone/>
            </a:pPr>
            <a:endParaRPr lang="es-ES" dirty="0"/>
          </a:p>
        </p:txBody>
      </p:sp>
    </p:spTree>
    <p:extLst>
      <p:ext uri="{BB962C8B-B14F-4D97-AF65-F5344CB8AC3E}">
        <p14:creationId xmlns:p14="http://schemas.microsoft.com/office/powerpoint/2010/main" val="947770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a:latin typeface="Arial Black" panose="020B0A04020102020204" pitchFamily="34" charset="0"/>
              </a:rPr>
              <a:t>Puntos clave a la hora de revisar el tratamiento farmacológico con </a:t>
            </a:r>
            <a:r>
              <a:rPr lang="es-ES" sz="3200" b="0" dirty="0" smtClean="0">
                <a:latin typeface="Arial Black" panose="020B0A04020102020204" pitchFamily="34" charset="0"/>
              </a:rPr>
              <a:t>EPOC</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pic>
        <p:nvPicPr>
          <p:cNvPr id="2" name="Imagen 1"/>
          <p:cNvPicPr>
            <a:picLocks noChangeAspect="1"/>
          </p:cNvPicPr>
          <p:nvPr/>
        </p:nvPicPr>
        <p:blipFill rotWithShape="1">
          <a:blip r:embed="rId2"/>
          <a:srcRect l="25368" t="18812" r="26953" b="27935"/>
          <a:stretch/>
        </p:blipFill>
        <p:spPr>
          <a:xfrm>
            <a:off x="922713" y="1240489"/>
            <a:ext cx="6939126" cy="4359616"/>
          </a:xfrm>
          <a:prstGeom prst="rect">
            <a:avLst/>
          </a:prstGeom>
        </p:spPr>
      </p:pic>
    </p:spTree>
    <p:extLst>
      <p:ext uri="{BB962C8B-B14F-4D97-AF65-F5344CB8AC3E}">
        <p14:creationId xmlns:p14="http://schemas.microsoft.com/office/powerpoint/2010/main" val="2611623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224444"/>
            <a:ext cx="8856617" cy="1038299"/>
          </a:xfrm>
        </p:spPr>
        <p:txBody>
          <a:bodyPr/>
          <a:lstStyle/>
          <a:p>
            <a:pPr algn="ctr"/>
            <a:r>
              <a:rPr lang="es-ES" sz="3200" b="0" dirty="0">
                <a:latin typeface="Arial Black" panose="020B0A04020102020204" pitchFamily="34" charset="0"/>
              </a:rPr>
              <a:t>Puntos clave a la hora de revisar el tratamiento farmacológico con </a:t>
            </a:r>
            <a:r>
              <a:rPr lang="es-ES" sz="3200" b="0" dirty="0" smtClean="0">
                <a:latin typeface="Arial Black" panose="020B0A04020102020204" pitchFamily="34" charset="0"/>
              </a:rPr>
              <a:t>EPOC</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pic>
        <p:nvPicPr>
          <p:cNvPr id="7" name="Imagen 6"/>
          <p:cNvPicPr>
            <a:picLocks noChangeAspect="1"/>
          </p:cNvPicPr>
          <p:nvPr/>
        </p:nvPicPr>
        <p:blipFill rotWithShape="1">
          <a:blip r:embed="rId2"/>
          <a:srcRect l="25368" t="18812" r="26953" b="76394"/>
          <a:stretch/>
        </p:blipFill>
        <p:spPr>
          <a:xfrm>
            <a:off x="732905" y="1262743"/>
            <a:ext cx="7128934" cy="403219"/>
          </a:xfrm>
          <a:prstGeom prst="rect">
            <a:avLst/>
          </a:prstGeom>
        </p:spPr>
      </p:pic>
      <p:pic>
        <p:nvPicPr>
          <p:cNvPr id="8" name="Imagen 7"/>
          <p:cNvPicPr>
            <a:picLocks noChangeAspect="1"/>
          </p:cNvPicPr>
          <p:nvPr/>
        </p:nvPicPr>
        <p:blipFill rotWithShape="1">
          <a:blip r:embed="rId3"/>
          <a:srcRect l="7805" t="22134" r="26016" b="10636"/>
          <a:stretch/>
        </p:blipFill>
        <p:spPr>
          <a:xfrm>
            <a:off x="732905" y="1668154"/>
            <a:ext cx="7246174" cy="4140750"/>
          </a:xfrm>
          <a:prstGeom prst="rect">
            <a:avLst/>
          </a:prstGeom>
        </p:spPr>
      </p:pic>
    </p:spTree>
    <p:extLst>
      <p:ext uri="{BB962C8B-B14F-4D97-AF65-F5344CB8AC3E}">
        <p14:creationId xmlns:p14="http://schemas.microsoft.com/office/powerpoint/2010/main" val="3858165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86981"/>
            <a:ext cx="8856617" cy="932451"/>
          </a:xfrm>
        </p:spPr>
        <p:txBody>
          <a:bodyPr/>
          <a:lstStyle/>
          <a:p>
            <a:pPr algn="ctr"/>
            <a:r>
              <a:rPr lang="es-ES" sz="3200" b="0" dirty="0" smtClean="0">
                <a:latin typeface="Arial Black" panose="020B0A04020102020204" pitchFamily="34" charset="0"/>
              </a:rPr>
              <a:t>Selección de inhalador</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pic>
        <p:nvPicPr>
          <p:cNvPr id="8" name="Imagen 7"/>
          <p:cNvPicPr>
            <a:picLocks noChangeAspect="1"/>
          </p:cNvPicPr>
          <p:nvPr/>
        </p:nvPicPr>
        <p:blipFill rotWithShape="1">
          <a:blip r:embed="rId2"/>
          <a:srcRect l="23777" t="20438" r="25906" b="19638"/>
          <a:stretch/>
        </p:blipFill>
        <p:spPr>
          <a:xfrm>
            <a:off x="130629" y="952416"/>
            <a:ext cx="8755675" cy="4367730"/>
          </a:xfrm>
          <a:prstGeom prst="rect">
            <a:avLst/>
          </a:prstGeom>
        </p:spPr>
      </p:pic>
    </p:spTree>
    <p:extLst>
      <p:ext uri="{BB962C8B-B14F-4D97-AF65-F5344CB8AC3E}">
        <p14:creationId xmlns:p14="http://schemas.microsoft.com/office/powerpoint/2010/main" val="2784610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Ideas </a:t>
            </a:r>
            <a:r>
              <a:rPr lang="es-ES" sz="3200" b="0" dirty="0">
                <a:latin typeface="Arial Black" panose="020B0A04020102020204" pitchFamily="34" charset="0"/>
              </a:rPr>
              <a:t>clave</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2" name="CuadroTexto 1"/>
          <p:cNvSpPr txBox="1"/>
          <p:nvPr/>
        </p:nvSpPr>
        <p:spPr>
          <a:xfrm>
            <a:off x="931025" y="1737360"/>
            <a:ext cx="7589520" cy="2862322"/>
          </a:xfrm>
          <a:prstGeom prst="rect">
            <a:avLst/>
          </a:prstGeom>
          <a:noFill/>
        </p:spPr>
        <p:txBody>
          <a:bodyPr wrap="square" rtlCol="0">
            <a:spAutoFit/>
          </a:bodyPr>
          <a:lstStyle/>
          <a:p>
            <a:pPr marL="285750" lvl="0" indent="-285750">
              <a:buFont typeface="Arial" panose="020B0604020202020204" pitchFamily="34" charset="0"/>
              <a:buChar char="•"/>
            </a:pPr>
            <a:r>
              <a:rPr lang="es-ES" dirty="0" smtClean="0"/>
              <a:t>En </a:t>
            </a:r>
            <a:r>
              <a:rPr lang="es-ES" dirty="0"/>
              <a:t>general, la </a:t>
            </a:r>
            <a:r>
              <a:rPr lang="es-ES" dirty="0">
                <a:solidFill>
                  <a:srgbClr val="5FB1B6"/>
                </a:solidFill>
              </a:rPr>
              <a:t>terapia inicial </a:t>
            </a:r>
            <a:r>
              <a:rPr lang="es-ES" dirty="0"/>
              <a:t>se basa en el uso de </a:t>
            </a:r>
            <a:r>
              <a:rPr lang="es-ES" dirty="0">
                <a:solidFill>
                  <a:srgbClr val="5FB1B6"/>
                </a:solidFill>
              </a:rPr>
              <a:t>LABA o LAMA en monoterapia.</a:t>
            </a:r>
          </a:p>
          <a:p>
            <a:pPr marL="285750" lvl="0" indent="-285750">
              <a:buFont typeface="Arial" panose="020B0604020202020204" pitchFamily="34" charset="0"/>
              <a:buChar char="•"/>
            </a:pPr>
            <a:r>
              <a:rPr lang="es-ES" dirty="0"/>
              <a:t>Los </a:t>
            </a:r>
            <a:r>
              <a:rPr lang="es-ES" dirty="0">
                <a:solidFill>
                  <a:srgbClr val="5FB1B6"/>
                </a:solidFill>
              </a:rPr>
              <a:t>GCI se recomiendan únicamente para algunos pacientes </a:t>
            </a:r>
            <a:r>
              <a:rPr lang="es-ES" dirty="0"/>
              <a:t>en función del riesgo de exacerbaciones y del recuento de </a:t>
            </a:r>
            <a:r>
              <a:rPr lang="es-ES" dirty="0" err="1"/>
              <a:t>eosinófilos</a:t>
            </a:r>
            <a:r>
              <a:rPr lang="es-ES" dirty="0"/>
              <a:t>.</a:t>
            </a:r>
          </a:p>
          <a:p>
            <a:pPr marL="285750" lvl="0" indent="-285750">
              <a:buFont typeface="Arial" panose="020B0604020202020204" pitchFamily="34" charset="0"/>
              <a:buChar char="•"/>
            </a:pPr>
            <a:r>
              <a:rPr lang="es-ES" dirty="0"/>
              <a:t>La </a:t>
            </a:r>
            <a:r>
              <a:rPr lang="es-ES" dirty="0">
                <a:solidFill>
                  <a:srgbClr val="5FB1B6"/>
                </a:solidFill>
              </a:rPr>
              <a:t>triple terapia </a:t>
            </a:r>
            <a:r>
              <a:rPr lang="es-ES" dirty="0"/>
              <a:t>debe considerarse en pacientes muy seleccionados (</a:t>
            </a:r>
            <a:r>
              <a:rPr lang="es-ES" dirty="0">
                <a:solidFill>
                  <a:srgbClr val="5FB1B6"/>
                </a:solidFill>
              </a:rPr>
              <a:t>exacerbaciones frecuentes, muy sintomáticos</a:t>
            </a:r>
            <a:r>
              <a:rPr lang="es-ES" dirty="0"/>
              <a:t>).  </a:t>
            </a:r>
          </a:p>
          <a:p>
            <a:pPr marL="285750" lvl="0" indent="-285750">
              <a:buFont typeface="Arial" panose="020B0604020202020204" pitchFamily="34" charset="0"/>
              <a:buChar char="•"/>
            </a:pPr>
            <a:r>
              <a:rPr lang="es-ES" dirty="0"/>
              <a:t>Valorar uso de </a:t>
            </a:r>
            <a:r>
              <a:rPr lang="es-ES" dirty="0" err="1">
                <a:solidFill>
                  <a:srgbClr val="5FB1B6"/>
                </a:solidFill>
              </a:rPr>
              <a:t>macrólidos</a:t>
            </a:r>
            <a:r>
              <a:rPr lang="es-ES" dirty="0">
                <a:solidFill>
                  <a:srgbClr val="5FB1B6"/>
                </a:solidFill>
              </a:rPr>
              <a:t> en pacientes con más de 3 exacerbaciones/año que requieren corticoides y al menos una exacerbación</a:t>
            </a:r>
            <a:r>
              <a:rPr lang="es-ES" dirty="0"/>
              <a:t> que requiera </a:t>
            </a:r>
            <a:r>
              <a:rPr lang="es-ES" dirty="0">
                <a:solidFill>
                  <a:srgbClr val="5FB1B6"/>
                </a:solidFill>
              </a:rPr>
              <a:t>hospitalización</a:t>
            </a:r>
            <a:r>
              <a:rPr lang="es-ES" dirty="0"/>
              <a:t>.</a:t>
            </a:r>
          </a:p>
          <a:p>
            <a:endParaRPr lang="es-ES" dirty="0"/>
          </a:p>
        </p:txBody>
      </p:sp>
      <p:pic>
        <p:nvPicPr>
          <p:cNvPr id="6" name="Imagen 5"/>
          <p:cNvPicPr>
            <a:picLocks noChangeAspect="1"/>
          </p:cNvPicPr>
          <p:nvPr/>
        </p:nvPicPr>
        <p:blipFill>
          <a:blip r:embed="rId2"/>
          <a:stretch>
            <a:fillRect/>
          </a:stretch>
        </p:blipFill>
        <p:spPr>
          <a:xfrm>
            <a:off x="1" y="1"/>
            <a:ext cx="1561792" cy="1670858"/>
          </a:xfrm>
          <a:prstGeom prst="rect">
            <a:avLst/>
          </a:prstGeom>
        </p:spPr>
      </p:pic>
      <p:pic>
        <p:nvPicPr>
          <p:cNvPr id="5" name="Imagen 4"/>
          <p:cNvPicPr>
            <a:picLocks noChangeAspect="1"/>
          </p:cNvPicPr>
          <p:nvPr/>
        </p:nvPicPr>
        <p:blipFill rotWithShape="1">
          <a:blip r:embed="rId3"/>
          <a:srcRect l="24751" t="5046" r="27496" b="4388"/>
          <a:stretch/>
        </p:blipFill>
        <p:spPr>
          <a:xfrm>
            <a:off x="1561793" y="4404275"/>
            <a:ext cx="796439" cy="755243"/>
          </a:xfrm>
          <a:prstGeom prst="rect">
            <a:avLst/>
          </a:prstGeom>
        </p:spPr>
      </p:pic>
      <p:sp>
        <p:nvSpPr>
          <p:cNvPr id="7" name="CuadroTexto 6"/>
          <p:cNvSpPr txBox="1"/>
          <p:nvPr/>
        </p:nvSpPr>
        <p:spPr>
          <a:xfrm>
            <a:off x="2358232" y="4480996"/>
            <a:ext cx="5104014" cy="646331"/>
          </a:xfrm>
          <a:prstGeom prst="rect">
            <a:avLst/>
          </a:prstGeom>
          <a:noFill/>
        </p:spPr>
        <p:txBody>
          <a:bodyPr wrap="square" rtlCol="0">
            <a:spAutoFit/>
          </a:bodyPr>
          <a:lstStyle/>
          <a:p>
            <a:r>
              <a:rPr lang="es-ES" dirty="0">
                <a:solidFill>
                  <a:srgbClr val="5FB1B6"/>
                </a:solidFill>
                <a:hlinkClick r:id="rId4"/>
              </a:rPr>
              <a:t>Tabla de principios activos y </a:t>
            </a:r>
            <a:r>
              <a:rPr lang="es-ES" dirty="0" smtClean="0">
                <a:solidFill>
                  <a:srgbClr val="5FB1B6"/>
                </a:solidFill>
                <a:hlinkClick r:id="rId4"/>
              </a:rPr>
              <a:t>dispositivos </a:t>
            </a:r>
            <a:r>
              <a:rPr lang="es-ES" dirty="0">
                <a:solidFill>
                  <a:srgbClr val="5FB1B6"/>
                </a:solidFill>
                <a:hlinkClick r:id="rId4"/>
              </a:rPr>
              <a:t>de inhalación comercializados</a:t>
            </a:r>
            <a:endParaRPr lang="es-ES" dirty="0">
              <a:solidFill>
                <a:srgbClr val="5FB1B6"/>
              </a:solidFill>
            </a:endParaRPr>
          </a:p>
        </p:txBody>
      </p:sp>
    </p:spTree>
    <p:extLst>
      <p:ext uri="{BB962C8B-B14F-4D97-AF65-F5344CB8AC3E}">
        <p14:creationId xmlns:p14="http://schemas.microsoft.com/office/powerpoint/2010/main" val="3123775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6086" y="861399"/>
            <a:ext cx="7281949" cy="1200329"/>
          </a:xfrm>
          <a:prstGeom prst="rect">
            <a:avLst/>
          </a:prstGeom>
        </p:spPr>
        <p:txBody>
          <a:bodyPr wrap="square">
            <a:spAutoFit/>
          </a:bodyPr>
          <a:lstStyle/>
          <a:p>
            <a:pPr algn="ctr" defTabSz="914400">
              <a:lnSpc>
                <a:spcPct val="90000"/>
              </a:lnSpc>
              <a:spcBef>
                <a:spcPct val="0"/>
              </a:spcBef>
            </a:pPr>
            <a:r>
              <a:rPr lang="es-ES" sz="4000" b="1" dirty="0">
                <a:solidFill>
                  <a:srgbClr val="4BACC6"/>
                </a:solidFill>
                <a:latin typeface="Arial Black" pitchFamily="34" charset="0"/>
              </a:rPr>
              <a:t>Para más información y bibliografía…</a:t>
            </a:r>
          </a:p>
        </p:txBody>
      </p:sp>
      <p:sp>
        <p:nvSpPr>
          <p:cNvPr id="3" name="Rectángulo 2"/>
          <p:cNvSpPr/>
          <p:nvPr/>
        </p:nvSpPr>
        <p:spPr>
          <a:xfrm>
            <a:off x="906086" y="3154030"/>
            <a:ext cx="4223592" cy="584775"/>
          </a:xfrm>
          <a:prstGeom prst="rect">
            <a:avLst/>
          </a:prstGeom>
        </p:spPr>
        <p:txBody>
          <a:bodyPr wrap="none">
            <a:spAutoFit/>
          </a:bodyPr>
          <a:lstStyle/>
          <a:p>
            <a:pPr lvl="0"/>
            <a:r>
              <a:rPr lang="es-ES" sz="3200" b="1" dirty="0">
                <a:solidFill>
                  <a:prstClr val="black"/>
                </a:solidFill>
                <a:hlinkClick r:id="rId2"/>
              </a:rPr>
              <a:t>INFAC </a:t>
            </a:r>
            <a:r>
              <a:rPr lang="es-ES" sz="3200" b="1" dirty="0" smtClean="0">
                <a:solidFill>
                  <a:prstClr val="black"/>
                </a:solidFill>
                <a:ea typeface="+mn-lt"/>
                <a:cs typeface="Calibri"/>
                <a:hlinkClick r:id="rId2"/>
              </a:rPr>
              <a:t>2021; </a:t>
            </a:r>
            <a:r>
              <a:rPr lang="es-ES" sz="3200" b="1" dirty="0" err="1">
                <a:solidFill>
                  <a:prstClr val="black"/>
                </a:solidFill>
                <a:ea typeface="+mn-lt"/>
                <a:cs typeface="Calibri"/>
                <a:hlinkClick r:id="rId2"/>
              </a:rPr>
              <a:t>Vol</a:t>
            </a:r>
            <a:r>
              <a:rPr lang="es-ES" sz="3200" b="1" dirty="0">
                <a:solidFill>
                  <a:prstClr val="black"/>
                </a:solidFill>
                <a:ea typeface="+mn-lt"/>
                <a:cs typeface="Calibri"/>
                <a:hlinkClick r:id="rId2"/>
              </a:rPr>
              <a:t> </a:t>
            </a:r>
            <a:r>
              <a:rPr lang="es-ES" sz="3200" b="1" dirty="0" smtClean="0">
                <a:solidFill>
                  <a:prstClr val="black"/>
                </a:solidFill>
                <a:ea typeface="+mn-lt"/>
                <a:cs typeface="Calibri"/>
                <a:hlinkClick r:id="rId2"/>
              </a:rPr>
              <a:t>29 </a:t>
            </a:r>
            <a:r>
              <a:rPr lang="es-ES" sz="3200" b="1" dirty="0">
                <a:solidFill>
                  <a:prstClr val="black"/>
                </a:solidFill>
                <a:ea typeface="+mn-lt"/>
                <a:cs typeface="Calibri"/>
                <a:hlinkClick r:id="rId2"/>
              </a:rPr>
              <a:t>Nº </a:t>
            </a:r>
            <a:r>
              <a:rPr lang="es-ES" sz="3200" b="1" dirty="0" smtClean="0">
                <a:solidFill>
                  <a:prstClr val="black"/>
                </a:solidFill>
                <a:ea typeface="+mn-lt"/>
                <a:cs typeface="Calibri"/>
                <a:hlinkClick r:id="rId2"/>
              </a:rPr>
              <a:t>7</a:t>
            </a:r>
            <a:endParaRPr lang="es-ES" sz="3200" b="1" dirty="0">
              <a:solidFill>
                <a:prstClr val="black"/>
              </a:solidFill>
              <a:cs typeface="Calibri"/>
            </a:endParaRPr>
          </a:p>
        </p:txBody>
      </p:sp>
    </p:spTree>
    <p:extLst>
      <p:ext uri="{BB962C8B-B14F-4D97-AF65-F5344CB8AC3E}">
        <p14:creationId xmlns:p14="http://schemas.microsoft.com/office/powerpoint/2010/main" val="2561654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628650" y="365126"/>
            <a:ext cx="7886700" cy="932451"/>
          </a:xfrm>
        </p:spPr>
        <p:txBody>
          <a:bodyPr/>
          <a:lstStyle/>
          <a:p>
            <a:pPr algn="ctr"/>
            <a:r>
              <a:rPr lang="es-ES" sz="3600" dirty="0">
                <a:latin typeface="Arial Black" panose="020B0A04020102020204" pitchFamily="34" charset="0"/>
              </a:rPr>
              <a:t>INTRODUCCIÓN</a:t>
            </a:r>
          </a:p>
        </p:txBody>
      </p:sp>
      <p:sp>
        <p:nvSpPr>
          <p:cNvPr id="4" name="Subtítulo 2"/>
          <p:cNvSpPr txBox="1">
            <a:spLocks/>
          </p:cNvSpPr>
          <p:nvPr/>
        </p:nvSpPr>
        <p:spPr>
          <a:xfrm>
            <a:off x="391886" y="1088571"/>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smtClean="0"/>
              <a:t>Alta </a:t>
            </a:r>
            <a:r>
              <a:rPr lang="es-ES" dirty="0"/>
              <a:t>prevalencia </a:t>
            </a:r>
            <a:r>
              <a:rPr lang="es-ES" dirty="0" smtClean="0"/>
              <a:t> y elevada </a:t>
            </a:r>
            <a:r>
              <a:rPr lang="es-ES" dirty="0"/>
              <a:t>morbimortalidad. </a:t>
            </a:r>
            <a:endParaRPr lang="es-ES" dirty="0" smtClean="0"/>
          </a:p>
          <a:p>
            <a:endParaRPr lang="es-ES" dirty="0" smtClean="0"/>
          </a:p>
          <a:p>
            <a:r>
              <a:rPr lang="es-ES" b="1" dirty="0">
                <a:solidFill>
                  <a:srgbClr val="5FB1B6"/>
                </a:solidFill>
                <a:ea typeface="+mj-ea"/>
                <a:cs typeface="Arial" panose="020B0604020202020204" pitchFamily="34" charset="0"/>
              </a:rPr>
              <a:t>Prevalencia de EPOC </a:t>
            </a:r>
            <a:r>
              <a:rPr lang="es-ES" dirty="0"/>
              <a:t>e</a:t>
            </a:r>
            <a:r>
              <a:rPr lang="es-ES" dirty="0" smtClean="0"/>
              <a:t>n </a:t>
            </a:r>
            <a:r>
              <a:rPr lang="es-ES" dirty="0"/>
              <a:t>el País </a:t>
            </a:r>
            <a:r>
              <a:rPr lang="es-ES" dirty="0" smtClean="0"/>
              <a:t>Vasco: </a:t>
            </a:r>
            <a:r>
              <a:rPr lang="es-ES" b="1" dirty="0">
                <a:solidFill>
                  <a:srgbClr val="5FB1B6"/>
                </a:solidFill>
                <a:ea typeface="+mj-ea"/>
                <a:cs typeface="Arial" panose="020B0604020202020204" pitchFamily="34" charset="0"/>
              </a:rPr>
              <a:t>10,1%</a:t>
            </a:r>
            <a:r>
              <a:rPr lang="es-ES" dirty="0"/>
              <a:t>, con un </a:t>
            </a:r>
            <a:r>
              <a:rPr lang="es-ES" b="1" dirty="0" err="1">
                <a:solidFill>
                  <a:srgbClr val="5FB1B6"/>
                </a:solidFill>
                <a:ea typeface="+mj-ea"/>
                <a:cs typeface="Arial" panose="020B0604020202020204" pitchFamily="34" charset="0"/>
              </a:rPr>
              <a:t>infradiagnóstico</a:t>
            </a:r>
            <a:r>
              <a:rPr lang="es-ES" dirty="0"/>
              <a:t> estimado del 60,7</a:t>
            </a:r>
            <a:r>
              <a:rPr lang="es-ES" dirty="0" smtClean="0"/>
              <a:t>% (prevalencia </a:t>
            </a:r>
            <a:r>
              <a:rPr lang="es-ES" dirty="0"/>
              <a:t>observada en el registro en historia </a:t>
            </a:r>
            <a:r>
              <a:rPr lang="es-ES" dirty="0" smtClean="0"/>
              <a:t>clínica: </a:t>
            </a:r>
            <a:r>
              <a:rPr lang="es-ES" dirty="0"/>
              <a:t>5,4</a:t>
            </a:r>
            <a:r>
              <a:rPr lang="es-ES" dirty="0" smtClean="0"/>
              <a:t>%).</a:t>
            </a:r>
          </a:p>
          <a:p>
            <a:endParaRPr lang="es-ES" dirty="0"/>
          </a:p>
          <a:p>
            <a:r>
              <a:rPr lang="es-ES" dirty="0" smtClean="0"/>
              <a:t>80</a:t>
            </a:r>
            <a:r>
              <a:rPr lang="es-ES" dirty="0"/>
              <a:t>% de los pacientes con EPOC se controlan en </a:t>
            </a:r>
            <a:r>
              <a:rPr lang="es-ES" b="1" dirty="0">
                <a:solidFill>
                  <a:srgbClr val="5FB1B6"/>
                </a:solidFill>
                <a:ea typeface="+mj-ea"/>
                <a:cs typeface="Arial" panose="020B0604020202020204" pitchFamily="34" charset="0"/>
              </a:rPr>
              <a:t>atención primaria</a:t>
            </a:r>
            <a:r>
              <a:rPr lang="es-ES" dirty="0"/>
              <a:t>, </a:t>
            </a:r>
            <a:r>
              <a:rPr lang="es-ES" dirty="0" smtClean="0"/>
              <a:t>(10</a:t>
            </a:r>
            <a:r>
              <a:rPr lang="es-ES" dirty="0"/>
              <a:t>% del volumen </a:t>
            </a:r>
            <a:r>
              <a:rPr lang="es-ES" dirty="0" smtClean="0"/>
              <a:t>asistencial) con </a:t>
            </a:r>
            <a:r>
              <a:rPr lang="es-ES" dirty="0"/>
              <a:t>un coste imputable </a:t>
            </a:r>
            <a:r>
              <a:rPr lang="es-ES" dirty="0" smtClean="0"/>
              <a:t>&gt;750 </a:t>
            </a:r>
            <a:r>
              <a:rPr lang="es-ES" dirty="0"/>
              <a:t>millones de euros al </a:t>
            </a:r>
            <a:r>
              <a:rPr lang="es-ES" dirty="0" smtClean="0"/>
              <a:t>año. </a:t>
            </a:r>
          </a:p>
        </p:txBody>
      </p:sp>
    </p:spTree>
    <p:extLst>
      <p:ext uri="{BB962C8B-B14F-4D97-AF65-F5344CB8AC3E}">
        <p14:creationId xmlns:p14="http://schemas.microsoft.com/office/powerpoint/2010/main" val="1695045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91886" y="452212"/>
            <a:ext cx="8473440" cy="932451"/>
          </a:xfrm>
        </p:spPr>
        <p:txBody>
          <a:bodyPr/>
          <a:lstStyle/>
          <a:p>
            <a:pPr algn="ctr"/>
            <a:r>
              <a:rPr lang="es-ES" sz="3200" dirty="0">
                <a:latin typeface="Arial Black" panose="020B0A04020102020204" pitchFamily="34" charset="0"/>
              </a:rPr>
              <a:t>TRATAMIENTO FARMACOLÓGICO</a:t>
            </a:r>
          </a:p>
        </p:txBody>
      </p:sp>
      <p:sp>
        <p:nvSpPr>
          <p:cNvPr id="4" name="Subtítulo 2"/>
          <p:cNvSpPr txBox="1">
            <a:spLocks/>
          </p:cNvSpPr>
          <p:nvPr/>
        </p:nvSpPr>
        <p:spPr>
          <a:xfrm>
            <a:off x="391886" y="1384663"/>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r>
              <a:rPr lang="es-ES" dirty="0"/>
              <a:t>El objetivo del tratamiento es reducir los síntomas, la frecuencia y gravedad de las exacerbaciones y mejorar el estado de salud y la tolerancia al ejercicio. </a:t>
            </a:r>
            <a:endParaRPr lang="es-ES" dirty="0" smtClean="0"/>
          </a:p>
          <a:p>
            <a:pPr marL="342900" indent="-342900" algn="just"/>
            <a:endParaRPr lang="es-ES" dirty="0" smtClean="0"/>
          </a:p>
          <a:p>
            <a:r>
              <a:rPr lang="es-ES" dirty="0" smtClean="0">
                <a:solidFill>
                  <a:srgbClr val="5FB1B6"/>
                </a:solidFill>
              </a:rPr>
              <a:t>Guía </a:t>
            </a:r>
            <a:r>
              <a:rPr lang="es-ES" dirty="0">
                <a:solidFill>
                  <a:srgbClr val="5FB1B6"/>
                </a:solidFill>
              </a:rPr>
              <a:t>GOLD 2021 </a:t>
            </a:r>
            <a:r>
              <a:rPr lang="es-ES" dirty="0"/>
              <a:t>diferencia el algoritmo de tratamiento farmacológico </a:t>
            </a:r>
            <a:r>
              <a:rPr lang="es-ES" dirty="0" smtClean="0"/>
              <a:t>en: </a:t>
            </a:r>
          </a:p>
          <a:p>
            <a:pPr marL="914400" lvl="1" indent="-457200">
              <a:buFont typeface="+mj-lt"/>
              <a:buAutoNum type="arabicPeriod"/>
            </a:pPr>
            <a:r>
              <a:rPr lang="es-ES" dirty="0" smtClean="0">
                <a:solidFill>
                  <a:srgbClr val="5FB1B6"/>
                </a:solidFill>
              </a:rPr>
              <a:t>Inicio</a:t>
            </a:r>
            <a:r>
              <a:rPr lang="es-ES" dirty="0" smtClean="0"/>
              <a:t>: basado </a:t>
            </a:r>
            <a:r>
              <a:rPr lang="es-ES" dirty="0"/>
              <a:t>en la clasificación </a:t>
            </a:r>
            <a:r>
              <a:rPr lang="es-ES" dirty="0" smtClean="0"/>
              <a:t>ABCD.</a:t>
            </a:r>
          </a:p>
          <a:p>
            <a:pPr marL="914400" lvl="1" indent="-457200">
              <a:buFont typeface="+mj-lt"/>
              <a:buAutoNum type="arabicPeriod"/>
            </a:pPr>
            <a:r>
              <a:rPr lang="es-ES" dirty="0" smtClean="0">
                <a:solidFill>
                  <a:srgbClr val="5FB1B6"/>
                </a:solidFill>
              </a:rPr>
              <a:t>Seguimiento</a:t>
            </a:r>
            <a:r>
              <a:rPr lang="es-ES" dirty="0" smtClean="0"/>
              <a:t>: ajuste teniendo </a:t>
            </a:r>
            <a:r>
              <a:rPr lang="es-ES" dirty="0"/>
              <a:t>en cuenta el síntoma predominante: disnea o </a:t>
            </a:r>
            <a:r>
              <a:rPr lang="es-ES" dirty="0" smtClean="0"/>
              <a:t>exacerbaciones. </a:t>
            </a:r>
            <a:endParaRPr lang="es-ES" dirty="0"/>
          </a:p>
          <a:p>
            <a:pPr marL="342900" indent="-342900" algn="just"/>
            <a:endParaRPr lang="eu-ES" dirty="0"/>
          </a:p>
        </p:txBody>
      </p:sp>
    </p:spTree>
    <p:extLst>
      <p:ext uri="{BB962C8B-B14F-4D97-AF65-F5344CB8AC3E}">
        <p14:creationId xmlns:p14="http://schemas.microsoft.com/office/powerpoint/2010/main" val="579243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91885" y="574132"/>
            <a:ext cx="8473440" cy="932451"/>
          </a:xfrm>
        </p:spPr>
        <p:txBody>
          <a:bodyPr/>
          <a:lstStyle/>
          <a:p>
            <a:pPr algn="ctr"/>
            <a:r>
              <a:rPr lang="es-ES" sz="3200" dirty="0" smtClean="0">
                <a:latin typeface="Arial Black" panose="020B0A04020102020204" pitchFamily="34" charset="0"/>
              </a:rPr>
              <a:t>SELECCIÓN DEL TRATAMIENTO INICIAL</a:t>
            </a:r>
            <a:br>
              <a:rPr lang="es-ES" sz="3200" dirty="0" smtClean="0">
                <a:latin typeface="Arial Black" panose="020B0A04020102020204" pitchFamily="34" charset="0"/>
              </a:rPr>
            </a:br>
            <a:endParaRPr lang="es-ES" sz="2400" dirty="0">
              <a:latin typeface="Arial Black" panose="020B0A04020102020204" pitchFamily="34" charset="0"/>
            </a:endParaRPr>
          </a:p>
        </p:txBody>
      </p:sp>
      <p:sp>
        <p:nvSpPr>
          <p:cNvPr id="2" name="Rectángulo 1"/>
          <p:cNvSpPr/>
          <p:nvPr/>
        </p:nvSpPr>
        <p:spPr>
          <a:xfrm>
            <a:off x="514399" y="1506583"/>
            <a:ext cx="8350926" cy="3416320"/>
          </a:xfrm>
          <a:prstGeom prst="rect">
            <a:avLst/>
          </a:prstGeom>
        </p:spPr>
        <p:txBody>
          <a:bodyPr wrap="square">
            <a:spAutoFit/>
          </a:bodyPr>
          <a:lstStyle/>
          <a:p>
            <a:pPr marL="285750" indent="-285750">
              <a:buFont typeface="Arial" panose="020B0604020202020204" pitchFamily="34" charset="0"/>
              <a:buChar char="•"/>
            </a:pPr>
            <a:r>
              <a:rPr lang="es-ES" b="1" dirty="0">
                <a:solidFill>
                  <a:srgbClr val="5FB1B6"/>
                </a:solidFill>
              </a:rPr>
              <a:t>N</a:t>
            </a:r>
            <a:r>
              <a:rPr lang="es-ES" b="1" dirty="0" smtClean="0">
                <a:solidFill>
                  <a:srgbClr val="5FB1B6"/>
                </a:solidFill>
              </a:rPr>
              <a:t>o </a:t>
            </a:r>
            <a:r>
              <a:rPr lang="es-ES" b="1" dirty="0">
                <a:solidFill>
                  <a:srgbClr val="5FB1B6"/>
                </a:solidFill>
              </a:rPr>
              <a:t>hay evidencia de alta calidad </a:t>
            </a:r>
            <a:r>
              <a:rPr lang="es-ES" dirty="0"/>
              <a:t>para guiar las decisiones en el </a:t>
            </a:r>
            <a:r>
              <a:rPr lang="es-ES" b="1" dirty="0">
                <a:solidFill>
                  <a:srgbClr val="5FB1B6"/>
                </a:solidFill>
              </a:rPr>
              <a:t>tratamiento inicial </a:t>
            </a:r>
            <a:r>
              <a:rPr lang="es-ES" dirty="0"/>
              <a:t>de pacientes recién diagnosticados de </a:t>
            </a:r>
            <a:r>
              <a:rPr lang="es-ES" dirty="0" smtClean="0"/>
              <a:t>EPOC. (El </a:t>
            </a:r>
            <a:r>
              <a:rPr lang="es-ES" dirty="0"/>
              <a:t>impacto </a:t>
            </a:r>
            <a:r>
              <a:rPr lang="es-ES" dirty="0" smtClean="0"/>
              <a:t>en </a:t>
            </a:r>
            <a:r>
              <a:rPr lang="es-ES" dirty="0"/>
              <a:t>los grupos específicos ABCD ha sido evaluado, en el mejor de los casos, a través de análisis post-hoc </a:t>
            </a:r>
            <a:r>
              <a:rPr lang="es-ES" dirty="0" smtClean="0"/>
              <a:t>a </a:t>
            </a:r>
            <a:r>
              <a:rPr lang="es-ES" dirty="0"/>
              <a:t>posteriori</a:t>
            </a:r>
            <a:r>
              <a:rPr lang="es-ES" dirty="0" smtClean="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La </a:t>
            </a:r>
            <a:r>
              <a:rPr lang="es-ES" dirty="0"/>
              <a:t>guía GOLD </a:t>
            </a:r>
            <a:r>
              <a:rPr lang="es-ES" b="1" dirty="0">
                <a:solidFill>
                  <a:srgbClr val="5FB1B6"/>
                </a:solidFill>
              </a:rPr>
              <a:t>no utiliza la clasificación por </a:t>
            </a:r>
            <a:r>
              <a:rPr lang="es-ES" b="1" dirty="0" smtClean="0">
                <a:solidFill>
                  <a:srgbClr val="5FB1B6"/>
                </a:solidFill>
              </a:rPr>
              <a:t>fenotipo</a:t>
            </a:r>
            <a:r>
              <a:rPr lang="es-ES" dirty="0" smtClean="0"/>
              <a:t>: aunque </a:t>
            </a:r>
            <a:r>
              <a:rPr lang="es-ES" dirty="0"/>
              <a:t>la gravedad en la caída del FEV1 se asocia a aumento del riesgo de exacerbaciones, el FEV1 por sí solo no lo predice en un paciente concreto, por lo que no se incluye en la clasificación </a:t>
            </a:r>
            <a:r>
              <a:rPr lang="es-ES" dirty="0" smtClean="0"/>
              <a:t>ABCD.</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R</a:t>
            </a:r>
            <a:r>
              <a:rPr lang="es-ES" dirty="0" smtClean="0"/>
              <a:t>ecomienda </a:t>
            </a:r>
            <a:r>
              <a:rPr lang="es-ES" dirty="0"/>
              <a:t>la </a:t>
            </a:r>
            <a:r>
              <a:rPr lang="es-ES" b="1" dirty="0">
                <a:solidFill>
                  <a:srgbClr val="5FB1B6"/>
                </a:solidFill>
              </a:rPr>
              <a:t>reducción de la carga terapéutica</a:t>
            </a:r>
            <a:r>
              <a:rPr lang="es-ES" dirty="0"/>
              <a:t>, considerando de elección la monoterapia en la mayoría de los pacientes, salvo presencia de disnea intensa o exacerbaciones. </a:t>
            </a:r>
            <a:endParaRPr lang="es-ES" dirty="0" smtClean="0"/>
          </a:p>
        </p:txBody>
      </p:sp>
    </p:spTree>
    <p:extLst>
      <p:ext uri="{BB962C8B-B14F-4D97-AF65-F5344CB8AC3E}">
        <p14:creationId xmlns:p14="http://schemas.microsoft.com/office/powerpoint/2010/main" val="3253665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0" y="28879"/>
            <a:ext cx="9144000" cy="932451"/>
          </a:xfrm>
        </p:spPr>
        <p:txBody>
          <a:bodyPr/>
          <a:lstStyle/>
          <a:p>
            <a:pPr algn="ctr"/>
            <a:r>
              <a:rPr lang="es-ES" sz="3200" dirty="0" smtClean="0">
                <a:latin typeface="Arial Black" panose="020B0A04020102020204" pitchFamily="34" charset="0"/>
              </a:rPr>
              <a:t>SELECCIÓN DEL TRATAMIENTO INICIAL</a:t>
            </a:r>
            <a:endParaRPr lang="es-ES" sz="3200" dirty="0">
              <a:latin typeface="Arial Black" panose="020B0A04020102020204" pitchFamily="34" charset="0"/>
            </a:endParaRPr>
          </a:p>
        </p:txBody>
      </p:sp>
      <p:pic>
        <p:nvPicPr>
          <p:cNvPr id="2" name="Imagen 1"/>
          <p:cNvPicPr>
            <a:picLocks noChangeAspect="1"/>
          </p:cNvPicPr>
          <p:nvPr/>
        </p:nvPicPr>
        <p:blipFill>
          <a:blip r:embed="rId3"/>
          <a:stretch>
            <a:fillRect/>
          </a:stretch>
        </p:blipFill>
        <p:spPr>
          <a:xfrm>
            <a:off x="473825" y="961331"/>
            <a:ext cx="8171411" cy="4067870"/>
          </a:xfrm>
          <a:prstGeom prst="rect">
            <a:avLst/>
          </a:prstGeom>
        </p:spPr>
      </p:pic>
    </p:spTree>
    <p:extLst>
      <p:ext uri="{BB962C8B-B14F-4D97-AF65-F5344CB8AC3E}">
        <p14:creationId xmlns:p14="http://schemas.microsoft.com/office/powerpoint/2010/main" val="596715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0" y="299812"/>
            <a:ext cx="9144000" cy="932451"/>
          </a:xfrm>
        </p:spPr>
        <p:txBody>
          <a:bodyPr/>
          <a:lstStyle/>
          <a:p>
            <a:pPr algn="ctr"/>
            <a:r>
              <a:rPr lang="es-ES" sz="3200" dirty="0" smtClean="0">
                <a:latin typeface="Arial Black" panose="020B0A04020102020204" pitchFamily="34" charset="0"/>
              </a:rPr>
              <a:t>SEGUIMIENTO </a:t>
            </a:r>
            <a:r>
              <a:rPr lang="es-ES" sz="3200" dirty="0">
                <a:latin typeface="Arial Black" panose="020B0A04020102020204" pitchFamily="34" charset="0"/>
              </a:rPr>
              <a:t>DEL TRATAMIENTO FARMACOLÓGICO EN EPOC </a:t>
            </a:r>
            <a:r>
              <a:rPr lang="es-ES" sz="3200" dirty="0" smtClean="0">
                <a:latin typeface="Arial Black" panose="020B0A04020102020204" pitchFamily="34" charset="0"/>
              </a:rPr>
              <a:t>ESTABLE</a:t>
            </a:r>
            <a:endParaRPr lang="es-ES" sz="320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409303" y="1386115"/>
            <a:ext cx="8456023" cy="36750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800" dirty="0"/>
              <a:t>Tras el tratamiento inicial, </a:t>
            </a:r>
            <a:r>
              <a:rPr lang="es-ES" sz="1800" dirty="0" smtClean="0"/>
              <a:t>debe </a:t>
            </a:r>
            <a:r>
              <a:rPr lang="es-ES" sz="1800" dirty="0" smtClean="0">
                <a:solidFill>
                  <a:srgbClr val="5FB1B6"/>
                </a:solidFill>
              </a:rPr>
              <a:t>reevaluarse </a:t>
            </a:r>
            <a:r>
              <a:rPr lang="es-ES" sz="1800" dirty="0">
                <a:solidFill>
                  <a:srgbClr val="5FB1B6"/>
                </a:solidFill>
              </a:rPr>
              <a:t>periódicamente </a:t>
            </a:r>
            <a:r>
              <a:rPr lang="es-ES" sz="1800" dirty="0"/>
              <a:t>para comprobar si se logran los objetivos e identificar posibles problemas. </a:t>
            </a:r>
            <a:endParaRPr lang="es-ES" sz="1800" dirty="0" smtClean="0"/>
          </a:p>
          <a:p>
            <a:pPr algn="just"/>
            <a:r>
              <a:rPr lang="es-ES" sz="1800" dirty="0" smtClean="0"/>
              <a:t>Se </a:t>
            </a:r>
            <a:r>
              <a:rPr lang="es-ES" sz="1800" dirty="0"/>
              <a:t>pueden requerir </a:t>
            </a:r>
            <a:r>
              <a:rPr lang="es-ES" sz="1800" dirty="0">
                <a:solidFill>
                  <a:srgbClr val="5FB1B6"/>
                </a:solidFill>
              </a:rPr>
              <a:t>ajustes al inicio del tratamiento o tras años </a:t>
            </a:r>
            <a:r>
              <a:rPr lang="es-ES" sz="1800" dirty="0"/>
              <a:t>de seguimiento. </a:t>
            </a:r>
            <a:endParaRPr lang="es-ES" sz="1800" dirty="0" smtClean="0"/>
          </a:p>
          <a:p>
            <a:pPr algn="just"/>
            <a:r>
              <a:rPr lang="es-ES" sz="1800" dirty="0" smtClean="0"/>
              <a:t>Antes </a:t>
            </a:r>
            <a:r>
              <a:rPr lang="es-ES" sz="1800" dirty="0"/>
              <a:t>de realizar cualquier cambio, se debe </a:t>
            </a:r>
            <a:r>
              <a:rPr lang="es-ES" sz="1800" dirty="0">
                <a:solidFill>
                  <a:srgbClr val="5FB1B6"/>
                </a:solidFill>
              </a:rPr>
              <a:t>valorar la técnica de la inhalación y su adherencia</a:t>
            </a:r>
            <a:r>
              <a:rPr lang="es-ES" sz="1800" dirty="0"/>
              <a:t>, así como revisar el </a:t>
            </a:r>
            <a:r>
              <a:rPr lang="es-ES" sz="1800" dirty="0">
                <a:solidFill>
                  <a:srgbClr val="5FB1B6"/>
                </a:solidFill>
              </a:rPr>
              <a:t>tratamiento no farmacológico</a:t>
            </a:r>
            <a:r>
              <a:rPr lang="es-ES" sz="1800" dirty="0"/>
              <a:t>. </a:t>
            </a:r>
            <a:endParaRPr lang="es-ES" sz="1800" dirty="0" smtClean="0"/>
          </a:p>
          <a:p>
            <a:pPr algn="just"/>
            <a:r>
              <a:rPr lang="es-ES" sz="1800" dirty="0"/>
              <a:t>V</a:t>
            </a:r>
            <a:r>
              <a:rPr lang="es-ES" sz="1800" dirty="0" smtClean="0"/>
              <a:t>alorar </a:t>
            </a:r>
            <a:r>
              <a:rPr lang="es-ES" sz="1800" dirty="0"/>
              <a:t>cuál es el </a:t>
            </a:r>
            <a:r>
              <a:rPr lang="es-ES" sz="1800" dirty="0">
                <a:solidFill>
                  <a:srgbClr val="5FB1B6"/>
                </a:solidFill>
              </a:rPr>
              <a:t>síntoma predominante: la disnea </a:t>
            </a:r>
            <a:r>
              <a:rPr lang="es-ES" sz="1800" dirty="0"/>
              <a:t>(o limitación de ejercicio) </a:t>
            </a:r>
            <a:r>
              <a:rPr lang="es-ES" sz="1800" dirty="0">
                <a:solidFill>
                  <a:srgbClr val="5FB1B6"/>
                </a:solidFill>
              </a:rPr>
              <a:t>o las exacerbaciones</a:t>
            </a:r>
            <a:r>
              <a:rPr lang="es-ES" sz="1800" dirty="0"/>
              <a:t>. En caso de que sean ambos, se tratarán como predominante las exacerbaciones. </a:t>
            </a:r>
            <a:endParaRPr lang="es-ES" sz="1800" dirty="0" smtClean="0"/>
          </a:p>
          <a:p>
            <a:pPr algn="just"/>
            <a:r>
              <a:rPr lang="es-ES" sz="1800" dirty="0" smtClean="0"/>
              <a:t>El </a:t>
            </a:r>
            <a:r>
              <a:rPr lang="es-ES" sz="1800" dirty="0"/>
              <a:t>ajuste del tratamiento incluye tanto la </a:t>
            </a:r>
            <a:r>
              <a:rPr lang="es-ES" sz="1800" dirty="0">
                <a:solidFill>
                  <a:srgbClr val="5FB1B6"/>
                </a:solidFill>
              </a:rPr>
              <a:t>escalada como la desescalada</a:t>
            </a:r>
            <a:r>
              <a:rPr lang="es-ES" sz="1800" dirty="0"/>
              <a:t>, el cambio de </a:t>
            </a:r>
            <a:r>
              <a:rPr lang="es-ES" sz="1800" dirty="0">
                <a:solidFill>
                  <a:srgbClr val="5FB1B6"/>
                </a:solidFill>
              </a:rPr>
              <a:t>tipo de inhalador</a:t>
            </a:r>
            <a:r>
              <a:rPr lang="es-ES" sz="1800" dirty="0"/>
              <a:t>, el </a:t>
            </a:r>
            <a:r>
              <a:rPr lang="es-ES" sz="1800" dirty="0">
                <a:solidFill>
                  <a:srgbClr val="5FB1B6"/>
                </a:solidFill>
              </a:rPr>
              <a:t>cambio de molécula </a:t>
            </a:r>
            <a:r>
              <a:rPr lang="es-ES" sz="1800" dirty="0"/>
              <a:t>dentro del mismo grupo terapéutico y la evaluación de posibles </a:t>
            </a:r>
            <a:r>
              <a:rPr lang="es-ES" sz="1800" dirty="0">
                <a:solidFill>
                  <a:srgbClr val="5FB1B6"/>
                </a:solidFill>
              </a:rPr>
              <a:t>efectos adversos</a:t>
            </a:r>
            <a:r>
              <a:rPr lang="es-ES" sz="1800" dirty="0"/>
              <a:t>. </a:t>
            </a:r>
            <a:endParaRPr lang="es-ES" sz="1800" dirty="0" smtClean="0"/>
          </a:p>
          <a:p>
            <a:pPr algn="just"/>
            <a:r>
              <a:rPr lang="es-ES" sz="1800" dirty="0" smtClean="0"/>
              <a:t>La </a:t>
            </a:r>
            <a:r>
              <a:rPr lang="es-ES" sz="1800" dirty="0"/>
              <a:t>guía GOLD reconoce que </a:t>
            </a:r>
            <a:r>
              <a:rPr lang="es-ES" sz="1800" dirty="0">
                <a:solidFill>
                  <a:srgbClr val="5FB1B6"/>
                </a:solidFill>
              </a:rPr>
              <a:t>ni la escalada ni la desescalada de tratamiento se han evaluado de forma sistemática</a:t>
            </a:r>
            <a:r>
              <a:rPr lang="es-ES" sz="1800" dirty="0"/>
              <a:t>, salvo para el caso de los </a:t>
            </a:r>
            <a:r>
              <a:rPr lang="es-ES" sz="1800" dirty="0" smtClean="0"/>
              <a:t>GCI. </a:t>
            </a:r>
            <a:endParaRPr lang="es-ES" sz="1800" dirty="0"/>
          </a:p>
        </p:txBody>
      </p:sp>
    </p:spTree>
    <p:extLst>
      <p:ext uri="{BB962C8B-B14F-4D97-AF65-F5344CB8AC3E}">
        <p14:creationId xmlns:p14="http://schemas.microsoft.com/office/powerpoint/2010/main" val="883060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7727" t="22929" r="62273" b="35758"/>
          <a:stretch/>
        </p:blipFill>
        <p:spPr>
          <a:xfrm>
            <a:off x="86596" y="822961"/>
            <a:ext cx="4485404" cy="4460240"/>
          </a:xfrm>
          <a:prstGeom prst="rect">
            <a:avLst/>
          </a:prstGeom>
        </p:spPr>
      </p:pic>
      <p:sp>
        <p:nvSpPr>
          <p:cNvPr id="5" name="Título 1"/>
          <p:cNvSpPr>
            <a:spLocks noGrp="1"/>
          </p:cNvSpPr>
          <p:nvPr>
            <p:ph type="title"/>
          </p:nvPr>
        </p:nvSpPr>
        <p:spPr>
          <a:xfrm>
            <a:off x="0" y="28879"/>
            <a:ext cx="9144000" cy="932451"/>
          </a:xfrm>
        </p:spPr>
        <p:txBody>
          <a:bodyPr/>
          <a:lstStyle/>
          <a:p>
            <a:pPr algn="ctr"/>
            <a:r>
              <a:rPr lang="es-ES" sz="3200" dirty="0" smtClean="0">
                <a:latin typeface="Arial Black" panose="020B0A04020102020204" pitchFamily="34" charset="0"/>
              </a:rPr>
              <a:t>SEGUIMIENTO DEL TRATAMIENTO</a:t>
            </a:r>
            <a:endParaRPr lang="es-ES" sz="3200" dirty="0">
              <a:latin typeface="Arial Black" panose="020B0A04020102020204" pitchFamily="34" charset="0"/>
            </a:endParaRPr>
          </a:p>
        </p:txBody>
      </p:sp>
      <p:sp>
        <p:nvSpPr>
          <p:cNvPr id="6" name="CuadroTexto 5"/>
          <p:cNvSpPr txBox="1"/>
          <p:nvPr/>
        </p:nvSpPr>
        <p:spPr>
          <a:xfrm>
            <a:off x="4658596" y="667812"/>
            <a:ext cx="4572000" cy="4770537"/>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p>
            <a:r>
              <a:rPr lang="es-ES" b="1" dirty="0" smtClean="0"/>
              <a:t>Tras </a:t>
            </a:r>
            <a:r>
              <a:rPr lang="es-ES" b="1" dirty="0"/>
              <a:t>descartar que la disnea es por causas distintas a la </a:t>
            </a:r>
            <a:r>
              <a:rPr lang="es-ES" b="1" dirty="0" smtClean="0"/>
              <a:t>EPOC</a:t>
            </a:r>
            <a:r>
              <a:rPr lang="es-ES" dirty="0" smtClean="0"/>
              <a:t>:</a:t>
            </a:r>
          </a:p>
          <a:p>
            <a:pPr marL="285750" indent="-285750">
              <a:buFont typeface="Arial" panose="020B0604020202020204" pitchFamily="34" charset="0"/>
              <a:buChar char="•"/>
            </a:pPr>
            <a:r>
              <a:rPr lang="es-ES" dirty="0" smtClean="0"/>
              <a:t>En </a:t>
            </a:r>
            <a:r>
              <a:rPr lang="es-ES" dirty="0"/>
              <a:t>pacientes con un broncodilatador </a:t>
            </a:r>
            <a:r>
              <a:rPr lang="es-ES" dirty="0" smtClean="0"/>
              <a:t>: </a:t>
            </a:r>
            <a:r>
              <a:rPr lang="es-ES" dirty="0"/>
              <a:t>dos broncodilatadores. </a:t>
            </a:r>
            <a:endParaRPr lang="es-ES" dirty="0" smtClean="0"/>
          </a:p>
          <a:p>
            <a:pPr marL="285750" indent="-285750">
              <a:buFont typeface="Arial" panose="020B0604020202020204" pitchFamily="34" charset="0"/>
              <a:buChar char="•"/>
            </a:pPr>
            <a:r>
              <a:rPr lang="es-ES" dirty="0" smtClean="0"/>
              <a:t>Si 2º </a:t>
            </a:r>
            <a:r>
              <a:rPr lang="es-ES" dirty="0"/>
              <a:t>broncodilatador no mejora los </a:t>
            </a:r>
            <a:r>
              <a:rPr lang="es-ES" dirty="0" smtClean="0"/>
              <a:t>síntomas: </a:t>
            </a:r>
            <a:r>
              <a:rPr lang="es-ES" dirty="0"/>
              <a:t>volver </a:t>
            </a:r>
            <a:r>
              <a:rPr lang="es-ES" dirty="0" smtClean="0"/>
              <a:t>a </a:t>
            </a:r>
            <a:r>
              <a:rPr lang="es-ES" dirty="0"/>
              <a:t>la monoterapia. También se puede considerar el cambio de dispositivo o de molécula.</a:t>
            </a:r>
          </a:p>
          <a:p>
            <a:pPr marL="285750" indent="-285750">
              <a:buFont typeface="Arial" panose="020B0604020202020204" pitchFamily="34" charset="0"/>
              <a:buChar char="•"/>
            </a:pPr>
            <a:r>
              <a:rPr lang="es-ES" dirty="0"/>
              <a:t>En pacientes con </a:t>
            </a:r>
            <a:r>
              <a:rPr lang="es-ES" dirty="0" smtClean="0"/>
              <a:t>LABA/GCI: añadir LAMA.</a:t>
            </a:r>
          </a:p>
          <a:p>
            <a:pPr marL="285750" indent="-285750">
              <a:buFont typeface="Arial" panose="020B0604020202020204" pitchFamily="34" charset="0"/>
              <a:buChar char="•"/>
            </a:pPr>
            <a:r>
              <a:rPr lang="es-ES" dirty="0" smtClean="0"/>
              <a:t>Alternativa: </a:t>
            </a:r>
            <a:r>
              <a:rPr lang="es-ES" dirty="0"/>
              <a:t>cambiar de LABA/GCI a LABA/LAMA si la indicación para GCI fue inadecuada </a:t>
            </a:r>
            <a:r>
              <a:rPr lang="es-ES" sz="1600" dirty="0"/>
              <a:t>(</a:t>
            </a:r>
            <a:r>
              <a:rPr lang="es-ES" sz="1600" dirty="0" smtClean="0"/>
              <a:t>p. ej. </a:t>
            </a:r>
            <a:r>
              <a:rPr lang="es-ES" sz="1600" dirty="0"/>
              <a:t>si se utilizaron los GCI para tratar síntomas sin historia de exacerbaciones), </a:t>
            </a:r>
            <a:r>
              <a:rPr lang="es-ES" dirty="0"/>
              <a:t>si ha habido una falta de respuesta al tratamiento con GCI, o si los efectos secundarios de los GCI justifican la interrupción</a:t>
            </a:r>
            <a:r>
              <a:rPr lang="es-ES" dirty="0" smtClean="0"/>
              <a:t>.</a:t>
            </a:r>
            <a:endParaRPr lang="es-ES" dirty="0"/>
          </a:p>
        </p:txBody>
      </p:sp>
    </p:spTree>
    <p:extLst>
      <p:ext uri="{BB962C8B-B14F-4D97-AF65-F5344CB8AC3E}">
        <p14:creationId xmlns:p14="http://schemas.microsoft.com/office/powerpoint/2010/main" val="3877300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8879"/>
            <a:ext cx="9144000" cy="932451"/>
          </a:xfrm>
        </p:spPr>
        <p:txBody>
          <a:bodyPr/>
          <a:lstStyle/>
          <a:p>
            <a:pPr algn="ctr"/>
            <a:r>
              <a:rPr lang="es-ES" sz="3200" dirty="0" smtClean="0">
                <a:latin typeface="Arial Black" panose="020B0A04020102020204" pitchFamily="34" charset="0"/>
              </a:rPr>
              <a:t>SEGUIMIENTO DEL TRATAMIENTO</a:t>
            </a:r>
            <a:endParaRPr lang="es-ES" sz="3200" dirty="0">
              <a:latin typeface="Arial Black" panose="020B0A04020102020204" pitchFamily="34" charset="0"/>
            </a:endParaRPr>
          </a:p>
        </p:txBody>
      </p:sp>
      <p:sp>
        <p:nvSpPr>
          <p:cNvPr id="6" name="CuadroTexto 5"/>
          <p:cNvSpPr txBox="1"/>
          <p:nvPr/>
        </p:nvSpPr>
        <p:spPr>
          <a:xfrm>
            <a:off x="4624230" y="806630"/>
            <a:ext cx="4519770" cy="4324261"/>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b="1" dirty="0"/>
              <a:t>En exacerbaciones persistentes (2 o más exacerbaciones moderadas o 1 grave al año)</a:t>
            </a:r>
          </a:p>
          <a:p>
            <a:endParaRPr lang="es-ES" sz="1000" b="1" dirty="0" smtClean="0">
              <a:solidFill>
                <a:srgbClr val="5FB1B6"/>
              </a:solidFill>
            </a:endParaRPr>
          </a:p>
          <a:p>
            <a:r>
              <a:rPr lang="es-ES" sz="2000" b="1" dirty="0" smtClean="0">
                <a:solidFill>
                  <a:srgbClr val="5FB1B6"/>
                </a:solidFill>
              </a:rPr>
              <a:t>Pacientes </a:t>
            </a:r>
            <a:r>
              <a:rPr lang="es-ES" sz="2000" b="1" dirty="0">
                <a:solidFill>
                  <a:srgbClr val="5FB1B6"/>
                </a:solidFill>
              </a:rPr>
              <a:t>en tratamiento con broncodilatador de larga duración en monoterapia:</a:t>
            </a:r>
          </a:p>
          <a:p>
            <a:pPr lvl="1"/>
            <a:endParaRPr lang="es-ES" sz="1000" dirty="0"/>
          </a:p>
          <a:p>
            <a:pPr marL="285750" indent="-285750">
              <a:buFont typeface="Arial" panose="020B0604020202020204" pitchFamily="34" charset="0"/>
              <a:buChar char="•"/>
            </a:pPr>
            <a:r>
              <a:rPr lang="es-ES" sz="1600" b="0" dirty="0"/>
              <a:t>si </a:t>
            </a:r>
            <a:r>
              <a:rPr lang="es-ES" sz="1600" b="0" dirty="0" err="1" smtClean="0"/>
              <a:t>eosinófilos</a:t>
            </a:r>
            <a:r>
              <a:rPr lang="es-ES" sz="1600" b="0" dirty="0" smtClean="0"/>
              <a:t> </a:t>
            </a:r>
            <a:r>
              <a:rPr lang="es-ES" sz="1600" b="0" dirty="0"/>
              <a:t>≥300 células/</a:t>
            </a:r>
            <a:r>
              <a:rPr lang="es-ES" sz="1600" b="0" dirty="0" err="1"/>
              <a:t>μl</a:t>
            </a:r>
            <a:r>
              <a:rPr lang="es-ES" sz="1600" b="0" dirty="0"/>
              <a:t> y 1 exacerbación al año, (o ≥100 células/</a:t>
            </a:r>
            <a:r>
              <a:rPr lang="es-ES" sz="1600" b="0" dirty="0" err="1"/>
              <a:t>μl</a:t>
            </a:r>
            <a:r>
              <a:rPr lang="es-ES" sz="1600" b="0" dirty="0"/>
              <a:t> y 1 exacerbación con ingreso hospitalario en el año anterior): LABA/GCI. También puede ser de elección en pacientes con historia sugestiva de asma.</a:t>
            </a:r>
          </a:p>
          <a:p>
            <a:pPr marL="285750" indent="-285750">
              <a:buFont typeface="Arial" panose="020B0604020202020204" pitchFamily="34" charset="0"/>
              <a:buChar char="•"/>
            </a:pPr>
            <a:endParaRPr lang="es-ES" sz="1000" b="0" dirty="0"/>
          </a:p>
          <a:p>
            <a:pPr marL="285750" indent="-285750">
              <a:buFont typeface="Arial" panose="020B0604020202020204" pitchFamily="34" charset="0"/>
              <a:buChar char="•"/>
            </a:pPr>
            <a:r>
              <a:rPr lang="es-ES" sz="1600" b="0" dirty="0"/>
              <a:t>en el resto de los casos: LABA/LAMA. El beneficio de los GCI es mayor en los pacientes con exacerbaciones frecuentes y/o graves.</a:t>
            </a:r>
          </a:p>
          <a:p>
            <a:r>
              <a:rPr lang="es-ES" sz="1050" dirty="0"/>
              <a:t>(Considerar los umbrales de </a:t>
            </a:r>
            <a:r>
              <a:rPr lang="es-ES" sz="1050" dirty="0" err="1"/>
              <a:t>eosinófilos</a:t>
            </a:r>
            <a:r>
              <a:rPr lang="es-ES" sz="1050" dirty="0"/>
              <a:t> orientativos y no como puntos de corte precisos</a:t>
            </a:r>
            <a:r>
              <a:rPr lang="es-ES" sz="1050" dirty="0" smtClean="0"/>
              <a:t>).</a:t>
            </a:r>
            <a:endParaRPr lang="es-ES" sz="1050" dirty="0"/>
          </a:p>
        </p:txBody>
      </p:sp>
      <p:pic>
        <p:nvPicPr>
          <p:cNvPr id="2" name="Imagen 1"/>
          <p:cNvPicPr>
            <a:picLocks noChangeAspect="1"/>
          </p:cNvPicPr>
          <p:nvPr/>
        </p:nvPicPr>
        <p:blipFill>
          <a:blip r:embed="rId3"/>
          <a:stretch>
            <a:fillRect/>
          </a:stretch>
        </p:blipFill>
        <p:spPr>
          <a:xfrm>
            <a:off x="0" y="806631"/>
            <a:ext cx="4630770" cy="4324260"/>
          </a:xfrm>
          <a:prstGeom prst="rect">
            <a:avLst/>
          </a:prstGeom>
        </p:spPr>
      </p:pic>
    </p:spTree>
    <p:extLst>
      <p:ext uri="{BB962C8B-B14F-4D97-AF65-F5344CB8AC3E}">
        <p14:creationId xmlns:p14="http://schemas.microsoft.com/office/powerpoint/2010/main" val="855559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bPzgoGZ8qpD1tJ3F4ATwbP"/>
</p:tagLst>
</file>

<file path=ppt/tags/tag2.xml><?xml version="1.0" encoding="utf-8"?>
<p:tagLst xmlns:a="http://schemas.openxmlformats.org/drawingml/2006/main" xmlns:r="http://schemas.openxmlformats.org/officeDocument/2006/relationships" xmlns:p="http://schemas.openxmlformats.org/presentationml/2006/main">
  <p:tag name="DVSHAPEID" val="P6Gj9T9JaIbWbW0vWgijGW"/>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 INFAC tabaco [Autoguardado].potx" id="{6A228521-D9A5-49E2-BF72-72DDE1EE61E9}" vid="{84AEFD55-A6C5-4C5C-B9F9-6AC4619CC4C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1CD9D10FA1F543857F910471C88E3F" ma:contentTypeVersion="13" ma:contentTypeDescription="Create a new document." ma:contentTypeScope="" ma:versionID="a684cdddda9a1f6f5720da6f12386672">
  <xsd:schema xmlns:xsd="http://www.w3.org/2001/XMLSchema" xmlns:xs="http://www.w3.org/2001/XMLSchema" xmlns:p="http://schemas.microsoft.com/office/2006/metadata/properties" xmlns:ns2="1fdafc60-6e87-4fef-9209-278af2a3ac6d" xmlns:ns3="f301a845-6ce7-4628-b9f3-e90712a662a6" targetNamespace="http://schemas.microsoft.com/office/2006/metadata/properties" ma:root="true" ma:fieldsID="b6d168d2b3f1738a0127c4921878d9e1" ns2:_="" ns3:_="">
    <xsd:import namespace="1fdafc60-6e87-4fef-9209-278af2a3ac6d"/>
    <xsd:import namespace="f301a845-6ce7-4628-b9f3-e90712a662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afc60-6e87-4fef-9209-278af2a3a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01a845-6ce7-4628-b9f3-e90712a662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3C29DF-73E4-4EA7-90F1-394DDFB73BC0}">
  <ds:schemaRefs>
    <ds:schemaRef ds:uri="http://purl.org/dc/dcmitype/"/>
    <ds:schemaRef ds:uri="http://schemas.microsoft.com/office/infopath/2007/PartnerControls"/>
    <ds:schemaRef ds:uri="http://purl.org/dc/elements/1.1/"/>
    <ds:schemaRef ds:uri="http://schemas.microsoft.com/office/2006/metadata/properties"/>
    <ds:schemaRef ds:uri="f301a845-6ce7-4628-b9f3-e90712a662a6"/>
    <ds:schemaRef ds:uri="http://purl.org/dc/terms/"/>
    <ds:schemaRef ds:uri="http://schemas.microsoft.com/office/2006/documentManagement/types"/>
    <ds:schemaRef ds:uri="http://schemas.openxmlformats.org/package/2006/metadata/core-properties"/>
    <ds:schemaRef ds:uri="1fdafc60-6e87-4fef-9209-278af2a3ac6d"/>
    <ds:schemaRef ds:uri="http://www.w3.org/XML/1998/namespace"/>
  </ds:schemaRefs>
</ds:datastoreItem>
</file>

<file path=customXml/itemProps2.xml><?xml version="1.0" encoding="utf-8"?>
<ds:datastoreItem xmlns:ds="http://schemas.openxmlformats.org/officeDocument/2006/customXml" ds:itemID="{B79FD691-2936-4D32-A768-BA130563C449}">
  <ds:schemaRefs>
    <ds:schemaRef ds:uri="http://schemas.microsoft.com/sharepoint/v3/contenttype/forms"/>
  </ds:schemaRefs>
</ds:datastoreItem>
</file>

<file path=customXml/itemProps3.xml><?xml version="1.0" encoding="utf-8"?>
<ds:datastoreItem xmlns:ds="http://schemas.openxmlformats.org/officeDocument/2006/customXml" ds:itemID="{843AE60E-ADC5-4E38-819C-0912FB132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dafc60-6e87-4fef-9209-278af2a3ac6d"/>
    <ds:schemaRef ds:uri="f301a845-6ce7-4628-b9f3-e90712a662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2492</TotalTime>
  <Words>2849</Words>
  <Application>Microsoft Office PowerPoint</Application>
  <PresentationFormat>Presentación en pantalla (4:3)</PresentationFormat>
  <Paragraphs>160</Paragraphs>
  <Slides>25</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Arial Black</vt:lpstr>
      <vt:lpstr>Calibri</vt:lpstr>
      <vt:lpstr>Times New Roman</vt:lpstr>
      <vt:lpstr>Tema de Office</vt:lpstr>
      <vt:lpstr> ACTUALIZACIÓN DEL TRATAMIENTO FARMACOLÓGICO DE LA EPOC ESTABLE  Vol 29, nº7 2021</vt:lpstr>
      <vt:lpstr>Sumario</vt:lpstr>
      <vt:lpstr>INTRODUCCIÓN</vt:lpstr>
      <vt:lpstr>TRATAMIENTO FARMACOLÓGICO</vt:lpstr>
      <vt:lpstr>SELECCIÓN DEL TRATAMIENTO INICIAL </vt:lpstr>
      <vt:lpstr>SELECCIÓN DEL TRATAMIENTO INICIAL</vt:lpstr>
      <vt:lpstr>SEGUIMIENTO DEL TRATAMIENTO FARMACOLÓGICO EN EPOC ESTABLE</vt:lpstr>
      <vt:lpstr>SEGUIMIENTO DEL TRATAMIENTO</vt:lpstr>
      <vt:lpstr>SEGUIMIENTO DEL TRATAMIENTO</vt:lpstr>
      <vt:lpstr>SEGUIMIENTO DEL TRATAMIENTO</vt:lpstr>
      <vt:lpstr>SEGUIMIENTO DEL TRATAMIENTO</vt:lpstr>
      <vt:lpstr>SEGUIMIENTO DEL TRATAMIENTO</vt:lpstr>
      <vt:lpstr>FACTORES A CONSIDERAR AL INICIAR UN TRATAMIENTO CON GLUCOCORTICOIDES INHALADOS</vt:lpstr>
      <vt:lpstr>EVIDENCIAS DE ALGUNAS RECOMENDACIONES RECIENTES</vt:lpstr>
      <vt:lpstr>EVIDENCIAS DE ALGUNAS RECOMENDACIONES RECIENTES</vt:lpstr>
      <vt:lpstr>EVIDENCIAS DE ALGUNAS RECOMENDACIONES RECIENTES</vt:lpstr>
      <vt:lpstr>EVIDENCIAS DE ALGUNAS RECOMENDACIONES RECIENTES</vt:lpstr>
      <vt:lpstr>EVIDENCIAS DE ALGUNAS RECOMENDACIONES RECIENTES</vt:lpstr>
      <vt:lpstr>EVIDENCIAS DE ALGUNAS RECOMENDACIONES RECIENTES</vt:lpstr>
      <vt:lpstr>ASPECTOS PRÁCTICOS EN LA REVISIÓN DEL TRATAMIENTO EN PACIENTES CON EPOC</vt:lpstr>
      <vt:lpstr>Puntos clave a la hora de revisar el tratamiento farmacológico con EPOC</vt:lpstr>
      <vt:lpstr>Puntos clave a la hora de revisar el tratamiento farmacológico con EPOC</vt:lpstr>
      <vt:lpstr>Selección de inhalador</vt:lpstr>
      <vt:lpstr>Ideas clave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Irazabal Ellacuria, Iñaki</dc:creator>
  <cp:lastModifiedBy>Rosado Ortíz De Zárate, Ander</cp:lastModifiedBy>
  <cp:revision>128</cp:revision>
  <dcterms:created xsi:type="dcterms:W3CDTF">2020-03-05T14:59:35Z</dcterms:created>
  <dcterms:modified xsi:type="dcterms:W3CDTF">2022-02-18T11:22:32Z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0x010100491CD9D10FA1F543857F910471C88E3F</vt:lpwstr>
  </property>
</Properties>
</file>