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1" r:id="rId5"/>
    <p:sldId id="264" r:id="rId6"/>
    <p:sldId id="262" r:id="rId7"/>
    <p:sldId id="256" r:id="rId8"/>
    <p:sldId id="265" r:id="rId9"/>
    <p:sldId id="266" r:id="rId10"/>
    <p:sldId id="267" r:id="rId11"/>
    <p:sldId id="268" r:id="rId12"/>
    <p:sldId id="272" r:id="rId13"/>
    <p:sldId id="269" r:id="rId14"/>
    <p:sldId id="273" r:id="rId15"/>
    <p:sldId id="276" r:id="rId16"/>
    <p:sldId id="270" r:id="rId17"/>
    <p:sldId id="274" r:id="rId18"/>
    <p:sldId id="275" r:id="rId19"/>
    <p:sldId id="271" r:id="rId20"/>
    <p:sldId id="278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6047" autoAdjust="0"/>
  </p:normalViewPr>
  <p:slideViewPr>
    <p:cSldViewPr snapToGrid="0" snapToObjects="1">
      <p:cViewPr varScale="1">
        <p:scale>
          <a:sx n="76" d="100"/>
          <a:sy n="76" d="100"/>
        </p:scale>
        <p:origin x="25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E145E-3C02-4203-9B23-E1868B19EEE1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BBF5-93DB-41F9-B6B6-E479413DF8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03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  <p:extLst>
      <p:ext uri="{BB962C8B-B14F-4D97-AF65-F5344CB8AC3E}">
        <p14:creationId xmlns:p14="http://schemas.microsoft.com/office/powerpoint/2010/main" val="287058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18/01/2021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46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us/contenidos/informacion/cevime_infac_2020/eu_def/adjuntos/INFAC_Vol_28_6_erretzeari-uzteko-tratamendua.pdf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us/informazioa/ibotika-oinarrizko-informazioa/web01-a2botika/e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akidetza.eus/sites/Intranet/es/referencia-documental/Documentos%20compartidos/Asistencia%20Sanitaria/Farmacia/PRESBIDE%20Mejoras%20y%20Novedades/PRESBIDE_Novedades_Tabaco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49" y="1196975"/>
            <a:ext cx="7951107" cy="2695756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b="0" dirty="0"/>
              <a:t/>
            </a:r>
            <a:br>
              <a:rPr lang="es-ES" b="0" dirty="0"/>
            </a:br>
            <a:r>
              <a:rPr lang="es-ES" dirty="0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TABAKOA </a:t>
            </a:r>
            <a:r>
              <a:rPr lang="es-ES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ERRETZEARI UZTEKO FARMAKOAK </a:t>
            </a:r>
            <a:r>
              <a:rPr lang="es-ES" dirty="0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FINANTZATZEA</a:t>
            </a:r>
            <a:r>
              <a:rPr lang="es-ES_tradnl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dirty="0">
                <a:solidFill>
                  <a:srgbClr val="4BACC6"/>
                </a:solidFill>
                <a:latin typeface="Arial Black" pitchFamily="34" charset="0"/>
              </a:rPr>
              <a:t>28 liburukia, </a:t>
            </a:r>
            <a:r>
              <a:rPr lang="es-ES_tradnl" dirty="0" smtClean="0">
                <a:solidFill>
                  <a:srgbClr val="4BACC6"/>
                </a:solidFill>
                <a:latin typeface="Arial Black" pitchFamily="34" charset="0"/>
              </a:rPr>
              <a:t>06 </a:t>
            </a:r>
            <a:r>
              <a:rPr lang="es-ES_tradnl" dirty="0" err="1">
                <a:solidFill>
                  <a:srgbClr val="4BACC6"/>
                </a:solidFill>
                <a:latin typeface="Arial Black" pitchFamily="34" charset="0"/>
              </a:rPr>
              <a:t>zk</a:t>
            </a:r>
            <a:r>
              <a:rPr lang="es-ES_tradnl" dirty="0">
                <a:solidFill>
                  <a:srgbClr val="4BACC6"/>
                </a:solidFill>
                <a:latin typeface="Arial Black" pitchFamily="34" charset="0"/>
              </a:rPr>
              <a:t> - 2020</a:t>
            </a:r>
            <a:r>
              <a:rPr lang="es-ES" dirty="0">
                <a:solidFill>
                  <a:srgbClr val="4BACC6"/>
                </a:solidFill>
                <a:latin typeface="Arial Black" pitchFamily="34" charset="0"/>
              </a:rPr>
              <a:t/>
            </a:r>
            <a:br>
              <a:rPr lang="es-ES" dirty="0">
                <a:solidFill>
                  <a:srgbClr val="4BACC6"/>
                </a:solidFill>
                <a:latin typeface="Arial Black" pitchFamily="34" charset="0"/>
              </a:rPr>
            </a:br>
            <a:endParaRPr lang="es-ES" dirty="0">
              <a:solidFill>
                <a:srgbClr val="4BACC6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355" y="189094"/>
            <a:ext cx="9065623" cy="932451"/>
          </a:xfrm>
        </p:spPr>
        <p:txBody>
          <a:bodyPr/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SEGURTASUNA</a:t>
            </a:r>
            <a:r>
              <a:rPr lang="es-ES" sz="2800" dirty="0">
                <a:latin typeface="Arial Black" panose="020B0A04020102020204" pitchFamily="34" charset="0"/>
              </a:rPr>
              <a:t>: ONDORIO </a:t>
            </a:r>
            <a:r>
              <a:rPr lang="es-ES" sz="2800" dirty="0" smtClean="0">
                <a:latin typeface="Arial Black" panose="020B0A04020102020204" pitchFamily="34" charset="0"/>
              </a:rPr>
              <a:t>NEUROPSIKIATRIKOAK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26424" y="1280160"/>
            <a:ext cx="8621486" cy="397981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u-ES" sz="2400" b="1" dirty="0" err="1" smtClean="0">
                <a:solidFill>
                  <a:srgbClr val="5FB1B6"/>
                </a:solidFill>
              </a:rPr>
              <a:t>EAGLES</a:t>
            </a:r>
            <a:r>
              <a:rPr lang="eu-ES" sz="2400" b="1" dirty="0" smtClean="0"/>
              <a:t> </a:t>
            </a:r>
            <a:r>
              <a:rPr lang="eu-ES" sz="2400" b="1" dirty="0" smtClean="0">
                <a:solidFill>
                  <a:srgbClr val="5FB1B6"/>
                </a:solidFill>
              </a:rPr>
              <a:t>ikerketa</a:t>
            </a:r>
            <a:r>
              <a:rPr lang="es-ES" sz="2400" dirty="0" smtClean="0"/>
              <a:t> </a:t>
            </a:r>
            <a:r>
              <a:rPr lang="es-ES" sz="2400" dirty="0"/>
              <a:t>(8.000 </a:t>
            </a:r>
            <a:r>
              <a:rPr lang="es-ES" sz="2400" dirty="0" err="1"/>
              <a:t>pertsonatik</a:t>
            </a:r>
            <a:r>
              <a:rPr lang="es-ES" sz="2400" dirty="0"/>
              <a:t> </a:t>
            </a:r>
            <a:r>
              <a:rPr lang="es-ES" sz="2400" dirty="0" err="1"/>
              <a:t>gora</a:t>
            </a:r>
            <a:r>
              <a:rPr lang="es-ES" sz="2400" dirty="0"/>
              <a:t>, </a:t>
            </a:r>
            <a:r>
              <a:rPr lang="es-ES" sz="2400" dirty="0" err="1"/>
              <a:t>kohorte</a:t>
            </a:r>
            <a:r>
              <a:rPr lang="es-ES" sz="2400" dirty="0"/>
              <a:t> </a:t>
            </a:r>
            <a:r>
              <a:rPr lang="es-ES" sz="2400" dirty="0" err="1"/>
              <a:t>psikiatrikoa</a:t>
            </a:r>
            <a:r>
              <a:rPr lang="es-ES" sz="2400" dirty="0"/>
              <a:t> eta </a:t>
            </a:r>
            <a:r>
              <a:rPr lang="es-ES" sz="2400" dirty="0" err="1"/>
              <a:t>ez-psikiatrikoa</a:t>
            </a:r>
            <a:r>
              <a:rPr lang="es-ES" sz="2400" dirty="0"/>
              <a:t>, </a:t>
            </a:r>
            <a:r>
              <a:rPr lang="es-ES" sz="2400" dirty="0" err="1"/>
              <a:t>ausaz</a:t>
            </a:r>
            <a:r>
              <a:rPr lang="es-ES" sz="2400" dirty="0"/>
              <a:t> </a:t>
            </a:r>
            <a:r>
              <a:rPr lang="es-ES" sz="2400" dirty="0" err="1"/>
              <a:t>aukeratuta</a:t>
            </a:r>
            <a:r>
              <a:rPr lang="es-ES" sz="2400" dirty="0"/>
              <a:t>: </a:t>
            </a:r>
            <a:r>
              <a:rPr lang="es-ES" sz="2400" dirty="0" smtClean="0"/>
              <a:t>b</a:t>
            </a:r>
            <a:r>
              <a:rPr lang="eu-ES" sz="2400" dirty="0" err="1" smtClean="0"/>
              <a:t>areniklina</a:t>
            </a:r>
            <a:r>
              <a:rPr lang="eu-ES" sz="2400" dirty="0"/>
              <a:t>, </a:t>
            </a:r>
            <a:r>
              <a:rPr lang="eu-ES" sz="2400" dirty="0" err="1"/>
              <a:t>bupropina</a:t>
            </a:r>
            <a:r>
              <a:rPr lang="eu-ES" sz="2400" dirty="0"/>
              <a:t>, nikotina-partxeak edo plazeboa;</a:t>
            </a:r>
            <a:r>
              <a:rPr lang="es-ES" sz="2400" dirty="0"/>
              <a:t> </a:t>
            </a:r>
            <a:r>
              <a:rPr lang="es-ES" sz="2400" dirty="0" err="1"/>
              <a:t>aldagai</a:t>
            </a:r>
            <a:r>
              <a:rPr lang="es-ES" sz="2400" dirty="0"/>
              <a:t> </a:t>
            </a:r>
            <a:r>
              <a:rPr lang="es-ES" sz="2400" dirty="0" err="1"/>
              <a:t>nagusia</a:t>
            </a:r>
            <a:r>
              <a:rPr lang="es-ES" sz="2400" dirty="0"/>
              <a:t> 16 </a:t>
            </a:r>
            <a:r>
              <a:rPr lang="es-ES" sz="2400" dirty="0" err="1"/>
              <a:t>sintoma</a:t>
            </a:r>
            <a:r>
              <a:rPr lang="es-ES" sz="2400" dirty="0"/>
              <a:t> </a:t>
            </a:r>
            <a:r>
              <a:rPr lang="es-ES" sz="2400" dirty="0" err="1"/>
              <a:t>neuropsikiatrikoko</a:t>
            </a:r>
            <a:r>
              <a:rPr lang="es-ES" sz="2400" dirty="0"/>
              <a:t> </a:t>
            </a:r>
            <a:r>
              <a:rPr lang="es-ES" sz="2400" dirty="0" err="1"/>
              <a:t>aldagai</a:t>
            </a:r>
            <a:r>
              <a:rPr lang="es-ES" sz="2400" dirty="0"/>
              <a:t> </a:t>
            </a:r>
            <a:r>
              <a:rPr lang="es-ES" sz="2400" dirty="0" err="1"/>
              <a:t>konbinatua</a:t>
            </a:r>
            <a:r>
              <a:rPr lang="eu-ES" sz="2400" dirty="0"/>
              <a:t>)</a:t>
            </a:r>
          </a:p>
          <a:p>
            <a:pPr marL="0" indent="0">
              <a:buNone/>
            </a:pPr>
            <a:endParaRPr lang="eu-ES" sz="2400" dirty="0" smtClean="0"/>
          </a:p>
          <a:p>
            <a:r>
              <a:rPr lang="es-ES" sz="2600" dirty="0" err="1"/>
              <a:t>Kohorte</a:t>
            </a:r>
            <a:r>
              <a:rPr lang="es-ES" sz="2600" dirty="0"/>
              <a:t> </a:t>
            </a:r>
            <a:r>
              <a:rPr lang="es-ES" sz="2600" dirty="0" err="1"/>
              <a:t>psikiatrikoan</a:t>
            </a:r>
            <a:r>
              <a:rPr lang="es-ES" sz="2600" dirty="0"/>
              <a:t>, </a:t>
            </a:r>
            <a:r>
              <a:rPr lang="es-ES" sz="2600" dirty="0" err="1"/>
              <a:t>efektu</a:t>
            </a:r>
            <a:r>
              <a:rPr lang="es-ES" sz="2600" dirty="0"/>
              <a:t> </a:t>
            </a:r>
            <a:r>
              <a:rPr lang="es-ES" sz="2600" dirty="0" err="1"/>
              <a:t>neuropsikiatrikoak</a:t>
            </a:r>
            <a:r>
              <a:rPr lang="es-ES" sz="2600" dirty="0"/>
              <a:t> </a:t>
            </a:r>
            <a:r>
              <a:rPr lang="es-ES" sz="2600" dirty="0" err="1"/>
              <a:t>intzidentzia</a:t>
            </a:r>
            <a:r>
              <a:rPr lang="es-ES" sz="2600" dirty="0"/>
              <a:t> </a:t>
            </a:r>
            <a:r>
              <a:rPr lang="es-ES" sz="2600" dirty="0" err="1"/>
              <a:t>handiagoan</a:t>
            </a:r>
            <a:r>
              <a:rPr lang="es-ES" sz="2600" dirty="0"/>
              <a:t> izan </a:t>
            </a:r>
            <a:r>
              <a:rPr lang="es-ES" sz="2600" dirty="0" err="1"/>
              <a:t>ziren</a:t>
            </a:r>
            <a:r>
              <a:rPr lang="es-ES" sz="2600" dirty="0"/>
              <a:t> beso </a:t>
            </a:r>
            <a:r>
              <a:rPr lang="es-ES" sz="2600" dirty="0" err="1" smtClean="0"/>
              <a:t>guztietan</a:t>
            </a:r>
            <a:endParaRPr lang="eu-ES" sz="2600" dirty="0" smtClean="0"/>
          </a:p>
          <a:p>
            <a:r>
              <a:rPr lang="es-ES" dirty="0" err="1" smtClean="0"/>
              <a:t>Handiagoa</a:t>
            </a:r>
            <a:r>
              <a:rPr lang="es-ES" dirty="0" smtClean="0"/>
              <a:t> </a:t>
            </a:r>
            <a:r>
              <a:rPr lang="es-ES" dirty="0" err="1"/>
              <a:t>bareniklinarekin</a:t>
            </a:r>
            <a:r>
              <a:rPr lang="es-ES" dirty="0"/>
              <a:t> eta </a:t>
            </a:r>
            <a:r>
              <a:rPr lang="es-ES" dirty="0" err="1" smtClean="0"/>
              <a:t>bupropionarekin</a:t>
            </a:r>
            <a:r>
              <a:rPr lang="es-ES" dirty="0" smtClean="0"/>
              <a:t>, </a:t>
            </a:r>
            <a:r>
              <a:rPr lang="es-ES" dirty="0" err="1"/>
              <a:t>b</a:t>
            </a:r>
            <a:r>
              <a:rPr lang="es-ES" dirty="0" err="1" smtClean="0"/>
              <a:t>aina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alde</a:t>
            </a:r>
            <a:r>
              <a:rPr lang="es-ES" dirty="0"/>
              <a:t> </a:t>
            </a:r>
            <a:r>
              <a:rPr lang="es-ES" dirty="0" err="1"/>
              <a:t>nabarmenik</a:t>
            </a:r>
            <a:r>
              <a:rPr lang="es-ES" dirty="0"/>
              <a:t> </a:t>
            </a:r>
            <a:r>
              <a:rPr lang="es-ES" dirty="0" err="1" smtClean="0"/>
              <a:t>haiek</a:t>
            </a:r>
            <a:r>
              <a:rPr lang="es-ES" dirty="0" smtClean="0"/>
              <a:t> eta </a:t>
            </a:r>
            <a:r>
              <a:rPr lang="es-ES" dirty="0" err="1" smtClean="0"/>
              <a:t>nikotina-partxeen</a:t>
            </a:r>
            <a:r>
              <a:rPr lang="es-ES" dirty="0" smtClean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plazeboen</a:t>
            </a:r>
            <a:r>
              <a:rPr lang="es-ES" dirty="0"/>
              <a:t> </a:t>
            </a:r>
            <a:r>
              <a:rPr lang="es-ES" dirty="0" err="1" smtClean="0"/>
              <a:t>artean</a:t>
            </a:r>
            <a:r>
              <a:rPr lang="es-ES" dirty="0" smtClean="0"/>
              <a:t>. </a:t>
            </a:r>
            <a:endParaRPr lang="eu-ES" sz="2600" dirty="0" smtClean="0"/>
          </a:p>
          <a:p>
            <a:r>
              <a:rPr lang="es-ES" sz="2600" b="1" dirty="0" err="1">
                <a:solidFill>
                  <a:srgbClr val="5FB1B6"/>
                </a:solidFill>
              </a:rPr>
              <a:t>Gabezia</a:t>
            </a:r>
            <a:r>
              <a:rPr lang="es-ES" sz="2600" b="1" dirty="0">
                <a:solidFill>
                  <a:srgbClr val="5FB1B6"/>
                </a:solidFill>
              </a:rPr>
              <a:t> </a:t>
            </a:r>
            <a:r>
              <a:rPr lang="es-ES" sz="2600" b="1" dirty="0" err="1">
                <a:solidFill>
                  <a:srgbClr val="5FB1B6"/>
                </a:solidFill>
              </a:rPr>
              <a:t>metodologikoak</a:t>
            </a:r>
            <a:r>
              <a:rPr lang="es-ES" sz="2600" b="1" dirty="0">
                <a:solidFill>
                  <a:srgbClr val="5FB1B6"/>
                </a:solidFill>
              </a:rPr>
              <a:t>  eta </a:t>
            </a:r>
            <a:r>
              <a:rPr lang="es-ES" sz="2600" b="1" dirty="0" err="1" smtClean="0">
                <a:solidFill>
                  <a:srgbClr val="5FB1B6"/>
                </a:solidFill>
              </a:rPr>
              <a:t>interes-gatazkak</a:t>
            </a:r>
            <a:r>
              <a:rPr lang="es-ES" sz="2600" b="1" dirty="0" smtClean="0">
                <a:solidFill>
                  <a:srgbClr val="5FB1B6"/>
                </a:solidFill>
              </a:rPr>
              <a:t>:</a:t>
            </a:r>
            <a:r>
              <a:rPr lang="eu-ES" sz="2600" dirty="0" smtClean="0"/>
              <a:t> </a:t>
            </a:r>
            <a:r>
              <a:rPr lang="es-ES" sz="2600" dirty="0" err="1"/>
              <a:t>fitxa</a:t>
            </a:r>
            <a:r>
              <a:rPr lang="es-ES" sz="2600" dirty="0"/>
              <a:t> </a:t>
            </a:r>
            <a:r>
              <a:rPr lang="es-ES" sz="2600" dirty="0" err="1"/>
              <a:t>teknikoetan</a:t>
            </a:r>
            <a:r>
              <a:rPr lang="es-ES" sz="2600" dirty="0"/>
              <a:t> </a:t>
            </a:r>
            <a:r>
              <a:rPr lang="es-ES" sz="2600" dirty="0" err="1"/>
              <a:t>ohartarazten</a:t>
            </a:r>
            <a:r>
              <a:rPr lang="es-ES" sz="2600" dirty="0"/>
              <a:t> </a:t>
            </a:r>
            <a:r>
              <a:rPr lang="es-ES" sz="2600" dirty="0" err="1" smtClean="0"/>
              <a:t>jarraitzen</a:t>
            </a:r>
            <a:r>
              <a:rPr lang="es-ES" sz="2600" dirty="0" smtClean="0"/>
              <a:t> da </a:t>
            </a:r>
            <a:r>
              <a:rPr lang="es-ES" sz="2600" dirty="0" err="1" smtClean="0"/>
              <a:t>sintoma</a:t>
            </a:r>
            <a:r>
              <a:rPr lang="es-ES" sz="2600" dirty="0" smtClean="0"/>
              <a:t> </a:t>
            </a:r>
            <a:r>
              <a:rPr lang="es-ES" sz="2600" dirty="0" err="1"/>
              <a:t>psikotikoak</a:t>
            </a:r>
            <a:r>
              <a:rPr lang="es-ES" sz="2600" dirty="0"/>
              <a:t> eta </a:t>
            </a:r>
            <a:r>
              <a:rPr lang="es-ES" sz="2600" dirty="0" err="1"/>
              <a:t>maniakoak</a:t>
            </a:r>
            <a:r>
              <a:rPr lang="es-ES" sz="2600" dirty="0"/>
              <a:t> </a:t>
            </a:r>
            <a:r>
              <a:rPr lang="es-ES" sz="2600" dirty="0" err="1"/>
              <a:t>eragin</a:t>
            </a:r>
            <a:r>
              <a:rPr lang="es-ES" sz="2600" dirty="0"/>
              <a:t> </a:t>
            </a:r>
            <a:r>
              <a:rPr lang="es-ES" sz="2600" dirty="0" err="1"/>
              <a:t>ditzaketela</a:t>
            </a:r>
            <a:r>
              <a:rPr lang="es-ES" sz="2600" dirty="0"/>
              <a:t>, </a:t>
            </a:r>
            <a:r>
              <a:rPr lang="es-ES" sz="2600" dirty="0" err="1"/>
              <a:t>baita</a:t>
            </a:r>
            <a:r>
              <a:rPr lang="es-ES" sz="2600" dirty="0"/>
              <a:t> </a:t>
            </a:r>
            <a:r>
              <a:rPr lang="es-ES" sz="2600" dirty="0" err="1"/>
              <a:t>ideiagintzaren</a:t>
            </a:r>
            <a:r>
              <a:rPr lang="es-ES" sz="2600" dirty="0"/>
              <a:t> eta </a:t>
            </a:r>
            <a:r>
              <a:rPr lang="es-ES" sz="2600" dirty="0" err="1"/>
              <a:t>jokabide</a:t>
            </a:r>
            <a:r>
              <a:rPr lang="es-ES" sz="2600" dirty="0"/>
              <a:t> </a:t>
            </a:r>
            <a:r>
              <a:rPr lang="es-ES" sz="2600" dirty="0" err="1"/>
              <a:t>suizidaren</a:t>
            </a:r>
            <a:r>
              <a:rPr lang="es-ES" sz="2600" dirty="0"/>
              <a:t> </a:t>
            </a:r>
            <a:r>
              <a:rPr lang="es-ES" sz="2600" dirty="0" err="1"/>
              <a:t>arriskuaz</a:t>
            </a:r>
            <a:r>
              <a:rPr lang="es-ES" sz="2600" dirty="0"/>
              <a:t> </a:t>
            </a:r>
            <a:r>
              <a:rPr lang="es-ES" sz="2600" dirty="0" smtClean="0"/>
              <a:t>ere.</a:t>
            </a:r>
          </a:p>
        </p:txBody>
      </p:sp>
    </p:spTree>
    <p:extLst>
      <p:ext uri="{BB962C8B-B14F-4D97-AF65-F5344CB8AC3E}">
        <p14:creationId xmlns:p14="http://schemas.microsoft.com/office/powerpoint/2010/main" val="4130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30629" y="330292"/>
            <a:ext cx="8856617" cy="932451"/>
          </a:xfrm>
        </p:spPr>
        <p:txBody>
          <a:bodyPr/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SEGURTASUNA: ONDORIO </a:t>
            </a:r>
            <a:r>
              <a:rPr lang="es-ES" sz="3200" dirty="0" smtClean="0">
                <a:latin typeface="Arial Black" panose="020B0A04020102020204" pitchFamily="34" charset="0"/>
              </a:rPr>
              <a:t>KARDIOBASKULARRAK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48194" y="1550126"/>
            <a:ext cx="8621486" cy="3675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u-ES" sz="2600" b="1" dirty="0" err="1" smtClean="0">
                <a:solidFill>
                  <a:srgbClr val="5FB1B6"/>
                </a:solidFill>
              </a:rPr>
              <a:t>EAGLES</a:t>
            </a:r>
            <a:r>
              <a:rPr lang="eu-ES" sz="2600" b="1" dirty="0" smtClean="0"/>
              <a:t> </a:t>
            </a:r>
            <a:r>
              <a:rPr lang="eu-ES" sz="2600" b="1" dirty="0">
                <a:solidFill>
                  <a:srgbClr val="5FB1B6"/>
                </a:solidFill>
              </a:rPr>
              <a:t>ikerketaren </a:t>
            </a:r>
            <a:r>
              <a:rPr lang="es-ES" sz="2600" b="1" dirty="0" err="1">
                <a:solidFill>
                  <a:srgbClr val="5FB1B6"/>
                </a:solidFill>
              </a:rPr>
              <a:t>hedadura-azterlanak</a:t>
            </a:r>
            <a:r>
              <a:rPr lang="es-ES" sz="2600" b="1" dirty="0">
                <a:solidFill>
                  <a:srgbClr val="5FB1B6"/>
                </a:solidFill>
              </a:rPr>
              <a:t> </a:t>
            </a:r>
            <a:endParaRPr lang="eu-ES" sz="2600" b="1" dirty="0">
              <a:solidFill>
                <a:srgbClr val="5FB1B6"/>
              </a:solidFill>
            </a:endParaRPr>
          </a:p>
          <a:p>
            <a:r>
              <a:rPr lang="es-ES" sz="2600" dirty="0"/>
              <a:t>E</a:t>
            </a:r>
            <a:r>
              <a:rPr lang="es-ES" sz="2600" dirty="0" smtClean="0"/>
              <a:t>z </a:t>
            </a:r>
            <a:r>
              <a:rPr lang="es-ES" sz="2600" dirty="0" err="1"/>
              <a:t>zuen</a:t>
            </a:r>
            <a:r>
              <a:rPr lang="es-ES" sz="2600" dirty="0"/>
              <a:t> </a:t>
            </a:r>
            <a:r>
              <a:rPr lang="es-ES" sz="2600" dirty="0" err="1"/>
              <a:t>ezberdintasunik</a:t>
            </a:r>
            <a:r>
              <a:rPr lang="es-ES" sz="2600" dirty="0"/>
              <a:t> </a:t>
            </a:r>
            <a:r>
              <a:rPr lang="es-ES" sz="2600" dirty="0" err="1"/>
              <a:t>aurkitu</a:t>
            </a:r>
            <a:r>
              <a:rPr lang="es-ES" sz="2600" dirty="0"/>
              <a:t> </a:t>
            </a:r>
            <a:r>
              <a:rPr lang="es-ES" sz="2600" dirty="0" err="1"/>
              <a:t>g</a:t>
            </a:r>
            <a:r>
              <a:rPr lang="es-ES" sz="2600" dirty="0" err="1" smtClean="0"/>
              <a:t>ertakari</a:t>
            </a:r>
            <a:r>
              <a:rPr lang="es-ES" sz="2600" dirty="0" smtClean="0"/>
              <a:t> </a:t>
            </a:r>
            <a:r>
              <a:rPr lang="es-ES" sz="2600" dirty="0" err="1"/>
              <a:t>kardiobaskular</a:t>
            </a:r>
            <a:r>
              <a:rPr lang="es-ES" sz="2600" dirty="0"/>
              <a:t> </a:t>
            </a:r>
            <a:r>
              <a:rPr lang="es-ES" sz="2600" dirty="0" err="1"/>
              <a:t>larriei</a:t>
            </a:r>
            <a:r>
              <a:rPr lang="es-ES" sz="2600" dirty="0"/>
              <a:t> </a:t>
            </a:r>
            <a:r>
              <a:rPr lang="es-ES" sz="2600" dirty="0" err="1"/>
              <a:t>edo</a:t>
            </a:r>
            <a:r>
              <a:rPr lang="es-ES" sz="2600" dirty="0"/>
              <a:t> </a:t>
            </a:r>
            <a:r>
              <a:rPr lang="es-ES" sz="2600" dirty="0" err="1"/>
              <a:t>anginagatiko</a:t>
            </a:r>
            <a:r>
              <a:rPr lang="es-ES" sz="2600" dirty="0"/>
              <a:t> </a:t>
            </a:r>
            <a:r>
              <a:rPr lang="es-ES" sz="2600" dirty="0" err="1"/>
              <a:t>ospitaleratzeei</a:t>
            </a:r>
            <a:r>
              <a:rPr lang="es-ES" sz="2600" dirty="0"/>
              <a:t> </a:t>
            </a:r>
            <a:r>
              <a:rPr lang="es-ES" sz="2600" dirty="0" err="1"/>
              <a:t>dagokienez</a:t>
            </a:r>
            <a:r>
              <a:rPr lang="es-ES" sz="2600" dirty="0"/>
              <a:t> </a:t>
            </a:r>
            <a:r>
              <a:rPr lang="es-ES" sz="2600" dirty="0" err="1"/>
              <a:t>bareniklinarekin</a:t>
            </a:r>
            <a:r>
              <a:rPr lang="es-ES" sz="2600" dirty="0"/>
              <a:t>, </a:t>
            </a:r>
            <a:r>
              <a:rPr lang="es-ES" sz="2600" dirty="0" err="1"/>
              <a:t>bupropionarekin</a:t>
            </a:r>
            <a:r>
              <a:rPr lang="es-ES" sz="2600" dirty="0"/>
              <a:t> </a:t>
            </a:r>
            <a:r>
              <a:rPr lang="es-ES" sz="2600" dirty="0" err="1"/>
              <a:t>edo</a:t>
            </a:r>
            <a:r>
              <a:rPr lang="es-ES" sz="2600" dirty="0"/>
              <a:t> </a:t>
            </a:r>
            <a:r>
              <a:rPr lang="es-ES" sz="2600" dirty="0" err="1" smtClean="0"/>
              <a:t>NOTekin</a:t>
            </a:r>
            <a:r>
              <a:rPr lang="es-ES" sz="2600" dirty="0" smtClean="0"/>
              <a:t> </a:t>
            </a:r>
            <a:r>
              <a:rPr lang="es-ES" sz="2600" dirty="0"/>
              <a:t>(</a:t>
            </a:r>
            <a:r>
              <a:rPr lang="es-ES" sz="2600" dirty="0" err="1"/>
              <a:t>partxeak</a:t>
            </a:r>
            <a:r>
              <a:rPr lang="es-ES" sz="2600" dirty="0"/>
              <a:t>) </a:t>
            </a:r>
            <a:r>
              <a:rPr lang="es-ES" sz="2600" dirty="0" err="1" smtClean="0"/>
              <a:t>urtebetez</a:t>
            </a:r>
            <a:r>
              <a:rPr lang="es-ES" sz="2600" dirty="0" smtClean="0"/>
              <a:t> </a:t>
            </a:r>
            <a:r>
              <a:rPr lang="es-ES" sz="2600" dirty="0" err="1" smtClean="0"/>
              <a:t>egindako</a:t>
            </a:r>
            <a:r>
              <a:rPr lang="es-ES" sz="2600" dirty="0" smtClean="0"/>
              <a:t> </a:t>
            </a:r>
            <a:r>
              <a:rPr lang="es-ES" sz="2600" dirty="0" err="1"/>
              <a:t>tratamenduen</a:t>
            </a:r>
            <a:r>
              <a:rPr lang="es-ES" sz="2600" dirty="0"/>
              <a:t> eta </a:t>
            </a:r>
            <a:r>
              <a:rPr lang="es-ES" sz="2600" dirty="0" err="1"/>
              <a:t>plazeboarekin</a:t>
            </a:r>
            <a:r>
              <a:rPr lang="es-ES" sz="2600" dirty="0"/>
              <a:t> </a:t>
            </a:r>
            <a:r>
              <a:rPr lang="es-ES" sz="2600" dirty="0" err="1"/>
              <a:t>egindakoen</a:t>
            </a:r>
            <a:r>
              <a:rPr lang="es-ES" sz="2600" dirty="0"/>
              <a:t> </a:t>
            </a:r>
            <a:r>
              <a:rPr lang="es-ES" sz="2600" dirty="0" err="1" smtClean="0"/>
              <a:t>artean</a:t>
            </a:r>
            <a:endParaRPr lang="eu-ES" sz="2600" dirty="0" smtClean="0"/>
          </a:p>
          <a:p>
            <a:r>
              <a:rPr lang="eu-ES" sz="2600" dirty="0"/>
              <a:t>B</a:t>
            </a:r>
            <a:r>
              <a:rPr lang="es-ES" sz="2600" dirty="0" err="1" smtClean="0"/>
              <a:t>aztertu</a:t>
            </a:r>
            <a:r>
              <a:rPr lang="es-ES" sz="2600" dirty="0" smtClean="0"/>
              <a:t> </a:t>
            </a:r>
            <a:r>
              <a:rPr lang="es-ES" sz="2600" dirty="0" err="1"/>
              <a:t>egin</a:t>
            </a:r>
            <a:r>
              <a:rPr lang="es-ES" sz="2600" dirty="0"/>
              <a:t> </a:t>
            </a:r>
            <a:r>
              <a:rPr lang="es-ES" sz="2600" dirty="0" err="1"/>
              <a:t>ziren</a:t>
            </a:r>
            <a:r>
              <a:rPr lang="es-ES" sz="2600" dirty="0"/>
              <a:t> </a:t>
            </a:r>
            <a:r>
              <a:rPr lang="es-ES" sz="2600" dirty="0" err="1"/>
              <a:t>aurreko</a:t>
            </a:r>
            <a:r>
              <a:rPr lang="es-ES" sz="2600" dirty="0"/>
              <a:t> </a:t>
            </a:r>
            <a:r>
              <a:rPr lang="es-ES" sz="2600" dirty="0" err="1"/>
              <a:t>bi</a:t>
            </a:r>
            <a:r>
              <a:rPr lang="es-ES" sz="2600" dirty="0"/>
              <a:t> </a:t>
            </a:r>
            <a:r>
              <a:rPr lang="es-ES" sz="2600" dirty="0" err="1"/>
              <a:t>hilabeteetan</a:t>
            </a:r>
            <a:r>
              <a:rPr lang="es-ES" sz="2600" dirty="0"/>
              <a:t> GHG </a:t>
            </a:r>
            <a:r>
              <a:rPr lang="es-ES" sz="2600" dirty="0" err="1"/>
              <a:t>klinikoki</a:t>
            </a:r>
            <a:r>
              <a:rPr lang="es-ES" sz="2600" dirty="0"/>
              <a:t> </a:t>
            </a:r>
            <a:r>
              <a:rPr lang="es-ES" sz="2600" dirty="0" err="1"/>
              <a:t>esanguratsua</a:t>
            </a:r>
            <a:r>
              <a:rPr lang="es-ES" sz="2600" dirty="0"/>
              <a:t> </a:t>
            </a:r>
            <a:r>
              <a:rPr lang="es-ES" sz="2600" dirty="0" err="1"/>
              <a:t>zuten</a:t>
            </a:r>
            <a:r>
              <a:rPr lang="es-ES" sz="2600" dirty="0"/>
              <a:t> </a:t>
            </a:r>
            <a:r>
              <a:rPr lang="es-ES" sz="2600" dirty="0" err="1"/>
              <a:t>erretzaileak</a:t>
            </a:r>
            <a:r>
              <a:rPr lang="es-ES" sz="2600" dirty="0"/>
              <a:t> (</a:t>
            </a:r>
            <a:r>
              <a:rPr lang="es-ES" sz="2600" dirty="0" err="1"/>
              <a:t>adibidez</a:t>
            </a:r>
            <a:r>
              <a:rPr lang="es-ES" sz="2600" dirty="0"/>
              <a:t>, </a:t>
            </a:r>
            <a:r>
              <a:rPr lang="es-ES" sz="2600" dirty="0" err="1"/>
              <a:t>miokardioko</a:t>
            </a:r>
            <a:r>
              <a:rPr lang="es-ES" sz="2600" dirty="0"/>
              <a:t> </a:t>
            </a:r>
            <a:r>
              <a:rPr lang="es-ES" sz="2600" dirty="0" err="1" smtClean="0"/>
              <a:t>infartua</a:t>
            </a:r>
            <a:r>
              <a:rPr lang="es-ES" sz="2600" dirty="0" smtClean="0"/>
              <a:t>) </a:t>
            </a:r>
            <a:endParaRPr lang="eu-ES" sz="2600" dirty="0" smtClean="0"/>
          </a:p>
        </p:txBody>
      </p:sp>
    </p:spTree>
    <p:extLst>
      <p:ext uri="{BB962C8B-B14F-4D97-AF65-F5344CB8AC3E}">
        <p14:creationId xmlns:p14="http://schemas.microsoft.com/office/powerpoint/2010/main" val="4531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5611" y="259990"/>
            <a:ext cx="8725989" cy="932451"/>
          </a:xfrm>
        </p:spPr>
        <p:txBody>
          <a:bodyPr/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BUPROPIONA</a:t>
            </a:r>
            <a:r>
              <a:rPr lang="es-ES" sz="2800" dirty="0">
                <a:latin typeface="Arial Black" panose="020B0A04020102020204" pitchFamily="34" charset="0"/>
              </a:rPr>
              <a:t>: </a:t>
            </a:r>
            <a:r>
              <a:rPr lang="es-ES" sz="2800" dirty="0" smtClean="0">
                <a:latin typeface="Arial Black" panose="020B0A04020102020204" pitchFamily="34" charset="0"/>
              </a:rPr>
              <a:t>SEGURTASUN-ALDERDIAK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1886" y="1079863"/>
            <a:ext cx="84734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Kontrako</a:t>
            </a:r>
            <a:r>
              <a:rPr lang="es-ES" sz="2800" b="1" dirty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efektuak</a:t>
            </a:r>
            <a:r>
              <a:rPr lang="es-ES" sz="2800" b="1" dirty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rgbClr val="5FB1B6"/>
                </a:solidFill>
              </a:rPr>
              <a:t>Ohikoak</a:t>
            </a:r>
            <a:r>
              <a:rPr lang="es-ES" sz="2000" b="1" dirty="0" smtClean="0">
                <a:solidFill>
                  <a:srgbClr val="5FB1B6"/>
                </a:solidFill>
              </a:rPr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insomnioa</a:t>
            </a:r>
            <a:r>
              <a:rPr lang="es-ES" sz="2000" dirty="0" smtClean="0"/>
              <a:t> (%</a:t>
            </a:r>
            <a:r>
              <a:rPr lang="es-ES" sz="2000" dirty="0"/>
              <a:t>11-40), </a:t>
            </a:r>
            <a:r>
              <a:rPr lang="es-ES" sz="2000" dirty="0" err="1"/>
              <a:t>zefalea</a:t>
            </a:r>
            <a:r>
              <a:rPr lang="es-ES" sz="2000" dirty="0"/>
              <a:t>, </a:t>
            </a:r>
            <a:r>
              <a:rPr lang="es-ES" sz="2000" dirty="0" err="1"/>
              <a:t>zorabioa</a:t>
            </a:r>
            <a:r>
              <a:rPr lang="es-ES" sz="2000" dirty="0"/>
              <a:t>, </a:t>
            </a:r>
            <a:r>
              <a:rPr lang="es-ES" sz="2000" dirty="0" err="1"/>
              <a:t>asaldura</a:t>
            </a:r>
            <a:r>
              <a:rPr lang="es-ES" sz="2000" dirty="0"/>
              <a:t>, </a:t>
            </a:r>
            <a:r>
              <a:rPr lang="es-ES" sz="2000" dirty="0" err="1"/>
              <a:t>antsietatea</a:t>
            </a:r>
            <a:r>
              <a:rPr lang="es-ES" sz="2000" dirty="0"/>
              <a:t>, </a:t>
            </a:r>
            <a:r>
              <a:rPr lang="es-ES" sz="2000" dirty="0" err="1"/>
              <a:t>dardara</a:t>
            </a:r>
            <a:r>
              <a:rPr lang="es-ES" sz="2000" dirty="0"/>
              <a:t>, </a:t>
            </a:r>
            <a:r>
              <a:rPr lang="es-ES" sz="2000" dirty="0" err="1"/>
              <a:t>kontzentrazio</a:t>
            </a:r>
            <a:r>
              <a:rPr lang="es-ES" sz="2000" dirty="0"/>
              <a:t> falta, </a:t>
            </a:r>
            <a:r>
              <a:rPr lang="es-ES" sz="2000" dirty="0" err="1"/>
              <a:t>larruazaleko</a:t>
            </a:r>
            <a:r>
              <a:rPr lang="es-ES" sz="2000" dirty="0"/>
              <a:t> </a:t>
            </a:r>
            <a:r>
              <a:rPr lang="es-ES" sz="2000" dirty="0" err="1"/>
              <a:t>hipersentikortasun-erreakzioak</a:t>
            </a:r>
            <a:r>
              <a:rPr lang="es-ES" sz="2000" dirty="0"/>
              <a:t>, </a:t>
            </a:r>
            <a:r>
              <a:rPr lang="es-ES" sz="2000" dirty="0" err="1"/>
              <a:t>dastamenaren</a:t>
            </a:r>
            <a:r>
              <a:rPr lang="es-ES" sz="2000" dirty="0"/>
              <a:t> </a:t>
            </a:r>
            <a:r>
              <a:rPr lang="es-ES" sz="2000" dirty="0" err="1"/>
              <a:t>alterazioa</a:t>
            </a:r>
            <a:r>
              <a:rPr lang="es-ES" sz="2000" dirty="0"/>
              <a:t>, </a:t>
            </a:r>
            <a:r>
              <a:rPr lang="es-ES" sz="2000" dirty="0" err="1"/>
              <a:t>ahoko</a:t>
            </a:r>
            <a:r>
              <a:rPr lang="es-ES" sz="2000" dirty="0"/>
              <a:t> </a:t>
            </a:r>
            <a:r>
              <a:rPr lang="es-ES" sz="2000" dirty="0" err="1"/>
              <a:t>lehortasuna</a:t>
            </a:r>
            <a:r>
              <a:rPr lang="es-ES" sz="2000" dirty="0"/>
              <a:t> eta </a:t>
            </a:r>
            <a:r>
              <a:rPr lang="es-ES" sz="2000" dirty="0" err="1"/>
              <a:t>urdail-hesteetako</a:t>
            </a:r>
            <a:r>
              <a:rPr lang="es-ES" sz="2000" dirty="0"/>
              <a:t> </a:t>
            </a:r>
            <a:r>
              <a:rPr lang="es-ES" sz="2000" dirty="0" err="1"/>
              <a:t>alterazioak</a:t>
            </a:r>
            <a:r>
              <a:rPr lang="es-ES" sz="2000" dirty="0"/>
              <a:t> </a:t>
            </a:r>
            <a:r>
              <a:rPr lang="es-ES" sz="20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5FB1B6"/>
                </a:solidFill>
              </a:rPr>
              <a:t>Ez </a:t>
            </a:r>
            <a:r>
              <a:rPr lang="es-ES" sz="2000" b="1" dirty="0" err="1" smtClean="0">
                <a:solidFill>
                  <a:srgbClr val="5FB1B6"/>
                </a:solidFill>
              </a:rPr>
              <a:t>hain</a:t>
            </a:r>
            <a:r>
              <a:rPr lang="es-ES" sz="2000" b="1" dirty="0" smtClean="0">
                <a:solidFill>
                  <a:srgbClr val="5FB1B6"/>
                </a:solidFill>
              </a:rPr>
              <a:t> </a:t>
            </a:r>
            <a:r>
              <a:rPr lang="es-ES" sz="2000" b="1" dirty="0" err="1">
                <a:solidFill>
                  <a:srgbClr val="5FB1B6"/>
                </a:solidFill>
              </a:rPr>
              <a:t>ohikoak</a:t>
            </a:r>
            <a:r>
              <a:rPr lang="es-ES" sz="2000" b="1" dirty="0">
                <a:solidFill>
                  <a:srgbClr val="5FB1B6"/>
                </a:solidFill>
              </a:rPr>
              <a:t>, </a:t>
            </a:r>
            <a:r>
              <a:rPr lang="es-ES" sz="2000" b="1" dirty="0" err="1">
                <a:solidFill>
                  <a:srgbClr val="5FB1B6"/>
                </a:solidFill>
              </a:rPr>
              <a:t>baina</a:t>
            </a:r>
            <a:r>
              <a:rPr lang="es-ES" sz="2000" b="1" dirty="0">
                <a:solidFill>
                  <a:srgbClr val="5FB1B6"/>
                </a:solidFill>
              </a:rPr>
              <a:t> </a:t>
            </a:r>
            <a:r>
              <a:rPr lang="es-ES" sz="2000" b="1" dirty="0" err="1">
                <a:solidFill>
                  <a:srgbClr val="5FB1B6"/>
                </a:solidFill>
              </a:rPr>
              <a:t>larriak</a:t>
            </a:r>
            <a:r>
              <a:rPr lang="es-ES" sz="2000" b="1" dirty="0">
                <a:solidFill>
                  <a:srgbClr val="5FB1B6"/>
                </a:solidFill>
              </a:rPr>
              <a:t> izan </a:t>
            </a:r>
            <a:r>
              <a:rPr lang="es-ES" sz="2000" b="1" dirty="0" err="1" smtClean="0">
                <a:solidFill>
                  <a:srgbClr val="5FB1B6"/>
                </a:solidFill>
              </a:rPr>
              <a:t>daitezkenak</a:t>
            </a:r>
            <a:r>
              <a:rPr lang="es-ES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Efektu</a:t>
            </a:r>
            <a:r>
              <a:rPr lang="es-ES" dirty="0"/>
              <a:t> </a:t>
            </a:r>
            <a:r>
              <a:rPr lang="es-ES" dirty="0" err="1" smtClean="0"/>
              <a:t>neuropsikiatrikoak</a:t>
            </a:r>
            <a:r>
              <a:rPr lang="es-ES" dirty="0" smtClean="0"/>
              <a:t>: </a:t>
            </a:r>
            <a:r>
              <a:rPr lang="es-ES" dirty="0" err="1" smtClean="0"/>
              <a:t>suizidio-portaerak</a:t>
            </a:r>
            <a:r>
              <a:rPr lang="es-ES" dirty="0" smtClean="0"/>
              <a:t> </a:t>
            </a:r>
            <a:r>
              <a:rPr lang="es-ES" dirty="0"/>
              <a:t>eta </a:t>
            </a:r>
            <a:r>
              <a:rPr lang="es-ES" dirty="0" err="1" smtClean="0"/>
              <a:t>ideiagintzak</a:t>
            </a:r>
            <a:r>
              <a:rPr lang="es-E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↑ arteria-</a:t>
            </a:r>
            <a:r>
              <a:rPr lang="es-ES" dirty="0" err="1" smtClean="0"/>
              <a:t>presioa</a:t>
            </a:r>
            <a:r>
              <a:rPr lang="es-ES" dirty="0" smtClean="0"/>
              <a:t>: </a:t>
            </a:r>
            <a:r>
              <a:rPr lang="es-ES" dirty="0" err="1" smtClean="0"/>
              <a:t>neurtu</a:t>
            </a:r>
            <a:r>
              <a:rPr lang="es-ES" dirty="0" smtClean="0"/>
              <a:t> </a:t>
            </a:r>
            <a:r>
              <a:rPr lang="es-ES" dirty="0" err="1" smtClean="0"/>
              <a:t>tratamenduaren</a:t>
            </a:r>
            <a:r>
              <a:rPr lang="es-ES" dirty="0" smtClean="0"/>
              <a:t> </a:t>
            </a:r>
            <a:r>
              <a:rPr lang="es-ES" dirty="0" err="1"/>
              <a:t>hasieran</a:t>
            </a:r>
            <a:r>
              <a:rPr lang="es-ES" dirty="0"/>
              <a:t>, eta </a:t>
            </a:r>
            <a:r>
              <a:rPr lang="es-ES" dirty="0" err="1"/>
              <a:t>ondoren</a:t>
            </a:r>
            <a:r>
              <a:rPr lang="es-ES" dirty="0"/>
              <a:t> </a:t>
            </a:r>
            <a:r>
              <a:rPr lang="es-ES" dirty="0" err="1"/>
              <a:t>jarraipena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, </a:t>
            </a:r>
            <a:r>
              <a:rPr lang="es-ES" dirty="0" err="1"/>
              <a:t>batez</a:t>
            </a:r>
            <a:r>
              <a:rPr lang="es-ES" dirty="0"/>
              <a:t> ere </a:t>
            </a:r>
            <a:r>
              <a:rPr lang="es-ES" dirty="0" err="1" smtClean="0"/>
              <a:t>hipertentsioengan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↑ </a:t>
            </a:r>
            <a:r>
              <a:rPr lang="es-ES" dirty="0" err="1"/>
              <a:t>konbultsioak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 smtClean="0"/>
              <a:t>arriskua</a:t>
            </a:r>
            <a:r>
              <a:rPr lang="es-ES" dirty="0" smtClean="0"/>
              <a:t>: </a:t>
            </a:r>
            <a:r>
              <a:rPr lang="es-ES" dirty="0" err="1"/>
              <a:t>dosi-dependentea</a:t>
            </a:r>
            <a:r>
              <a:rPr lang="es-ES" dirty="0"/>
              <a:t> </a:t>
            </a:r>
            <a:r>
              <a:rPr lang="es-ES" dirty="0" smtClean="0"/>
              <a:t>da. </a:t>
            </a:r>
            <a:r>
              <a:rPr lang="es-ES" dirty="0" err="1" smtClean="0"/>
              <a:t>Kontuz</a:t>
            </a:r>
            <a:r>
              <a:rPr lang="es-ES" dirty="0" smtClean="0"/>
              <a:t> </a:t>
            </a:r>
            <a:r>
              <a:rPr lang="es-ES" dirty="0" err="1"/>
              <a:t>konbultsioak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arrisku-faktore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 smtClean="0"/>
              <a:t>pazienteetan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/>
              <a:t>k</a:t>
            </a:r>
            <a:r>
              <a:rPr lang="es-ES" dirty="0" err="1" smtClean="0"/>
              <a:t>onbultsio-atalasea</a:t>
            </a:r>
            <a:r>
              <a:rPr lang="es-ES" dirty="0" smtClean="0"/>
              <a:t> </a:t>
            </a:r>
            <a:r>
              <a:rPr lang="es-ES" dirty="0" err="1"/>
              <a:t>murrizten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 smtClean="0"/>
              <a:t>medikamentuekin</a:t>
            </a:r>
            <a:r>
              <a:rPr lang="es-ES" dirty="0" smtClean="0"/>
              <a:t>: </a:t>
            </a:r>
            <a:r>
              <a:rPr lang="es-ES" dirty="0" err="1" smtClean="0"/>
              <a:t>benzodiazepinak</a:t>
            </a:r>
            <a:r>
              <a:rPr lang="es-ES" dirty="0"/>
              <a:t>, </a:t>
            </a:r>
            <a:r>
              <a:rPr lang="es-ES" dirty="0" err="1"/>
              <a:t>antipsikotikoak</a:t>
            </a:r>
            <a:r>
              <a:rPr lang="es-ES" dirty="0"/>
              <a:t>, </a:t>
            </a:r>
            <a:r>
              <a:rPr lang="es-ES" dirty="0" err="1"/>
              <a:t>antidepresiboak</a:t>
            </a:r>
            <a:r>
              <a:rPr lang="es-ES" dirty="0"/>
              <a:t>, </a:t>
            </a:r>
            <a:r>
              <a:rPr lang="es-ES" dirty="0" err="1"/>
              <a:t>kinolonak</a:t>
            </a:r>
            <a:r>
              <a:rPr lang="es-ES" dirty="0"/>
              <a:t> … 150 mg/</a:t>
            </a:r>
            <a:r>
              <a:rPr lang="es-ES" dirty="0" err="1"/>
              <a:t>eguneko</a:t>
            </a:r>
            <a:r>
              <a:rPr lang="es-ES" dirty="0"/>
              <a:t> </a:t>
            </a:r>
            <a:r>
              <a:rPr lang="es-ES" dirty="0" err="1"/>
              <a:t>gehieneko</a:t>
            </a:r>
            <a:r>
              <a:rPr lang="es-ES" dirty="0"/>
              <a:t> </a:t>
            </a:r>
            <a:r>
              <a:rPr lang="es-ES" dirty="0" err="1" smtClean="0"/>
              <a:t>dosia</a:t>
            </a:r>
            <a:endParaRPr lang="es-E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↑</a:t>
            </a:r>
            <a:r>
              <a:rPr lang="sv-SE" dirty="0" smtClean="0"/>
              <a:t>sindrome </a:t>
            </a:r>
            <a:r>
              <a:rPr lang="sv-SE" dirty="0"/>
              <a:t>serotoninergikoaren </a:t>
            </a:r>
            <a:r>
              <a:rPr lang="sv-SE" dirty="0" smtClean="0"/>
              <a:t>arriskua </a:t>
            </a:r>
            <a:r>
              <a:rPr lang="es-ES" dirty="0" smtClean="0"/>
              <a:t>SBIS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serotoninaren</a:t>
            </a:r>
            <a:r>
              <a:rPr lang="es-ES" dirty="0"/>
              <a:t> eta </a:t>
            </a:r>
            <a:r>
              <a:rPr lang="es-ES" dirty="0" err="1"/>
              <a:t>noradrenalinaren</a:t>
            </a:r>
            <a:r>
              <a:rPr lang="es-ES" dirty="0"/>
              <a:t> </a:t>
            </a:r>
            <a:r>
              <a:rPr lang="es-ES" dirty="0" err="1"/>
              <a:t>birkaptazioaren</a:t>
            </a:r>
            <a:r>
              <a:rPr lang="es-ES" dirty="0"/>
              <a:t> </a:t>
            </a:r>
            <a:r>
              <a:rPr lang="es-ES" dirty="0" err="1" smtClean="0"/>
              <a:t>inhibitzaileekin</a:t>
            </a:r>
            <a:r>
              <a:rPr lang="es-ES" dirty="0" smtClean="0"/>
              <a:t> </a:t>
            </a:r>
            <a:r>
              <a:rPr lang="es-ES" dirty="0" err="1" smtClean="0"/>
              <a:t>ematen</a:t>
            </a:r>
            <a:r>
              <a:rPr lang="es-ES" dirty="0" smtClean="0"/>
              <a:t> </a:t>
            </a:r>
            <a:r>
              <a:rPr lang="es-ES" dirty="0" err="1" smtClean="0"/>
              <a:t>denean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455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1886" y="271870"/>
            <a:ext cx="8473440" cy="932451"/>
          </a:xfrm>
        </p:spPr>
        <p:txBody>
          <a:bodyPr/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BUPROPIONA: SEGURTASUN-ALDERDIAK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1886" y="1195613"/>
            <a:ext cx="8473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5FB1B6"/>
                </a:solidFill>
              </a:rPr>
              <a:t>Kontraindikazioak</a:t>
            </a:r>
            <a:r>
              <a:rPr lang="es-ES" sz="2800" b="1" dirty="0" smtClean="0">
                <a:solidFill>
                  <a:srgbClr val="5FB1B6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Egungo</a:t>
            </a:r>
            <a:r>
              <a:rPr lang="es-ES" dirty="0" smtClean="0"/>
              <a:t> </a:t>
            </a:r>
            <a:r>
              <a:rPr lang="es-ES" dirty="0" err="1"/>
              <a:t>nahasmendu</a:t>
            </a:r>
            <a:r>
              <a:rPr lang="es-ES" dirty="0"/>
              <a:t> </a:t>
            </a:r>
            <a:r>
              <a:rPr lang="es-ES" dirty="0" err="1"/>
              <a:t>konbultsiboa</a:t>
            </a:r>
            <a:r>
              <a:rPr lang="es-ES" dirty="0"/>
              <a:t> </a:t>
            </a:r>
            <a:r>
              <a:rPr lang="es-ES" dirty="0" err="1"/>
              <a:t>izatea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konbultsio-aurrekariak</a:t>
            </a:r>
            <a:r>
              <a:rPr lang="es-ES" dirty="0"/>
              <a:t> </a:t>
            </a:r>
            <a:r>
              <a:rPr lang="es-ES" dirty="0" err="1"/>
              <a:t>izatea</a:t>
            </a:r>
            <a:r>
              <a:rPr lang="es-E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Nerbio</a:t>
            </a:r>
            <a:r>
              <a:rPr lang="es-ES" dirty="0"/>
              <a:t>-sistema </a:t>
            </a:r>
            <a:r>
              <a:rPr lang="es-ES" dirty="0" err="1"/>
              <a:t>zentraleko</a:t>
            </a:r>
            <a:r>
              <a:rPr lang="es-ES" dirty="0"/>
              <a:t> </a:t>
            </a:r>
            <a:r>
              <a:rPr lang="es-ES" dirty="0" err="1"/>
              <a:t>tumorea</a:t>
            </a:r>
            <a:r>
              <a:rPr lang="es-E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Alkoholaren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benzodiazepinen</a:t>
            </a:r>
            <a:r>
              <a:rPr lang="es-ES" dirty="0"/>
              <a:t> </a:t>
            </a:r>
            <a:r>
              <a:rPr lang="es-ES" dirty="0" err="1"/>
              <a:t>mendekotasuna</a:t>
            </a:r>
            <a:r>
              <a:rPr lang="es-ES" dirty="0"/>
              <a:t> </a:t>
            </a:r>
            <a:r>
              <a:rPr lang="es-ES" dirty="0" err="1"/>
              <a:t>uzteko</a:t>
            </a:r>
            <a:r>
              <a:rPr lang="es-ES" dirty="0"/>
              <a:t> </a:t>
            </a:r>
            <a:r>
              <a:rPr lang="es-ES" dirty="0" err="1"/>
              <a:t>prozesuan</a:t>
            </a:r>
            <a:r>
              <a:rPr lang="es-ES" dirty="0"/>
              <a:t> </a:t>
            </a:r>
            <a:r>
              <a:rPr lang="es-ES" dirty="0" err="1" smtClean="0"/>
              <a:t>egotea</a:t>
            </a:r>
            <a:r>
              <a:rPr lang="es-ES" dirty="0" smtClean="0"/>
              <a:t>.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Anorexia </a:t>
            </a:r>
            <a:r>
              <a:rPr lang="es-ES" dirty="0" err="1"/>
              <a:t>edo</a:t>
            </a:r>
            <a:r>
              <a:rPr lang="es-ES" dirty="0"/>
              <a:t> bulimia </a:t>
            </a:r>
            <a:r>
              <a:rPr lang="es-ES" dirty="0" err="1"/>
              <a:t>nerbiosoa</a:t>
            </a:r>
            <a:r>
              <a:rPr lang="es-ES" dirty="0"/>
              <a:t> (</a:t>
            </a:r>
            <a:r>
              <a:rPr lang="es-ES" dirty="0" err="1"/>
              <a:t>egungo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aurretiko</a:t>
            </a:r>
            <a:r>
              <a:rPr lang="es-ES" dirty="0"/>
              <a:t> </a:t>
            </a:r>
            <a:r>
              <a:rPr lang="es-ES" dirty="0" err="1"/>
              <a:t>diagnostikoa</a:t>
            </a:r>
            <a:r>
              <a:rPr lang="es-ES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Gibeleko</a:t>
            </a:r>
            <a:r>
              <a:rPr lang="es-ES" dirty="0"/>
              <a:t> </a:t>
            </a:r>
            <a:r>
              <a:rPr lang="es-ES" dirty="0" err="1"/>
              <a:t>zirrosi</a:t>
            </a:r>
            <a:r>
              <a:rPr lang="es-ES" dirty="0"/>
              <a:t> </a:t>
            </a:r>
            <a:r>
              <a:rPr lang="es-ES" dirty="0" err="1"/>
              <a:t>larria</a:t>
            </a:r>
            <a:r>
              <a:rPr lang="es-E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Psikosi</a:t>
            </a:r>
            <a:r>
              <a:rPr lang="es-ES" dirty="0"/>
              <a:t> </a:t>
            </a:r>
            <a:r>
              <a:rPr lang="es-ES" dirty="0" err="1"/>
              <a:t>maniako-depresiboaren</a:t>
            </a:r>
            <a:r>
              <a:rPr lang="es-ES" dirty="0"/>
              <a:t> </a:t>
            </a:r>
            <a:r>
              <a:rPr lang="es-ES" dirty="0" err="1" smtClean="0"/>
              <a:t>aurrekariak</a:t>
            </a:r>
            <a:r>
              <a:rPr lang="es-E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Farmako</a:t>
            </a:r>
            <a:r>
              <a:rPr lang="es-ES" dirty="0" smtClean="0"/>
              <a:t> </a:t>
            </a:r>
            <a:r>
              <a:rPr lang="es-ES" dirty="0" err="1"/>
              <a:t>hauekiko</a:t>
            </a:r>
            <a:r>
              <a:rPr lang="es-ES" dirty="0"/>
              <a:t>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konkomitantea</a:t>
            </a:r>
            <a:r>
              <a:rPr lang="es-ES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/>
              <a:t>IMAO</a:t>
            </a:r>
            <a:r>
              <a:rPr lang="es-ES" dirty="0"/>
              <a:t>: </a:t>
            </a:r>
            <a:r>
              <a:rPr lang="es-ES" dirty="0" err="1"/>
              <a:t>bupropionaren</a:t>
            </a:r>
            <a:r>
              <a:rPr lang="es-ES" dirty="0"/>
              <a:t> </a:t>
            </a:r>
            <a:r>
              <a:rPr lang="es-ES" dirty="0" err="1"/>
              <a:t>efektu</a:t>
            </a:r>
            <a:r>
              <a:rPr lang="es-ES" dirty="0"/>
              <a:t> </a:t>
            </a:r>
            <a:r>
              <a:rPr lang="es-ES" dirty="0" err="1"/>
              <a:t>antihipertentsiboa</a:t>
            </a:r>
            <a:r>
              <a:rPr lang="es-ES" dirty="0"/>
              <a:t> </a:t>
            </a:r>
            <a:r>
              <a:rPr lang="es-ES" dirty="0" err="1"/>
              <a:t>areagotu</a:t>
            </a:r>
            <a:r>
              <a:rPr lang="es-ES" dirty="0"/>
              <a:t> </a:t>
            </a:r>
            <a:r>
              <a:rPr lang="es-ES" dirty="0" err="1"/>
              <a:t>dezakete</a:t>
            </a:r>
            <a:r>
              <a:rPr lang="es-ES" dirty="0"/>
              <a:t>. </a:t>
            </a:r>
            <a:r>
              <a:rPr lang="es-ES" dirty="0" err="1"/>
              <a:t>Bupropiona</a:t>
            </a:r>
            <a:r>
              <a:rPr lang="es-ES" dirty="0"/>
              <a:t> </a:t>
            </a:r>
            <a:r>
              <a:rPr lang="es-ES" dirty="0" err="1"/>
              <a:t>hartzen</a:t>
            </a:r>
            <a:r>
              <a:rPr lang="es-ES" dirty="0"/>
              <a:t> </a:t>
            </a:r>
            <a:r>
              <a:rPr lang="es-ES" dirty="0" err="1"/>
              <a:t>hasi</a:t>
            </a:r>
            <a:r>
              <a:rPr lang="es-ES" dirty="0"/>
              <a:t> </a:t>
            </a:r>
            <a:r>
              <a:rPr lang="es-ES" dirty="0" err="1"/>
              <a:t>aurretik</a:t>
            </a:r>
            <a:r>
              <a:rPr lang="es-ES" dirty="0"/>
              <a:t>, 14 </a:t>
            </a:r>
            <a:r>
              <a:rPr lang="es-ES" dirty="0" err="1"/>
              <a:t>egun</a:t>
            </a:r>
            <a:r>
              <a:rPr lang="es-ES" dirty="0"/>
              <a:t> </a:t>
            </a:r>
            <a:r>
              <a:rPr lang="es-ES" dirty="0" err="1"/>
              <a:t>lehenago</a:t>
            </a:r>
            <a:r>
              <a:rPr lang="es-ES" dirty="0"/>
              <a:t> </a:t>
            </a:r>
            <a:r>
              <a:rPr lang="es-ES" dirty="0" err="1"/>
              <a:t>gutxienez</a:t>
            </a:r>
            <a:r>
              <a:rPr lang="es-ES" dirty="0"/>
              <a:t> </a:t>
            </a:r>
            <a:r>
              <a:rPr lang="es-ES" dirty="0" err="1"/>
              <a:t>eten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IMAO </a:t>
            </a:r>
            <a:r>
              <a:rPr lang="es-ES" dirty="0" err="1"/>
              <a:t>itzulezinak</a:t>
            </a:r>
            <a:r>
              <a:rPr lang="es-ES" dirty="0"/>
              <a:t> (</a:t>
            </a:r>
            <a:r>
              <a:rPr lang="es-ES" dirty="0" err="1"/>
              <a:t>rasagilina</a:t>
            </a:r>
            <a:r>
              <a:rPr lang="es-ES" dirty="0"/>
              <a:t>, </a:t>
            </a:r>
            <a:r>
              <a:rPr lang="es-ES" dirty="0" err="1"/>
              <a:t>selegilina</a:t>
            </a:r>
            <a:r>
              <a:rPr lang="es-ES" dirty="0"/>
              <a:t>), eta 24 </a:t>
            </a:r>
            <a:r>
              <a:rPr lang="es-ES" dirty="0" err="1"/>
              <a:t>ordu</a:t>
            </a:r>
            <a:r>
              <a:rPr lang="es-ES" dirty="0"/>
              <a:t> </a:t>
            </a:r>
            <a:r>
              <a:rPr lang="es-ES" dirty="0" err="1"/>
              <a:t>lehenago</a:t>
            </a:r>
            <a:r>
              <a:rPr lang="es-ES" dirty="0"/>
              <a:t> IMAO </a:t>
            </a:r>
            <a:r>
              <a:rPr lang="es-ES" dirty="0" err="1"/>
              <a:t>itzulgarriak</a:t>
            </a:r>
            <a:r>
              <a:rPr lang="es-ES" dirty="0"/>
              <a:t> (</a:t>
            </a:r>
            <a:r>
              <a:rPr lang="es-ES" dirty="0" err="1"/>
              <a:t>moklobemida</a:t>
            </a:r>
            <a:r>
              <a:rPr lang="es-ES" dirty="0"/>
              <a:t>, </a:t>
            </a:r>
            <a:r>
              <a:rPr lang="es-ES" dirty="0" err="1"/>
              <a:t>safinamida</a:t>
            </a:r>
            <a:r>
              <a:rPr lang="es-ES" dirty="0"/>
              <a:t>, </a:t>
            </a:r>
            <a:r>
              <a:rPr lang="es-ES" dirty="0" err="1"/>
              <a:t>linezolida</a:t>
            </a:r>
            <a:r>
              <a:rPr lang="es-ES" dirty="0" smtClean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Bupropioia</a:t>
            </a:r>
            <a:r>
              <a:rPr lang="es-ES" dirty="0" smtClean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medikamentu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.</a:t>
            </a:r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126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631" t="26506" r="30577" b="42885"/>
          <a:stretch/>
        </p:blipFill>
        <p:spPr>
          <a:xfrm>
            <a:off x="763254" y="110494"/>
            <a:ext cx="6027012" cy="26077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556" t="22016" r="31164" b="49259"/>
          <a:stretch/>
        </p:blipFill>
        <p:spPr>
          <a:xfrm>
            <a:off x="873322" y="2658534"/>
            <a:ext cx="5883076" cy="24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1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56" t="18885" r="31064" b="77576"/>
          <a:stretch/>
        </p:blipFill>
        <p:spPr>
          <a:xfrm>
            <a:off x="321704" y="226037"/>
            <a:ext cx="6578630" cy="3412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0278" t="27696" r="30922" b="6711"/>
          <a:stretch/>
        </p:blipFill>
        <p:spPr>
          <a:xfrm>
            <a:off x="321703" y="524932"/>
            <a:ext cx="6468563" cy="61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9371" y="234498"/>
            <a:ext cx="8473440" cy="932451"/>
          </a:xfrm>
        </p:spPr>
        <p:txBody>
          <a:bodyPr/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BARENIKLINA: SEGURTASUN-ALDERDIAK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1886" y="1045029"/>
            <a:ext cx="8473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5FB1B6"/>
                </a:solidFill>
              </a:rPr>
              <a:t>Ondorio</a:t>
            </a:r>
            <a:r>
              <a:rPr lang="es-ES" sz="2800" b="1" dirty="0" smtClean="0">
                <a:solidFill>
                  <a:srgbClr val="5FB1B6"/>
                </a:solidFill>
              </a:rPr>
              <a:t> </a:t>
            </a:r>
            <a:r>
              <a:rPr lang="es-ES" sz="2800" b="1" dirty="0" err="1" smtClean="0">
                <a:solidFill>
                  <a:srgbClr val="5FB1B6"/>
                </a:solidFill>
              </a:rPr>
              <a:t>kaltegarriak</a:t>
            </a:r>
            <a:r>
              <a:rPr lang="es-ES" sz="2800" b="1" dirty="0" smtClean="0">
                <a:solidFill>
                  <a:srgbClr val="5FB1B6"/>
                </a:solidFill>
              </a:rPr>
              <a:t>:</a:t>
            </a:r>
            <a:endParaRPr lang="es-ES" sz="2800" b="1" dirty="0">
              <a:solidFill>
                <a:srgbClr val="5FB1B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 smtClean="0">
                <a:solidFill>
                  <a:srgbClr val="5FB1B6"/>
                </a:solidFill>
              </a:rPr>
              <a:t>Ohikoak</a:t>
            </a:r>
            <a:r>
              <a:rPr lang="es-ES" sz="2200" b="1" dirty="0" smtClean="0">
                <a:solidFill>
                  <a:srgbClr val="5FB1B6"/>
                </a:solidFill>
              </a:rPr>
              <a:t> </a:t>
            </a:r>
            <a:r>
              <a:rPr lang="es-ES" sz="2200" dirty="0" smtClean="0"/>
              <a:t>: </a:t>
            </a:r>
            <a:r>
              <a:rPr lang="es-ES" dirty="0" err="1"/>
              <a:t>goragaleak</a:t>
            </a:r>
            <a:r>
              <a:rPr lang="es-ES" dirty="0"/>
              <a:t> (%25-30), loaren </a:t>
            </a:r>
            <a:r>
              <a:rPr lang="es-ES" dirty="0" err="1"/>
              <a:t>nahasmenduak</a:t>
            </a:r>
            <a:r>
              <a:rPr lang="es-ES" dirty="0"/>
              <a:t> (</a:t>
            </a:r>
            <a:r>
              <a:rPr lang="es-ES" dirty="0" err="1"/>
              <a:t>insomnioa</a:t>
            </a:r>
            <a:r>
              <a:rPr lang="es-ES" dirty="0"/>
              <a:t> eta </a:t>
            </a:r>
            <a:r>
              <a:rPr lang="es-ES" dirty="0" err="1"/>
              <a:t>amets</a:t>
            </a:r>
            <a:r>
              <a:rPr lang="es-ES" dirty="0"/>
              <a:t> </a:t>
            </a:r>
            <a:r>
              <a:rPr lang="es-ES" dirty="0" err="1"/>
              <a:t>arraroak</a:t>
            </a:r>
            <a:r>
              <a:rPr lang="es-ES" dirty="0"/>
              <a:t>), </a:t>
            </a:r>
            <a:r>
              <a:rPr lang="es-ES" dirty="0" err="1"/>
              <a:t>nasofaringitisa</a:t>
            </a:r>
            <a:r>
              <a:rPr lang="es-ES" dirty="0"/>
              <a:t> eta </a:t>
            </a:r>
            <a:r>
              <a:rPr lang="es-ES" dirty="0" smtClean="0"/>
              <a:t>cefalea.</a:t>
            </a:r>
            <a:endParaRPr lang="es-E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b="1" dirty="0" err="1">
                <a:solidFill>
                  <a:srgbClr val="5FB1B6"/>
                </a:solidFill>
              </a:rPr>
              <a:t>Nahiko</a:t>
            </a:r>
            <a:r>
              <a:rPr lang="es-ES" sz="2200" b="1" dirty="0">
                <a:solidFill>
                  <a:srgbClr val="5FB1B6"/>
                </a:solidFill>
              </a:rPr>
              <a:t> </a:t>
            </a:r>
            <a:r>
              <a:rPr lang="es-ES" sz="2200" b="1" dirty="0" err="1" smtClean="0">
                <a:solidFill>
                  <a:srgbClr val="5FB1B6"/>
                </a:solidFill>
              </a:rPr>
              <a:t>ohikoak</a:t>
            </a:r>
            <a:r>
              <a:rPr lang="es-ES" sz="2200" dirty="0" smtClean="0"/>
              <a:t>: </a:t>
            </a:r>
            <a:r>
              <a:rPr lang="es-ES" dirty="0" err="1"/>
              <a:t>urdail-hesteetako</a:t>
            </a:r>
            <a:r>
              <a:rPr lang="es-ES" dirty="0"/>
              <a:t> </a:t>
            </a:r>
            <a:r>
              <a:rPr lang="es-ES" dirty="0" err="1"/>
              <a:t>alterazioak</a:t>
            </a:r>
            <a:r>
              <a:rPr lang="es-ES" dirty="0"/>
              <a:t> (</a:t>
            </a:r>
            <a:r>
              <a:rPr lang="es-ES" dirty="0" err="1"/>
              <a:t>idorreria</a:t>
            </a:r>
            <a:r>
              <a:rPr lang="es-ES" dirty="0"/>
              <a:t>, </a:t>
            </a:r>
            <a:r>
              <a:rPr lang="es-ES" dirty="0" err="1"/>
              <a:t>gorakoak</a:t>
            </a:r>
            <a:r>
              <a:rPr lang="es-ES" dirty="0"/>
              <a:t> eta </a:t>
            </a:r>
            <a:r>
              <a:rPr lang="es-ES" dirty="0" err="1"/>
              <a:t>flatulentzia</a:t>
            </a:r>
            <a:r>
              <a:rPr lang="es-ES" dirty="0"/>
              <a:t>), </a:t>
            </a:r>
            <a:r>
              <a:rPr lang="es-ES" dirty="0" err="1"/>
              <a:t>larruazaleko</a:t>
            </a:r>
            <a:r>
              <a:rPr lang="es-ES" dirty="0"/>
              <a:t> </a:t>
            </a:r>
            <a:r>
              <a:rPr lang="es-ES" dirty="0" err="1"/>
              <a:t>erupzioa</a:t>
            </a:r>
            <a:r>
              <a:rPr lang="es-ES" dirty="0"/>
              <a:t>, </a:t>
            </a:r>
            <a:r>
              <a:rPr lang="es-ES" dirty="0" err="1"/>
              <a:t>azkura</a:t>
            </a:r>
            <a:r>
              <a:rPr lang="es-ES" dirty="0"/>
              <a:t>, </a:t>
            </a:r>
            <a:r>
              <a:rPr lang="es-ES" dirty="0" err="1"/>
              <a:t>depresioa</a:t>
            </a:r>
            <a:r>
              <a:rPr lang="es-ES" dirty="0"/>
              <a:t>, </a:t>
            </a:r>
            <a:r>
              <a:rPr lang="es-ES" dirty="0" err="1"/>
              <a:t>logura</a:t>
            </a:r>
            <a:r>
              <a:rPr lang="es-ES" dirty="0"/>
              <a:t>, </a:t>
            </a:r>
            <a:r>
              <a:rPr lang="es-ES" dirty="0" err="1"/>
              <a:t>zorabioak</a:t>
            </a:r>
            <a:r>
              <a:rPr lang="es-ES" dirty="0"/>
              <a:t>, </a:t>
            </a:r>
            <a:r>
              <a:rPr lang="es-ES" dirty="0" err="1"/>
              <a:t>pisu-igoera</a:t>
            </a:r>
            <a:r>
              <a:rPr lang="es-ES" dirty="0"/>
              <a:t>, </a:t>
            </a:r>
            <a:r>
              <a:rPr lang="es-ES" dirty="0" err="1"/>
              <a:t>mialgiak</a:t>
            </a:r>
            <a:r>
              <a:rPr lang="es-ES" dirty="0"/>
              <a:t> eta </a:t>
            </a:r>
            <a:r>
              <a:rPr lang="es-ES" dirty="0" err="1" smtClean="0"/>
              <a:t>artralgiak</a:t>
            </a:r>
            <a:endParaRPr lang="es-E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5FB1B6"/>
                </a:solidFill>
              </a:rPr>
              <a:t>Ez </a:t>
            </a:r>
            <a:r>
              <a:rPr lang="es-ES" sz="2400" b="1" dirty="0" err="1">
                <a:solidFill>
                  <a:srgbClr val="5FB1B6"/>
                </a:solidFill>
              </a:rPr>
              <a:t>hain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ohikoak</a:t>
            </a:r>
            <a:r>
              <a:rPr lang="es-ES" sz="2400" b="1" dirty="0">
                <a:solidFill>
                  <a:srgbClr val="5FB1B6"/>
                </a:solidFill>
              </a:rPr>
              <a:t>, </a:t>
            </a:r>
            <a:r>
              <a:rPr lang="es-ES" sz="2400" b="1" dirty="0" err="1">
                <a:solidFill>
                  <a:srgbClr val="5FB1B6"/>
                </a:solidFill>
              </a:rPr>
              <a:t>baina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larriak</a:t>
            </a:r>
            <a:r>
              <a:rPr lang="es-ES" sz="2400" b="1" dirty="0">
                <a:solidFill>
                  <a:srgbClr val="5FB1B6"/>
                </a:solidFill>
              </a:rPr>
              <a:t> izan </a:t>
            </a:r>
            <a:r>
              <a:rPr lang="es-ES" sz="2400" b="1" dirty="0" err="1">
                <a:solidFill>
                  <a:srgbClr val="5FB1B6"/>
                </a:solidFill>
              </a:rPr>
              <a:t>daitezkenak</a:t>
            </a:r>
            <a:r>
              <a:rPr lang="es-E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Konbultsioak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konbultsio-gertakarien</a:t>
            </a:r>
            <a:r>
              <a:rPr lang="es-ES" dirty="0" smtClean="0"/>
              <a:t> </a:t>
            </a:r>
            <a:r>
              <a:rPr lang="es-ES" dirty="0" err="1"/>
              <a:t>aurrekariak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 smtClean="0"/>
              <a:t>pazienteetan</a:t>
            </a:r>
            <a:r>
              <a:rPr lang="es-E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larruazaleko</a:t>
            </a:r>
            <a:r>
              <a:rPr lang="es-ES" dirty="0"/>
              <a:t> </a:t>
            </a:r>
            <a:r>
              <a:rPr lang="es-ES" dirty="0" err="1"/>
              <a:t>erreakzio</a:t>
            </a:r>
            <a:r>
              <a:rPr lang="es-ES" dirty="0"/>
              <a:t> </a:t>
            </a:r>
            <a:r>
              <a:rPr lang="es-ES" dirty="0" err="1" smtClean="0"/>
              <a:t>larriak</a:t>
            </a:r>
            <a:r>
              <a:rPr lang="es-ES" dirty="0" smtClean="0"/>
              <a:t> (Stevens-Johnson </a:t>
            </a:r>
            <a:r>
              <a:rPr lang="es-ES" dirty="0" err="1"/>
              <a:t>sindromea</a:t>
            </a:r>
            <a:r>
              <a:rPr lang="es-ES" dirty="0"/>
              <a:t> eta eritema </a:t>
            </a:r>
            <a:r>
              <a:rPr lang="es-ES" dirty="0" err="1"/>
              <a:t>multiformea</a:t>
            </a:r>
            <a:r>
              <a:rPr lang="es-ES" dirty="0"/>
              <a:t> eta </a:t>
            </a:r>
            <a:r>
              <a:rPr lang="es-ES" dirty="0" err="1" smtClean="0"/>
              <a:t>angioedema</a:t>
            </a:r>
            <a:r>
              <a:rPr lang="es-ES" dirty="0" smtClean="0"/>
              <a:t>)</a:t>
            </a:r>
            <a:endParaRPr lang="es-E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</a:t>
            </a:r>
            <a:r>
              <a:rPr lang="es-ES" dirty="0" smtClean="0"/>
              <a:t>z </a:t>
            </a:r>
            <a:r>
              <a:rPr lang="es-ES" dirty="0" err="1" smtClean="0"/>
              <a:t>dago</a:t>
            </a:r>
            <a:r>
              <a:rPr lang="es-ES" dirty="0" smtClean="0"/>
              <a:t> </a:t>
            </a:r>
            <a:r>
              <a:rPr lang="es-ES" dirty="0" err="1" smtClean="0"/>
              <a:t>kontraindikatuta</a:t>
            </a:r>
            <a:r>
              <a:rPr lang="es-ES" dirty="0" smtClean="0"/>
              <a:t> </a:t>
            </a:r>
            <a:r>
              <a:rPr lang="es-ES" dirty="0" err="1"/>
              <a:t>bareniklina</a:t>
            </a:r>
            <a:r>
              <a:rPr lang="es-ES" dirty="0"/>
              <a:t> </a:t>
            </a:r>
            <a:r>
              <a:rPr lang="es-ES" dirty="0" err="1"/>
              <a:t>erabiltzea</a:t>
            </a:r>
            <a:r>
              <a:rPr lang="es-ES" dirty="0"/>
              <a:t>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kardiobaskularra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psikiatrikoa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pazienteetan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areagotu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horien</a:t>
            </a:r>
            <a:r>
              <a:rPr lang="es-ES" dirty="0"/>
              <a:t> </a:t>
            </a:r>
            <a:r>
              <a:rPr lang="es-ES" dirty="0" err="1"/>
              <a:t>jarraipena</a:t>
            </a:r>
            <a:r>
              <a:rPr lang="es-ES" dirty="0"/>
              <a:t> </a:t>
            </a: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36843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1886" y="452212"/>
            <a:ext cx="8473440" cy="932451"/>
          </a:xfrm>
        </p:spPr>
        <p:txBody>
          <a:bodyPr/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BARENIKLINA: SEGURTASUN-ALDERDIAK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1886" y="1384663"/>
            <a:ext cx="84734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FB1B6"/>
                </a:solidFill>
              </a:rPr>
              <a:t>Ez da </a:t>
            </a:r>
            <a:r>
              <a:rPr lang="es-ES" sz="2400" b="1" dirty="0" err="1" smtClean="0">
                <a:solidFill>
                  <a:srgbClr val="5FB1B6"/>
                </a:solidFill>
              </a:rPr>
              <a:t>gomendatzen</a:t>
            </a:r>
            <a:r>
              <a:rPr lang="es-ES" sz="2400" b="1" dirty="0" smtClean="0">
                <a:solidFill>
                  <a:srgbClr val="5FB1B6"/>
                </a:solidFill>
              </a:rPr>
              <a:t>: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Haurdunaldia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18 urtez azpiko haur eta </a:t>
            </a:r>
            <a:r>
              <a:rPr lang="de-DE" dirty="0" smtClean="0"/>
              <a:t>nerabeak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Giltzurrun-gaixotasun</a:t>
            </a:r>
            <a:r>
              <a:rPr lang="es-ES" dirty="0"/>
              <a:t> </a:t>
            </a:r>
            <a:r>
              <a:rPr lang="es-ES" dirty="0" err="1" smtClean="0"/>
              <a:t>terminala</a:t>
            </a:r>
            <a:endParaRPr lang="es-ES" dirty="0"/>
          </a:p>
          <a:p>
            <a:r>
              <a:rPr lang="es-ES" sz="2400" b="1" dirty="0" err="1">
                <a:solidFill>
                  <a:srgbClr val="5FB1B6"/>
                </a:solidFill>
              </a:rPr>
              <a:t>Kontuz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 smtClean="0">
                <a:solidFill>
                  <a:srgbClr val="5FB1B6"/>
                </a:solidFill>
              </a:rPr>
              <a:t>erabili</a:t>
            </a:r>
            <a:r>
              <a:rPr lang="es-ES" sz="2400" b="1" dirty="0" smtClean="0">
                <a:solidFill>
                  <a:srgbClr val="5FB1B6"/>
                </a:solidFill>
              </a:rPr>
              <a:t>:</a:t>
            </a:r>
            <a:endParaRPr lang="es-ES" sz="2400" b="1" dirty="0">
              <a:solidFill>
                <a:srgbClr val="5FB1B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/>
              <a:t>krisi</a:t>
            </a:r>
            <a:r>
              <a:rPr lang="es-ES" dirty="0"/>
              <a:t> </a:t>
            </a:r>
            <a:r>
              <a:rPr lang="es-ES" dirty="0" err="1"/>
              <a:t>epileptikoak</a:t>
            </a:r>
            <a:r>
              <a:rPr lang="es-ES" dirty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/>
              <a:t>konbultsio-atalasea</a:t>
            </a:r>
            <a:r>
              <a:rPr lang="es-ES" dirty="0"/>
              <a:t> </a:t>
            </a:r>
            <a:r>
              <a:rPr lang="es-ES" dirty="0" err="1"/>
              <a:t>gutxitzea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bestelako</a:t>
            </a:r>
            <a:r>
              <a:rPr lang="es-ES" dirty="0"/>
              <a:t> </a:t>
            </a:r>
            <a:r>
              <a:rPr lang="es-ES" dirty="0" err="1"/>
              <a:t>egoerak</a:t>
            </a:r>
            <a:r>
              <a:rPr lang="es-ES" dirty="0"/>
              <a:t> izan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pazienteekin</a:t>
            </a:r>
            <a:r>
              <a:rPr lang="es-ES" dirty="0"/>
              <a:t>, 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alterazio</a:t>
            </a:r>
            <a:r>
              <a:rPr lang="es-ES" dirty="0" smtClean="0"/>
              <a:t> </a:t>
            </a:r>
            <a:r>
              <a:rPr lang="es-ES" dirty="0" err="1"/>
              <a:t>neuropsikiatrikoak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pazienteekin</a:t>
            </a: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err="1" smtClean="0"/>
              <a:t>Giltzurrun-gutxiegitasun</a:t>
            </a:r>
            <a:r>
              <a:rPr lang="es-ES" dirty="0" smtClean="0"/>
              <a:t> </a:t>
            </a:r>
            <a:r>
              <a:rPr lang="es-ES" dirty="0" err="1"/>
              <a:t>larria</a:t>
            </a:r>
            <a:r>
              <a:rPr lang="es-ES" dirty="0"/>
              <a:t> </a:t>
            </a:r>
            <a:r>
              <a:rPr lang="es-ES" dirty="0" err="1" smtClean="0"/>
              <a:t>dagoenean</a:t>
            </a:r>
            <a:r>
              <a:rPr lang="es-ES" dirty="0" smtClean="0"/>
              <a:t>: </a:t>
            </a:r>
            <a:r>
              <a:rPr lang="es-ES" dirty="0" err="1"/>
              <a:t>dosia</a:t>
            </a:r>
            <a:r>
              <a:rPr lang="es-ES" dirty="0"/>
              <a:t> </a:t>
            </a:r>
            <a:r>
              <a:rPr lang="es-ES" dirty="0" err="1"/>
              <a:t>murriztu</a:t>
            </a:r>
            <a:r>
              <a:rPr lang="es-ES" dirty="0"/>
              <a:t> </a:t>
            </a:r>
            <a:r>
              <a:rPr lang="es-ES" dirty="0" err="1" smtClean="0"/>
              <a:t>behar</a:t>
            </a:r>
            <a:endParaRPr lang="es-ES" dirty="0"/>
          </a:p>
          <a:p>
            <a:endParaRPr lang="de-DE" sz="2400" b="1" smtClean="0">
              <a:solidFill>
                <a:srgbClr val="5FB1B6"/>
              </a:solidFill>
            </a:endParaRPr>
          </a:p>
          <a:p>
            <a:r>
              <a:rPr lang="de-DE" sz="2400" b="1" smtClean="0">
                <a:solidFill>
                  <a:srgbClr val="5FB1B6"/>
                </a:solidFill>
              </a:rPr>
              <a:t>Bareniklinarekin</a:t>
            </a:r>
            <a:r>
              <a:rPr lang="de-DE" sz="2400" b="1" dirty="0">
                <a:solidFill>
                  <a:srgbClr val="5FB1B6"/>
                </a:solidFill>
              </a:rPr>
              <a:t>, ez da interakzio klinikoki esanguratsurik deskribatu</a:t>
            </a:r>
            <a:r>
              <a:rPr lang="de-DE" sz="2400" b="1" dirty="0" smtClean="0">
                <a:solidFill>
                  <a:srgbClr val="5FB1B6"/>
                </a:solidFill>
              </a:rPr>
              <a:t>.</a:t>
            </a:r>
            <a:endParaRPr lang="es-ES" sz="2400" b="1" dirty="0" smtClean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6086" y="861399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gehiago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…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06086" y="3154030"/>
            <a:ext cx="4414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3200" b="1" dirty="0" smtClean="0">
                <a:solidFill>
                  <a:prstClr val="black"/>
                </a:solidFill>
                <a:hlinkClick r:id="rId2"/>
              </a:rPr>
              <a:t>28 </a:t>
            </a:r>
            <a:r>
              <a:rPr lang="es-ES_tradnl" sz="3200" b="1" dirty="0">
                <a:solidFill>
                  <a:prstClr val="black"/>
                </a:solidFill>
                <a:hlinkClick r:id="rId2"/>
              </a:rPr>
              <a:t>liburukia, 06 </a:t>
            </a:r>
            <a:r>
              <a:rPr lang="es-ES_tradnl" sz="3200" b="1" dirty="0" err="1">
                <a:solidFill>
                  <a:prstClr val="black"/>
                </a:solidFill>
                <a:hlinkClick r:id="rId2"/>
              </a:rPr>
              <a:t>zk</a:t>
            </a:r>
            <a:r>
              <a:rPr lang="es-ES_tradnl" sz="3200" b="1" dirty="0">
                <a:solidFill>
                  <a:prstClr val="black"/>
                </a:solidFill>
                <a:hlinkClick r:id="rId2"/>
              </a:rPr>
              <a:t> - </a:t>
            </a:r>
            <a:r>
              <a:rPr lang="es-ES_tradnl" sz="3200" b="1" dirty="0" smtClean="0">
                <a:solidFill>
                  <a:prstClr val="black"/>
                </a:solidFill>
                <a:hlinkClick r:id="rId2"/>
              </a:rPr>
              <a:t>2020</a:t>
            </a:r>
            <a:endParaRPr lang="es-ES" sz="3200" b="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65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298" y="457200"/>
            <a:ext cx="7772400" cy="648393"/>
          </a:xfrm>
        </p:spPr>
        <p:txBody>
          <a:bodyPr/>
          <a:lstStyle/>
          <a:p>
            <a:r>
              <a:rPr lang="es-ES" sz="4000" dirty="0" err="1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BACC6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1280159"/>
            <a:ext cx="8242577" cy="3962401"/>
          </a:xfrm>
          <a:solidFill>
            <a:srgbClr val="5FACBC"/>
          </a:solidFill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Hitzaurrea</a:t>
            </a:r>
            <a:r>
              <a:rPr lang="es-ES" sz="3000" dirty="0">
                <a:solidFill>
                  <a:schemeClr val="bg1"/>
                </a:solidFill>
              </a:rPr>
              <a:t> 	</a:t>
            </a:r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Tabakoa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erretzeari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uzteko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farmakoak</a:t>
            </a:r>
            <a:r>
              <a:rPr lang="es-ES" sz="3000" dirty="0">
                <a:solidFill>
                  <a:schemeClr val="bg1"/>
                </a:solidFill>
              </a:rPr>
              <a:t> (taula) 	</a:t>
            </a:r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Bupropiona</a:t>
            </a:r>
            <a:r>
              <a:rPr lang="es-ES" sz="3000" dirty="0">
                <a:solidFill>
                  <a:schemeClr val="bg1"/>
                </a:solidFill>
              </a:rPr>
              <a:t> eta </a:t>
            </a:r>
            <a:r>
              <a:rPr lang="es-ES" sz="3000" dirty="0" err="1">
                <a:solidFill>
                  <a:schemeClr val="bg1"/>
                </a:solidFill>
              </a:rPr>
              <a:t>bareniklina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finantzatzeko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irizpideak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Zer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hartu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behar</a:t>
            </a:r>
            <a:r>
              <a:rPr lang="es-ES" sz="3000" dirty="0">
                <a:solidFill>
                  <a:schemeClr val="bg1"/>
                </a:solidFill>
              </a:rPr>
              <a:t> den </a:t>
            </a:r>
            <a:r>
              <a:rPr lang="es-ES" sz="3000" dirty="0" err="1">
                <a:solidFill>
                  <a:schemeClr val="bg1"/>
                </a:solidFill>
              </a:rPr>
              <a:t>kontuan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tabakoa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erretzeari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uzteko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tratamendua</a:t>
            </a:r>
            <a:r>
              <a:rPr lang="es-ES" sz="3000" dirty="0">
                <a:solidFill>
                  <a:schemeClr val="bg1"/>
                </a:solidFill>
              </a:rPr>
              <a:t> </a:t>
            </a:r>
            <a:r>
              <a:rPr lang="es-ES" sz="3000" dirty="0" err="1">
                <a:solidFill>
                  <a:schemeClr val="bg1"/>
                </a:solidFill>
              </a:rPr>
              <a:t>hastean</a:t>
            </a:r>
            <a:endParaRPr lang="es-ES" sz="30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Bupropiona</a:t>
            </a:r>
            <a:r>
              <a:rPr lang="es-ES" sz="3000" dirty="0">
                <a:solidFill>
                  <a:schemeClr val="bg1"/>
                </a:solidFill>
              </a:rPr>
              <a:t>: </a:t>
            </a:r>
            <a:r>
              <a:rPr lang="es-ES" sz="3000" dirty="0" err="1">
                <a:solidFill>
                  <a:schemeClr val="bg1"/>
                </a:solidFill>
              </a:rPr>
              <a:t>segurtasun-alderdiak</a:t>
            </a:r>
            <a:r>
              <a:rPr lang="es-ES" sz="3000" dirty="0">
                <a:solidFill>
                  <a:schemeClr val="bg1"/>
                </a:solidFill>
              </a:rPr>
              <a:t> 	</a:t>
            </a:r>
          </a:p>
          <a:p>
            <a: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3000" dirty="0" err="1">
                <a:solidFill>
                  <a:schemeClr val="bg1"/>
                </a:solidFill>
              </a:rPr>
              <a:t>Bareniklina</a:t>
            </a:r>
            <a:r>
              <a:rPr lang="es-ES" sz="3000" dirty="0">
                <a:solidFill>
                  <a:schemeClr val="bg1"/>
                </a:solidFill>
              </a:rPr>
              <a:t>: </a:t>
            </a:r>
            <a:r>
              <a:rPr lang="es-ES" sz="3000" dirty="0" err="1">
                <a:solidFill>
                  <a:schemeClr val="bg1"/>
                </a:solidFill>
              </a:rPr>
              <a:t>segurtasun-alderdiak</a:t>
            </a:r>
            <a:r>
              <a:rPr lang="es-ES" sz="3000" dirty="0">
                <a:solidFill>
                  <a:schemeClr val="bg1"/>
                </a:solidFill>
              </a:rPr>
              <a:t>	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2451"/>
          </a:xfrm>
        </p:spPr>
        <p:txBody>
          <a:bodyPr/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HITZAURREA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088571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s-ES" sz="2400" b="1" dirty="0" err="1">
                <a:solidFill>
                  <a:srgbClr val="5FB1B6"/>
                </a:solidFill>
              </a:rPr>
              <a:t>Kontrol-neurriak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 </a:t>
            </a:r>
            <a:r>
              <a:rPr lang="es-ES" sz="2400" dirty="0" err="1"/>
              <a:t>eragin</a:t>
            </a:r>
            <a:r>
              <a:rPr lang="es-ES" sz="2400" dirty="0"/>
              <a:t> </a:t>
            </a:r>
            <a:r>
              <a:rPr lang="es-ES" sz="2400" dirty="0" err="1"/>
              <a:t>handiena</a:t>
            </a:r>
            <a:r>
              <a:rPr lang="es-ES" sz="2400" dirty="0"/>
              <a:t> </a:t>
            </a:r>
            <a:r>
              <a:rPr lang="es-ES" sz="2400" dirty="0" err="1"/>
              <a:t>dutenak</a:t>
            </a:r>
            <a:r>
              <a:rPr lang="es-ES" sz="2400" dirty="0"/>
              <a:t> </a:t>
            </a:r>
            <a:r>
              <a:rPr lang="es-ES" sz="2400" dirty="0" err="1"/>
              <a:t>tabakismoaren</a:t>
            </a:r>
            <a:r>
              <a:rPr lang="es-ES" sz="2400" dirty="0"/>
              <a:t> </a:t>
            </a:r>
            <a:r>
              <a:rPr lang="es-ES" sz="2400" dirty="0" err="1"/>
              <a:t>prebalentzia</a:t>
            </a:r>
            <a:r>
              <a:rPr lang="es-ES" sz="2400" dirty="0"/>
              <a:t> </a:t>
            </a:r>
            <a:r>
              <a:rPr lang="es-ES" sz="2400" dirty="0" err="1"/>
              <a:t>murrizteko</a:t>
            </a:r>
            <a:r>
              <a:rPr lang="es-ES" sz="2400" dirty="0"/>
              <a:t>: </a:t>
            </a:r>
            <a:r>
              <a:rPr lang="es-ES" sz="2400" dirty="0" err="1"/>
              <a:t>prezioen</a:t>
            </a:r>
            <a:r>
              <a:rPr lang="es-ES" sz="2400" dirty="0"/>
              <a:t> </a:t>
            </a:r>
            <a:r>
              <a:rPr lang="es-ES" sz="2400" dirty="0" err="1"/>
              <a:t>igoera</a:t>
            </a:r>
            <a:r>
              <a:rPr lang="es-ES" sz="2400" dirty="0"/>
              <a:t>, </a:t>
            </a:r>
            <a:r>
              <a:rPr lang="es-ES" sz="2400" dirty="0" err="1"/>
              <a:t>kerik</a:t>
            </a:r>
            <a:r>
              <a:rPr lang="es-ES" sz="2400" dirty="0"/>
              <a:t> </a:t>
            </a:r>
            <a:r>
              <a:rPr lang="es-ES" sz="2400" dirty="0" err="1"/>
              <a:t>gabeko</a:t>
            </a:r>
            <a:r>
              <a:rPr lang="es-ES" sz="2400" dirty="0"/>
              <a:t> </a:t>
            </a:r>
            <a:r>
              <a:rPr lang="es-ES" sz="2400" dirty="0" err="1"/>
              <a:t>espazioak</a:t>
            </a:r>
            <a:r>
              <a:rPr lang="es-ES" sz="2400" dirty="0"/>
              <a:t>, </a:t>
            </a:r>
            <a:r>
              <a:rPr lang="es-ES" sz="2400" dirty="0" err="1"/>
              <a:t>osasun-kanpainak</a:t>
            </a:r>
            <a:r>
              <a:rPr lang="es-ES" sz="2400" dirty="0"/>
              <a:t> eta </a:t>
            </a:r>
            <a:r>
              <a:rPr lang="es-ES" sz="2400" b="1" dirty="0" err="1">
                <a:solidFill>
                  <a:srgbClr val="5FB1B6"/>
                </a:solidFill>
              </a:rPr>
              <a:t>tratamenduaren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 smtClean="0">
                <a:solidFill>
                  <a:srgbClr val="5FB1B6"/>
                </a:solidFill>
              </a:rPr>
              <a:t>finantzaketa</a:t>
            </a:r>
            <a:endParaRPr lang="es-ES" sz="2400" dirty="0"/>
          </a:p>
          <a:p>
            <a:pPr marL="342900" indent="-342900" algn="just"/>
            <a:r>
              <a:rPr lang="es-ES" sz="2400" dirty="0" err="1"/>
              <a:t>Tratamendu</a:t>
            </a:r>
            <a:r>
              <a:rPr lang="es-ES" sz="2400" dirty="0"/>
              <a:t> </a:t>
            </a:r>
            <a:r>
              <a:rPr lang="es-ES" sz="2400" dirty="0" err="1"/>
              <a:t>farmakologikoaren</a:t>
            </a:r>
            <a:r>
              <a:rPr lang="es-ES" sz="2400" dirty="0"/>
              <a:t> eta </a:t>
            </a:r>
            <a:r>
              <a:rPr lang="es-ES" sz="2400" dirty="0" err="1"/>
              <a:t>orientazio</a:t>
            </a:r>
            <a:r>
              <a:rPr lang="es-ES" sz="2400" dirty="0"/>
              <a:t> </a:t>
            </a:r>
            <a:r>
              <a:rPr lang="es-ES" sz="2400" dirty="0" err="1"/>
              <a:t>kognitibo-konduktualaren</a:t>
            </a:r>
            <a:r>
              <a:rPr lang="es-ES" sz="2400" dirty="0"/>
              <a:t> </a:t>
            </a:r>
            <a:r>
              <a:rPr lang="es-ES" sz="2400" dirty="0" err="1"/>
              <a:t>konbinazioak</a:t>
            </a:r>
            <a:r>
              <a:rPr lang="es-ES" sz="2400" dirty="0"/>
              <a:t> </a:t>
            </a:r>
            <a:r>
              <a:rPr lang="es-ES" sz="2400" dirty="0" err="1"/>
              <a:t>emaitza</a:t>
            </a:r>
            <a:r>
              <a:rPr lang="es-ES" sz="2400" dirty="0"/>
              <a:t> </a:t>
            </a:r>
            <a:r>
              <a:rPr lang="es-ES" sz="2400" dirty="0" err="1"/>
              <a:t>hobeak</a:t>
            </a:r>
            <a:r>
              <a:rPr lang="es-ES" sz="2400" dirty="0"/>
              <a:t> </a:t>
            </a:r>
            <a:r>
              <a:rPr lang="es-ES" sz="2400" dirty="0" err="1"/>
              <a:t>ematen</a:t>
            </a:r>
            <a:r>
              <a:rPr lang="es-ES" sz="2400" dirty="0"/>
              <a:t> </a:t>
            </a:r>
            <a:r>
              <a:rPr lang="es-ES" sz="2400" dirty="0" err="1"/>
              <a:t>ditu</a:t>
            </a:r>
            <a:r>
              <a:rPr lang="es-ES" sz="2400" dirty="0"/>
              <a:t> </a:t>
            </a:r>
            <a:r>
              <a:rPr lang="es-ES" sz="2400" dirty="0" err="1"/>
              <a:t>tabakoa</a:t>
            </a:r>
            <a:r>
              <a:rPr lang="es-ES" sz="2400" dirty="0"/>
              <a:t> </a:t>
            </a:r>
            <a:r>
              <a:rPr lang="es-ES" sz="2400" dirty="0" err="1"/>
              <a:t>uzteari</a:t>
            </a:r>
            <a:r>
              <a:rPr lang="es-ES" sz="2400" dirty="0"/>
              <a:t> </a:t>
            </a:r>
            <a:r>
              <a:rPr lang="es-ES" sz="2400" dirty="0" err="1" smtClean="0"/>
              <a:t>dagokionez</a:t>
            </a:r>
            <a:endParaRPr lang="es-ES" sz="2400" dirty="0"/>
          </a:p>
          <a:p>
            <a:pPr marL="342900" indent="-342900" algn="just"/>
            <a:r>
              <a:rPr lang="es-ES" sz="2400" dirty="0" err="1"/>
              <a:t>Tabakismoa</a:t>
            </a:r>
            <a:r>
              <a:rPr lang="es-ES" sz="2400" dirty="0"/>
              <a:t> </a:t>
            </a:r>
            <a:r>
              <a:rPr lang="es-ES" sz="2400" dirty="0" err="1"/>
              <a:t>tratatzeko</a:t>
            </a:r>
            <a:r>
              <a:rPr lang="es-ES" sz="2400" dirty="0"/>
              <a:t> </a:t>
            </a:r>
            <a:r>
              <a:rPr lang="es-ES" sz="2400" dirty="0" err="1"/>
              <a:t>farmako</a:t>
            </a:r>
            <a:r>
              <a:rPr lang="es-ES" sz="2400" dirty="0"/>
              <a:t> </a:t>
            </a:r>
            <a:r>
              <a:rPr lang="es-ES" sz="2400" dirty="0" err="1"/>
              <a:t>guztiakdira</a:t>
            </a:r>
            <a:r>
              <a:rPr lang="es-ES" sz="2400" dirty="0"/>
              <a:t> </a:t>
            </a:r>
            <a:r>
              <a:rPr lang="es-ES" sz="2400" dirty="0" err="1"/>
              <a:t>eraginkorrak</a:t>
            </a:r>
            <a:r>
              <a:rPr lang="es-ES" sz="2400" dirty="0"/>
              <a:t> </a:t>
            </a:r>
            <a:r>
              <a:rPr lang="es-ES" sz="2400" dirty="0" smtClean="0"/>
              <a:t>(NOT, </a:t>
            </a:r>
            <a:r>
              <a:rPr lang="es-ES" sz="2400" dirty="0" err="1"/>
              <a:t>bupropiona</a:t>
            </a:r>
            <a:r>
              <a:rPr lang="es-ES" sz="2400" dirty="0"/>
              <a:t> eta </a:t>
            </a:r>
            <a:r>
              <a:rPr lang="es-ES" sz="2400" dirty="0" err="1"/>
              <a:t>bareniklina</a:t>
            </a:r>
            <a:r>
              <a:rPr lang="es-ES" sz="2400" dirty="0"/>
              <a:t>). </a:t>
            </a:r>
            <a:r>
              <a:rPr lang="es-ES" sz="2400" b="1" dirty="0" err="1">
                <a:solidFill>
                  <a:srgbClr val="5FB1B6"/>
                </a:solidFill>
              </a:rPr>
              <a:t>Tratamendu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farmakologikoa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eskaini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behar</a:t>
            </a:r>
            <a:r>
              <a:rPr lang="es-ES" sz="2400" b="1" dirty="0">
                <a:solidFill>
                  <a:srgbClr val="5FB1B6"/>
                </a:solidFill>
              </a:rPr>
              <a:t> da</a:t>
            </a:r>
            <a:r>
              <a:rPr lang="es-ES" dirty="0"/>
              <a:t>, </a:t>
            </a:r>
            <a:r>
              <a:rPr lang="es-ES" sz="2400" dirty="0" err="1"/>
              <a:t>kontraindikaziorik</a:t>
            </a:r>
            <a:r>
              <a:rPr lang="es-ES" sz="2400" dirty="0"/>
              <a:t> </a:t>
            </a:r>
            <a:r>
              <a:rPr lang="es-ES" sz="2400" dirty="0" err="1"/>
              <a:t>ez</a:t>
            </a:r>
            <a:r>
              <a:rPr lang="es-ES" sz="2400" dirty="0"/>
              <a:t> </a:t>
            </a:r>
            <a:r>
              <a:rPr lang="es-ES" sz="2400" dirty="0" err="1" smtClean="0"/>
              <a:t>badago</a:t>
            </a:r>
            <a:endParaRPr lang="es-ES" sz="2400" dirty="0" smtClean="0"/>
          </a:p>
          <a:p>
            <a:pPr marL="0" indent="0" algn="just">
              <a:buNone/>
            </a:pPr>
            <a:r>
              <a:rPr lang="es-ES" sz="1600" dirty="0" smtClean="0">
                <a:solidFill>
                  <a:srgbClr val="5FB1B6"/>
                </a:solidFill>
              </a:rPr>
              <a:t>NOT: </a:t>
            </a:r>
            <a:r>
              <a:rPr lang="es-ES" sz="1600" dirty="0" err="1">
                <a:solidFill>
                  <a:srgbClr val="5FB1B6"/>
                </a:solidFill>
              </a:rPr>
              <a:t>nikotina</a:t>
            </a:r>
            <a:r>
              <a:rPr lang="es-ES" sz="1600" dirty="0">
                <a:solidFill>
                  <a:srgbClr val="5FB1B6"/>
                </a:solidFill>
              </a:rPr>
              <a:t> </a:t>
            </a:r>
            <a:r>
              <a:rPr lang="es-ES" sz="1600" dirty="0" err="1">
                <a:solidFill>
                  <a:srgbClr val="5FB1B6"/>
                </a:solidFill>
              </a:rPr>
              <a:t>bidezko</a:t>
            </a:r>
            <a:r>
              <a:rPr lang="es-ES" sz="1600" dirty="0">
                <a:solidFill>
                  <a:srgbClr val="5FB1B6"/>
                </a:solidFill>
              </a:rPr>
              <a:t> </a:t>
            </a:r>
            <a:r>
              <a:rPr lang="es-ES" sz="1600" dirty="0" err="1">
                <a:solidFill>
                  <a:srgbClr val="5FB1B6"/>
                </a:solidFill>
              </a:rPr>
              <a:t>ordezko</a:t>
            </a:r>
            <a:r>
              <a:rPr lang="es-ES" sz="1600" dirty="0">
                <a:solidFill>
                  <a:srgbClr val="5FB1B6"/>
                </a:solidFill>
              </a:rPr>
              <a:t> </a:t>
            </a:r>
            <a:r>
              <a:rPr lang="es-ES" sz="1600" dirty="0" smtClean="0">
                <a:solidFill>
                  <a:srgbClr val="5FB1B6"/>
                </a:solidFill>
              </a:rPr>
              <a:t>terapia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695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021" t="13573" r="20726" b="12598"/>
          <a:stretch/>
        </p:blipFill>
        <p:spPr>
          <a:xfrm>
            <a:off x="203199" y="-154"/>
            <a:ext cx="8184051" cy="57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1886" y="452212"/>
            <a:ext cx="8473440" cy="932451"/>
          </a:xfrm>
        </p:spPr>
        <p:txBody>
          <a:bodyPr/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BUPROPIONA </a:t>
            </a:r>
            <a:r>
              <a:rPr lang="es-ES" sz="3200" dirty="0">
                <a:latin typeface="Arial Black" panose="020B0A04020102020204" pitchFamily="34" charset="0"/>
              </a:rPr>
              <a:t>ETA BARENIKLINA FINANTZATZEKO </a:t>
            </a:r>
            <a:r>
              <a:rPr lang="es-ES" sz="3200" dirty="0" smtClean="0">
                <a:latin typeface="Arial Black" panose="020B0A04020102020204" pitchFamily="34" charset="0"/>
              </a:rPr>
              <a:t>IRIZPIDEAK</a:t>
            </a:r>
            <a:br>
              <a:rPr lang="es-ES" sz="3200" dirty="0" smtClean="0">
                <a:latin typeface="Arial Black" panose="020B0A04020102020204" pitchFamily="34" charset="0"/>
              </a:rPr>
            </a:b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384663"/>
            <a:ext cx="8228411" cy="41692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s-ES" sz="2600" dirty="0"/>
              <a:t>2020ko </a:t>
            </a:r>
            <a:r>
              <a:rPr lang="es-ES" sz="2600" dirty="0" err="1"/>
              <a:t>urtarrilaren</a:t>
            </a:r>
            <a:r>
              <a:rPr lang="es-ES" sz="2600" dirty="0"/>
              <a:t> 1etik </a:t>
            </a:r>
            <a:r>
              <a:rPr lang="es-ES" sz="2600" dirty="0" err="1"/>
              <a:t>aurrera</a:t>
            </a:r>
            <a:r>
              <a:rPr lang="es-ES" sz="2600" dirty="0"/>
              <a:t> </a:t>
            </a:r>
            <a:r>
              <a:rPr lang="es-ES" sz="2600" dirty="0" err="1"/>
              <a:t>Champix</a:t>
            </a:r>
            <a:r>
              <a:rPr lang="es-ES" sz="2600" dirty="0"/>
              <a:t>® eta </a:t>
            </a:r>
            <a:r>
              <a:rPr lang="es-ES" sz="2600" dirty="0" err="1"/>
              <a:t>Zyntabac</a:t>
            </a:r>
            <a:r>
              <a:rPr lang="es-ES" sz="2600" dirty="0"/>
              <a:t>® </a:t>
            </a:r>
            <a:r>
              <a:rPr lang="es-ES" sz="2600" dirty="0" err="1"/>
              <a:t>medikamentuen</a:t>
            </a:r>
            <a:r>
              <a:rPr lang="es-ES" sz="2600" dirty="0"/>
              <a:t> </a:t>
            </a:r>
            <a:r>
              <a:rPr lang="es-ES" sz="2600" dirty="0" err="1"/>
              <a:t>aurkezpen</a:t>
            </a:r>
            <a:r>
              <a:rPr lang="es-ES" sz="2600" dirty="0"/>
              <a:t> </a:t>
            </a:r>
            <a:r>
              <a:rPr lang="es-ES" sz="2600" dirty="0" err="1"/>
              <a:t>batzuk</a:t>
            </a:r>
            <a:r>
              <a:rPr lang="es-ES" sz="2600" dirty="0"/>
              <a:t> </a:t>
            </a:r>
            <a:r>
              <a:rPr lang="es-ES" sz="2600" dirty="0" err="1"/>
              <a:t>finantzatzen</a:t>
            </a:r>
            <a:r>
              <a:rPr lang="es-ES" sz="2600" dirty="0"/>
              <a:t> </a:t>
            </a:r>
            <a:r>
              <a:rPr lang="es-ES" sz="2600" dirty="0" err="1"/>
              <a:t>dira</a:t>
            </a:r>
            <a:r>
              <a:rPr lang="es-ES" sz="2600" dirty="0"/>
              <a:t>, </a:t>
            </a:r>
            <a:r>
              <a:rPr lang="es-ES" sz="2400" b="1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tabako-mendekotasuna</a:t>
            </a:r>
            <a:r>
              <a:rPr lang="es-ES" sz="2400" b="1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gainditzeko</a:t>
            </a:r>
            <a:r>
              <a:rPr lang="es-ES" sz="2400" b="1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laguntza</a:t>
            </a:r>
            <a:r>
              <a:rPr lang="es-ES" sz="2400" b="1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-programa</a:t>
            </a:r>
            <a:r>
              <a:rPr lang="es-ES" sz="2400" dirty="0"/>
              <a:t> </a:t>
            </a:r>
            <a:r>
              <a:rPr lang="es-ES" sz="2600" dirty="0"/>
              <a:t>batean </a:t>
            </a:r>
            <a:r>
              <a:rPr lang="es-ES" sz="2600" dirty="0" err="1"/>
              <a:t>sartutako</a:t>
            </a:r>
            <a:r>
              <a:rPr lang="es-ES" sz="2600" dirty="0"/>
              <a:t> </a:t>
            </a:r>
            <a:r>
              <a:rPr lang="es-ES" sz="2600" dirty="0" err="1"/>
              <a:t>pazienteeentzat</a:t>
            </a:r>
            <a:r>
              <a:rPr lang="es-ES" sz="2600" dirty="0"/>
              <a:t> eta </a:t>
            </a:r>
            <a:r>
              <a:rPr lang="es-ES" sz="2600" dirty="0" err="1"/>
              <a:t>tabakoari</a:t>
            </a:r>
            <a:r>
              <a:rPr lang="es-ES" sz="2600" dirty="0"/>
              <a:t> </a:t>
            </a:r>
            <a:r>
              <a:rPr lang="es-ES" sz="2600" dirty="0" err="1"/>
              <a:t>uzteko</a:t>
            </a:r>
            <a:r>
              <a:rPr lang="es-ES" sz="2600" dirty="0"/>
              <a:t> </a:t>
            </a:r>
            <a:r>
              <a:rPr lang="es-ES" sz="2600" dirty="0" err="1"/>
              <a:t>esku</a:t>
            </a:r>
            <a:r>
              <a:rPr lang="es-ES" sz="2400" dirty="0"/>
              <a:t> </a:t>
            </a:r>
            <a:r>
              <a:rPr lang="es-ES" sz="2400" b="1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formulario </a:t>
            </a:r>
            <a:r>
              <a:rPr lang="es-ES" sz="2400" b="1" dirty="0" err="1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korporatiboa</a:t>
            </a:r>
            <a:r>
              <a:rPr lang="es-ES" sz="2400" b="1" dirty="0">
                <a:solidFill>
                  <a:srgbClr val="5FB1B6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s-ES" sz="2400" dirty="0" err="1"/>
              <a:t>beteta</a:t>
            </a:r>
            <a:r>
              <a:rPr lang="es-ES" sz="2400" dirty="0"/>
              <a:t> </a:t>
            </a:r>
            <a:r>
              <a:rPr lang="es-ES" sz="2400" dirty="0" err="1"/>
              <a:t>dutenentzat</a:t>
            </a:r>
            <a:r>
              <a:rPr lang="es-ES" sz="2400" dirty="0"/>
              <a:t>.</a:t>
            </a:r>
          </a:p>
          <a:p>
            <a:pPr marL="342900" indent="-342900" algn="just"/>
            <a:r>
              <a:rPr lang="es-ES" sz="2600" dirty="0" err="1"/>
              <a:t>Pazienteek</a:t>
            </a:r>
            <a:r>
              <a:rPr lang="es-ES" sz="2600" dirty="0"/>
              <a:t> </a:t>
            </a:r>
            <a:r>
              <a:rPr lang="es-ES" sz="2600" dirty="0" err="1"/>
              <a:t>baldintza</a:t>
            </a:r>
            <a:r>
              <a:rPr lang="es-ES" sz="2600" dirty="0"/>
              <a:t> </a:t>
            </a:r>
            <a:r>
              <a:rPr lang="es-ES" sz="2600" dirty="0" err="1"/>
              <a:t>hauek</a:t>
            </a:r>
            <a:r>
              <a:rPr lang="es-ES" sz="2600" dirty="0"/>
              <a:t> </a:t>
            </a:r>
            <a:r>
              <a:rPr lang="es-ES" sz="2600" dirty="0" err="1"/>
              <a:t>bete</a:t>
            </a:r>
            <a:r>
              <a:rPr lang="es-ES" sz="2600" dirty="0"/>
              <a:t> </a:t>
            </a:r>
            <a:r>
              <a:rPr lang="es-ES" sz="2600" dirty="0" err="1"/>
              <a:t>behar</a:t>
            </a:r>
            <a:r>
              <a:rPr lang="es-ES" sz="2600" dirty="0"/>
              <a:t> </a:t>
            </a:r>
            <a:r>
              <a:rPr lang="es-ES" sz="2600" dirty="0" err="1"/>
              <a:t>dituzte</a:t>
            </a:r>
            <a:r>
              <a:rPr lang="es-ES" sz="2600" dirty="0"/>
              <a:t>:</a:t>
            </a:r>
          </a:p>
          <a:p>
            <a:pPr lvl="1"/>
            <a:r>
              <a:rPr lang="es-ES" sz="2200" dirty="0"/>
              <a:t>18 </a:t>
            </a:r>
            <a:r>
              <a:rPr lang="es-ES" sz="2200" dirty="0" err="1"/>
              <a:t>urtetik</a:t>
            </a:r>
            <a:r>
              <a:rPr lang="es-ES" sz="2200" dirty="0"/>
              <a:t> </a:t>
            </a:r>
            <a:r>
              <a:rPr lang="es-ES" sz="2200" dirty="0" err="1" smtClean="0"/>
              <a:t>gorakoa</a:t>
            </a:r>
            <a:endParaRPr lang="es-ES" sz="2200" dirty="0" smtClean="0"/>
          </a:p>
          <a:p>
            <a:pPr lvl="1"/>
            <a:r>
              <a:rPr lang="es-ES" sz="2200" dirty="0" err="1" smtClean="0"/>
              <a:t>Azken</a:t>
            </a:r>
            <a:r>
              <a:rPr lang="es-ES" sz="2200" dirty="0" smtClean="0"/>
              <a:t> </a:t>
            </a:r>
            <a:r>
              <a:rPr lang="es-ES" sz="2200" dirty="0" err="1"/>
              <a:t>urtean</a:t>
            </a:r>
            <a:r>
              <a:rPr lang="es-ES" sz="2200" dirty="0"/>
              <a:t> </a:t>
            </a:r>
            <a:r>
              <a:rPr lang="es-ES" sz="2200" dirty="0" err="1"/>
              <a:t>erretzeari</a:t>
            </a:r>
            <a:r>
              <a:rPr lang="es-ES" sz="2200" dirty="0"/>
              <a:t> </a:t>
            </a:r>
            <a:r>
              <a:rPr lang="es-ES" sz="2200" dirty="0" err="1"/>
              <a:t>uzteko</a:t>
            </a:r>
            <a:r>
              <a:rPr lang="es-ES" sz="2200" dirty="0"/>
              <a:t> </a:t>
            </a:r>
            <a:r>
              <a:rPr lang="es-ES" sz="2200" dirty="0" err="1"/>
              <a:t>saiakera</a:t>
            </a:r>
            <a:r>
              <a:rPr lang="es-ES" sz="2200" dirty="0"/>
              <a:t> </a:t>
            </a:r>
            <a:r>
              <a:rPr lang="es-ES" sz="2200" dirty="0" err="1"/>
              <a:t>bat</a:t>
            </a:r>
            <a:r>
              <a:rPr lang="es-ES" sz="2200" dirty="0"/>
              <a:t> </a:t>
            </a:r>
            <a:r>
              <a:rPr lang="es-ES" sz="2200" dirty="0" err="1" smtClean="0"/>
              <a:t>gutxienez</a:t>
            </a:r>
            <a:endParaRPr lang="es-ES" sz="2200" dirty="0"/>
          </a:p>
          <a:p>
            <a:pPr lvl="1"/>
            <a:r>
              <a:rPr lang="es-ES" sz="2200" dirty="0" err="1"/>
              <a:t>Egunean</a:t>
            </a:r>
            <a:r>
              <a:rPr lang="es-ES" sz="2200" dirty="0"/>
              <a:t> 10 </a:t>
            </a:r>
            <a:r>
              <a:rPr lang="es-ES" sz="2200" dirty="0" err="1"/>
              <a:t>zigarreta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gehiago</a:t>
            </a:r>
            <a:r>
              <a:rPr lang="es-ES" sz="2200" dirty="0"/>
              <a:t> </a:t>
            </a:r>
            <a:r>
              <a:rPr lang="es-ES" sz="2200" dirty="0" err="1"/>
              <a:t>erretzea</a:t>
            </a:r>
            <a:r>
              <a:rPr lang="es-ES" sz="2200" dirty="0"/>
              <a:t> eta, ≥ 7 </a:t>
            </a:r>
            <a:r>
              <a:rPr lang="es-ES" sz="2200" dirty="0" err="1" smtClean="0"/>
              <a:t>Fagerstrom</a:t>
            </a:r>
            <a:r>
              <a:rPr lang="es-ES" sz="2200" dirty="0" smtClean="0"/>
              <a:t> </a:t>
            </a:r>
            <a:r>
              <a:rPr lang="es-ES" sz="2200" dirty="0"/>
              <a:t>testean</a:t>
            </a:r>
          </a:p>
          <a:p>
            <a:pPr marL="0" indent="0" algn="just">
              <a:buNone/>
            </a:pPr>
            <a:endParaRPr lang="es-ES" sz="2400" dirty="0" smtClean="0">
              <a:solidFill>
                <a:srgbClr val="5FB1B6"/>
              </a:solidFill>
            </a:endParaRPr>
          </a:p>
          <a:p>
            <a:pPr marL="0" indent="0" algn="just">
              <a:buNone/>
            </a:pPr>
            <a:r>
              <a:rPr lang="es-ES" sz="2400" dirty="0" smtClean="0">
                <a:solidFill>
                  <a:srgbClr val="5FB1B6"/>
                </a:solidFill>
              </a:rPr>
              <a:t>I-</a:t>
            </a:r>
            <a:r>
              <a:rPr lang="es-ES" sz="2400" dirty="0" err="1" smtClean="0">
                <a:solidFill>
                  <a:srgbClr val="5FB1B6"/>
                </a:solidFill>
              </a:rPr>
              <a:t>botika</a:t>
            </a:r>
            <a:r>
              <a:rPr lang="es-ES" sz="2400" dirty="0" smtClean="0">
                <a:solidFill>
                  <a:srgbClr val="5FB1B6"/>
                </a:solidFill>
              </a:rPr>
              <a:t> </a:t>
            </a:r>
            <a:r>
              <a:rPr lang="es-ES" sz="2400" dirty="0" err="1" smtClean="0">
                <a:solidFill>
                  <a:srgbClr val="5FB1B6"/>
                </a:solidFill>
              </a:rPr>
              <a:t>Fitxak</a:t>
            </a:r>
            <a:endParaRPr lang="es-ES" sz="2400" dirty="0" smtClean="0">
              <a:solidFill>
                <a:srgbClr val="5FB1B6"/>
              </a:solidFill>
            </a:endParaRPr>
          </a:p>
          <a:p>
            <a:r>
              <a:rPr lang="es-ES" sz="2200" dirty="0" err="1" smtClean="0">
                <a:hlinkClick r:id="rId2"/>
              </a:rPr>
              <a:t>Ke</a:t>
            </a:r>
            <a:r>
              <a:rPr lang="es-ES" sz="2200" dirty="0" smtClean="0">
                <a:hlinkClick r:id="rId2"/>
              </a:rPr>
              <a:t> </a:t>
            </a:r>
            <a:r>
              <a:rPr lang="es-ES" sz="2200" dirty="0" err="1">
                <a:hlinkClick r:id="rId2"/>
              </a:rPr>
              <a:t>txarrak</a:t>
            </a:r>
            <a:r>
              <a:rPr lang="es-ES" sz="2200" dirty="0">
                <a:hlinkClick r:id="rId2"/>
              </a:rPr>
              <a:t> stop! (</a:t>
            </a:r>
            <a:r>
              <a:rPr lang="es-ES" sz="2200" dirty="0" err="1">
                <a:hlinkClick r:id="rId2"/>
              </a:rPr>
              <a:t>Vareniclina</a:t>
            </a:r>
            <a:r>
              <a:rPr lang="es-ES" sz="2200" dirty="0">
                <a:hlinkClick r:id="rId2"/>
              </a:rPr>
              <a:t> </a:t>
            </a:r>
            <a:r>
              <a:rPr lang="es-ES" sz="2200" dirty="0" err="1">
                <a:hlinkClick r:id="rId2"/>
              </a:rPr>
              <a:t>Chanpix</a:t>
            </a:r>
            <a:r>
              <a:rPr lang="es-ES" sz="2200" dirty="0">
                <a:hlinkClick r:id="rId2"/>
              </a:rPr>
              <a:t>).</a:t>
            </a:r>
            <a:endParaRPr lang="es-ES" sz="2200" dirty="0"/>
          </a:p>
          <a:p>
            <a:r>
              <a:rPr lang="es-ES" sz="2200" dirty="0" err="1">
                <a:hlinkClick r:id="rId2"/>
              </a:rPr>
              <a:t>Ke</a:t>
            </a:r>
            <a:r>
              <a:rPr lang="es-ES" sz="2200" dirty="0">
                <a:hlinkClick r:id="rId2"/>
              </a:rPr>
              <a:t> </a:t>
            </a:r>
            <a:r>
              <a:rPr lang="es-ES" sz="2200" dirty="0" err="1">
                <a:hlinkClick r:id="rId2"/>
              </a:rPr>
              <a:t>txarrak</a:t>
            </a:r>
            <a:r>
              <a:rPr lang="es-ES" sz="2200" dirty="0">
                <a:hlinkClick r:id="rId2"/>
              </a:rPr>
              <a:t> stop! (</a:t>
            </a:r>
            <a:r>
              <a:rPr lang="es-ES" sz="2200" dirty="0" err="1">
                <a:hlinkClick r:id="rId2"/>
              </a:rPr>
              <a:t>Bupropiona</a:t>
            </a:r>
            <a:r>
              <a:rPr lang="es-ES" sz="2200" dirty="0">
                <a:hlinkClick r:id="rId2"/>
              </a:rPr>
              <a:t> </a:t>
            </a:r>
            <a:r>
              <a:rPr lang="es-ES" sz="2200" dirty="0" err="1">
                <a:hlinkClick r:id="rId2"/>
              </a:rPr>
              <a:t>Zyntabac</a:t>
            </a:r>
            <a:r>
              <a:rPr lang="es-ES" sz="2200" dirty="0">
                <a:hlinkClick r:id="rId2"/>
              </a:rPr>
              <a:t>).</a:t>
            </a:r>
            <a:endParaRPr lang="es-ES" sz="2200" dirty="0"/>
          </a:p>
          <a:p>
            <a:pPr marL="342900" indent="-342900" algn="just"/>
            <a:endParaRPr lang="eu-ES" dirty="0"/>
          </a:p>
        </p:txBody>
      </p:sp>
      <p:sp>
        <p:nvSpPr>
          <p:cNvPr id="2" name="CuadroTexto 1"/>
          <p:cNvSpPr txBox="1"/>
          <p:nvPr/>
        </p:nvSpPr>
        <p:spPr>
          <a:xfrm flipV="1">
            <a:off x="391886" y="4233641"/>
            <a:ext cx="5225143" cy="1180797"/>
          </a:xfrm>
          <a:prstGeom prst="rect">
            <a:avLst/>
          </a:prstGeom>
          <a:noFill/>
          <a:ln w="19050">
            <a:solidFill>
              <a:srgbClr val="5FB1B6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2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4400" y="574132"/>
            <a:ext cx="8473440" cy="932451"/>
          </a:xfrm>
        </p:spPr>
        <p:txBody>
          <a:bodyPr/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BUPROPION ETA BARENIKLINA FINANTZATZEKO IRIZPIDEAK </a:t>
            </a:r>
            <a:br>
              <a:rPr lang="es-ES" sz="3200" dirty="0" smtClean="0">
                <a:latin typeface="Arial Black" panose="020B0A04020102020204" pitchFamily="34" charset="0"/>
              </a:rPr>
            </a:br>
            <a:r>
              <a:rPr lang="es-ES" sz="2000" dirty="0" err="1" smtClean="0"/>
              <a:t>Alderdi</a:t>
            </a:r>
            <a:r>
              <a:rPr lang="es-ES" sz="2000" dirty="0" smtClean="0"/>
              <a:t> </a:t>
            </a:r>
            <a:r>
              <a:rPr lang="es-ES" sz="2000" dirty="0" err="1"/>
              <a:t>praktikoak</a:t>
            </a:r>
            <a:r>
              <a:rPr lang="es-ES" dirty="0"/>
              <a:t/>
            </a:r>
            <a:br>
              <a:rPr lang="es-ES" dirty="0"/>
            </a:br>
            <a:r>
              <a:rPr lang="es-ES" sz="3200" dirty="0" smtClean="0">
                <a:latin typeface="Arial Black" panose="020B0A04020102020204" pitchFamily="34" charset="0"/>
              </a:rPr>
              <a:t/>
            </a:r>
            <a:br>
              <a:rPr lang="es-ES" sz="3200" dirty="0" smtClean="0">
                <a:latin typeface="Arial Black" panose="020B0A04020102020204" pitchFamily="34" charset="0"/>
              </a:rPr>
            </a:b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14400" y="1506583"/>
            <a:ext cx="8228411" cy="2830286"/>
          </a:xfrm>
          <a:prstGeom prst="rect">
            <a:avLst/>
          </a:prstGeom>
          <a:ln w="28575">
            <a:solidFill>
              <a:srgbClr val="5FB1B6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 smtClean="0"/>
              <a:t>Preskripzio</a:t>
            </a:r>
            <a:r>
              <a:rPr lang="es-ES" sz="2000" dirty="0" smtClean="0"/>
              <a:t> </a:t>
            </a:r>
            <a:r>
              <a:rPr lang="es-ES" sz="2000" dirty="0" err="1"/>
              <a:t>elektronikoa</a:t>
            </a:r>
            <a:r>
              <a:rPr lang="es-ES" sz="2000" dirty="0"/>
              <a:t>, </a:t>
            </a:r>
            <a:r>
              <a:rPr lang="es-ES" sz="2000" dirty="0" err="1"/>
              <a:t>izen</a:t>
            </a:r>
            <a:r>
              <a:rPr lang="es-ES" sz="2000" dirty="0"/>
              <a:t> </a:t>
            </a:r>
            <a:r>
              <a:rPr lang="es-ES" sz="2000" dirty="0" err="1"/>
              <a:t>komertzialaren</a:t>
            </a:r>
            <a:r>
              <a:rPr lang="es-ES" sz="2000" dirty="0"/>
              <a:t> </a:t>
            </a:r>
            <a:r>
              <a:rPr lang="es-ES" sz="2000" dirty="0" err="1"/>
              <a:t>arabera</a:t>
            </a:r>
            <a:r>
              <a:rPr lang="es-ES" sz="2000" dirty="0"/>
              <a:t>, eta “</a:t>
            </a:r>
            <a:r>
              <a:rPr lang="es-ES" sz="2000" dirty="0" err="1"/>
              <a:t>akutua</a:t>
            </a:r>
            <a:r>
              <a:rPr lang="es-ES" sz="2000" dirty="0"/>
              <a:t>” </a:t>
            </a:r>
            <a:r>
              <a:rPr lang="es-ES" sz="2000" dirty="0" err="1"/>
              <a:t>motakoa</a:t>
            </a:r>
            <a:r>
              <a:rPr lang="es-ES" sz="2000" dirty="0"/>
              <a:t>.“</a:t>
            </a:r>
            <a:r>
              <a:rPr lang="es-ES" sz="2000" dirty="0" err="1"/>
              <a:t>Ohitura</a:t>
            </a:r>
            <a:r>
              <a:rPr lang="es-ES" sz="2000" dirty="0"/>
              <a:t> </a:t>
            </a:r>
            <a:r>
              <a:rPr lang="es-ES" sz="2000" dirty="0" err="1"/>
              <a:t>kendu</a:t>
            </a:r>
            <a:r>
              <a:rPr lang="es-ES" sz="2000" dirty="0"/>
              <a:t>” </a:t>
            </a:r>
            <a:r>
              <a:rPr lang="es-ES" sz="2000" dirty="0" err="1"/>
              <a:t>marka</a:t>
            </a:r>
            <a:r>
              <a:rPr lang="es-ES" sz="2000" dirty="0"/>
              <a:t> </a:t>
            </a:r>
            <a:r>
              <a:rPr lang="es-ES" sz="2000" dirty="0" err="1"/>
              <a:t>aktibatu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smtClean="0"/>
              <a:t>da.</a:t>
            </a:r>
            <a:endParaRPr lang="es-ES" sz="2000" dirty="0"/>
          </a:p>
          <a:p>
            <a:r>
              <a:rPr lang="es-ES" sz="2000" dirty="0" err="1" smtClean="0"/>
              <a:t>Preskripzio</a:t>
            </a:r>
            <a:r>
              <a:rPr lang="es-ES" sz="2000" dirty="0" smtClean="0"/>
              <a:t> </a:t>
            </a:r>
            <a:r>
              <a:rPr lang="es-ES" sz="2000" dirty="0" err="1" smtClean="0"/>
              <a:t>bakoitzean</a:t>
            </a:r>
            <a:r>
              <a:rPr lang="es-ES" sz="2000" dirty="0" smtClean="0"/>
              <a:t> </a:t>
            </a:r>
            <a:r>
              <a:rPr lang="es-ES" sz="2000" dirty="0" err="1"/>
              <a:t>ontzi</a:t>
            </a:r>
            <a:r>
              <a:rPr lang="es-ES" sz="2000" dirty="0"/>
              <a:t> </a:t>
            </a:r>
            <a:r>
              <a:rPr lang="es-ES" sz="2000" dirty="0" err="1" smtClean="0"/>
              <a:t>bakar-bat</a:t>
            </a:r>
            <a:r>
              <a:rPr lang="es-ES" sz="2000" dirty="0" smtClean="0"/>
              <a:t> (</a:t>
            </a:r>
            <a:r>
              <a:rPr lang="es-ES" sz="2000" dirty="0" err="1" smtClean="0"/>
              <a:t>hilabete</a:t>
            </a:r>
            <a:r>
              <a:rPr lang="es-ES" sz="2000" dirty="0" smtClean="0"/>
              <a:t> </a:t>
            </a:r>
            <a:r>
              <a:rPr lang="es-ES" sz="2000" dirty="0" err="1"/>
              <a:t>baterako</a:t>
            </a:r>
            <a:r>
              <a:rPr lang="es-ES" sz="2000" dirty="0"/>
              <a:t> </a:t>
            </a:r>
            <a:r>
              <a:rPr lang="es-ES" sz="2000" dirty="0" err="1" smtClean="0"/>
              <a:t>tratamendua</a:t>
            </a:r>
            <a:r>
              <a:rPr lang="es-ES" sz="2000" dirty="0" smtClean="0"/>
              <a:t>), </a:t>
            </a:r>
            <a:r>
              <a:rPr lang="es-ES" sz="2000" dirty="0"/>
              <a:t>eta </a:t>
            </a:r>
            <a:r>
              <a:rPr lang="es-ES" sz="2000" dirty="0" err="1" smtClean="0"/>
              <a:t>eraginkortasuna</a:t>
            </a:r>
            <a:r>
              <a:rPr lang="es-ES" sz="2000" dirty="0" smtClean="0"/>
              <a:t> </a:t>
            </a:r>
            <a:r>
              <a:rPr lang="es-ES" sz="2000" dirty="0" err="1" smtClean="0"/>
              <a:t>baloratu</a:t>
            </a:r>
            <a:r>
              <a:rPr lang="es-ES" sz="2000" dirty="0" smtClean="0"/>
              <a:t>. </a:t>
            </a:r>
            <a:r>
              <a:rPr lang="es-ES" sz="2000" dirty="0" err="1" smtClean="0"/>
              <a:t>Tratamendu</a:t>
            </a:r>
            <a:r>
              <a:rPr lang="es-ES" sz="2000" dirty="0" smtClean="0"/>
              <a:t> </a:t>
            </a:r>
            <a:r>
              <a:rPr lang="es-ES" sz="2000" dirty="0" err="1" smtClean="0"/>
              <a:t>osoa</a:t>
            </a:r>
            <a:r>
              <a:rPr lang="es-ES" sz="2000" dirty="0" smtClean="0"/>
              <a:t> </a:t>
            </a:r>
            <a:r>
              <a:rPr lang="es-ES" sz="2000" dirty="0"/>
              <a:t>3 </a:t>
            </a:r>
            <a:r>
              <a:rPr lang="es-ES" sz="2000" dirty="0" err="1"/>
              <a:t>hilabetez</a:t>
            </a:r>
            <a:r>
              <a:rPr lang="es-ES" sz="2000" dirty="0"/>
              <a:t> </a:t>
            </a:r>
            <a:r>
              <a:rPr lang="es-ES" sz="2000" dirty="0" err="1" smtClean="0"/>
              <a:t>gehienez</a:t>
            </a:r>
            <a:r>
              <a:rPr lang="es-ES" sz="2000" dirty="0" smtClean="0"/>
              <a:t>, </a:t>
            </a:r>
            <a:r>
              <a:rPr lang="es-ES" sz="2000" dirty="0"/>
              <a:t>eta </a:t>
            </a:r>
            <a:r>
              <a:rPr lang="es-ES" sz="2000" dirty="0" err="1" smtClean="0"/>
              <a:t>saio</a:t>
            </a:r>
            <a:r>
              <a:rPr lang="es-ES" sz="2000" dirty="0" smtClean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 smtClean="0"/>
              <a:t>urtean</a:t>
            </a:r>
            <a:r>
              <a:rPr lang="es-ES" sz="2000" dirty="0"/>
              <a:t>. </a:t>
            </a:r>
          </a:p>
          <a:p>
            <a:r>
              <a:rPr lang="es-ES" sz="2000" dirty="0" err="1" smtClean="0"/>
              <a:t>Medikamentua</a:t>
            </a:r>
            <a:r>
              <a:rPr lang="es-ES" sz="2000" dirty="0" smtClean="0"/>
              <a:t> </a:t>
            </a:r>
            <a:r>
              <a:rPr lang="es-ES" sz="2000" dirty="0" err="1"/>
              <a:t>aldatu</a:t>
            </a:r>
            <a:r>
              <a:rPr lang="es-ES" sz="2000" dirty="0"/>
              <a:t> </a:t>
            </a:r>
            <a:r>
              <a:rPr lang="es-ES" sz="2000" dirty="0" err="1" smtClean="0"/>
              <a:t>egin</a:t>
            </a:r>
            <a:r>
              <a:rPr lang="es-ES" sz="2000" dirty="0" smtClean="0"/>
              <a:t> </a:t>
            </a:r>
            <a:r>
              <a:rPr lang="es-ES" sz="2000" dirty="0" err="1" smtClean="0"/>
              <a:t>behar</a:t>
            </a:r>
            <a:r>
              <a:rPr lang="es-ES" sz="2000" dirty="0" smtClean="0"/>
              <a:t> </a:t>
            </a:r>
            <a:r>
              <a:rPr lang="es-ES" sz="2000" dirty="0" err="1"/>
              <a:t>bada</a:t>
            </a:r>
            <a:r>
              <a:rPr lang="es-ES" sz="2000" dirty="0"/>
              <a:t> </a:t>
            </a:r>
            <a:r>
              <a:rPr lang="es-ES" sz="2000" dirty="0" err="1"/>
              <a:t>kontrako</a:t>
            </a:r>
            <a:r>
              <a:rPr lang="es-ES" sz="2000" dirty="0"/>
              <a:t> </a:t>
            </a:r>
            <a:r>
              <a:rPr lang="es-ES" sz="2000" dirty="0" err="1"/>
              <a:t>efektuengatik</a:t>
            </a:r>
            <a:r>
              <a:rPr lang="es-ES" sz="2000" dirty="0"/>
              <a:t>, </a:t>
            </a:r>
            <a:r>
              <a:rPr lang="es-ES" sz="2000" dirty="0" err="1"/>
              <a:t>bigarren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 ere </a:t>
            </a:r>
            <a:r>
              <a:rPr lang="es-ES" sz="2000" dirty="0" err="1" smtClean="0"/>
              <a:t>finantzatuko</a:t>
            </a:r>
            <a:r>
              <a:rPr lang="es-ES" sz="2000" dirty="0" smtClean="0"/>
              <a:t> </a:t>
            </a:r>
            <a:r>
              <a:rPr lang="es-ES" sz="2000" dirty="0"/>
              <a:t>da.</a:t>
            </a:r>
          </a:p>
          <a:p>
            <a:r>
              <a:rPr lang="es-ES" sz="2000" dirty="0" smtClean="0"/>
              <a:t> </a:t>
            </a:r>
            <a:r>
              <a:rPr lang="es-ES" sz="2000" dirty="0" err="1"/>
              <a:t>Finantzaketa</a:t>
            </a:r>
            <a:r>
              <a:rPr lang="es-ES" sz="2000" dirty="0"/>
              <a:t> </a:t>
            </a:r>
            <a:r>
              <a:rPr lang="es-ES" sz="2000" dirty="0" err="1"/>
              <a:t>partziala</a:t>
            </a:r>
            <a:r>
              <a:rPr lang="es-ES" sz="2000" dirty="0"/>
              <a:t>: </a:t>
            </a:r>
            <a:r>
              <a:rPr lang="es-ES" sz="2000" dirty="0" err="1"/>
              <a:t>pazienteak</a:t>
            </a:r>
            <a:r>
              <a:rPr lang="es-ES" sz="2000" dirty="0"/>
              <a:t> </a:t>
            </a:r>
            <a:r>
              <a:rPr lang="es-ES" sz="2000" dirty="0" err="1"/>
              <a:t>dagokion</a:t>
            </a:r>
            <a:r>
              <a:rPr lang="es-ES" sz="2000" dirty="0"/>
              <a:t> </a:t>
            </a:r>
            <a:r>
              <a:rPr lang="es-ES" sz="2000" dirty="0" err="1"/>
              <a:t>ekarpena</a:t>
            </a:r>
            <a:r>
              <a:rPr lang="es-ES" sz="2000" dirty="0"/>
              <a:t> </a:t>
            </a:r>
            <a:r>
              <a:rPr lang="es-ES" sz="2000" dirty="0" err="1"/>
              <a:t>ordaintzen</a:t>
            </a:r>
            <a:r>
              <a:rPr lang="es-ES" sz="2000" dirty="0"/>
              <a:t> </a:t>
            </a:r>
            <a:r>
              <a:rPr lang="es-ES" sz="2000" dirty="0" smtClean="0"/>
              <a:t>du.</a:t>
            </a:r>
            <a:endParaRPr lang="eu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391885" y="4336869"/>
            <a:ext cx="8350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Aurreko</a:t>
            </a:r>
            <a:r>
              <a:rPr lang="es-ES" dirty="0" smtClean="0"/>
              <a:t> </a:t>
            </a:r>
            <a:r>
              <a:rPr lang="es-ES" dirty="0" err="1"/>
              <a:t>baldintzak</a:t>
            </a:r>
            <a:r>
              <a:rPr lang="es-ES" dirty="0"/>
              <a:t> </a:t>
            </a:r>
            <a:r>
              <a:rPr lang="es-ES" dirty="0" err="1"/>
              <a:t>betetzen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pertsonei</a:t>
            </a:r>
            <a:r>
              <a:rPr lang="es-ES" dirty="0"/>
              <a:t> ere </a:t>
            </a:r>
            <a:r>
              <a:rPr lang="es-ES" dirty="0" err="1"/>
              <a:t>preskribitu</a:t>
            </a:r>
            <a:r>
              <a:rPr lang="es-ES" dirty="0"/>
              <a:t> </a:t>
            </a:r>
            <a:r>
              <a:rPr lang="es-ES" dirty="0" err="1" smtClean="0"/>
              <a:t>dakieke</a:t>
            </a:r>
            <a:r>
              <a:rPr lang="es-ES" dirty="0" smtClean="0"/>
              <a:t>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/>
              <a:t>da </a:t>
            </a:r>
            <a:r>
              <a:rPr lang="es-ES" dirty="0" err="1"/>
              <a:t>finantzatuko</a:t>
            </a:r>
            <a:r>
              <a:rPr lang="es-ES" dirty="0" smtClean="0"/>
              <a:t>.</a:t>
            </a:r>
          </a:p>
          <a:p>
            <a:r>
              <a:rPr lang="es-ES" sz="1600" b="1" dirty="0" err="1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Presbide</a:t>
            </a:r>
            <a:r>
              <a:rPr lang="es-ES" sz="1600" b="1" dirty="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Berrikuntzak</a:t>
            </a:r>
            <a:r>
              <a:rPr lang="es-ES" sz="1600" b="1" dirty="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dokumentua</a:t>
            </a:r>
            <a:r>
              <a:rPr lang="es-ES" dirty="0" smtClean="0"/>
              <a:t>: </a:t>
            </a:r>
            <a:r>
              <a:rPr lang="es-ES" dirty="0">
                <a:hlinkClick r:id="rId2"/>
              </a:rPr>
              <a:t>TABAKOA ERRETZEARI UZTEKO </a:t>
            </a:r>
            <a:r>
              <a:rPr lang="es-ES" dirty="0" smtClean="0">
                <a:hlinkClick r:id="rId2"/>
              </a:rPr>
              <a:t>TRATAMENDUA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3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1886" y="452212"/>
            <a:ext cx="8473440" cy="932451"/>
          </a:xfrm>
        </p:spPr>
        <p:txBody>
          <a:bodyPr/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KONTUAN HARTU BEHARREKO ALDERDIAK TRATAMENDUA </a:t>
            </a:r>
            <a:r>
              <a:rPr lang="es-ES" sz="3200" dirty="0" smtClean="0">
                <a:latin typeface="Arial Black" panose="020B0A04020102020204" pitchFamily="34" charset="0"/>
              </a:rPr>
              <a:t>HASTERAKOAN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04800" y="1628503"/>
            <a:ext cx="8456023" cy="36750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err="1">
                <a:solidFill>
                  <a:srgbClr val="5FB1B6"/>
                </a:solidFill>
              </a:rPr>
              <a:t>Erretzeari</a:t>
            </a:r>
            <a:r>
              <a:rPr lang="es-ES" dirty="0">
                <a:solidFill>
                  <a:srgbClr val="5FB1B6"/>
                </a:solidFill>
              </a:rPr>
              <a:t> </a:t>
            </a:r>
            <a:r>
              <a:rPr lang="es-ES" dirty="0" err="1">
                <a:solidFill>
                  <a:srgbClr val="5FB1B6"/>
                </a:solidFill>
              </a:rPr>
              <a:t>uztea</a:t>
            </a:r>
            <a:r>
              <a:rPr lang="es-ES" dirty="0">
                <a:solidFill>
                  <a:srgbClr val="5FB1B6"/>
                </a:solidFill>
              </a:rPr>
              <a:t> </a:t>
            </a:r>
            <a:r>
              <a:rPr lang="es-ES" dirty="0" err="1">
                <a:solidFill>
                  <a:srgbClr val="5FB1B6"/>
                </a:solidFill>
              </a:rPr>
              <a:t>lotu</a:t>
            </a:r>
            <a:r>
              <a:rPr lang="es-ES" dirty="0">
                <a:solidFill>
                  <a:srgbClr val="5FB1B6"/>
                </a:solidFill>
              </a:rPr>
              <a:t> izan da</a:t>
            </a:r>
            <a:r>
              <a:rPr lang="eu-ES" dirty="0" smtClean="0">
                <a:solidFill>
                  <a:srgbClr val="5FB1B6"/>
                </a:solidFill>
              </a:rPr>
              <a:t>:</a:t>
            </a:r>
          </a:p>
          <a:p>
            <a:pPr marL="0" indent="0" algn="just">
              <a:buNone/>
            </a:pPr>
            <a:endParaRPr lang="eu-ES" dirty="0" smtClean="0"/>
          </a:p>
          <a:p>
            <a:pPr marL="800100" lvl="1" indent="-342900" algn="just"/>
            <a:r>
              <a:rPr lang="es-ES" dirty="0" err="1" smtClean="0"/>
              <a:t>Umore</a:t>
            </a:r>
            <a:r>
              <a:rPr lang="es-ES" dirty="0" smtClean="0"/>
              <a:t> </a:t>
            </a:r>
            <a:r>
              <a:rPr lang="es-ES" dirty="0"/>
              <a:t>eta </a:t>
            </a:r>
            <a:r>
              <a:rPr lang="es-ES" dirty="0" err="1"/>
              <a:t>portaera</a:t>
            </a:r>
            <a:r>
              <a:rPr lang="es-ES" dirty="0"/>
              <a:t> </a:t>
            </a:r>
            <a:r>
              <a:rPr lang="es-ES" dirty="0" err="1" smtClean="0"/>
              <a:t>aldaketak</a:t>
            </a:r>
            <a:r>
              <a:rPr lang="es-ES" dirty="0" smtClean="0"/>
              <a:t>, </a:t>
            </a:r>
            <a:r>
              <a:rPr lang="es-ES" dirty="0" err="1"/>
              <a:t>insomnioa</a:t>
            </a:r>
            <a:r>
              <a:rPr lang="es-ES" dirty="0"/>
              <a:t>, </a:t>
            </a:r>
            <a:r>
              <a:rPr lang="es-ES" dirty="0" err="1"/>
              <a:t>pisua</a:t>
            </a:r>
            <a:r>
              <a:rPr lang="es-ES" dirty="0"/>
              <a:t> </a:t>
            </a:r>
            <a:r>
              <a:rPr lang="es-ES" dirty="0" err="1"/>
              <a:t>handitzea</a:t>
            </a:r>
            <a:r>
              <a:rPr lang="es-ES" dirty="0" smtClean="0"/>
              <a:t>.</a:t>
            </a:r>
            <a:endParaRPr lang="eu-ES" dirty="0" smtClean="0"/>
          </a:p>
          <a:p>
            <a:pPr marL="800100" lvl="1" indent="-342900" algn="just"/>
            <a:endParaRPr lang="eu-ES" dirty="0" smtClean="0"/>
          </a:p>
          <a:p>
            <a:pPr lvl="1" algn="just"/>
            <a:r>
              <a:rPr lang="eu-ES" dirty="0" smtClean="0"/>
              <a:t>↑ </a:t>
            </a:r>
            <a:r>
              <a:rPr lang="es-ES" dirty="0" err="1" smtClean="0"/>
              <a:t>maila</a:t>
            </a:r>
            <a:r>
              <a:rPr lang="es-ES" dirty="0" smtClean="0"/>
              <a:t> </a:t>
            </a:r>
            <a:r>
              <a:rPr lang="es-ES" dirty="0" err="1"/>
              <a:t>plasmatikoak</a:t>
            </a:r>
            <a:r>
              <a:rPr lang="es-ES" dirty="0"/>
              <a:t> </a:t>
            </a:r>
            <a:r>
              <a:rPr lang="eu-ES" dirty="0" smtClean="0"/>
              <a:t> eta </a:t>
            </a:r>
            <a:r>
              <a:rPr lang="es-ES" dirty="0" err="1"/>
              <a:t>toxizitate-arriskua</a:t>
            </a:r>
            <a:r>
              <a:rPr lang="es-ES" dirty="0"/>
              <a:t> CYP1A2 </a:t>
            </a:r>
            <a:r>
              <a:rPr lang="es-ES" dirty="0" err="1"/>
              <a:t>isoentzimaren</a:t>
            </a:r>
            <a:r>
              <a:rPr lang="es-ES" dirty="0"/>
              <a:t> </a:t>
            </a:r>
            <a:r>
              <a:rPr lang="es-ES" dirty="0" err="1" smtClean="0"/>
              <a:t>bidez</a:t>
            </a:r>
            <a:r>
              <a:rPr lang="es-ES" dirty="0" smtClean="0"/>
              <a:t> </a:t>
            </a:r>
            <a:r>
              <a:rPr lang="es-ES" dirty="0" err="1" smtClean="0"/>
              <a:t>metabolizatutako</a:t>
            </a:r>
            <a:r>
              <a:rPr lang="es-ES" dirty="0" smtClean="0"/>
              <a:t> </a:t>
            </a:r>
            <a:r>
              <a:rPr lang="es-ES" dirty="0" err="1" smtClean="0"/>
              <a:t>medikamentuekin</a:t>
            </a:r>
            <a:r>
              <a:rPr lang="eu-ES" dirty="0" smtClean="0"/>
              <a:t>: </a:t>
            </a:r>
            <a:r>
              <a:rPr lang="es-ES" b="1" dirty="0">
                <a:solidFill>
                  <a:srgbClr val="5FB1B6"/>
                </a:solidFill>
              </a:rPr>
              <a:t>teofilina, </a:t>
            </a:r>
            <a:r>
              <a:rPr lang="es-ES" b="1" dirty="0" err="1">
                <a:solidFill>
                  <a:srgbClr val="5FB1B6"/>
                </a:solidFill>
              </a:rPr>
              <a:t>klozapina</a:t>
            </a:r>
            <a:r>
              <a:rPr lang="es-ES" b="1" dirty="0">
                <a:solidFill>
                  <a:srgbClr val="5FB1B6"/>
                </a:solidFill>
              </a:rPr>
              <a:t>, </a:t>
            </a:r>
            <a:r>
              <a:rPr lang="es-ES" b="1" dirty="0" err="1">
                <a:solidFill>
                  <a:srgbClr val="5FB1B6"/>
                </a:solidFill>
              </a:rPr>
              <a:t>erlotiniba</a:t>
            </a:r>
            <a:r>
              <a:rPr lang="es-ES" b="1" dirty="0">
                <a:solidFill>
                  <a:srgbClr val="5FB1B6"/>
                </a:solidFill>
              </a:rPr>
              <a:t>, </a:t>
            </a:r>
            <a:r>
              <a:rPr lang="es-ES" b="1" dirty="0" err="1">
                <a:solidFill>
                  <a:srgbClr val="5FB1B6"/>
                </a:solidFill>
              </a:rPr>
              <a:t>olanzapina</a:t>
            </a:r>
            <a:r>
              <a:rPr lang="es-ES" b="1" dirty="0">
                <a:solidFill>
                  <a:srgbClr val="5FB1B6"/>
                </a:solidFill>
              </a:rPr>
              <a:t> eta </a:t>
            </a:r>
            <a:r>
              <a:rPr lang="es-ES" b="1" dirty="0" err="1">
                <a:solidFill>
                  <a:srgbClr val="5FB1B6"/>
                </a:solidFill>
              </a:rPr>
              <a:t>riociguata</a:t>
            </a:r>
            <a:r>
              <a:rPr lang="es-ES" b="1" dirty="0">
                <a:solidFill>
                  <a:srgbClr val="5FB1B6"/>
                </a:solidFill>
              </a:rPr>
              <a:t>.. </a:t>
            </a:r>
            <a:r>
              <a:rPr lang="es-ES" b="1" dirty="0" smtClean="0">
                <a:solidFill>
                  <a:srgbClr val="5FB1B6"/>
                </a:solidFill>
              </a:rPr>
              <a:t>eta </a:t>
            </a:r>
            <a:r>
              <a:rPr lang="es-ES" b="1" dirty="0" err="1">
                <a:solidFill>
                  <a:srgbClr val="5FB1B6"/>
                </a:solidFill>
              </a:rPr>
              <a:t>marjina</a:t>
            </a:r>
            <a:r>
              <a:rPr lang="es-ES" b="1" dirty="0">
                <a:solidFill>
                  <a:srgbClr val="5FB1B6"/>
                </a:solidFill>
              </a:rPr>
              <a:t> </a:t>
            </a:r>
            <a:r>
              <a:rPr lang="es-ES" b="1" dirty="0" err="1">
                <a:solidFill>
                  <a:srgbClr val="5FB1B6"/>
                </a:solidFill>
              </a:rPr>
              <a:t>terapeutiko</a:t>
            </a:r>
            <a:r>
              <a:rPr lang="es-ES" b="1" dirty="0">
                <a:solidFill>
                  <a:srgbClr val="5FB1B6"/>
                </a:solidFill>
              </a:rPr>
              <a:t> </a:t>
            </a:r>
            <a:r>
              <a:rPr lang="es-ES" b="1" dirty="0" err="1">
                <a:solidFill>
                  <a:srgbClr val="5FB1B6"/>
                </a:solidFill>
              </a:rPr>
              <a:t>estuko</a:t>
            </a:r>
            <a:r>
              <a:rPr lang="es-ES" b="1" dirty="0">
                <a:solidFill>
                  <a:srgbClr val="5FB1B6"/>
                </a:solidFill>
              </a:rPr>
              <a:t> </a:t>
            </a:r>
            <a:r>
              <a:rPr lang="es-ES" b="1" dirty="0" err="1" smtClean="0">
                <a:solidFill>
                  <a:srgbClr val="5FB1B6"/>
                </a:solidFill>
              </a:rPr>
              <a:t>medikamentuekik</a:t>
            </a:r>
            <a:r>
              <a:rPr lang="es-ES" b="1" dirty="0" smtClean="0">
                <a:solidFill>
                  <a:srgbClr val="5FB1B6"/>
                </a:solidFill>
              </a:rPr>
              <a:t>.</a:t>
            </a:r>
            <a:r>
              <a:rPr lang="eu-ES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eharrezkoa</a:t>
            </a:r>
            <a:r>
              <a:rPr lang="es-ES" dirty="0" smtClean="0"/>
              <a:t> </a:t>
            </a:r>
            <a:r>
              <a:rPr lang="es-ES" dirty="0"/>
              <a:t>izan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dosia</a:t>
            </a:r>
            <a:r>
              <a:rPr lang="es-ES" dirty="0"/>
              <a:t> </a:t>
            </a:r>
            <a:r>
              <a:rPr lang="es-ES" dirty="0" err="1"/>
              <a:t>doitzea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jarraipen</a:t>
            </a:r>
            <a:r>
              <a:rPr lang="es-ES" dirty="0"/>
              <a:t> </a:t>
            </a:r>
            <a:r>
              <a:rPr lang="es-ES" dirty="0" err="1"/>
              <a:t>estuagoa</a:t>
            </a:r>
            <a:r>
              <a:rPr lang="es-ES" dirty="0"/>
              <a:t> </a:t>
            </a:r>
            <a:r>
              <a:rPr lang="es-ES" dirty="0" err="1"/>
              <a:t>egitea</a:t>
            </a:r>
            <a:r>
              <a:rPr lang="es-ES" dirty="0"/>
              <a:t>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5967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16131" y="452212"/>
            <a:ext cx="8649195" cy="932451"/>
          </a:xfrm>
        </p:spPr>
        <p:txBody>
          <a:bodyPr/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TRATAMENDU </a:t>
            </a:r>
            <a:r>
              <a:rPr lang="es-ES" sz="2800" dirty="0">
                <a:latin typeface="Arial Black" panose="020B0A04020102020204" pitchFamily="34" charset="0"/>
              </a:rPr>
              <a:t>FARMAKOLOGIKOAREN </a:t>
            </a:r>
            <a:r>
              <a:rPr lang="es-ES" sz="2800" dirty="0" smtClean="0">
                <a:latin typeface="Arial Black" panose="020B0A04020102020204" pitchFamily="34" charset="0"/>
              </a:rPr>
              <a:t>ERAGINKORTASUNA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1886" y="1550126"/>
            <a:ext cx="8228411" cy="4169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marL="342900" indent="-342900" algn="just"/>
            <a:endParaRPr lang="eu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70263" y="1410789"/>
            <a:ext cx="8456023" cy="3675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u-ES" sz="2400" dirty="0"/>
              <a:t>Tratamendu farmakologiko guztiak </a:t>
            </a:r>
            <a:r>
              <a:rPr lang="es-ES" sz="2400" dirty="0" err="1"/>
              <a:t>eranginkorrak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 </a:t>
            </a:r>
            <a:r>
              <a:rPr lang="es-ES" sz="2400" dirty="0" err="1"/>
              <a:t>erretzeari</a:t>
            </a:r>
            <a:r>
              <a:rPr lang="es-ES" sz="2400" dirty="0"/>
              <a:t> </a:t>
            </a:r>
            <a:r>
              <a:rPr lang="es-ES" sz="2400" dirty="0" err="1"/>
              <a:t>uzten</a:t>
            </a:r>
            <a:r>
              <a:rPr lang="es-ES" sz="2400" dirty="0"/>
              <a:t> </a:t>
            </a:r>
            <a:r>
              <a:rPr lang="es-ES" sz="2400" dirty="0" err="1" smtClean="0"/>
              <a:t>laguntzeko</a:t>
            </a:r>
            <a:endParaRPr lang="eu-ES" sz="2400" dirty="0" smtClean="0"/>
          </a:p>
          <a:p>
            <a:pPr algn="just"/>
            <a:r>
              <a:rPr lang="es-ES" sz="2400" dirty="0" err="1"/>
              <a:t>Tratamendua</a:t>
            </a:r>
            <a:r>
              <a:rPr lang="es-ES" dirty="0" smtClean="0"/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modu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indibidualizatuan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aukeratu</a:t>
            </a:r>
            <a:r>
              <a:rPr lang="es-ES" sz="2400" b="1" dirty="0">
                <a:solidFill>
                  <a:srgbClr val="5FB1B6"/>
                </a:solidFill>
              </a:rPr>
              <a:t> </a:t>
            </a:r>
            <a:r>
              <a:rPr lang="es-ES" sz="2400" b="1" dirty="0" err="1">
                <a:solidFill>
                  <a:srgbClr val="5FB1B6"/>
                </a:solidFill>
              </a:rPr>
              <a:t>behar</a:t>
            </a:r>
            <a:r>
              <a:rPr lang="es-ES" sz="2400" b="1" dirty="0">
                <a:solidFill>
                  <a:srgbClr val="5FB1B6"/>
                </a:solidFill>
              </a:rPr>
              <a:t> da</a:t>
            </a:r>
            <a:r>
              <a:rPr lang="es-ES" dirty="0"/>
              <a:t>, </a:t>
            </a:r>
            <a:r>
              <a:rPr lang="es-ES" sz="2400" dirty="0" err="1"/>
              <a:t>pazienteen</a:t>
            </a:r>
            <a:r>
              <a:rPr lang="es-ES" sz="2400" dirty="0"/>
              <a:t> </a:t>
            </a:r>
            <a:r>
              <a:rPr lang="es-ES" sz="2400" dirty="0" err="1"/>
              <a:t>ezaugarrien</a:t>
            </a:r>
            <a:r>
              <a:rPr lang="es-ES" sz="2400" dirty="0"/>
              <a:t> eta </a:t>
            </a:r>
            <a:r>
              <a:rPr lang="es-ES" sz="2400" dirty="0" err="1"/>
              <a:t>lehentasunen</a:t>
            </a:r>
            <a:r>
              <a:rPr lang="es-ES" sz="2400" dirty="0"/>
              <a:t> </a:t>
            </a:r>
            <a:r>
              <a:rPr lang="es-ES" sz="2400" dirty="0" err="1"/>
              <a:t>arabera</a:t>
            </a:r>
            <a:r>
              <a:rPr lang="es-ES" sz="2400" dirty="0"/>
              <a:t> eta </a:t>
            </a:r>
            <a:r>
              <a:rPr lang="es-ES" sz="2400" dirty="0" err="1"/>
              <a:t>farmakoen</a:t>
            </a:r>
            <a:r>
              <a:rPr lang="es-ES" sz="2400" dirty="0"/>
              <a:t> </a:t>
            </a:r>
            <a:r>
              <a:rPr lang="es-ES" sz="2400" dirty="0" err="1"/>
              <a:t>kontrako</a:t>
            </a:r>
            <a:r>
              <a:rPr lang="es-ES" sz="2400" dirty="0"/>
              <a:t> </a:t>
            </a:r>
            <a:r>
              <a:rPr lang="es-ES" sz="2400" dirty="0" err="1"/>
              <a:t>efektuen</a:t>
            </a:r>
            <a:r>
              <a:rPr lang="es-ES" sz="2400" dirty="0"/>
              <a:t> eta </a:t>
            </a:r>
            <a:r>
              <a:rPr lang="es-ES" sz="2400" dirty="0" err="1"/>
              <a:t>kontraindikazioen</a:t>
            </a:r>
            <a:r>
              <a:rPr lang="es-ES" sz="2400" dirty="0"/>
              <a:t> </a:t>
            </a:r>
            <a:r>
              <a:rPr lang="es-ES" sz="2400" dirty="0" err="1" smtClean="0"/>
              <a:t>arabera</a:t>
            </a:r>
            <a:r>
              <a:rPr lang="es-ES" sz="2400" dirty="0" smtClean="0"/>
              <a:t> </a:t>
            </a:r>
          </a:p>
          <a:p>
            <a:pPr algn="just"/>
            <a:r>
              <a:rPr lang="es-ES" sz="2400" dirty="0" err="1" smtClean="0"/>
              <a:t>Bareniklinak</a:t>
            </a:r>
            <a:r>
              <a:rPr lang="es-ES" sz="2400" dirty="0" smtClean="0"/>
              <a:t> </a:t>
            </a:r>
            <a:r>
              <a:rPr lang="es-ES" sz="2400" dirty="0" err="1"/>
              <a:t>bupropiona</a:t>
            </a:r>
            <a:r>
              <a:rPr lang="es-ES" sz="2400" dirty="0"/>
              <a:t> </a:t>
            </a:r>
            <a:r>
              <a:rPr lang="es-ES" sz="2400" dirty="0" err="1"/>
              <a:t>baino</a:t>
            </a:r>
            <a:r>
              <a:rPr lang="es-ES" sz="2400" dirty="0"/>
              <a:t> </a:t>
            </a:r>
            <a:r>
              <a:rPr lang="es-ES" sz="2400" dirty="0" err="1"/>
              <a:t>abstinentzia</a:t>
            </a:r>
            <a:r>
              <a:rPr lang="es-ES" sz="2400" dirty="0"/>
              <a:t>-tasa </a:t>
            </a:r>
            <a:r>
              <a:rPr lang="es-ES" sz="2400" dirty="0" err="1"/>
              <a:t>handiagoa</a:t>
            </a:r>
            <a:r>
              <a:rPr lang="es-ES" sz="2400" dirty="0"/>
              <a:t> </a:t>
            </a:r>
            <a:r>
              <a:rPr lang="es-ES" sz="2400" dirty="0" err="1"/>
              <a:t>erakutsi</a:t>
            </a:r>
            <a:r>
              <a:rPr lang="es-ES" sz="2400" dirty="0"/>
              <a:t> </a:t>
            </a:r>
            <a:r>
              <a:rPr lang="es-ES" sz="2400" dirty="0" smtClean="0"/>
              <a:t>du </a:t>
            </a:r>
            <a:r>
              <a:rPr lang="es-ES" sz="2400" dirty="0"/>
              <a:t>6 </a:t>
            </a:r>
            <a:r>
              <a:rPr lang="es-ES" sz="2400" dirty="0" err="1"/>
              <a:t>hilabeteren</a:t>
            </a:r>
            <a:r>
              <a:rPr lang="es-ES" sz="2400" dirty="0"/>
              <a:t> </a:t>
            </a:r>
            <a:r>
              <a:rPr lang="es-ES" sz="2400" dirty="0" err="1" smtClean="0"/>
              <a:t>buruan</a:t>
            </a:r>
            <a:endParaRPr lang="eu-ES" sz="2400" dirty="0" smtClean="0"/>
          </a:p>
          <a:p>
            <a:pPr algn="just"/>
            <a:r>
              <a:rPr lang="es-ES" sz="2400" dirty="0"/>
              <a:t>NOT mota </a:t>
            </a:r>
            <a:r>
              <a:rPr lang="es-ES" sz="2400" dirty="0" err="1"/>
              <a:t>desberdinak</a:t>
            </a:r>
            <a:r>
              <a:rPr lang="es-ES" sz="2400" dirty="0"/>
              <a:t> </a:t>
            </a:r>
            <a:r>
              <a:rPr lang="es-ES" sz="2400" dirty="0" err="1"/>
              <a:t>konbinatzea</a:t>
            </a:r>
            <a:r>
              <a:rPr lang="es-ES" sz="2400" dirty="0"/>
              <a:t> </a:t>
            </a:r>
            <a:r>
              <a:rPr lang="es-ES" sz="2400" dirty="0" err="1" smtClean="0"/>
              <a:t>eraginkorragoa</a:t>
            </a:r>
            <a:r>
              <a:rPr lang="es-ES" sz="2400" dirty="0" smtClean="0"/>
              <a:t> </a:t>
            </a:r>
            <a:r>
              <a:rPr lang="es-ES" sz="2400" dirty="0"/>
              <a:t>izan zen, </a:t>
            </a:r>
            <a:r>
              <a:rPr lang="es-ES" sz="2400" dirty="0" err="1" smtClean="0"/>
              <a:t>modalitate</a:t>
            </a:r>
            <a:r>
              <a:rPr lang="es-ES" sz="2400" dirty="0" smtClean="0"/>
              <a:t> </a:t>
            </a:r>
            <a:r>
              <a:rPr lang="es-ES" sz="2400" dirty="0" err="1"/>
              <a:t>bakarra</a:t>
            </a:r>
            <a:r>
              <a:rPr lang="es-ES" sz="2400" dirty="0"/>
              <a:t> </a:t>
            </a:r>
            <a:r>
              <a:rPr lang="es-ES" sz="2400" dirty="0" err="1"/>
              <a:t>erabiltzea</a:t>
            </a:r>
            <a:r>
              <a:rPr lang="es-ES" sz="2400" dirty="0"/>
              <a:t> </a:t>
            </a:r>
            <a:r>
              <a:rPr lang="es-ES" sz="2400" dirty="0" err="1" smtClean="0"/>
              <a:t>baino</a:t>
            </a:r>
            <a:endParaRPr lang="eu-ES" sz="2400" dirty="0"/>
          </a:p>
        </p:txBody>
      </p:sp>
    </p:spTree>
    <p:extLst>
      <p:ext uri="{BB962C8B-B14F-4D97-AF65-F5344CB8AC3E}">
        <p14:creationId xmlns:p14="http://schemas.microsoft.com/office/powerpoint/2010/main" val="883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538" t="28107" r="30833" b="7819"/>
          <a:stretch/>
        </p:blipFill>
        <p:spPr>
          <a:xfrm>
            <a:off x="1146430" y="0"/>
            <a:ext cx="632117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INFAC tabaco [Autoguardado].potx" id="{6A228521-D9A5-49E2-BF72-72DDE1EE61E9}" vid="{84AEFD55-A6C5-4C5C-B9F9-6AC4619CC4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2" ma:contentTypeDescription="Create a new document." ma:contentTypeScope="" ma:versionID="7fbd41f527ea1485d5ccd90662872387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b40406071a89c0f4ca00712af41b7b3b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C29DF-73E4-4EA7-90F1-394DDFB73BC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301a845-6ce7-4628-b9f3-e90712a662a6"/>
    <ds:schemaRef ds:uri="1fdafc60-6e87-4fef-9209-278af2a3ac6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2F920-CF94-40ED-ACAF-4986F3E31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923</Words>
  <Application>Microsoft Office PowerPoint</Application>
  <PresentationFormat>Presentación en pantalla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Tema de Office</vt:lpstr>
      <vt:lpstr>  TABAKOA ERRETZEARI UZTEKO FARMAKOAK FINANTZATZEA  28 liburukia, 06 zk - 2020 </vt:lpstr>
      <vt:lpstr>Aurkibidea</vt:lpstr>
      <vt:lpstr>HITZAURREA</vt:lpstr>
      <vt:lpstr>Presentación de PowerPoint</vt:lpstr>
      <vt:lpstr>BUPROPIONA ETA BARENIKLINA FINANTZATZEKO IRIZPIDEAK </vt:lpstr>
      <vt:lpstr>BUPROPION ETA BARENIKLINA FINANTZATZEKO IRIZPIDEAK  Alderdi praktikoak  </vt:lpstr>
      <vt:lpstr>KONTUAN HARTU BEHARREKO ALDERDIAK TRATAMENDUA HASTERAKOAN</vt:lpstr>
      <vt:lpstr>TRATAMENDU FARMAKOLOGIKOAREN ERAGINKORTASUNA</vt:lpstr>
      <vt:lpstr>Presentación de PowerPoint</vt:lpstr>
      <vt:lpstr>SEGURTASUNA: ONDORIO NEUROPSIKIATRIKOAK</vt:lpstr>
      <vt:lpstr>SEGURTASUNA: ONDORIO KARDIOBASKULARRAK</vt:lpstr>
      <vt:lpstr>BUPROPIONA: SEGURTASUN-ALDERDIAK</vt:lpstr>
      <vt:lpstr>BUPROPIONA: SEGURTASUN-ALDERDIAK</vt:lpstr>
      <vt:lpstr>Presentación de PowerPoint</vt:lpstr>
      <vt:lpstr>Presentación de PowerPoint</vt:lpstr>
      <vt:lpstr>BARENIKLINA: SEGURTASUN-ALDERDIAK</vt:lpstr>
      <vt:lpstr>BARENIKLINA: SEGURTASUN-ALDERDIAK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Irazabal Ellacuria, Iñaki</dc:creator>
  <cp:lastModifiedBy>Benitez Muniozguren, Cristina</cp:lastModifiedBy>
  <cp:revision>109</cp:revision>
  <dcterms:created xsi:type="dcterms:W3CDTF">2020-03-05T14:59:35Z</dcterms:created>
  <dcterms:modified xsi:type="dcterms:W3CDTF">2021-01-18T08:45:40Z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