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3"/>
  </p:notesMasterIdLst>
  <p:sldIdLst>
    <p:sldId id="261" r:id="rId5"/>
    <p:sldId id="264" r:id="rId6"/>
    <p:sldId id="262" r:id="rId7"/>
    <p:sldId id="256" r:id="rId8"/>
    <p:sldId id="265" r:id="rId9"/>
    <p:sldId id="266" r:id="rId10"/>
    <p:sldId id="267" r:id="rId11"/>
    <p:sldId id="268" r:id="rId12"/>
    <p:sldId id="272" r:id="rId13"/>
    <p:sldId id="269" r:id="rId14"/>
    <p:sldId id="273" r:id="rId15"/>
    <p:sldId id="276" r:id="rId16"/>
    <p:sldId id="270" r:id="rId17"/>
    <p:sldId id="274" r:id="rId18"/>
    <p:sldId id="275" r:id="rId19"/>
    <p:sldId id="271" r:id="rId20"/>
    <p:sldId id="278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B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E145E-3C02-4203-9B23-E1868B19EEE1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0BBF5-93DB-41F9-B6B6-E479413DF8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03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  <p:extLst>
      <p:ext uri="{BB962C8B-B14F-4D97-AF65-F5344CB8AC3E}">
        <p14:creationId xmlns:p14="http://schemas.microsoft.com/office/powerpoint/2010/main" val="287058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18/01/2021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46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s_def/adjuntos/INFAC_Vol_28_6_deshabituacion-tabaquica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ibotika_fitxak/es_def/adjuntos/Ibotika_38_zyntabac_es.pdf" TargetMode="External"/><Relationship Id="rId2" Type="http://schemas.openxmlformats.org/officeDocument/2006/relationships/hyperlink" Target="https://www.euskadi.eus/contenidos/informacion/ibotika_fitxak/es_def/adjuntos/Ibotika_37_champix_es.pdf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akidetza.eus/sites/Intranet/es/referencia-documental/Documentos%20compartidos/Asistencia%20Sanitaria/Farmacia/PRESBIDE%20Mejoras%20y%20Novedades/PRESBIDE_Novedades_Tabaco.pdf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49" y="1196975"/>
            <a:ext cx="7951107" cy="2695756"/>
          </a:xfrm>
        </p:spPr>
        <p:txBody>
          <a:bodyPr/>
          <a:lstStyle/>
          <a:p>
            <a:pPr algn="ctr" defTabSz="457200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FINANCIACIÓN DE FÁRMACOS PARA LA DESHABITUACIÓN TABÁQUICA</a:t>
            </a:r>
            <a:br>
              <a:rPr lang="es-ES_tradnl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dirty="0" err="1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Vol</a:t>
            </a:r>
            <a:r>
              <a:rPr lang="es-ES_tradnl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 28, nº6 2020</a:t>
            </a:r>
            <a:endParaRPr lang="es-ES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3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355" y="189094"/>
            <a:ext cx="9065623" cy="932451"/>
          </a:xfrm>
        </p:spPr>
        <p:txBody>
          <a:bodyPr/>
          <a:lstStyle/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SEGURIDAD: EFECTOS NEUROPSIQUIÁTRICOS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550126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26424" y="1280160"/>
            <a:ext cx="8621486" cy="397981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u-ES" sz="2600" b="1" dirty="0" smtClean="0">
                <a:solidFill>
                  <a:srgbClr val="5FB1B6"/>
                </a:solidFill>
              </a:rPr>
              <a:t>Estudio </a:t>
            </a:r>
            <a:r>
              <a:rPr lang="eu-ES" sz="2600" b="1" dirty="0" err="1" smtClean="0">
                <a:solidFill>
                  <a:srgbClr val="5FB1B6"/>
                </a:solidFill>
              </a:rPr>
              <a:t>EAGLES</a:t>
            </a:r>
            <a:r>
              <a:rPr lang="eu-ES" sz="2600" b="1" dirty="0"/>
              <a:t> </a:t>
            </a:r>
            <a:r>
              <a:rPr lang="eu-ES" sz="2400" dirty="0" smtClean="0"/>
              <a:t>(</a:t>
            </a:r>
            <a:r>
              <a:rPr lang="eu-ES" sz="2400" dirty="0" err="1" smtClean="0"/>
              <a:t>más</a:t>
            </a:r>
            <a:r>
              <a:rPr lang="eu-ES" sz="2400" dirty="0" smtClean="0"/>
              <a:t> de 8.000 </a:t>
            </a:r>
            <a:r>
              <a:rPr lang="eu-ES" sz="2400" dirty="0" err="1" smtClean="0"/>
              <a:t>participantes</a:t>
            </a:r>
            <a:r>
              <a:rPr lang="eu-ES" sz="2400" dirty="0" smtClean="0"/>
              <a:t>; </a:t>
            </a:r>
            <a:r>
              <a:rPr lang="eu-ES" sz="2400" dirty="0" err="1" smtClean="0"/>
              <a:t>cohorte</a:t>
            </a:r>
            <a:r>
              <a:rPr lang="eu-ES" sz="2400" dirty="0" smtClean="0"/>
              <a:t> </a:t>
            </a:r>
            <a:r>
              <a:rPr lang="eu-ES" sz="2400" dirty="0" err="1" smtClean="0"/>
              <a:t>psiquiátrica</a:t>
            </a:r>
            <a:r>
              <a:rPr lang="eu-ES" sz="2400" dirty="0" smtClean="0"/>
              <a:t> y no </a:t>
            </a:r>
            <a:r>
              <a:rPr lang="eu-ES" sz="2400" dirty="0" err="1" smtClean="0"/>
              <a:t>psiquiátrica</a:t>
            </a:r>
            <a:r>
              <a:rPr lang="eu-ES" sz="2400" dirty="0"/>
              <a:t>;</a:t>
            </a:r>
            <a:r>
              <a:rPr lang="eu-ES" sz="2400" dirty="0" smtClean="0"/>
              <a:t> </a:t>
            </a:r>
            <a:r>
              <a:rPr lang="eu-ES" sz="2400" dirty="0" err="1" smtClean="0"/>
              <a:t>aleatorizados</a:t>
            </a:r>
            <a:r>
              <a:rPr lang="eu-ES" sz="2400" dirty="0" smtClean="0"/>
              <a:t> a </a:t>
            </a:r>
            <a:r>
              <a:rPr lang="eu-ES" sz="2400" dirty="0" err="1" smtClean="0"/>
              <a:t>vareniclina</a:t>
            </a:r>
            <a:r>
              <a:rPr lang="eu-ES" sz="2400" dirty="0" smtClean="0"/>
              <a:t>, </a:t>
            </a:r>
            <a:r>
              <a:rPr lang="eu-ES" sz="2400" dirty="0" err="1" smtClean="0"/>
              <a:t>bupropión</a:t>
            </a:r>
            <a:r>
              <a:rPr lang="eu-ES" sz="2400" dirty="0" smtClean="0"/>
              <a:t>, </a:t>
            </a:r>
            <a:r>
              <a:rPr lang="eu-ES" sz="2400" dirty="0" err="1" smtClean="0"/>
              <a:t>parche</a:t>
            </a:r>
            <a:r>
              <a:rPr lang="eu-ES" sz="2400" dirty="0" smtClean="0"/>
              <a:t> de </a:t>
            </a:r>
            <a:r>
              <a:rPr lang="eu-ES" sz="2400" dirty="0" err="1" smtClean="0"/>
              <a:t>nicotina</a:t>
            </a:r>
            <a:r>
              <a:rPr lang="eu-ES" sz="2400" dirty="0" smtClean="0"/>
              <a:t> o </a:t>
            </a:r>
            <a:r>
              <a:rPr lang="eu-ES" sz="2400" dirty="0" err="1" smtClean="0"/>
              <a:t>placebo</a:t>
            </a:r>
            <a:r>
              <a:rPr lang="eu-ES" sz="2400" dirty="0" smtClean="0"/>
              <a:t>; </a:t>
            </a:r>
            <a:r>
              <a:rPr lang="eu-ES" sz="2400" dirty="0" err="1" smtClean="0"/>
              <a:t>variable</a:t>
            </a:r>
            <a:r>
              <a:rPr lang="eu-ES" sz="2400" dirty="0" smtClean="0"/>
              <a:t> </a:t>
            </a:r>
            <a:r>
              <a:rPr lang="eu-ES" sz="2400" dirty="0" err="1" smtClean="0"/>
              <a:t>principal</a:t>
            </a:r>
            <a:r>
              <a:rPr lang="eu-ES" sz="2400" dirty="0" smtClean="0"/>
              <a:t> </a:t>
            </a:r>
            <a:r>
              <a:rPr lang="eu-ES" sz="2400" dirty="0" err="1" smtClean="0"/>
              <a:t>combinada</a:t>
            </a:r>
            <a:r>
              <a:rPr lang="eu-ES" sz="2400" dirty="0" smtClean="0"/>
              <a:t> de </a:t>
            </a:r>
            <a:r>
              <a:rPr lang="eu-ES" sz="2400" dirty="0" err="1" smtClean="0"/>
              <a:t>varios</a:t>
            </a:r>
            <a:r>
              <a:rPr lang="eu-ES" sz="2400" dirty="0" smtClean="0"/>
              <a:t> </a:t>
            </a:r>
            <a:r>
              <a:rPr lang="eu-ES" sz="2400" dirty="0" err="1" smtClean="0"/>
              <a:t>síntomas</a:t>
            </a:r>
            <a:r>
              <a:rPr lang="eu-ES" sz="2400" dirty="0" smtClean="0"/>
              <a:t> </a:t>
            </a:r>
            <a:r>
              <a:rPr lang="eu-ES" sz="2400" dirty="0" err="1" smtClean="0"/>
              <a:t>neuropsiquiátricos</a:t>
            </a:r>
            <a:r>
              <a:rPr lang="eu-ES" sz="2400" dirty="0" smtClean="0"/>
              <a:t>)</a:t>
            </a:r>
          </a:p>
          <a:p>
            <a:pPr marL="0" indent="0">
              <a:buNone/>
            </a:pPr>
            <a:endParaRPr lang="eu-ES" sz="2400" dirty="0" smtClean="0"/>
          </a:p>
          <a:p>
            <a:r>
              <a:rPr lang="eu-ES" sz="2600" dirty="0" smtClean="0"/>
              <a:t>Mayor </a:t>
            </a:r>
            <a:r>
              <a:rPr lang="eu-ES" sz="2600" dirty="0" err="1" smtClean="0"/>
              <a:t>incidencia</a:t>
            </a:r>
            <a:r>
              <a:rPr lang="eu-ES" sz="2600" dirty="0" smtClean="0"/>
              <a:t> de </a:t>
            </a:r>
            <a:r>
              <a:rPr lang="eu-ES" sz="2600" dirty="0" err="1" smtClean="0"/>
              <a:t>efectos</a:t>
            </a:r>
            <a:r>
              <a:rPr lang="eu-ES" sz="2600" dirty="0" smtClean="0"/>
              <a:t> </a:t>
            </a:r>
            <a:r>
              <a:rPr lang="eu-ES" sz="2600" dirty="0" err="1" smtClean="0"/>
              <a:t>neuropsiquiátricos</a:t>
            </a:r>
            <a:r>
              <a:rPr lang="eu-ES" sz="2600" dirty="0" smtClean="0"/>
              <a:t> </a:t>
            </a:r>
            <a:r>
              <a:rPr lang="eu-ES" sz="2600" dirty="0" err="1" smtClean="0"/>
              <a:t>en</a:t>
            </a:r>
            <a:r>
              <a:rPr lang="eu-ES" sz="2600" dirty="0" smtClean="0"/>
              <a:t> </a:t>
            </a:r>
            <a:r>
              <a:rPr lang="eu-ES" sz="2600" dirty="0" err="1" smtClean="0"/>
              <a:t>cohorte</a:t>
            </a:r>
            <a:r>
              <a:rPr lang="eu-ES" sz="2600" dirty="0" smtClean="0"/>
              <a:t> </a:t>
            </a:r>
            <a:r>
              <a:rPr lang="eu-ES" sz="2600" dirty="0" err="1" smtClean="0"/>
              <a:t>psiquiátrica</a:t>
            </a:r>
            <a:r>
              <a:rPr lang="eu-ES" sz="2600" dirty="0"/>
              <a:t> </a:t>
            </a:r>
            <a:r>
              <a:rPr lang="eu-ES" sz="2600" dirty="0" err="1" smtClean="0"/>
              <a:t>con</a:t>
            </a:r>
            <a:r>
              <a:rPr lang="eu-ES" sz="2600" dirty="0" smtClean="0"/>
              <a:t> </a:t>
            </a:r>
            <a:r>
              <a:rPr lang="eu-ES" sz="2600" dirty="0" err="1" smtClean="0"/>
              <a:t>cualquier</a:t>
            </a:r>
            <a:r>
              <a:rPr lang="eu-ES" sz="2600" dirty="0" smtClean="0"/>
              <a:t> </a:t>
            </a:r>
            <a:r>
              <a:rPr lang="eu-ES" sz="2600" dirty="0" err="1" smtClean="0"/>
              <a:t>fármaco</a:t>
            </a:r>
            <a:endParaRPr lang="eu-ES" sz="2600" dirty="0" smtClean="0"/>
          </a:p>
          <a:p>
            <a:pPr marL="0" indent="0">
              <a:buNone/>
            </a:pPr>
            <a:endParaRPr lang="eu-ES" sz="2600" dirty="0" smtClean="0"/>
          </a:p>
          <a:p>
            <a:r>
              <a:rPr lang="eu-ES" sz="2600" dirty="0" smtClean="0"/>
              <a:t>No ↑</a:t>
            </a:r>
            <a:r>
              <a:rPr lang="eu-ES" sz="2600" dirty="0" err="1" smtClean="0"/>
              <a:t>significativo</a:t>
            </a:r>
            <a:r>
              <a:rPr lang="eu-ES" sz="2600" dirty="0" smtClean="0"/>
              <a:t> </a:t>
            </a:r>
            <a:r>
              <a:rPr lang="eu-ES" sz="2600" dirty="0" err="1" smtClean="0"/>
              <a:t>con</a:t>
            </a:r>
            <a:r>
              <a:rPr lang="eu-ES" sz="2600" dirty="0" smtClean="0"/>
              <a:t> </a:t>
            </a:r>
            <a:r>
              <a:rPr lang="eu-ES" sz="2600" dirty="0" err="1" smtClean="0"/>
              <a:t>vareniclina</a:t>
            </a:r>
            <a:r>
              <a:rPr lang="eu-ES" sz="2600" dirty="0" smtClean="0"/>
              <a:t> ni </a:t>
            </a:r>
            <a:r>
              <a:rPr lang="eu-ES" sz="2600" dirty="0" err="1" smtClean="0"/>
              <a:t>bupropión</a:t>
            </a:r>
            <a:r>
              <a:rPr lang="eu-ES" sz="2600" dirty="0" smtClean="0"/>
              <a:t> vs </a:t>
            </a:r>
            <a:r>
              <a:rPr lang="eu-ES" sz="2600" dirty="0" err="1" smtClean="0"/>
              <a:t>parche</a:t>
            </a:r>
            <a:r>
              <a:rPr lang="eu-ES" sz="2600" dirty="0" smtClean="0"/>
              <a:t> de </a:t>
            </a:r>
            <a:r>
              <a:rPr lang="eu-ES" sz="2600" dirty="0" err="1" smtClean="0"/>
              <a:t>nicotina</a:t>
            </a:r>
            <a:r>
              <a:rPr lang="eu-ES" sz="2600" dirty="0" smtClean="0"/>
              <a:t> o </a:t>
            </a:r>
            <a:r>
              <a:rPr lang="eu-ES" sz="2600" dirty="0" err="1" smtClean="0"/>
              <a:t>placebo</a:t>
            </a:r>
            <a:endParaRPr lang="eu-ES" sz="2600" dirty="0" smtClean="0"/>
          </a:p>
          <a:p>
            <a:endParaRPr lang="eu-ES" sz="2600" dirty="0" smtClean="0"/>
          </a:p>
          <a:p>
            <a:r>
              <a:rPr lang="eu-ES" sz="2600" b="1" dirty="0" smtClean="0">
                <a:solidFill>
                  <a:srgbClr val="5FB1B6"/>
                </a:solidFill>
              </a:rPr>
              <a:t>Estudio </a:t>
            </a:r>
            <a:r>
              <a:rPr lang="eu-ES" sz="2600" b="1" dirty="0" err="1" smtClean="0">
                <a:solidFill>
                  <a:srgbClr val="5FB1B6"/>
                </a:solidFill>
              </a:rPr>
              <a:t>con</a:t>
            </a:r>
            <a:r>
              <a:rPr lang="eu-ES" sz="2600" b="1" dirty="0" smtClean="0">
                <a:solidFill>
                  <a:srgbClr val="5FB1B6"/>
                </a:solidFill>
              </a:rPr>
              <a:t> </a:t>
            </a:r>
            <a:r>
              <a:rPr lang="eu-ES" sz="2600" b="1" dirty="0" err="1" smtClean="0">
                <a:solidFill>
                  <a:srgbClr val="5FB1B6"/>
                </a:solidFill>
              </a:rPr>
              <a:t>deficiencias</a:t>
            </a:r>
            <a:r>
              <a:rPr lang="eu-ES" sz="2600" b="1" dirty="0" smtClean="0">
                <a:solidFill>
                  <a:srgbClr val="5FB1B6"/>
                </a:solidFill>
              </a:rPr>
              <a:t> </a:t>
            </a:r>
            <a:r>
              <a:rPr lang="eu-ES" sz="2600" b="1" dirty="0" err="1" smtClean="0">
                <a:solidFill>
                  <a:srgbClr val="5FB1B6"/>
                </a:solidFill>
              </a:rPr>
              <a:t>metodológicas</a:t>
            </a:r>
            <a:r>
              <a:rPr lang="eu-ES" sz="2600" b="1" dirty="0" smtClean="0">
                <a:solidFill>
                  <a:srgbClr val="5FB1B6"/>
                </a:solidFill>
              </a:rPr>
              <a:t> y </a:t>
            </a:r>
            <a:r>
              <a:rPr lang="eu-ES" sz="2600" b="1" dirty="0" err="1" smtClean="0">
                <a:solidFill>
                  <a:srgbClr val="5FB1B6"/>
                </a:solidFill>
              </a:rPr>
              <a:t>conflictos</a:t>
            </a:r>
            <a:r>
              <a:rPr lang="eu-ES" sz="2600" b="1" dirty="0" smtClean="0">
                <a:solidFill>
                  <a:srgbClr val="5FB1B6"/>
                </a:solidFill>
              </a:rPr>
              <a:t> de </a:t>
            </a:r>
            <a:r>
              <a:rPr lang="eu-ES" sz="2600" b="1" dirty="0" err="1" smtClean="0">
                <a:solidFill>
                  <a:srgbClr val="5FB1B6"/>
                </a:solidFill>
              </a:rPr>
              <a:t>interés</a:t>
            </a:r>
            <a:r>
              <a:rPr lang="eu-ES" sz="2600" dirty="0" smtClean="0"/>
              <a:t>: </a:t>
            </a:r>
            <a:r>
              <a:rPr lang="eu-ES" sz="2600" dirty="0" err="1" smtClean="0"/>
              <a:t>las</a:t>
            </a:r>
            <a:r>
              <a:rPr lang="eu-ES" sz="2600" dirty="0" smtClean="0"/>
              <a:t> </a:t>
            </a:r>
            <a:r>
              <a:rPr lang="eu-ES" sz="2600" dirty="0" err="1" smtClean="0"/>
              <a:t>fichas</a:t>
            </a:r>
            <a:r>
              <a:rPr lang="eu-ES" sz="2600" dirty="0" smtClean="0"/>
              <a:t> </a:t>
            </a:r>
            <a:r>
              <a:rPr lang="eu-ES" sz="2600" dirty="0" err="1" smtClean="0"/>
              <a:t>técnicas</a:t>
            </a:r>
            <a:r>
              <a:rPr lang="eu-ES" sz="2600" dirty="0" smtClean="0"/>
              <a:t> de </a:t>
            </a:r>
            <a:r>
              <a:rPr lang="eu-ES" sz="2600" dirty="0" err="1" smtClean="0"/>
              <a:t>vareniclina</a:t>
            </a:r>
            <a:r>
              <a:rPr lang="eu-ES" sz="2600" dirty="0" smtClean="0"/>
              <a:t> y </a:t>
            </a:r>
            <a:r>
              <a:rPr lang="eu-ES" sz="2600" dirty="0" err="1" smtClean="0"/>
              <a:t>bupropión</a:t>
            </a:r>
            <a:r>
              <a:rPr lang="eu-ES" sz="2600" dirty="0" smtClean="0"/>
              <a:t> </a:t>
            </a:r>
            <a:r>
              <a:rPr lang="eu-ES" sz="2600" dirty="0" err="1" smtClean="0"/>
              <a:t>siguen</a:t>
            </a:r>
            <a:r>
              <a:rPr lang="eu-ES" sz="2600" dirty="0" smtClean="0"/>
              <a:t> </a:t>
            </a:r>
            <a:r>
              <a:rPr lang="eu-ES" sz="2600" dirty="0" err="1" smtClean="0"/>
              <a:t>incluyendo</a:t>
            </a:r>
            <a:r>
              <a:rPr lang="eu-ES" sz="2600" dirty="0" smtClean="0"/>
              <a:t> </a:t>
            </a:r>
            <a:r>
              <a:rPr lang="eu-ES" sz="2600" dirty="0" err="1" smtClean="0"/>
              <a:t>advertencia</a:t>
            </a:r>
            <a:r>
              <a:rPr lang="eu-ES" sz="2600" dirty="0" smtClean="0"/>
              <a:t> de </a:t>
            </a:r>
            <a:r>
              <a:rPr lang="eu-ES" sz="2600" dirty="0" err="1" smtClean="0"/>
              <a:t>síntomas</a:t>
            </a:r>
            <a:r>
              <a:rPr lang="eu-ES" sz="2600" dirty="0" smtClean="0"/>
              <a:t> </a:t>
            </a:r>
            <a:r>
              <a:rPr lang="eu-ES" sz="2600" dirty="0" err="1" smtClean="0"/>
              <a:t>psicóticos</a:t>
            </a:r>
            <a:r>
              <a:rPr lang="eu-ES" sz="2600" dirty="0" smtClean="0"/>
              <a:t>, </a:t>
            </a:r>
            <a:r>
              <a:rPr lang="eu-ES" sz="2600" dirty="0" err="1" smtClean="0"/>
              <a:t>maníacos</a:t>
            </a:r>
            <a:r>
              <a:rPr lang="eu-ES" sz="2600" dirty="0" smtClean="0"/>
              <a:t>, </a:t>
            </a:r>
            <a:r>
              <a:rPr lang="eu-ES" sz="2600" dirty="0" err="1" smtClean="0"/>
              <a:t>riesgo</a:t>
            </a:r>
            <a:r>
              <a:rPr lang="eu-ES" sz="2600" dirty="0" smtClean="0"/>
              <a:t> de </a:t>
            </a:r>
            <a:r>
              <a:rPr lang="eu-ES" sz="2600" dirty="0" err="1" smtClean="0"/>
              <a:t>ideación</a:t>
            </a:r>
            <a:r>
              <a:rPr lang="eu-ES" sz="2600" dirty="0" smtClean="0"/>
              <a:t> y </a:t>
            </a:r>
            <a:r>
              <a:rPr lang="eu-ES" sz="2600" dirty="0" err="1" smtClean="0"/>
              <a:t>conducta</a:t>
            </a:r>
            <a:r>
              <a:rPr lang="eu-ES" sz="2600" dirty="0" smtClean="0"/>
              <a:t> </a:t>
            </a:r>
            <a:r>
              <a:rPr lang="eu-ES" sz="2600" dirty="0" err="1" smtClean="0"/>
              <a:t>suicida</a:t>
            </a:r>
            <a:endParaRPr lang="eu-ES" sz="2600" dirty="0"/>
          </a:p>
        </p:txBody>
      </p:sp>
    </p:spTree>
    <p:extLst>
      <p:ext uri="{BB962C8B-B14F-4D97-AF65-F5344CB8AC3E}">
        <p14:creationId xmlns:p14="http://schemas.microsoft.com/office/powerpoint/2010/main" val="41301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30629" y="330292"/>
            <a:ext cx="8856617" cy="932451"/>
          </a:xfrm>
        </p:spPr>
        <p:txBody>
          <a:bodyPr/>
          <a:lstStyle/>
          <a:p>
            <a:pPr algn="ctr"/>
            <a:r>
              <a:rPr lang="es-ES" sz="3200" dirty="0" smtClean="0">
                <a:latin typeface="Arial Black" panose="020B0A04020102020204" pitchFamily="34" charset="0"/>
              </a:rPr>
              <a:t>SEGURIDAD: EFECTOS CARDIOVASCULARES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550126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48194" y="1550126"/>
            <a:ext cx="8621486" cy="36750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u-ES" sz="2600" b="1" dirty="0" smtClean="0">
                <a:solidFill>
                  <a:srgbClr val="5FB1B6"/>
                </a:solidFill>
              </a:rPr>
              <a:t>Estudio de </a:t>
            </a:r>
            <a:r>
              <a:rPr lang="eu-ES" sz="2600" b="1" dirty="0" err="1" smtClean="0">
                <a:solidFill>
                  <a:srgbClr val="5FB1B6"/>
                </a:solidFill>
              </a:rPr>
              <a:t>extensión</a:t>
            </a:r>
            <a:r>
              <a:rPr lang="eu-ES" sz="2600" b="1" dirty="0" smtClean="0">
                <a:solidFill>
                  <a:srgbClr val="5FB1B6"/>
                </a:solidFill>
              </a:rPr>
              <a:t> del </a:t>
            </a:r>
            <a:r>
              <a:rPr lang="eu-ES" sz="2600" b="1" dirty="0" err="1" smtClean="0">
                <a:solidFill>
                  <a:srgbClr val="5FB1B6"/>
                </a:solidFill>
              </a:rPr>
              <a:t>EAGLES</a:t>
            </a:r>
            <a:r>
              <a:rPr lang="eu-ES" sz="2600" b="1" dirty="0" smtClean="0"/>
              <a:t> </a:t>
            </a:r>
          </a:p>
          <a:p>
            <a:r>
              <a:rPr lang="eu-ES" sz="2600" dirty="0" smtClean="0"/>
              <a:t>No </a:t>
            </a:r>
            <a:r>
              <a:rPr lang="eu-ES" sz="2600" dirty="0" err="1" smtClean="0"/>
              <a:t>diferencia</a:t>
            </a:r>
            <a:r>
              <a:rPr lang="eu-ES" sz="2600" dirty="0" smtClean="0"/>
              <a:t> </a:t>
            </a:r>
            <a:r>
              <a:rPr lang="eu-ES" sz="2600" dirty="0" err="1" smtClean="0"/>
              <a:t>en</a:t>
            </a:r>
            <a:r>
              <a:rPr lang="eu-ES" sz="2600" dirty="0" smtClean="0"/>
              <a:t> </a:t>
            </a:r>
            <a:r>
              <a:rPr lang="eu-ES" sz="2600" dirty="0" err="1" smtClean="0"/>
              <a:t>eventos</a:t>
            </a:r>
            <a:r>
              <a:rPr lang="eu-ES" sz="2600" dirty="0" smtClean="0"/>
              <a:t> CV </a:t>
            </a:r>
            <a:r>
              <a:rPr lang="eu-ES" sz="2600" dirty="0" err="1" smtClean="0"/>
              <a:t>graves</a:t>
            </a:r>
            <a:r>
              <a:rPr lang="eu-ES" sz="2600" dirty="0" smtClean="0"/>
              <a:t> u </a:t>
            </a:r>
            <a:r>
              <a:rPr lang="eu-ES" sz="2600" dirty="0" err="1" smtClean="0"/>
              <a:t>hospitalización</a:t>
            </a:r>
            <a:r>
              <a:rPr lang="eu-ES" sz="2600" dirty="0" smtClean="0"/>
              <a:t> </a:t>
            </a:r>
            <a:r>
              <a:rPr lang="eu-ES" sz="2600" dirty="0" err="1" smtClean="0"/>
              <a:t>por</a:t>
            </a:r>
            <a:r>
              <a:rPr lang="eu-ES" sz="2600" dirty="0" smtClean="0"/>
              <a:t> angina </a:t>
            </a:r>
            <a:r>
              <a:rPr lang="eu-ES" sz="2600" dirty="0" err="1" smtClean="0"/>
              <a:t>inestable</a:t>
            </a:r>
            <a:r>
              <a:rPr lang="eu-ES" sz="2600" dirty="0" smtClean="0"/>
              <a:t> </a:t>
            </a:r>
            <a:r>
              <a:rPr lang="eu-ES" sz="2600" dirty="0" err="1" smtClean="0"/>
              <a:t>durante</a:t>
            </a:r>
            <a:r>
              <a:rPr lang="eu-ES" sz="2600" dirty="0" smtClean="0"/>
              <a:t> 1 </a:t>
            </a:r>
            <a:r>
              <a:rPr lang="eu-ES" sz="2600" dirty="0" err="1" smtClean="0"/>
              <a:t>año</a:t>
            </a:r>
            <a:r>
              <a:rPr lang="eu-ES" sz="2600" dirty="0" smtClean="0"/>
              <a:t> </a:t>
            </a:r>
            <a:r>
              <a:rPr lang="eu-ES" sz="2600" dirty="0" err="1" smtClean="0"/>
              <a:t>con</a:t>
            </a:r>
            <a:r>
              <a:rPr lang="eu-ES" sz="2600" dirty="0" smtClean="0"/>
              <a:t> </a:t>
            </a:r>
            <a:r>
              <a:rPr lang="eu-ES" sz="2600" dirty="0" err="1" smtClean="0"/>
              <a:t>TSN</a:t>
            </a:r>
            <a:r>
              <a:rPr lang="eu-ES" sz="2600" dirty="0" smtClean="0"/>
              <a:t>, </a:t>
            </a:r>
            <a:r>
              <a:rPr lang="eu-ES" sz="2600" dirty="0" err="1" smtClean="0"/>
              <a:t>bupropión</a:t>
            </a:r>
            <a:r>
              <a:rPr lang="eu-ES" sz="2600" dirty="0" smtClean="0"/>
              <a:t> o </a:t>
            </a:r>
            <a:r>
              <a:rPr lang="eu-ES" sz="2600" dirty="0" err="1" smtClean="0"/>
              <a:t>vareniclina</a:t>
            </a:r>
            <a:r>
              <a:rPr lang="eu-ES" sz="2600" dirty="0" smtClean="0"/>
              <a:t> vs. </a:t>
            </a:r>
            <a:r>
              <a:rPr lang="eu-ES" sz="2600" dirty="0" err="1"/>
              <a:t>p</a:t>
            </a:r>
            <a:r>
              <a:rPr lang="eu-ES" sz="2600" dirty="0" err="1" smtClean="0"/>
              <a:t>lacebo</a:t>
            </a:r>
            <a:endParaRPr lang="eu-ES" sz="2600" dirty="0" smtClean="0"/>
          </a:p>
          <a:p>
            <a:pPr marL="0" indent="0">
              <a:buNone/>
            </a:pPr>
            <a:endParaRPr lang="eu-ES" sz="2600" dirty="0" smtClean="0"/>
          </a:p>
          <a:p>
            <a:r>
              <a:rPr lang="eu-ES" sz="2600" dirty="0" smtClean="0"/>
              <a:t>Se </a:t>
            </a:r>
            <a:r>
              <a:rPr lang="eu-ES" sz="2600" dirty="0" err="1" smtClean="0"/>
              <a:t>excluyeron</a:t>
            </a:r>
            <a:r>
              <a:rPr lang="eu-ES" sz="2600" dirty="0" smtClean="0"/>
              <a:t> del estudio </a:t>
            </a:r>
            <a:r>
              <a:rPr lang="eu-ES" sz="2600" dirty="0" err="1" smtClean="0"/>
              <a:t>fumadores</a:t>
            </a:r>
            <a:r>
              <a:rPr lang="eu-ES" sz="2600" dirty="0" smtClean="0"/>
              <a:t> </a:t>
            </a:r>
            <a:r>
              <a:rPr lang="eu-ES" sz="2600" dirty="0" err="1" smtClean="0"/>
              <a:t>con</a:t>
            </a:r>
            <a:r>
              <a:rPr lang="eu-ES" sz="2600" dirty="0" smtClean="0"/>
              <a:t> </a:t>
            </a:r>
            <a:r>
              <a:rPr lang="eu-ES" sz="2600" dirty="0" err="1" smtClean="0"/>
              <a:t>ECV</a:t>
            </a:r>
            <a:r>
              <a:rPr lang="eu-ES" sz="2600" dirty="0" smtClean="0"/>
              <a:t> </a:t>
            </a:r>
            <a:r>
              <a:rPr lang="eu-ES" sz="2600" dirty="0" err="1" smtClean="0"/>
              <a:t>clínicamente</a:t>
            </a:r>
            <a:r>
              <a:rPr lang="eu-ES" sz="2600" dirty="0" smtClean="0"/>
              <a:t> </a:t>
            </a:r>
            <a:r>
              <a:rPr lang="eu-ES" sz="2600" dirty="0" err="1" smtClean="0"/>
              <a:t>significativa</a:t>
            </a:r>
            <a:r>
              <a:rPr lang="eu-ES" sz="2600" dirty="0"/>
              <a:t>,</a:t>
            </a:r>
            <a:r>
              <a:rPr lang="eu-ES" sz="2600" dirty="0" smtClean="0"/>
              <a:t> p.ej. </a:t>
            </a:r>
            <a:r>
              <a:rPr lang="eu-ES" sz="2600" dirty="0" err="1" smtClean="0"/>
              <a:t>IAM</a:t>
            </a:r>
            <a:endParaRPr lang="eu-ES" sz="2600" dirty="0" smtClean="0"/>
          </a:p>
        </p:txBody>
      </p:sp>
    </p:spTree>
    <p:extLst>
      <p:ext uri="{BB962C8B-B14F-4D97-AF65-F5344CB8AC3E}">
        <p14:creationId xmlns:p14="http://schemas.microsoft.com/office/powerpoint/2010/main" val="4531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65611" y="259990"/>
            <a:ext cx="8725989" cy="932451"/>
          </a:xfrm>
        </p:spPr>
        <p:txBody>
          <a:bodyPr/>
          <a:lstStyle/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BUPROPIÓN: ASPECTOS DE SEGURIDAD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550126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1886" y="1079863"/>
            <a:ext cx="8473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5FB1B6"/>
                </a:solidFill>
              </a:rPr>
              <a:t>Efectos adversos: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5FB1B6"/>
                </a:solidFill>
              </a:rPr>
              <a:t>Frecuentes</a:t>
            </a:r>
            <a:r>
              <a:rPr lang="es-ES" sz="2000" dirty="0" smtClean="0"/>
              <a:t>: insomnio (11-40%), cefalea, mareo, agitación temblor, reacciones de hipersensibilidad cutáneas, sequedad de boca, alteraciones del gusto y GI…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5FB1B6"/>
                </a:solidFill>
              </a:rPr>
              <a:t>Menos </a:t>
            </a:r>
            <a:r>
              <a:rPr lang="es-ES" sz="2000" b="1" dirty="0">
                <a:solidFill>
                  <a:srgbClr val="5FB1B6"/>
                </a:solidFill>
              </a:rPr>
              <a:t>frecuentes pero potencialmente </a:t>
            </a:r>
            <a:r>
              <a:rPr lang="es-ES" sz="2000" b="1" dirty="0" smtClean="0">
                <a:solidFill>
                  <a:srgbClr val="5FB1B6"/>
                </a:solidFill>
              </a:rPr>
              <a:t>graves</a:t>
            </a:r>
            <a:r>
              <a:rPr lang="es-ES" sz="20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/>
              <a:t>e</a:t>
            </a:r>
            <a:r>
              <a:rPr lang="es-ES" sz="2000" dirty="0" smtClean="0"/>
              <a:t>fectos </a:t>
            </a:r>
            <a:r>
              <a:rPr lang="es-ES" sz="2000" dirty="0" err="1" smtClean="0"/>
              <a:t>neuropsiquiátricos</a:t>
            </a:r>
            <a:r>
              <a:rPr lang="es-ES" sz="2000" dirty="0" smtClean="0"/>
              <a:t>. </a:t>
            </a:r>
            <a:r>
              <a:rPr lang="es-ES" sz="2000" dirty="0"/>
              <a:t>↑riesgo comportamiento e ideación suicida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↑ presión arterial: medir al inicio y seguimiento posterior sobre todo en hipertensos.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↑riesgo de convulsiones: dosis dependiente. Precaución si hay otros medicamentos o condiciones que ↓ umbral convulsivo: benzodiacepinas, antipsicóticos, </a:t>
            </a:r>
            <a:r>
              <a:rPr lang="es-ES" sz="2000" dirty="0" err="1" smtClean="0"/>
              <a:t>quinolonas</a:t>
            </a:r>
            <a:r>
              <a:rPr lang="es-ES" sz="2000" dirty="0" smtClean="0"/>
              <a:t>… alcohol, traumatismo craneal, diabetes tratada con insulina y otros hipoglucemiantes…. D </a:t>
            </a:r>
            <a:r>
              <a:rPr lang="es-ES" sz="2000" dirty="0" err="1" smtClean="0"/>
              <a:t>max</a:t>
            </a:r>
            <a:r>
              <a:rPr lang="es-ES" sz="2000" dirty="0" smtClean="0"/>
              <a:t> 150 mg/día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/>
              <a:t>↑</a:t>
            </a:r>
            <a:r>
              <a:rPr lang="es-ES" sz="2000" dirty="0" smtClean="0"/>
              <a:t>riesgo síndrome </a:t>
            </a:r>
            <a:r>
              <a:rPr lang="es-ES" sz="2000" dirty="0" err="1" smtClean="0"/>
              <a:t>serotoninérgico</a:t>
            </a:r>
            <a:r>
              <a:rPr lang="es-ES" sz="2000" dirty="0" smtClean="0"/>
              <a:t> en combinación con ISRS o ISRNS</a:t>
            </a:r>
          </a:p>
        </p:txBody>
      </p:sp>
    </p:spTree>
    <p:extLst>
      <p:ext uri="{BB962C8B-B14F-4D97-AF65-F5344CB8AC3E}">
        <p14:creationId xmlns:p14="http://schemas.microsoft.com/office/powerpoint/2010/main" val="2455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391886" y="271870"/>
            <a:ext cx="8473440" cy="932451"/>
          </a:xfrm>
        </p:spPr>
        <p:txBody>
          <a:bodyPr/>
          <a:lstStyle/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BUPROPIÓN: ASPECTOS DE SEGURIDAD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550126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1886" y="1195613"/>
            <a:ext cx="84734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5FB1B6"/>
                </a:solidFill>
              </a:rPr>
              <a:t>Contraindicaciones:</a:t>
            </a:r>
          </a:p>
          <a:p>
            <a:endParaRPr lang="es-ES" sz="2400" b="1" dirty="0" smtClean="0">
              <a:solidFill>
                <a:srgbClr val="5FB1B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Trastorno convulsivo actual o antecedente de convulsiones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Tumor en SNC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Deshabituación brusca de alcohol o benzodiacepinas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Anorexia o bulimia nerviosa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Cirrosis hepática grave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Antecedentes de trastorno bipolar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Tratamiento concomitante con IMAO: empezar </a:t>
            </a:r>
            <a:r>
              <a:rPr lang="es-ES" sz="2400" dirty="0" err="1" smtClean="0"/>
              <a:t>bupropión</a:t>
            </a:r>
            <a:r>
              <a:rPr lang="es-ES" sz="2400" dirty="0" smtClean="0"/>
              <a:t> 14 días desde interrupción de IMAO irreversible y 24 horas en el caso de IMAO reversible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126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440" y="149583"/>
            <a:ext cx="6131859" cy="24832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440" y="2718227"/>
            <a:ext cx="6131859" cy="28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14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04" y="570283"/>
            <a:ext cx="6514525" cy="564776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03" y="276094"/>
            <a:ext cx="6514525" cy="27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04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69371" y="234498"/>
            <a:ext cx="8473440" cy="932451"/>
          </a:xfrm>
        </p:spPr>
        <p:txBody>
          <a:bodyPr/>
          <a:lstStyle/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VARENICLINA: ASPECTOS DE SEGURIDAD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550126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1886" y="1045029"/>
            <a:ext cx="84734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5FB1B6"/>
                </a:solidFill>
              </a:rPr>
              <a:t>Efectos adversos</a:t>
            </a:r>
            <a:r>
              <a:rPr lang="es-ES" sz="2400" b="1" dirty="0" smtClean="0">
                <a:solidFill>
                  <a:srgbClr val="5FB1B6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rgbClr val="5FB1B6"/>
                </a:solidFill>
              </a:rPr>
              <a:t>Frecuentes</a:t>
            </a:r>
            <a:r>
              <a:rPr lang="es-ES" sz="2200" dirty="0" smtClean="0"/>
              <a:t>: </a:t>
            </a:r>
            <a:r>
              <a:rPr lang="es-ES" sz="2200" dirty="0" err="1"/>
              <a:t>n</a:t>
            </a:r>
            <a:r>
              <a:rPr lang="es-ES" sz="2200" dirty="0" err="1" smtClean="0"/>
              <a:t>aúseas</a:t>
            </a:r>
            <a:r>
              <a:rPr lang="es-ES" sz="2200" dirty="0" smtClean="0"/>
              <a:t> (25-30%), trastornos del sueño, nasofaringitis, cefalea…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rgbClr val="5FB1B6"/>
                </a:solidFill>
              </a:rPr>
              <a:t>Relativamente frecuentes</a:t>
            </a:r>
            <a:r>
              <a:rPr lang="es-ES" sz="2200" dirty="0" smtClean="0"/>
              <a:t>: alteraciones GI ( estreñimiento, vómitos, flatulencia), erupción cutánea, depresión, somnolencia, mareos, mialgias…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rgbClr val="5FB1B6"/>
                </a:solidFill>
              </a:rPr>
              <a:t>Poco frecuentes pero </a:t>
            </a:r>
            <a:r>
              <a:rPr lang="es-ES" sz="2200" b="1" dirty="0">
                <a:solidFill>
                  <a:srgbClr val="5FB1B6"/>
                </a:solidFill>
              </a:rPr>
              <a:t>potencialmente graves</a:t>
            </a:r>
            <a:r>
              <a:rPr lang="es-ES" sz="22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200" dirty="0"/>
              <a:t>c</a:t>
            </a:r>
            <a:r>
              <a:rPr lang="es-ES" sz="2200" dirty="0" smtClean="0"/>
              <a:t>onvulsiones (pacientes con y sin antecedentes de episodios convulsivos)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200" dirty="0"/>
              <a:t>r</a:t>
            </a:r>
            <a:r>
              <a:rPr lang="es-ES" sz="2200" dirty="0" smtClean="0"/>
              <a:t>eacciones cutáneas graves (síndrome de Stevens-Johnson, eritema multiforme), </a:t>
            </a:r>
            <a:r>
              <a:rPr lang="es-ES" sz="2200" dirty="0" err="1" smtClean="0"/>
              <a:t>angioedema</a:t>
            </a:r>
            <a:endParaRPr lang="es-E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 smtClean="0"/>
              <a:t>No contraindicado en enfermedad cardiovascular o psiquiátrica:  seguimiento más frecuente</a:t>
            </a:r>
          </a:p>
        </p:txBody>
      </p:sp>
    </p:spTree>
    <p:extLst>
      <p:ext uri="{BB962C8B-B14F-4D97-AF65-F5344CB8AC3E}">
        <p14:creationId xmlns:p14="http://schemas.microsoft.com/office/powerpoint/2010/main" val="36843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391886" y="452212"/>
            <a:ext cx="8473440" cy="932451"/>
          </a:xfrm>
        </p:spPr>
        <p:txBody>
          <a:bodyPr/>
          <a:lstStyle/>
          <a:p>
            <a:pPr algn="ctr"/>
            <a:r>
              <a:rPr lang="es-ES" sz="3200" dirty="0" smtClean="0">
                <a:latin typeface="Arial Black" panose="020B0A04020102020204" pitchFamily="34" charset="0"/>
              </a:rPr>
              <a:t>VARENICLINA: ASPECTOS DE SEGURIDAD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550126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1886" y="1384663"/>
            <a:ext cx="8473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5FB1B6"/>
                </a:solidFill>
              </a:rPr>
              <a:t>No recomendado 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Embarazo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Menores de 18 años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Enfermedad renal terminal</a:t>
            </a:r>
          </a:p>
          <a:p>
            <a:r>
              <a:rPr lang="es-ES" sz="2400" b="1" dirty="0" smtClean="0">
                <a:solidFill>
                  <a:srgbClr val="5FB1B6"/>
                </a:solidFill>
              </a:rPr>
              <a:t>Precaución 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a</a:t>
            </a:r>
            <a:r>
              <a:rPr lang="es-ES" sz="2400" dirty="0" smtClean="0"/>
              <a:t>ntecedentes de crisis epilépticas o situaciones que↓ umbral convulsivo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alteraciones </a:t>
            </a:r>
            <a:r>
              <a:rPr lang="es-ES" sz="2400" dirty="0" err="1" smtClean="0"/>
              <a:t>neuropsiquiátricas</a:t>
            </a: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IR: disminución de dosis</a:t>
            </a:r>
          </a:p>
          <a:p>
            <a:r>
              <a:rPr lang="es-ES" sz="2400" b="1" dirty="0" smtClean="0">
                <a:solidFill>
                  <a:srgbClr val="5FB1B6"/>
                </a:solidFill>
              </a:rPr>
              <a:t>No tiene interacciones significativas con otros medicamentos</a:t>
            </a:r>
          </a:p>
        </p:txBody>
      </p:sp>
    </p:spTree>
    <p:extLst>
      <p:ext uri="{BB962C8B-B14F-4D97-AF65-F5344CB8AC3E}">
        <p14:creationId xmlns:p14="http://schemas.microsoft.com/office/powerpoint/2010/main" val="17177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906086" y="3154030"/>
            <a:ext cx="42235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3200" b="1" dirty="0">
                <a:solidFill>
                  <a:prstClr val="black"/>
                </a:solidFill>
                <a:hlinkClick r:id="rId2"/>
              </a:rPr>
              <a:t>INFAC </a:t>
            </a:r>
            <a:r>
              <a:rPr lang="es-ES" sz="3200" b="1" dirty="0" smtClean="0">
                <a:solidFill>
                  <a:prstClr val="black"/>
                </a:solidFill>
                <a:ea typeface="+mn-lt"/>
                <a:cs typeface="Calibri"/>
                <a:hlinkClick r:id="rId2"/>
              </a:rPr>
              <a:t>2020; </a:t>
            </a:r>
            <a:r>
              <a:rPr lang="es-ES" sz="3200" b="1" dirty="0" err="1">
                <a:solidFill>
                  <a:prstClr val="black"/>
                </a:solidFill>
                <a:ea typeface="+mn-lt"/>
                <a:cs typeface="Calibri"/>
                <a:hlinkClick r:id="rId2"/>
              </a:rPr>
              <a:t>Vol</a:t>
            </a:r>
            <a:r>
              <a:rPr lang="es-ES" sz="3200" b="1" dirty="0">
                <a:solidFill>
                  <a:prstClr val="black"/>
                </a:solidFill>
                <a:ea typeface="+mn-lt"/>
                <a:cs typeface="Calibri"/>
                <a:hlinkClick r:id="rId2"/>
              </a:rPr>
              <a:t> 28 Nº 6</a:t>
            </a:r>
            <a:endParaRPr lang="es-ES" sz="3200" b="1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165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80159"/>
            <a:ext cx="8242577" cy="3962401"/>
          </a:xfrm>
          <a:solidFill>
            <a:srgbClr val="5FACBC"/>
          </a:solidFill>
        </p:spPr>
        <p:txBody>
          <a:bodyPr>
            <a:normAutofit/>
          </a:bodyPr>
          <a:lstStyle/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</a:rPr>
              <a:t>Fármacos para la deshabituación tabáquica (Tabla)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</a:rPr>
              <a:t>Criterios de financiación de </a:t>
            </a:r>
            <a:r>
              <a:rPr lang="es-ES" sz="2800" dirty="0" err="1">
                <a:solidFill>
                  <a:schemeClr val="bg1"/>
                </a:solidFill>
              </a:rPr>
              <a:t>Bupropión</a:t>
            </a:r>
            <a:r>
              <a:rPr lang="es-ES" sz="2800" dirty="0">
                <a:solidFill>
                  <a:schemeClr val="bg1"/>
                </a:solidFill>
              </a:rPr>
              <a:t> y </a:t>
            </a:r>
            <a:r>
              <a:rPr lang="es-ES" sz="2800" dirty="0" err="1">
                <a:solidFill>
                  <a:schemeClr val="bg1"/>
                </a:solidFill>
              </a:rPr>
              <a:t>Vareniclina</a:t>
            </a:r>
            <a:endParaRPr lang="es-ES" sz="2800" dirty="0">
              <a:solidFill>
                <a:schemeClr val="bg1"/>
              </a:solidFill>
            </a:endParaRP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</a:rPr>
              <a:t>Aspectos a tener en cuenta al iniciar el </a:t>
            </a:r>
            <a:r>
              <a:rPr lang="es-ES" sz="2800" dirty="0" smtClean="0">
                <a:solidFill>
                  <a:schemeClr val="bg1"/>
                </a:solidFill>
              </a:rPr>
              <a:t>tratamiento de </a:t>
            </a:r>
            <a:r>
              <a:rPr lang="es-ES" sz="2800" dirty="0">
                <a:solidFill>
                  <a:schemeClr val="bg1"/>
                </a:solidFill>
              </a:rPr>
              <a:t>deshabituación tabáquica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chemeClr val="bg1"/>
                </a:solidFill>
              </a:rPr>
              <a:t>Bupropión</a:t>
            </a:r>
            <a:r>
              <a:rPr lang="es-ES" sz="2800" dirty="0">
                <a:solidFill>
                  <a:schemeClr val="bg1"/>
                </a:solidFill>
              </a:rPr>
              <a:t>: aspectos de seguridad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2800" dirty="0" err="1">
                <a:solidFill>
                  <a:schemeClr val="bg1"/>
                </a:solidFill>
              </a:rPr>
              <a:t>Vareniclina</a:t>
            </a:r>
            <a:r>
              <a:rPr lang="es-ES" sz="2800" dirty="0">
                <a:solidFill>
                  <a:schemeClr val="bg1"/>
                </a:solidFill>
              </a:rPr>
              <a:t>: aspectos de seguridad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2451"/>
          </a:xfrm>
        </p:spPr>
        <p:txBody>
          <a:bodyPr/>
          <a:lstStyle/>
          <a:p>
            <a:pPr algn="ctr"/>
            <a:r>
              <a:rPr lang="es-ES" sz="3600" dirty="0">
                <a:latin typeface="Arial Black" panose="020B0A04020102020204" pitchFamily="34" charset="0"/>
              </a:rPr>
              <a:t>INTRODUCCIÓN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088571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r>
              <a:rPr lang="es-ES" sz="2400" dirty="0" smtClean="0"/>
              <a:t>Las </a:t>
            </a:r>
            <a:r>
              <a:rPr lang="es-ES" sz="2400" b="1" dirty="0" smtClean="0">
                <a:solidFill>
                  <a:srgbClr val="5FB1B6"/>
                </a:solidFill>
              </a:rPr>
              <a:t>medidas de control </a:t>
            </a:r>
            <a:r>
              <a:rPr lang="es-ES" sz="2400" dirty="0" smtClean="0"/>
              <a:t>son las de mayor impacto para disminuir la prevalencia del tabaquismo: aumento de precios, espacios sin humo, campañas sanitarias y también la </a:t>
            </a:r>
            <a:r>
              <a:rPr lang="es-ES" sz="24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financiación del tratamiento</a:t>
            </a:r>
          </a:p>
          <a:p>
            <a:pPr marL="342900" indent="-342900" algn="just"/>
            <a:r>
              <a:rPr lang="es-ES" sz="2400" dirty="0" smtClean="0"/>
              <a:t>La combinación de  tratamiento farmacológico y orientación cognitivo-conductual proporciona mejores resultados en cuanto a abandono del tabaco</a:t>
            </a:r>
          </a:p>
          <a:p>
            <a:pPr marL="342900" indent="-342900" algn="just"/>
            <a:r>
              <a:rPr lang="es-ES" sz="2400" dirty="0"/>
              <a:t>Todos los fármacos para el tratamiento del </a:t>
            </a:r>
            <a:r>
              <a:rPr lang="es-ES" sz="2400" dirty="0" smtClean="0"/>
              <a:t>tabaquismo (TSN, </a:t>
            </a:r>
            <a:r>
              <a:rPr lang="es-ES" sz="2400" dirty="0" err="1" smtClean="0"/>
              <a:t>bupropión</a:t>
            </a:r>
            <a:r>
              <a:rPr lang="es-ES" sz="2400" dirty="0" smtClean="0"/>
              <a:t> y </a:t>
            </a:r>
            <a:r>
              <a:rPr lang="es-ES" sz="2400" dirty="0" err="1" smtClean="0"/>
              <a:t>vareniclina</a:t>
            </a:r>
            <a:r>
              <a:rPr lang="es-ES" sz="2400" dirty="0" smtClean="0"/>
              <a:t>) son eficaces. Se debe </a:t>
            </a:r>
            <a:r>
              <a:rPr lang="es-ES" sz="2400" b="1" dirty="0" smtClean="0">
                <a:solidFill>
                  <a:srgbClr val="5FB1B6"/>
                </a:solidFill>
              </a:rPr>
              <a:t>ofrecer tratamiento farmacológico</a:t>
            </a:r>
            <a:r>
              <a:rPr lang="es-ES" sz="2400" dirty="0" smtClean="0"/>
              <a:t>, excepto si hay contraindicación</a:t>
            </a:r>
            <a:endParaRPr lang="es-ES" sz="2400" dirty="0"/>
          </a:p>
          <a:p>
            <a:pPr marL="0" indent="0" algn="just">
              <a:buNone/>
            </a:pPr>
            <a:r>
              <a:rPr lang="es-ES" sz="1600" dirty="0" smtClean="0">
                <a:solidFill>
                  <a:srgbClr val="5FB1B6"/>
                </a:solidFill>
              </a:rPr>
              <a:t>TSN: terapia sustitutiva con nicotina</a:t>
            </a:r>
            <a:endParaRPr lang="es-ES" sz="1600" dirty="0">
              <a:solidFill>
                <a:srgbClr val="5FB1B6"/>
              </a:solidFill>
            </a:endParaRPr>
          </a:p>
          <a:p>
            <a:pPr marL="342900" indent="-342900" algn="just"/>
            <a:endParaRPr lang="es-ES" dirty="0" smtClean="0"/>
          </a:p>
          <a:p>
            <a:pPr marL="342900" indent="-342900" algn="just"/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16950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59" y="94434"/>
            <a:ext cx="8136739" cy="552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391886" y="452212"/>
            <a:ext cx="8473440" cy="932451"/>
          </a:xfrm>
        </p:spPr>
        <p:txBody>
          <a:bodyPr/>
          <a:lstStyle/>
          <a:p>
            <a:pPr algn="ctr"/>
            <a:r>
              <a:rPr lang="es-ES" sz="3200" dirty="0" smtClean="0">
                <a:latin typeface="Arial Black" panose="020B0A04020102020204" pitchFamily="34" charset="0"/>
              </a:rPr>
              <a:t>CRITERIOS DE FINANCIACIÓN DE BUPROPIÓN Y VARENICLINA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384663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r>
              <a:rPr lang="es-ES" sz="2400" dirty="0" smtClean="0"/>
              <a:t>Se financian desde el 1 de enero de 2020 algunas presentaciones de </a:t>
            </a:r>
            <a:r>
              <a:rPr lang="es-ES" sz="2400" dirty="0" err="1" smtClean="0"/>
              <a:t>Champix</a:t>
            </a:r>
            <a:r>
              <a:rPr lang="es-ES" sz="2400" dirty="0" smtClean="0"/>
              <a:t>® y </a:t>
            </a:r>
            <a:r>
              <a:rPr lang="es-ES" sz="2400" dirty="0" err="1" smtClean="0"/>
              <a:t>Zyntabac</a:t>
            </a:r>
            <a:r>
              <a:rPr lang="es-ES" sz="2400" dirty="0" smtClean="0"/>
              <a:t>® para personas incluidas en </a:t>
            </a:r>
            <a:r>
              <a:rPr lang="es-ES" sz="24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Programa de </a:t>
            </a:r>
            <a:r>
              <a:rPr lang="es-ES" sz="2400" b="1" dirty="0" smtClean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Apoyo </a:t>
            </a:r>
            <a:r>
              <a:rPr lang="es-ES" sz="2400" dirty="0" smtClean="0">
                <a:ea typeface="+mj-ea"/>
                <a:cs typeface="Arial" panose="020B0604020202020204" pitchFamily="34" charset="0"/>
              </a:rPr>
              <a:t>y</a:t>
            </a:r>
            <a:r>
              <a:rPr lang="es-ES" sz="2400" b="1" dirty="0" smtClean="0">
                <a:ea typeface="+mj-ea"/>
                <a:cs typeface="Arial" panose="020B0604020202020204" pitchFamily="34" charset="0"/>
              </a:rPr>
              <a:t> </a:t>
            </a:r>
            <a:r>
              <a:rPr lang="es-ES" sz="2400" dirty="0" smtClean="0"/>
              <a:t>con </a:t>
            </a:r>
            <a:r>
              <a:rPr lang="es-ES" sz="24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formulario corporativo de intervención tabáquica </a:t>
            </a:r>
            <a:r>
              <a:rPr lang="es-ES" sz="2400" b="1" dirty="0" smtClean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cumplimentado</a:t>
            </a:r>
          </a:p>
          <a:p>
            <a:pPr marL="342900" indent="-342900" algn="just"/>
            <a:r>
              <a:rPr lang="es-ES" sz="2400" dirty="0" smtClean="0"/>
              <a:t>Condiciones que deben cumplir los pacientes:</a:t>
            </a:r>
          </a:p>
          <a:p>
            <a:pPr marL="800100" lvl="1" indent="-342900" algn="just"/>
            <a:r>
              <a:rPr lang="es-ES" sz="2000" dirty="0" smtClean="0"/>
              <a:t>Mayor de 18 años</a:t>
            </a:r>
          </a:p>
          <a:p>
            <a:pPr marL="800100" lvl="1" indent="-342900" algn="just"/>
            <a:r>
              <a:rPr lang="es-ES" sz="2000" dirty="0" smtClean="0"/>
              <a:t>Mínimo 1 intento de dejar de fumar en el último año</a:t>
            </a:r>
          </a:p>
          <a:p>
            <a:pPr marL="800100" lvl="1" indent="-342900" algn="just"/>
            <a:r>
              <a:rPr lang="es-ES" sz="2000" dirty="0" smtClean="0"/>
              <a:t>Fumar 10 o más cigarrillos/día y puntuación en test de </a:t>
            </a:r>
            <a:r>
              <a:rPr lang="es-ES" sz="2000" dirty="0" err="1" smtClean="0"/>
              <a:t>Fagerstrom</a:t>
            </a:r>
            <a:r>
              <a:rPr lang="es-ES" sz="2000" dirty="0" smtClean="0"/>
              <a:t> </a:t>
            </a:r>
            <a:r>
              <a:rPr lang="es-ES" sz="2000" u="sng" dirty="0" smtClean="0"/>
              <a:t>&gt; </a:t>
            </a:r>
            <a:r>
              <a:rPr lang="es-ES" sz="2000" dirty="0" smtClean="0"/>
              <a:t>7</a:t>
            </a:r>
          </a:p>
          <a:p>
            <a:pPr marL="0" indent="0" algn="just">
              <a:buNone/>
            </a:pPr>
            <a:r>
              <a:rPr lang="es-ES" sz="2400" dirty="0" smtClean="0">
                <a:solidFill>
                  <a:srgbClr val="5FB1B6"/>
                </a:solidFill>
              </a:rPr>
              <a:t>Fichas i-</a:t>
            </a:r>
            <a:r>
              <a:rPr lang="es-ES" sz="2400" dirty="0" err="1" smtClean="0">
                <a:solidFill>
                  <a:srgbClr val="5FB1B6"/>
                </a:solidFill>
              </a:rPr>
              <a:t>botika</a:t>
            </a:r>
            <a:endParaRPr lang="es-ES" sz="2400" dirty="0" smtClean="0">
              <a:solidFill>
                <a:srgbClr val="5FB1B6"/>
              </a:solidFill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rgbClr val="5FB1B6"/>
                </a:solidFill>
                <a:hlinkClick r:id="rId2"/>
              </a:rPr>
              <a:t>STOP A LOS MALOS HUMOS: VARENICLINA (CHAMPIX®)</a:t>
            </a:r>
            <a:endParaRPr lang="es-ES" sz="1800" dirty="0" smtClean="0">
              <a:solidFill>
                <a:srgbClr val="5FB1B6"/>
              </a:solidFill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rgbClr val="5FB1B6"/>
                </a:solidFill>
                <a:hlinkClick r:id="rId3"/>
              </a:rPr>
              <a:t>STOP A LOS MALOS HUMOS: BUPROPIÓN </a:t>
            </a:r>
            <a:r>
              <a:rPr lang="es-ES" sz="1800" dirty="0">
                <a:solidFill>
                  <a:srgbClr val="5FB1B6"/>
                </a:solidFill>
                <a:hlinkClick r:id="rId3"/>
              </a:rPr>
              <a:t>(ZYNTABAC®)</a:t>
            </a:r>
            <a:endParaRPr lang="es-ES" sz="1800" dirty="0">
              <a:solidFill>
                <a:srgbClr val="5FB1B6"/>
              </a:solidFill>
            </a:endParaRPr>
          </a:p>
          <a:p>
            <a:pPr marL="0" indent="0">
              <a:buNone/>
            </a:pPr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2" name="CuadroTexto 1"/>
          <p:cNvSpPr txBox="1"/>
          <p:nvPr/>
        </p:nvSpPr>
        <p:spPr>
          <a:xfrm flipV="1">
            <a:off x="391886" y="4296893"/>
            <a:ext cx="5225143" cy="1180797"/>
          </a:xfrm>
          <a:prstGeom prst="rect">
            <a:avLst/>
          </a:prstGeom>
          <a:noFill/>
          <a:ln w="19050">
            <a:solidFill>
              <a:srgbClr val="5FB1B6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2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391885" y="574132"/>
            <a:ext cx="8473440" cy="932451"/>
          </a:xfrm>
        </p:spPr>
        <p:txBody>
          <a:bodyPr/>
          <a:lstStyle/>
          <a:p>
            <a:pPr algn="ctr"/>
            <a:r>
              <a:rPr lang="es-ES" sz="3200" dirty="0" smtClean="0">
                <a:latin typeface="Arial Black" panose="020B0A04020102020204" pitchFamily="34" charset="0"/>
              </a:rPr>
              <a:t>CRITERIOS DE FINANCIACIÓN DE BUPROPIÓN Y VARENICLINA</a:t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2400" dirty="0" smtClean="0"/>
              <a:t>Aspectos </a:t>
            </a:r>
            <a:r>
              <a:rPr lang="es-ES" sz="2400" dirty="0"/>
              <a:t>prácticos</a:t>
            </a:r>
            <a:br>
              <a:rPr lang="es-ES" sz="2400" dirty="0"/>
            </a:b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14400" y="1506583"/>
            <a:ext cx="8228411" cy="2830286"/>
          </a:xfrm>
          <a:prstGeom prst="rect">
            <a:avLst/>
          </a:prstGeom>
          <a:ln w="28575">
            <a:solidFill>
              <a:srgbClr val="5FB1B6"/>
            </a:solidFill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/>
              <a:t>Prescripción electrónica, por nombre comercial, de tipo “aguda” y activar marca “Deshabituación”</a:t>
            </a:r>
          </a:p>
          <a:p>
            <a:r>
              <a:rPr lang="es-ES" sz="2400" dirty="0" smtClean="0"/>
              <a:t>Un envase por prescripción (1 mes de tratamiento) y valorar efectividad. Tratamiento máximo 3 meses y 1 intento anual</a:t>
            </a:r>
          </a:p>
          <a:p>
            <a:r>
              <a:rPr lang="es-ES" sz="2400" dirty="0" smtClean="0"/>
              <a:t>Si se requiere cambio de medicamento por reacciones adversas también se financia</a:t>
            </a:r>
          </a:p>
          <a:p>
            <a:r>
              <a:rPr lang="es-ES" sz="2400" dirty="0" smtClean="0"/>
              <a:t> Financiación parcial: el paciente abona la aportación que le corresponda</a:t>
            </a:r>
          </a:p>
          <a:p>
            <a:pPr marL="342900" indent="-342900" algn="just"/>
            <a:endParaRPr lang="eu-ES" dirty="0"/>
          </a:p>
        </p:txBody>
      </p:sp>
      <p:sp>
        <p:nvSpPr>
          <p:cNvPr id="2" name="Rectángulo 1"/>
          <p:cNvSpPr/>
          <p:nvPr/>
        </p:nvSpPr>
        <p:spPr>
          <a:xfrm>
            <a:off x="391885" y="4336869"/>
            <a:ext cx="83509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Si no se cumplen estas condiciones también se puede prescribir tratamiento farmacológico no financiado </a:t>
            </a:r>
            <a:endParaRPr lang="es-ES" dirty="0" smtClean="0"/>
          </a:p>
          <a:p>
            <a:endParaRPr lang="es-ES" dirty="0" smtClean="0"/>
          </a:p>
          <a:p>
            <a:r>
              <a:rPr lang="es-ES" sz="1600" b="1" dirty="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Documento Novedades </a:t>
            </a:r>
            <a:r>
              <a:rPr lang="es-ES" sz="1600" b="1" dirty="0" err="1" smtClean="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Presbide</a:t>
            </a:r>
            <a:r>
              <a:rPr lang="es-ES" sz="1600" b="1" dirty="0" smtClean="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es-ES" sz="1600" b="1" dirty="0" smtClean="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2"/>
              </a:rPr>
              <a:t>TRATAMIENTO DESHABITUACIÓN TABÁQUICA</a:t>
            </a:r>
            <a:endParaRPr lang="es-ES" sz="1600" b="1" dirty="0">
              <a:solidFill>
                <a:srgbClr val="5FB1B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391886" y="452212"/>
            <a:ext cx="8473440" cy="932451"/>
          </a:xfrm>
        </p:spPr>
        <p:txBody>
          <a:bodyPr/>
          <a:lstStyle/>
          <a:p>
            <a:pPr algn="ctr"/>
            <a:r>
              <a:rPr lang="es-ES" sz="3200" dirty="0" smtClean="0">
                <a:latin typeface="Arial Black" panose="020B0A04020102020204" pitchFamily="34" charset="0"/>
              </a:rPr>
              <a:t>ASPECTOS A TENER EN CUENTA AL INICIAR EL TRATAMIENTO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04800" y="1628503"/>
            <a:ext cx="8456023" cy="367501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u-ES" b="1" dirty="0" err="1" smtClean="0">
                <a:solidFill>
                  <a:srgbClr val="5FB1B6"/>
                </a:solidFill>
              </a:rPr>
              <a:t>Dejar</a:t>
            </a:r>
            <a:r>
              <a:rPr lang="eu-ES" b="1" dirty="0" smtClean="0">
                <a:solidFill>
                  <a:srgbClr val="5FB1B6"/>
                </a:solidFill>
              </a:rPr>
              <a:t> de </a:t>
            </a:r>
            <a:r>
              <a:rPr lang="eu-ES" b="1" dirty="0" err="1" smtClean="0">
                <a:solidFill>
                  <a:srgbClr val="5FB1B6"/>
                </a:solidFill>
              </a:rPr>
              <a:t>fumar</a:t>
            </a:r>
            <a:r>
              <a:rPr lang="eu-ES" b="1" dirty="0" smtClean="0">
                <a:solidFill>
                  <a:srgbClr val="5FB1B6"/>
                </a:solidFill>
              </a:rPr>
              <a:t> </a:t>
            </a:r>
            <a:r>
              <a:rPr lang="eu-ES" b="1" dirty="0" err="1" smtClean="0">
                <a:solidFill>
                  <a:srgbClr val="5FB1B6"/>
                </a:solidFill>
              </a:rPr>
              <a:t>puede</a:t>
            </a:r>
            <a:r>
              <a:rPr lang="eu-ES" b="1" dirty="0" smtClean="0">
                <a:solidFill>
                  <a:srgbClr val="5FB1B6"/>
                </a:solidFill>
              </a:rPr>
              <a:t> </a:t>
            </a:r>
            <a:r>
              <a:rPr lang="eu-ES" b="1" dirty="0" err="1" smtClean="0">
                <a:solidFill>
                  <a:srgbClr val="5FB1B6"/>
                </a:solidFill>
              </a:rPr>
              <a:t>suponer</a:t>
            </a:r>
            <a:r>
              <a:rPr lang="eu-ES" dirty="0" smtClean="0">
                <a:solidFill>
                  <a:srgbClr val="5FB1B6"/>
                </a:solidFill>
              </a:rPr>
              <a:t>:</a:t>
            </a:r>
          </a:p>
          <a:p>
            <a:pPr marL="0" indent="0" algn="just">
              <a:buNone/>
            </a:pPr>
            <a:endParaRPr lang="eu-ES" dirty="0" smtClean="0"/>
          </a:p>
          <a:p>
            <a:pPr marL="800100" lvl="1" indent="-342900" algn="just"/>
            <a:r>
              <a:rPr lang="eu-ES" dirty="0" err="1" smtClean="0"/>
              <a:t>cambios</a:t>
            </a:r>
            <a:r>
              <a:rPr lang="eu-ES" dirty="0" smtClean="0"/>
              <a:t> de </a:t>
            </a:r>
            <a:r>
              <a:rPr lang="eu-ES" dirty="0" err="1" smtClean="0"/>
              <a:t>humor</a:t>
            </a:r>
            <a:r>
              <a:rPr lang="eu-ES" dirty="0" smtClean="0"/>
              <a:t> y del </a:t>
            </a:r>
            <a:r>
              <a:rPr lang="eu-ES" dirty="0" err="1" smtClean="0"/>
              <a:t>comportamiento</a:t>
            </a:r>
            <a:r>
              <a:rPr lang="eu-ES" dirty="0" smtClean="0"/>
              <a:t>, insomnio, </a:t>
            </a:r>
            <a:r>
              <a:rPr lang="eu-ES" dirty="0" err="1" smtClean="0"/>
              <a:t>aumento</a:t>
            </a:r>
            <a:r>
              <a:rPr lang="eu-ES" dirty="0" smtClean="0"/>
              <a:t> de peso…</a:t>
            </a:r>
          </a:p>
          <a:p>
            <a:pPr marL="800100" lvl="1" indent="-342900" algn="just"/>
            <a:endParaRPr lang="eu-ES" dirty="0" smtClean="0"/>
          </a:p>
          <a:p>
            <a:pPr lvl="1" algn="just"/>
            <a:r>
              <a:rPr lang="eu-ES" dirty="0" smtClean="0"/>
              <a:t>↑ </a:t>
            </a:r>
            <a:r>
              <a:rPr lang="eu-ES" dirty="0" err="1" smtClean="0"/>
              <a:t>niveles</a:t>
            </a:r>
            <a:r>
              <a:rPr lang="eu-ES" dirty="0" smtClean="0"/>
              <a:t> y </a:t>
            </a:r>
            <a:r>
              <a:rPr lang="eu-ES" dirty="0" err="1" smtClean="0"/>
              <a:t>riesgo</a:t>
            </a:r>
            <a:r>
              <a:rPr lang="eu-ES" dirty="0" smtClean="0"/>
              <a:t> de </a:t>
            </a:r>
            <a:r>
              <a:rPr lang="eu-ES" dirty="0" err="1" smtClean="0"/>
              <a:t>toxicidad</a:t>
            </a:r>
            <a:r>
              <a:rPr lang="eu-ES" dirty="0" smtClean="0"/>
              <a:t> de </a:t>
            </a:r>
            <a:r>
              <a:rPr lang="eu-ES" dirty="0" err="1" smtClean="0"/>
              <a:t>medicamentos</a:t>
            </a:r>
            <a:r>
              <a:rPr lang="eu-ES" dirty="0" smtClean="0"/>
              <a:t> </a:t>
            </a:r>
            <a:r>
              <a:rPr lang="eu-ES" dirty="0" err="1" smtClean="0"/>
              <a:t>metabolizados</a:t>
            </a:r>
            <a:r>
              <a:rPr lang="eu-ES" dirty="0" smtClean="0"/>
              <a:t> </a:t>
            </a:r>
            <a:r>
              <a:rPr lang="eu-ES" dirty="0" err="1" smtClean="0"/>
              <a:t>por</a:t>
            </a:r>
            <a:r>
              <a:rPr lang="eu-ES" dirty="0" smtClean="0"/>
              <a:t> </a:t>
            </a:r>
            <a:r>
              <a:rPr lang="eu-ES" dirty="0" err="1" smtClean="0"/>
              <a:t>enzima</a:t>
            </a:r>
            <a:r>
              <a:rPr lang="eu-ES" dirty="0" smtClean="0"/>
              <a:t> </a:t>
            </a:r>
            <a:r>
              <a:rPr lang="eu-ES" dirty="0" err="1" smtClean="0"/>
              <a:t>CYP1A2</a:t>
            </a:r>
            <a:r>
              <a:rPr lang="eu-ES" dirty="0" smtClean="0"/>
              <a:t>: </a:t>
            </a:r>
            <a:r>
              <a:rPr lang="eu-ES" b="1" dirty="0" err="1" smtClean="0">
                <a:solidFill>
                  <a:srgbClr val="5FB1B6"/>
                </a:solidFill>
              </a:rPr>
              <a:t>teofilina</a:t>
            </a:r>
            <a:r>
              <a:rPr lang="eu-ES" b="1" dirty="0" smtClean="0">
                <a:solidFill>
                  <a:srgbClr val="5FB1B6"/>
                </a:solidFill>
              </a:rPr>
              <a:t>, </a:t>
            </a:r>
            <a:r>
              <a:rPr lang="eu-ES" b="1" dirty="0" err="1" smtClean="0">
                <a:solidFill>
                  <a:srgbClr val="5FB1B6"/>
                </a:solidFill>
              </a:rPr>
              <a:t>clozapina</a:t>
            </a:r>
            <a:r>
              <a:rPr lang="eu-ES" b="1" dirty="0" smtClean="0">
                <a:solidFill>
                  <a:srgbClr val="5FB1B6"/>
                </a:solidFill>
              </a:rPr>
              <a:t>, </a:t>
            </a:r>
            <a:r>
              <a:rPr lang="eu-ES" b="1" dirty="0" err="1" smtClean="0">
                <a:solidFill>
                  <a:srgbClr val="5FB1B6"/>
                </a:solidFill>
              </a:rPr>
              <a:t>erlotinib</a:t>
            </a:r>
            <a:r>
              <a:rPr lang="eu-ES" b="1" dirty="0" smtClean="0">
                <a:solidFill>
                  <a:srgbClr val="5FB1B6"/>
                </a:solidFill>
              </a:rPr>
              <a:t>, </a:t>
            </a:r>
            <a:r>
              <a:rPr lang="eu-ES" b="1" dirty="0" err="1" smtClean="0">
                <a:solidFill>
                  <a:srgbClr val="5FB1B6"/>
                </a:solidFill>
              </a:rPr>
              <a:t>olanzapina</a:t>
            </a:r>
            <a:r>
              <a:rPr lang="eu-ES" b="1" dirty="0" smtClean="0">
                <a:solidFill>
                  <a:srgbClr val="5FB1B6"/>
                </a:solidFill>
              </a:rPr>
              <a:t>… y </a:t>
            </a:r>
            <a:r>
              <a:rPr lang="eu-ES" b="1" dirty="0" err="1" smtClean="0">
                <a:solidFill>
                  <a:srgbClr val="5FB1B6"/>
                </a:solidFill>
              </a:rPr>
              <a:t>otros</a:t>
            </a:r>
            <a:r>
              <a:rPr lang="eu-ES" b="1" dirty="0" smtClean="0">
                <a:solidFill>
                  <a:srgbClr val="5FB1B6"/>
                </a:solidFill>
              </a:rPr>
              <a:t> de </a:t>
            </a:r>
            <a:r>
              <a:rPr lang="eu-ES" b="1" dirty="0" err="1" smtClean="0">
                <a:solidFill>
                  <a:srgbClr val="5FB1B6"/>
                </a:solidFill>
              </a:rPr>
              <a:t>estrecho</a:t>
            </a:r>
            <a:r>
              <a:rPr lang="eu-ES" b="1" dirty="0" smtClean="0">
                <a:solidFill>
                  <a:srgbClr val="5FB1B6"/>
                </a:solidFill>
              </a:rPr>
              <a:t> margen </a:t>
            </a:r>
            <a:r>
              <a:rPr lang="eu-ES" b="1" dirty="0" err="1" smtClean="0">
                <a:solidFill>
                  <a:srgbClr val="5FB1B6"/>
                </a:solidFill>
              </a:rPr>
              <a:t>terapéutico</a:t>
            </a:r>
            <a:r>
              <a:rPr lang="eu-ES" dirty="0" smtClean="0"/>
              <a:t>. </a:t>
            </a:r>
            <a:r>
              <a:rPr lang="eu-ES" dirty="0" err="1" smtClean="0"/>
              <a:t>Puede</a:t>
            </a:r>
            <a:r>
              <a:rPr lang="eu-ES" dirty="0" smtClean="0"/>
              <a:t> </a:t>
            </a:r>
            <a:r>
              <a:rPr lang="eu-ES" dirty="0" err="1" smtClean="0"/>
              <a:t>ser</a:t>
            </a:r>
            <a:r>
              <a:rPr lang="eu-ES" dirty="0" smtClean="0"/>
              <a:t> </a:t>
            </a:r>
            <a:r>
              <a:rPr lang="eu-ES" dirty="0" err="1" smtClean="0"/>
              <a:t>necesario</a:t>
            </a:r>
            <a:r>
              <a:rPr lang="eu-ES" dirty="0" smtClean="0"/>
              <a:t> </a:t>
            </a:r>
            <a:r>
              <a:rPr lang="eu-ES" dirty="0" err="1" smtClean="0"/>
              <a:t>ajustar</a:t>
            </a:r>
            <a:r>
              <a:rPr lang="eu-ES" dirty="0" smtClean="0"/>
              <a:t> </a:t>
            </a:r>
            <a:r>
              <a:rPr lang="eu-ES" dirty="0" err="1" smtClean="0"/>
              <a:t>dosis</a:t>
            </a:r>
            <a:r>
              <a:rPr lang="eu-ES" dirty="0" smtClean="0"/>
              <a:t> o </a:t>
            </a:r>
            <a:r>
              <a:rPr lang="eu-ES" dirty="0" err="1" smtClean="0"/>
              <a:t>seguimiento</a:t>
            </a:r>
            <a:r>
              <a:rPr lang="eu-ES" dirty="0" smtClean="0"/>
              <a:t> </a:t>
            </a:r>
            <a:r>
              <a:rPr lang="eu-ES" dirty="0" err="1" smtClean="0"/>
              <a:t>más</a:t>
            </a:r>
            <a:r>
              <a:rPr lang="eu-ES" dirty="0" smtClean="0"/>
              <a:t> </a:t>
            </a:r>
            <a:r>
              <a:rPr lang="eu-ES" dirty="0" err="1" smtClean="0"/>
              <a:t>estrecho</a:t>
            </a:r>
            <a:endParaRPr lang="eu-ES" dirty="0" smtClean="0"/>
          </a:p>
          <a:p>
            <a:pPr marL="342900" indent="-342900" algn="just"/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5967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391886" y="452212"/>
            <a:ext cx="8473440" cy="932451"/>
          </a:xfrm>
        </p:spPr>
        <p:txBody>
          <a:bodyPr/>
          <a:lstStyle/>
          <a:p>
            <a:pPr algn="ctr"/>
            <a:r>
              <a:rPr lang="es-ES" sz="3200" dirty="0" smtClean="0">
                <a:latin typeface="Arial Black" panose="020B0A04020102020204" pitchFamily="34" charset="0"/>
              </a:rPr>
              <a:t>EFICACIA DEL TRATAMIENTO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91886" y="1550126"/>
            <a:ext cx="8228411" cy="4169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  <a:p>
            <a:pPr marL="342900" indent="-342900" algn="just"/>
            <a:endParaRPr lang="eu-ES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70263" y="1410789"/>
            <a:ext cx="8456023" cy="36750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u-ES" sz="2400" dirty="0" smtClean="0"/>
              <a:t>Todos </a:t>
            </a:r>
            <a:r>
              <a:rPr lang="eu-ES" sz="2400" dirty="0" err="1" smtClean="0"/>
              <a:t>los</a:t>
            </a:r>
            <a:r>
              <a:rPr lang="eu-ES" sz="2400" dirty="0" smtClean="0"/>
              <a:t> </a:t>
            </a:r>
            <a:r>
              <a:rPr lang="eu-ES" sz="2400" dirty="0" err="1" smtClean="0"/>
              <a:t>tratamientos</a:t>
            </a:r>
            <a:r>
              <a:rPr lang="eu-ES" sz="2400" dirty="0" smtClean="0"/>
              <a:t> </a:t>
            </a:r>
            <a:r>
              <a:rPr lang="eu-ES" sz="2400" dirty="0" err="1" smtClean="0"/>
              <a:t>farmacológicos</a:t>
            </a:r>
            <a:r>
              <a:rPr lang="eu-ES" sz="2400" dirty="0" smtClean="0"/>
              <a:t> son </a:t>
            </a:r>
            <a:r>
              <a:rPr lang="eu-ES" sz="2400" dirty="0" err="1" smtClean="0"/>
              <a:t>eficaces</a:t>
            </a:r>
            <a:r>
              <a:rPr lang="eu-ES" sz="2400" dirty="0" smtClean="0"/>
              <a:t> para </a:t>
            </a:r>
            <a:r>
              <a:rPr lang="eu-ES" sz="2400" dirty="0" err="1" smtClean="0"/>
              <a:t>ayudar</a:t>
            </a:r>
            <a:r>
              <a:rPr lang="eu-ES" sz="2400" dirty="0" smtClean="0"/>
              <a:t> a </a:t>
            </a:r>
            <a:r>
              <a:rPr lang="eu-ES" sz="2400" dirty="0" err="1" smtClean="0"/>
              <a:t>dejar</a:t>
            </a:r>
            <a:r>
              <a:rPr lang="eu-ES" sz="2400" dirty="0" smtClean="0"/>
              <a:t> de </a:t>
            </a:r>
            <a:r>
              <a:rPr lang="eu-ES" sz="2400" dirty="0" err="1" smtClean="0"/>
              <a:t>fumar</a:t>
            </a:r>
            <a:endParaRPr lang="eu-ES" sz="2400" dirty="0" smtClean="0"/>
          </a:p>
          <a:p>
            <a:pPr algn="just"/>
            <a:r>
              <a:rPr lang="eu-ES" sz="2400" b="1" dirty="0" err="1" smtClean="0">
                <a:solidFill>
                  <a:srgbClr val="5FB1B6"/>
                </a:solidFill>
              </a:rPr>
              <a:t>Elección</a:t>
            </a:r>
            <a:r>
              <a:rPr lang="eu-ES" sz="2400" b="1" dirty="0" smtClean="0">
                <a:solidFill>
                  <a:srgbClr val="5FB1B6"/>
                </a:solidFill>
              </a:rPr>
              <a:t> del </a:t>
            </a:r>
            <a:r>
              <a:rPr lang="eu-ES" sz="2400" b="1" dirty="0" err="1" smtClean="0">
                <a:solidFill>
                  <a:srgbClr val="5FB1B6"/>
                </a:solidFill>
              </a:rPr>
              <a:t>tratamiento</a:t>
            </a:r>
            <a:r>
              <a:rPr lang="eu-ES" sz="2400" b="1" dirty="0" smtClean="0">
                <a:solidFill>
                  <a:srgbClr val="5FB1B6"/>
                </a:solidFill>
              </a:rPr>
              <a:t> </a:t>
            </a:r>
            <a:r>
              <a:rPr lang="eu-ES" sz="2400" b="1" dirty="0" err="1" smtClean="0">
                <a:solidFill>
                  <a:srgbClr val="5FB1B6"/>
                </a:solidFill>
              </a:rPr>
              <a:t>individualizada</a:t>
            </a:r>
            <a:r>
              <a:rPr lang="eu-ES" sz="2400" b="1" dirty="0" smtClean="0">
                <a:solidFill>
                  <a:srgbClr val="5FB1B6"/>
                </a:solidFill>
              </a:rPr>
              <a:t> </a:t>
            </a:r>
            <a:r>
              <a:rPr lang="eu-ES" sz="2400" dirty="0" err="1" smtClean="0"/>
              <a:t>según</a:t>
            </a:r>
            <a:r>
              <a:rPr lang="eu-ES" sz="2400" dirty="0" smtClean="0"/>
              <a:t> </a:t>
            </a:r>
            <a:r>
              <a:rPr lang="eu-ES" sz="2400" dirty="0" err="1" smtClean="0"/>
              <a:t>características</a:t>
            </a:r>
            <a:r>
              <a:rPr lang="eu-ES" sz="2400" dirty="0" smtClean="0"/>
              <a:t> y </a:t>
            </a:r>
            <a:r>
              <a:rPr lang="eu-ES" sz="2400" dirty="0" err="1" smtClean="0"/>
              <a:t>preferencias</a:t>
            </a:r>
            <a:r>
              <a:rPr lang="eu-ES" sz="2400" dirty="0" smtClean="0"/>
              <a:t> del </a:t>
            </a:r>
            <a:r>
              <a:rPr lang="eu-ES" sz="2400" dirty="0" err="1" smtClean="0"/>
              <a:t>paciente</a:t>
            </a:r>
            <a:r>
              <a:rPr lang="eu-ES" sz="2400" dirty="0" smtClean="0"/>
              <a:t>, </a:t>
            </a:r>
            <a:r>
              <a:rPr lang="eu-ES" sz="2400" dirty="0" err="1" smtClean="0"/>
              <a:t>contraindicaciones</a:t>
            </a:r>
            <a:r>
              <a:rPr lang="eu-ES" sz="2400" dirty="0" smtClean="0"/>
              <a:t> y </a:t>
            </a:r>
            <a:r>
              <a:rPr lang="eu-ES" sz="2400" dirty="0" err="1" smtClean="0"/>
              <a:t>efectos</a:t>
            </a:r>
            <a:r>
              <a:rPr lang="eu-ES" sz="2400" dirty="0" smtClean="0"/>
              <a:t> </a:t>
            </a:r>
            <a:r>
              <a:rPr lang="eu-ES" sz="2400" dirty="0" err="1" smtClean="0"/>
              <a:t>adversos</a:t>
            </a:r>
            <a:endParaRPr lang="eu-ES" sz="2400" dirty="0" smtClean="0"/>
          </a:p>
          <a:p>
            <a:pPr algn="just"/>
            <a:r>
              <a:rPr lang="eu-ES" sz="2400" dirty="0" err="1" smtClean="0"/>
              <a:t>Vareniclina</a:t>
            </a:r>
            <a:r>
              <a:rPr lang="eu-ES" sz="2400" dirty="0" smtClean="0"/>
              <a:t> </a:t>
            </a:r>
            <a:r>
              <a:rPr lang="eu-ES" sz="2400" dirty="0" err="1" smtClean="0"/>
              <a:t>mayor</a:t>
            </a:r>
            <a:r>
              <a:rPr lang="eu-ES" sz="2400" dirty="0" smtClean="0"/>
              <a:t> tasa de </a:t>
            </a:r>
            <a:r>
              <a:rPr lang="eu-ES" sz="2400" dirty="0" err="1" smtClean="0"/>
              <a:t>abstinencia</a:t>
            </a:r>
            <a:r>
              <a:rPr lang="eu-ES" sz="2400" dirty="0" smtClean="0"/>
              <a:t> </a:t>
            </a:r>
            <a:r>
              <a:rPr lang="eu-ES" sz="2400" dirty="0" err="1" smtClean="0"/>
              <a:t>que</a:t>
            </a:r>
            <a:r>
              <a:rPr lang="eu-ES" sz="2400" dirty="0" smtClean="0"/>
              <a:t> </a:t>
            </a:r>
            <a:r>
              <a:rPr lang="eu-ES" sz="2400" dirty="0" err="1" smtClean="0"/>
              <a:t>bupropión</a:t>
            </a:r>
            <a:r>
              <a:rPr lang="eu-ES" sz="2400" dirty="0" smtClean="0"/>
              <a:t> a </a:t>
            </a:r>
            <a:r>
              <a:rPr lang="eu-ES" sz="2400" dirty="0" err="1" smtClean="0"/>
              <a:t>los</a:t>
            </a:r>
            <a:r>
              <a:rPr lang="eu-ES" sz="2400" dirty="0" smtClean="0"/>
              <a:t> 6 y 12 </a:t>
            </a:r>
            <a:r>
              <a:rPr lang="eu-ES" sz="2400" dirty="0" err="1" smtClean="0"/>
              <a:t>meses</a:t>
            </a:r>
            <a:endParaRPr lang="eu-ES" sz="2400" dirty="0" smtClean="0"/>
          </a:p>
          <a:p>
            <a:pPr algn="just"/>
            <a:r>
              <a:rPr lang="eu-ES" sz="2400" dirty="0" err="1" smtClean="0"/>
              <a:t>Combinación</a:t>
            </a:r>
            <a:r>
              <a:rPr lang="eu-ES" sz="2400" dirty="0" smtClean="0"/>
              <a:t> de </a:t>
            </a:r>
            <a:r>
              <a:rPr lang="eu-ES" sz="2400" dirty="0" err="1" smtClean="0"/>
              <a:t>diferentes</a:t>
            </a:r>
            <a:r>
              <a:rPr lang="eu-ES" sz="2400" dirty="0" smtClean="0"/>
              <a:t>  </a:t>
            </a:r>
            <a:r>
              <a:rPr lang="eu-ES" sz="2400" dirty="0" err="1" smtClean="0"/>
              <a:t>formas</a:t>
            </a:r>
            <a:r>
              <a:rPr lang="eu-ES" sz="2400" dirty="0" smtClean="0"/>
              <a:t> de </a:t>
            </a:r>
            <a:r>
              <a:rPr lang="eu-ES" sz="2400" dirty="0" err="1" smtClean="0"/>
              <a:t>TSN</a:t>
            </a:r>
            <a:r>
              <a:rPr lang="eu-ES" sz="2400" dirty="0" smtClean="0"/>
              <a:t> </a:t>
            </a:r>
            <a:r>
              <a:rPr lang="eu-ES" sz="2400" dirty="0" err="1" smtClean="0"/>
              <a:t>más</a:t>
            </a:r>
            <a:r>
              <a:rPr lang="eu-ES" sz="2400" dirty="0" smtClean="0"/>
              <a:t> </a:t>
            </a:r>
            <a:r>
              <a:rPr lang="eu-ES" sz="2400" dirty="0" err="1" smtClean="0"/>
              <a:t>eficaz</a:t>
            </a:r>
            <a:r>
              <a:rPr lang="eu-ES" sz="2400" dirty="0" smtClean="0"/>
              <a:t> </a:t>
            </a:r>
            <a:r>
              <a:rPr lang="eu-ES" sz="2400" dirty="0" err="1" smtClean="0"/>
              <a:t>que</a:t>
            </a:r>
            <a:r>
              <a:rPr lang="eu-ES" sz="2400" dirty="0" smtClean="0"/>
              <a:t> solo una forma</a:t>
            </a:r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8830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366" y="82168"/>
            <a:ext cx="6157470" cy="54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 INFAC tabaco [Autoguardado].potx" id="{6A228521-D9A5-49E2-BF72-72DDE1EE61E9}" vid="{84AEFD55-A6C5-4C5C-B9F9-6AC4619CC4C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3C29DF-73E4-4EA7-90F1-394DDFB73BC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f301a845-6ce7-4628-b9f3-e90712a662a6"/>
    <ds:schemaRef ds:uri="http://purl.org/dc/terms/"/>
    <ds:schemaRef ds:uri="1fdafc60-6e87-4fef-9209-278af2a3ac6d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EA867-6CE1-4112-9BEB-80D8583C0D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907</Words>
  <Application>Microsoft Office PowerPoint</Application>
  <PresentationFormat>Presentación en pantalla (4:3)</PresentationFormat>
  <Paragraphs>93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Tema de Office</vt:lpstr>
      <vt:lpstr> FINANCIACIÓN DE FÁRMACOS PARA LA DESHABITUACIÓN TABÁQUICA  Vol 28, nº6 2020</vt:lpstr>
      <vt:lpstr>Sumario</vt:lpstr>
      <vt:lpstr>INTRODUCCIÓN</vt:lpstr>
      <vt:lpstr>Presentación de PowerPoint</vt:lpstr>
      <vt:lpstr>CRITERIOS DE FINANCIACIÓN DE BUPROPIÓN Y VARENICLINA</vt:lpstr>
      <vt:lpstr>CRITERIOS DE FINANCIACIÓN DE BUPROPIÓN Y VARENICLINA Aspectos prácticos </vt:lpstr>
      <vt:lpstr>ASPECTOS A TENER EN CUENTA AL INICIAR EL TRATAMIENTO</vt:lpstr>
      <vt:lpstr>EFICACIA DEL TRATAMIENTO</vt:lpstr>
      <vt:lpstr>Presentación de PowerPoint</vt:lpstr>
      <vt:lpstr>SEGURIDAD: EFECTOS NEUROPSIQUIÁTRICOS</vt:lpstr>
      <vt:lpstr>SEGURIDAD: EFECTOS CARDIOVASCULARES</vt:lpstr>
      <vt:lpstr>BUPROPIÓN: ASPECTOS DE SEGURIDAD</vt:lpstr>
      <vt:lpstr>BUPROPIÓN: ASPECTOS DE SEGURIDAD</vt:lpstr>
      <vt:lpstr>Presentación de PowerPoint</vt:lpstr>
      <vt:lpstr>Presentación de PowerPoint</vt:lpstr>
      <vt:lpstr>VARENICLINA: ASPECTOS DE SEGURIDAD</vt:lpstr>
      <vt:lpstr>VARENICLINA: ASPECTOS DE SEGURIDAD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Irazabal Ellacuria, Iñaki</dc:creator>
  <cp:lastModifiedBy>Benitez Muniozguren, Cristina</cp:lastModifiedBy>
  <cp:revision>68</cp:revision>
  <dcterms:created xsi:type="dcterms:W3CDTF">2020-03-05T14:59:35Z</dcterms:created>
  <dcterms:modified xsi:type="dcterms:W3CDTF">2021-01-18T08:44:44Z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