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306" r:id="rId2"/>
    <p:sldId id="307" r:id="rId3"/>
    <p:sldId id="308" r:id="rId4"/>
    <p:sldId id="310" r:id="rId5"/>
    <p:sldId id="298" r:id="rId6"/>
    <p:sldId id="299" r:id="rId7"/>
    <p:sldId id="311" r:id="rId8"/>
    <p:sldId id="312" r:id="rId9"/>
    <p:sldId id="302" r:id="rId10"/>
    <p:sldId id="305" r:id="rId11"/>
    <p:sldId id="303" r:id="rId12"/>
    <p:sldId id="304" r:id="rId13"/>
    <p:sldId id="297" r:id="rId14"/>
    <p:sldId id="313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82734" autoAdjust="0"/>
  </p:normalViewPr>
  <p:slideViewPr>
    <p:cSldViewPr>
      <p:cViewPr varScale="1">
        <p:scale>
          <a:sx n="89" d="100"/>
          <a:sy n="89" d="100"/>
        </p:scale>
        <p:origin x="6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entzima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ezberdinak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aminoazidoen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sekuentzian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antzekotasunaren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arabera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sailkatzen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CYP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siglekin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izendatzen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jarraian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familia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adierazten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zenbaki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CYP2), subfamilia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adierazten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letra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CYP2D)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isoentzima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indibiduala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identifikatzen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zenbaki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(CYP2D6) datoz6.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toxina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exogenoen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metabolismo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batik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CYP1, CYP2 eta CYP3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CYP4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familiaren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ekarpena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txikiagoa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izanik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90en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metabolismoan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bost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isoentzima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daude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inplikatuta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(CYP3A4, CYP2D6, CYP2C9, CYP2C19 eta CYP1A2).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Guztietan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garrantzitsuena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CYP3A4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guztien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60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ordezkatzen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baititu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46ren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biotransformazioaren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arduraduna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baita2,5,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96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31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258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Alkohola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elikagaiak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alkohola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kronikoki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hartzeak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CYP2E1 eta CYP4A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jarduera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areagotzen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Elikagaien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bruselaza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brokolia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brasan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egindako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okelak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CYP1A2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induktoreak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aldiz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pomelo-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zukua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CYP3A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inhibitzailea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ziklosporina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takrolimusa6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bezalako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immunoezabatzaileekin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jarduera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adinarekin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gutxitu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arabera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emakumeek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CYP3A4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gehiago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adierazten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)6.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Bestalde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gibeleko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zirrosia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bezalako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gaixotasunek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entzima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metabolizatzaileen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kopurua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murriztu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CYP1A2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Era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zenbait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gaixotasun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inflamatoriok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gutxiagotu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jarduera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aurretiazko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hainbat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ebidentziaren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arabera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prozesuok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artritis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erreumatoidea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antigorputz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monoklonalak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emateak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erregulazioan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ondorioz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dezake4,7.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P-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glikoproteina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zelula-mintzen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bitartez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substantzien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garraioa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tartean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garraiatzailea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substantziak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zelulen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barnealdetik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kanpora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dituena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P-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glikoproteinak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hestean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bereziki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CYP3A4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koordinatuta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du, eta,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horren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mekanismoa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oraindik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ezagutzen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CYP3A4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substratuen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metabolizazio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lezake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inplikatutako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P-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glikoproteina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induzitzen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arabera7.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516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farmakologikoek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eragindako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efektuak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aurreikusten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zailak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dira3.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prebenitzeko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garrantzitsua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hauetan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maizago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jakitea4,5: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terapeutiko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murritzeko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dietenean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taulan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metabolismoa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entzima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bakar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baten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mendekoa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metoprolola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sinbastatina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Birtualki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ezinezkoa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dituzten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guztiak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ezagutzea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klinikoarentzat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aldiz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garrantzitsuenak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gutxi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batzuekin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daude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hortaz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ezagutzea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komenigarria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taula).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243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MEDIKAMENTUEN INTERAKZIOAK KONTSULTATZEKO BALIABIDEAK</a:t>
            </a:r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farmakologikoak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kontsultatzeko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iturri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bezala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jarraian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jasotakoak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nabarmendu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daitezke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kontuan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behar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kontsultatutako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iturriaren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arabera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informazioan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aldaketak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daitezkeela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jakinen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larritasunaren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ere1,3: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fitxa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garrantzitsuenen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mekanismoaren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deskripzio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zehatza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barne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doitzeko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gomendioak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beharrezkoa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balitz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ebaluatzeko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Ameriketako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Batuetako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EMA eta FDA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agentziek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merkaturatzen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bakoitzeko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bidezko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metabolizazio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graduaren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ebaluazioa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inhibitzaile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induktore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izateko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ahalmenaren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ebaluazioa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egitea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exijitzen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dute4,5,8.</a:t>
            </a:r>
          </a:p>
          <a:p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Preskripzioan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laguntzeko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Presbide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alerta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klinikoari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balizko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larrien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bitartez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preskribatutako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printzipio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aktiboren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kontraindikazioren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ohartarazteko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Presbide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erabilita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preskribatutako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guztientzat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kontsultatu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daitezke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horretarako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egokitzea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botoia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sakatuta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958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metabolismoarekin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farmakozinetikoen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erantzule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nagusia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––Polimorfismo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genetikoak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metabolizatutako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erantzunen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aldakortasuna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––CYP450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zitokromoaren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efektuak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aurreikusten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zailak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garrantzitsua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erantzule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nagusiak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ezagutzea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––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ondoriozko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balizko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kaltea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vademecum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pertsonal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erabilita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murriztu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gutxi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medikamentuok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ezagutzea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––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Klinikoek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interakzio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farmakologiko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izateko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arriskua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kontuan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behar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akats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terapeutiko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espero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562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9085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  <p:sldLayoutId id="214748389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drug-interactions/?source=responsive_home#di-druglis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icromedexsolutions.com/micromedex2/librarian/CS/5B2850/ND_PR/evidencexpert/ND_P/evidencexpert/DUPLICATIONSHIELDSYNC/7E7994/ND_PG/evidencexpert/ND_B/evidencexpert/ND_AppProduct/evidencexpert/ND_T/evidencexpert/PFActionId/evidencexpert.FindDrugInteractions/ssl/true?isToolPage=true&amp;navitem=topInteraction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hyperlink" Target="https://www.euskadi.eus/contenidos/informacion/cevime_infac_2019/eu_def/adjuntos/INFAC-Vol-27_6_P450-zitokromoa.pdf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0.xml"/><Relationship Id="rId4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P450 ZITOKROMOA EZAGUTZEN 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smtClean="0"/>
              <a:t>27 </a:t>
            </a:r>
            <a:r>
              <a:rPr lang="es-ES_tradnl" dirty="0" err="1"/>
              <a:t>Lib</a:t>
            </a:r>
            <a:r>
              <a:rPr lang="es-ES_tradnl" dirty="0"/>
              <a:t>, </a:t>
            </a:r>
            <a:r>
              <a:rPr lang="es-ES_tradnl" dirty="0" smtClean="0"/>
              <a:t>6 </a:t>
            </a:r>
            <a:r>
              <a:rPr lang="es-ES_tradnl" dirty="0" err="1"/>
              <a:t>zk</a:t>
            </a:r>
            <a:r>
              <a:rPr lang="es-ES_tradnl" dirty="0"/>
              <a:t>. </a:t>
            </a:r>
            <a:r>
              <a:rPr lang="es-ES_tradnl" dirty="0" smtClean="0"/>
              <a:t>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22" y="260648"/>
            <a:ext cx="806151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1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s-ES" dirty="0" err="1" smtClean="0"/>
              <a:t>Medikamentuen</a:t>
            </a:r>
            <a:r>
              <a:rPr lang="es-ES" dirty="0" smtClean="0"/>
              <a:t> </a:t>
            </a:r>
            <a:r>
              <a:rPr lang="es-ES" dirty="0" err="1" smtClean="0"/>
              <a:t>interakzioak</a:t>
            </a:r>
            <a:r>
              <a:rPr lang="es-ES" dirty="0" smtClean="0"/>
              <a:t> </a:t>
            </a:r>
            <a:r>
              <a:rPr lang="es-ES" dirty="0" err="1" smtClean="0"/>
              <a:t>kontsultatzeko</a:t>
            </a:r>
            <a:r>
              <a:rPr lang="es-ES" dirty="0" smtClean="0"/>
              <a:t> </a:t>
            </a:r>
            <a:r>
              <a:rPr lang="es-ES" dirty="0" err="1" smtClean="0"/>
              <a:t>baliabideak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712968" cy="3960440"/>
          </a:xfrm>
        </p:spPr>
        <p:txBody>
          <a:bodyPr/>
          <a:lstStyle/>
          <a:p>
            <a:r>
              <a:rPr lang="es-ES" sz="2400" dirty="0" err="1"/>
              <a:t>Medikamentuen</a:t>
            </a:r>
            <a:r>
              <a:rPr lang="es-ES" sz="2400" dirty="0"/>
              <a:t> </a:t>
            </a:r>
            <a:r>
              <a:rPr lang="es-ES" sz="2400" b="1" dirty="0" err="1"/>
              <a:t>fitxa</a:t>
            </a:r>
            <a:r>
              <a:rPr lang="es-ES" sz="2400" b="1" dirty="0"/>
              <a:t> </a:t>
            </a:r>
            <a:r>
              <a:rPr lang="es-ES" sz="2400" b="1" dirty="0" err="1" smtClean="0"/>
              <a:t>teknikoak</a:t>
            </a:r>
            <a:endParaRPr lang="es-ES" sz="2400" b="1" dirty="0" smtClean="0"/>
          </a:p>
          <a:p>
            <a:endParaRPr lang="es-ES" sz="2000" b="1" dirty="0" smtClean="0"/>
          </a:p>
          <a:p>
            <a:r>
              <a:rPr lang="es-ES" sz="2400" dirty="0" err="1" smtClean="0"/>
              <a:t>Preskripzioan</a:t>
            </a:r>
            <a:r>
              <a:rPr lang="es-ES" sz="2400" dirty="0" smtClean="0"/>
              <a:t> </a:t>
            </a:r>
            <a:r>
              <a:rPr lang="es-ES" sz="2400" dirty="0" err="1"/>
              <a:t>laguntzeko</a:t>
            </a:r>
            <a:r>
              <a:rPr lang="es-ES" sz="2400" dirty="0"/>
              <a:t> </a:t>
            </a:r>
            <a:r>
              <a:rPr lang="es-ES" sz="2400" b="1" dirty="0" err="1"/>
              <a:t>Presbide</a:t>
            </a:r>
            <a:r>
              <a:rPr lang="es-ES" sz="2400" dirty="0"/>
              <a:t> </a:t>
            </a:r>
            <a:r>
              <a:rPr lang="es-ES" sz="2400" dirty="0" err="1"/>
              <a:t>sistemak</a:t>
            </a:r>
            <a:r>
              <a:rPr lang="es-ES" sz="2400" dirty="0"/>
              <a:t> </a:t>
            </a:r>
            <a:r>
              <a:rPr lang="es-ES" sz="2400" dirty="0" smtClean="0"/>
              <a:t> </a:t>
            </a:r>
          </a:p>
          <a:p>
            <a:pPr lvl="1"/>
            <a:r>
              <a:rPr lang="es-ES" sz="2000" dirty="0" err="1" smtClean="0"/>
              <a:t>Interakzio</a:t>
            </a:r>
            <a:r>
              <a:rPr lang="es-ES" sz="2000" dirty="0" smtClean="0"/>
              <a:t> </a:t>
            </a:r>
            <a:r>
              <a:rPr lang="es-ES" sz="2000" dirty="0" err="1" smtClean="0"/>
              <a:t>larrien</a:t>
            </a:r>
            <a:r>
              <a:rPr lang="es-ES" sz="2000" dirty="0" smtClean="0"/>
              <a:t> alerta</a:t>
            </a:r>
          </a:p>
          <a:p>
            <a:pPr lvl="1"/>
            <a:r>
              <a:rPr lang="es-ES" sz="2000" dirty="0" err="1" smtClean="0"/>
              <a:t>Interakzioak</a:t>
            </a:r>
            <a:r>
              <a:rPr lang="es-ES" sz="2000" dirty="0" smtClean="0"/>
              <a:t> </a:t>
            </a:r>
            <a:r>
              <a:rPr lang="es-ES" sz="2000" dirty="0" err="1" smtClean="0"/>
              <a:t>medikamentu</a:t>
            </a:r>
            <a:r>
              <a:rPr lang="es-ES" sz="2000" dirty="0" smtClean="0"/>
              <a:t> </a:t>
            </a:r>
            <a:r>
              <a:rPr lang="es-ES" sz="2000" dirty="0" err="1"/>
              <a:t>guztientzat</a:t>
            </a:r>
            <a:r>
              <a:rPr lang="es-ES" sz="2000" dirty="0"/>
              <a:t> </a:t>
            </a:r>
            <a:r>
              <a:rPr lang="es-ES" sz="2000" dirty="0" err="1"/>
              <a:t>kontsultatu</a:t>
            </a:r>
            <a:r>
              <a:rPr lang="es-ES" sz="2000" dirty="0"/>
              <a:t> </a:t>
            </a:r>
            <a:r>
              <a:rPr lang="es-ES" sz="2000" dirty="0" err="1" smtClean="0"/>
              <a:t>daitezke</a:t>
            </a:r>
            <a:r>
              <a:rPr lang="es-ES" sz="2000" dirty="0" smtClean="0"/>
              <a:t>  </a:t>
            </a:r>
            <a:r>
              <a:rPr lang="es-ES" sz="2000" b="1" dirty="0"/>
              <a:t>«</a:t>
            </a:r>
            <a:r>
              <a:rPr lang="es-ES" sz="2000" b="1" dirty="0" err="1"/>
              <a:t>egokitzea</a:t>
            </a:r>
            <a:r>
              <a:rPr lang="es-ES" sz="2000" b="1" dirty="0"/>
              <a:t>» </a:t>
            </a:r>
            <a:r>
              <a:rPr lang="es-ES" sz="2000" b="1" dirty="0" err="1"/>
              <a:t>botoia</a:t>
            </a:r>
            <a:r>
              <a:rPr lang="es-ES" sz="2000" b="1" dirty="0"/>
              <a:t> </a:t>
            </a:r>
            <a:r>
              <a:rPr lang="es-ES" sz="2000" dirty="0" err="1"/>
              <a:t>sakatuta</a:t>
            </a:r>
            <a:r>
              <a:rPr lang="es-ES" sz="2000" dirty="0"/>
              <a:t>.</a:t>
            </a:r>
          </a:p>
          <a:p>
            <a:pPr marL="457200" lvl="1" indent="0">
              <a:buNone/>
            </a:pPr>
            <a:endParaRPr lang="es-ES" sz="2000" b="1" dirty="0" smtClean="0"/>
          </a:p>
          <a:p>
            <a:r>
              <a:rPr lang="es-ES" sz="2400" b="1" dirty="0" err="1" smtClean="0"/>
              <a:t>Baliabide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elektronikoak</a:t>
            </a:r>
            <a:endParaRPr lang="es-ES" sz="2400" b="1" dirty="0" smtClean="0"/>
          </a:p>
          <a:p>
            <a:pPr lvl="1"/>
            <a:r>
              <a:rPr lang="es-ES" sz="2000" b="1" dirty="0" err="1">
                <a:hlinkClick r:id="rId3"/>
              </a:rPr>
              <a:t>Lexicomp</a:t>
            </a:r>
            <a:r>
              <a:rPr lang="es-ES" sz="2000" b="1" dirty="0">
                <a:hlinkClick r:id="rId3"/>
              </a:rPr>
              <a:t>®</a:t>
            </a:r>
            <a:r>
              <a:rPr lang="es-ES" sz="2000" b="1" dirty="0"/>
              <a:t> </a:t>
            </a:r>
            <a:r>
              <a:rPr lang="es-ES" sz="2000" b="1" dirty="0" err="1"/>
              <a:t>Drug</a:t>
            </a:r>
            <a:r>
              <a:rPr lang="es-ES" sz="2000" b="1" dirty="0"/>
              <a:t> </a:t>
            </a:r>
            <a:r>
              <a:rPr lang="es-ES" sz="2000" b="1" dirty="0" err="1"/>
              <a:t>Interactions</a:t>
            </a:r>
            <a:r>
              <a:rPr lang="es-ES" sz="2000" b="1" dirty="0"/>
              <a:t>, </a:t>
            </a:r>
            <a:r>
              <a:rPr lang="es-ES" sz="2000" b="1" dirty="0" err="1" smtClean="0"/>
              <a:t>UpToDate</a:t>
            </a:r>
            <a:endParaRPr lang="es-ES" sz="2000" b="1" dirty="0"/>
          </a:p>
          <a:p>
            <a:pPr lvl="1"/>
            <a:r>
              <a:rPr lang="es-ES" sz="2000" b="1" dirty="0" err="1" smtClean="0">
                <a:hlinkClick r:id="rId4"/>
              </a:rPr>
              <a:t>Micromedex</a:t>
            </a:r>
            <a:r>
              <a:rPr lang="es-ES" sz="2000" b="1" dirty="0">
                <a:hlinkClick r:id="rId4"/>
              </a:rPr>
              <a:t>®, </a:t>
            </a:r>
            <a:r>
              <a:rPr lang="es-ES" sz="2000" b="1" dirty="0" err="1"/>
              <a:t>farmakoen</a:t>
            </a:r>
            <a:r>
              <a:rPr lang="es-ES" sz="2000" b="1" dirty="0"/>
              <a:t> </a:t>
            </a:r>
            <a:r>
              <a:rPr lang="es-ES" sz="2000" b="1" dirty="0" err="1"/>
              <a:t>arteko</a:t>
            </a:r>
            <a:r>
              <a:rPr lang="es-ES" sz="2000" b="1" dirty="0"/>
              <a:t> </a:t>
            </a:r>
            <a:r>
              <a:rPr lang="es-ES" sz="2000" b="1" dirty="0" err="1"/>
              <a:t>interakzioak</a:t>
            </a:r>
            <a:endParaRPr lang="es-ES" sz="2000" b="1" dirty="0"/>
          </a:p>
          <a:p>
            <a:pPr lvl="1"/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2148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86" y="836712"/>
            <a:ext cx="8750501" cy="404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8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51520" y="1412776"/>
            <a:ext cx="8748464" cy="518457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CYP450 </a:t>
            </a:r>
            <a:r>
              <a:rPr lang="es-ES" sz="2000" dirty="0" err="1">
                <a:latin typeface="Arial Unicode MS" pitchFamily="34" charset="-128"/>
              </a:rPr>
              <a:t>zitokromoa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medikamentuen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metabolismoarekin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interakzio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farmakozinetikoen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erantzule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nagusia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itchFamily="34" charset="-128"/>
              </a:rPr>
              <a:t>Polimorfismo </a:t>
            </a:r>
            <a:r>
              <a:rPr lang="es-ES" sz="2000" dirty="0" err="1">
                <a:latin typeface="Arial Unicode MS" pitchFamily="34" charset="-128"/>
              </a:rPr>
              <a:t>genetikoak</a:t>
            </a:r>
            <a:r>
              <a:rPr lang="es-ES" sz="2000" dirty="0">
                <a:latin typeface="Arial Unicode MS" pitchFamily="34" charset="-128"/>
              </a:rPr>
              <a:t> CYP450 </a:t>
            </a:r>
            <a:r>
              <a:rPr lang="es-ES" sz="2000" dirty="0" err="1">
                <a:latin typeface="Arial Unicode MS" pitchFamily="34" charset="-128"/>
              </a:rPr>
              <a:t>zitokromoak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metabolizatutako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interakzioen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aldakortasuna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dezake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itchFamily="34" charset="-128"/>
              </a:rPr>
              <a:t>CYP450 </a:t>
            </a:r>
            <a:r>
              <a:rPr lang="es-ES" sz="2000" dirty="0" err="1">
                <a:latin typeface="Arial Unicode MS" pitchFamily="34" charset="-128"/>
              </a:rPr>
              <a:t>zitokromoaren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interakzioek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sortutako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aurreikusten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zailak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garrantzitsua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interakzio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erantzule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nagusiak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ezagutzea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 smtClean="0">
                <a:latin typeface="Arial Unicode MS" pitchFamily="34" charset="-128"/>
              </a:rPr>
              <a:t>Interakzioen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vademecum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pertsonal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medikamentu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medikamentuok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ezagutzea</a:t>
            </a:r>
            <a:r>
              <a:rPr lang="es-ES" sz="2000" dirty="0">
                <a:latin typeface="Arial Unicode MS" pitchFamily="34" charset="-128"/>
              </a:rPr>
              <a:t>).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 smtClean="0">
                <a:latin typeface="Arial Unicode MS" pitchFamily="34" charset="-128"/>
              </a:rPr>
              <a:t>Klinikoek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interakzio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farmakologiko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kontuan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akats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terapeutiko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espero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jasaten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duenean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62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44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sz="2800" b="1" dirty="0">
                <a:latin typeface="Arial Unicode MS" pitchFamily="34" charset="-128"/>
              </a:rPr>
              <a:t>INFAC </a:t>
            </a:r>
            <a:r>
              <a:rPr lang="es-ES_tradnl" sz="2800" b="1" dirty="0" smtClean="0">
                <a:latin typeface="Arial Unicode MS" pitchFamily="34" charset="-128"/>
              </a:rPr>
              <a:t>27 </a:t>
            </a:r>
            <a:r>
              <a:rPr lang="es-ES_tradnl" sz="2800" b="1" dirty="0" err="1" smtClean="0">
                <a:latin typeface="Arial Unicode MS" pitchFamily="34" charset="-128"/>
              </a:rPr>
              <a:t>Lib</a:t>
            </a:r>
            <a:r>
              <a:rPr lang="es-ES_tradnl" sz="2800" b="1" dirty="0" smtClean="0">
                <a:latin typeface="Arial Unicode MS" pitchFamily="34" charset="-128"/>
              </a:rPr>
              <a:t>, 6 Zb. </a:t>
            </a:r>
            <a:endParaRPr lang="es-ES_tradnl" sz="2800" b="1" dirty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7"/>
              </a:rPr>
              <a:t>INFAC –era </a:t>
            </a:r>
            <a:r>
              <a:rPr lang="es-ES_tradnl" sz="2800" b="1" smtClean="0">
                <a:latin typeface="Arial Unicode MS" pitchFamily="34" charset="-128"/>
                <a:hlinkClick r:id="rId7"/>
              </a:rPr>
              <a:t>esteka</a:t>
            </a:r>
            <a:endParaRPr lang="es-ES_tradnl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225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s-ES" dirty="0" err="1" smtClean="0"/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980728"/>
            <a:ext cx="8496944" cy="48245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Sarrera</a:t>
            </a:r>
            <a:endParaRPr lang="es-ES" sz="2400" dirty="0" smtClean="0">
              <a:solidFill>
                <a:schemeClr val="bg1"/>
              </a:solidFill>
            </a:endParaRP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Zer</a:t>
            </a:r>
            <a:r>
              <a:rPr lang="es-ES" sz="2400" dirty="0" smtClean="0">
                <a:solidFill>
                  <a:schemeClr val="bg1"/>
                </a:solidFill>
              </a:rPr>
              <a:t> da CYP450 </a:t>
            </a:r>
            <a:r>
              <a:rPr lang="es-ES" sz="2400" dirty="0" err="1" smtClean="0">
                <a:solidFill>
                  <a:schemeClr val="bg1"/>
                </a:solidFill>
              </a:rPr>
              <a:t>zitokromoa</a:t>
            </a:r>
            <a:r>
              <a:rPr lang="es-ES" sz="2400" dirty="0" smtClean="0">
                <a:solidFill>
                  <a:schemeClr val="bg1"/>
                </a:solidFill>
              </a:rPr>
              <a:t>?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Substratuak</a:t>
            </a:r>
            <a:r>
              <a:rPr lang="es-ES" sz="2400" dirty="0" smtClean="0">
                <a:solidFill>
                  <a:schemeClr val="bg1"/>
                </a:solidFill>
              </a:rPr>
              <a:t>, </a:t>
            </a:r>
            <a:r>
              <a:rPr lang="es-ES" sz="2400" dirty="0" err="1" smtClean="0">
                <a:solidFill>
                  <a:schemeClr val="bg1"/>
                </a:solidFill>
              </a:rPr>
              <a:t>inhibitzaileak</a:t>
            </a:r>
            <a:r>
              <a:rPr lang="es-ES" sz="2400" dirty="0" smtClean="0">
                <a:solidFill>
                  <a:schemeClr val="bg1"/>
                </a:solidFill>
              </a:rPr>
              <a:t> eta </a:t>
            </a:r>
            <a:r>
              <a:rPr lang="es-ES" sz="2400" dirty="0" err="1" smtClean="0">
                <a:solidFill>
                  <a:schemeClr val="bg1"/>
                </a:solidFill>
              </a:rPr>
              <a:t>induktore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entzimatikoak</a:t>
            </a:r>
            <a:endParaRPr lang="es-ES" sz="2400" dirty="0" smtClean="0">
              <a:solidFill>
                <a:schemeClr val="bg1"/>
              </a:solidFill>
            </a:endParaRP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Polimorfismo </a:t>
            </a:r>
            <a:r>
              <a:rPr lang="es-ES" sz="2400" dirty="0" err="1" smtClean="0">
                <a:solidFill>
                  <a:schemeClr val="bg1"/>
                </a:solidFill>
              </a:rPr>
              <a:t>genetikoak</a:t>
            </a:r>
            <a:r>
              <a:rPr lang="es-ES" sz="2400" dirty="0" smtClean="0">
                <a:solidFill>
                  <a:schemeClr val="bg1"/>
                </a:solidFill>
              </a:rPr>
              <a:t> eta CYP450 </a:t>
            </a:r>
            <a:r>
              <a:rPr lang="es-ES" sz="2400" dirty="0" err="1" smtClean="0">
                <a:solidFill>
                  <a:schemeClr val="bg1"/>
                </a:solidFill>
              </a:rPr>
              <a:t>zitokromoa</a:t>
            </a:r>
            <a:r>
              <a:rPr lang="es-ES" sz="2400" dirty="0" smtClean="0">
                <a:solidFill>
                  <a:schemeClr val="bg1"/>
                </a:solidFill>
              </a:rPr>
              <a:t>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CYP450 </a:t>
            </a:r>
            <a:r>
              <a:rPr lang="es-ES" sz="2400" dirty="0" err="1" smtClean="0">
                <a:solidFill>
                  <a:schemeClr val="bg1"/>
                </a:solidFill>
              </a:rPr>
              <a:t>zitokromoaren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bidez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metabolismoan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eragina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duten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beste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faktore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batzuk</a:t>
            </a:r>
            <a:r>
              <a:rPr lang="es-ES" sz="2400" dirty="0" smtClean="0">
                <a:solidFill>
                  <a:schemeClr val="bg1"/>
                </a:solidFill>
              </a:rPr>
              <a:t>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CYP450 </a:t>
            </a:r>
            <a:r>
              <a:rPr lang="es-ES" sz="2400" dirty="0" err="1" smtClean="0">
                <a:solidFill>
                  <a:schemeClr val="bg1"/>
                </a:solidFill>
              </a:rPr>
              <a:t>zitokromoaren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bidez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interakzioak</a:t>
            </a:r>
            <a:r>
              <a:rPr lang="es-ES" sz="2400" dirty="0" smtClean="0">
                <a:solidFill>
                  <a:schemeClr val="bg1"/>
                </a:solidFill>
              </a:rPr>
              <a:t> izan </a:t>
            </a:r>
            <a:r>
              <a:rPr lang="es-ES" sz="2400" dirty="0" err="1" smtClean="0">
                <a:solidFill>
                  <a:schemeClr val="bg1"/>
                </a:solidFill>
              </a:rPr>
              <a:t>ditzaketen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farmakoak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erabiltzean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kontuan</a:t>
            </a:r>
            <a:r>
              <a:rPr lang="es-ES" sz="2400" dirty="0" smtClean="0">
                <a:solidFill>
                  <a:schemeClr val="bg1"/>
                </a:solidFill>
              </a:rPr>
              <a:t> izan </a:t>
            </a:r>
            <a:r>
              <a:rPr lang="es-ES" sz="2400" dirty="0" err="1" smtClean="0">
                <a:solidFill>
                  <a:schemeClr val="bg1"/>
                </a:solidFill>
              </a:rPr>
              <a:t>beharrekoak</a:t>
            </a:r>
            <a:r>
              <a:rPr lang="es-ES" sz="2400" dirty="0" smtClean="0">
                <a:solidFill>
                  <a:schemeClr val="bg1"/>
                </a:solidFill>
              </a:rPr>
              <a:t>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Medikamentuen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interakzioak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kontsultatzeko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baliabideak</a:t>
            </a:r>
            <a:r>
              <a:rPr lang="es-ES" sz="2400" dirty="0" smtClean="0">
                <a:solidFill>
                  <a:schemeClr val="bg1"/>
                </a:solidFill>
              </a:rPr>
              <a:t>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Praktika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klinikoan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interakzioak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kudeatzeko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zazpi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printzipio</a:t>
            </a:r>
            <a:r>
              <a:rPr lang="es-ES" sz="2400" dirty="0" smtClean="0">
                <a:solidFill>
                  <a:schemeClr val="bg1"/>
                </a:solidFill>
              </a:rPr>
              <a:t> 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400" dirty="0" err="1" smtClean="0">
                <a:solidFill>
                  <a:schemeClr val="bg1"/>
                </a:solidFill>
              </a:rPr>
              <a:t>Ideia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nagusiak</a:t>
            </a:r>
            <a:r>
              <a:rPr lang="es-ES" sz="2400" dirty="0" smtClean="0">
                <a:solidFill>
                  <a:schemeClr val="bg1"/>
                </a:solidFill>
              </a:rPr>
              <a:t>	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s-E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5664"/>
          </a:xfrm>
        </p:spPr>
        <p:txBody>
          <a:bodyPr/>
          <a:lstStyle/>
          <a:p>
            <a:r>
              <a:rPr lang="es-ES" dirty="0" err="1" smtClean="0"/>
              <a:t>Sarrera</a:t>
            </a:r>
            <a:endParaRPr lang="es-ES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95536" y="1124744"/>
            <a:ext cx="8496944" cy="46166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j-lt"/>
              </a:rPr>
              <a:t>Interakzioak</a:t>
            </a:r>
            <a:r>
              <a:rPr lang="es-ES" sz="2000" b="1" dirty="0" smtClean="0">
                <a:latin typeface="+mj-lt"/>
              </a:rPr>
              <a:t>: 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Interakzio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arrisku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</a:t>
            </a:r>
            <a:r>
              <a:rPr lang="es-ES" sz="1800" dirty="0">
                <a:latin typeface="+mj-lt"/>
              </a:rPr>
              <a:t> sor </a:t>
            </a:r>
            <a:r>
              <a:rPr lang="es-ES" sz="1800" dirty="0" err="1" smtClean="0">
                <a:latin typeface="+mj-lt"/>
              </a:rPr>
              <a:t>daiteke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gainontzeko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farmakoekiko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klinikarekiko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akzioak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objektibatu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daitekeen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sortzen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duenenean</a:t>
            </a:r>
            <a:r>
              <a:rPr lang="es-ES" sz="1800" dirty="0" smtClean="0">
                <a:latin typeface="+mj-lt"/>
              </a:rPr>
              <a:t> </a:t>
            </a:r>
            <a:endParaRPr lang="es-ES" sz="18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Garrantzitsuenek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ospitalizazioa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medikamentuen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kontrako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erreakzioen</a:t>
            </a:r>
            <a:r>
              <a:rPr lang="es-ES" sz="1800" dirty="0">
                <a:latin typeface="+mj-lt"/>
              </a:rPr>
              <a:t> % 10 eta % 20 </a:t>
            </a:r>
            <a:r>
              <a:rPr lang="es-ES" sz="1800" dirty="0" err="1">
                <a:latin typeface="+mj-lt"/>
              </a:rPr>
              <a:t>artean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horietako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asko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saihesteko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modukoak</a:t>
            </a:r>
            <a:r>
              <a:rPr lang="es-ES" sz="1800" dirty="0">
                <a:latin typeface="+mj-lt"/>
              </a:rPr>
              <a:t> 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j-lt"/>
              </a:rPr>
              <a:t>Interakzio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farmakodinamikoak</a:t>
            </a:r>
            <a:r>
              <a:rPr lang="es-ES" sz="2000" dirty="0">
                <a:latin typeface="+mj-lt"/>
              </a:rPr>
              <a:t>:  </a:t>
            </a:r>
            <a:r>
              <a:rPr lang="es-ES" sz="1800" dirty="0" err="1" smtClean="0">
                <a:latin typeface="+mj-lt"/>
              </a:rPr>
              <a:t>farmako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hartzaileengan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jarduten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organoetan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</a:t>
            </a:r>
            <a:r>
              <a:rPr lang="es-ES" sz="1800" dirty="0">
                <a:latin typeface="+mj-lt"/>
              </a:rPr>
              <a:t> baten </a:t>
            </a:r>
            <a:r>
              <a:rPr lang="es-ES" sz="1800" dirty="0" err="1">
                <a:latin typeface="+mj-lt"/>
              </a:rPr>
              <a:t>ondorioz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jasandako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influentziaren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ondorio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dira</a:t>
            </a: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Interakzio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farmakozinetikoak</a:t>
            </a:r>
            <a:r>
              <a:rPr lang="es-ES" sz="2000" dirty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farmako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aldatzen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organismoan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ibilbidea</a:t>
            </a:r>
            <a:r>
              <a:rPr lang="es-ES" sz="1800" dirty="0" smtClean="0">
                <a:latin typeface="+mj-lt"/>
              </a:rPr>
              <a:t>. </a:t>
            </a:r>
            <a:r>
              <a:rPr lang="es-ES" sz="1800" dirty="0" err="1" smtClean="0">
                <a:latin typeface="+mj-lt"/>
              </a:rPr>
              <a:t>Ezin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orokortu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talde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terapeutiko</a:t>
            </a:r>
            <a:r>
              <a:rPr lang="es-ES" sz="1800" dirty="0">
                <a:latin typeface="+mj-lt"/>
              </a:rPr>
              <a:t> baten </a:t>
            </a:r>
            <a:r>
              <a:rPr lang="es-ES" sz="1800" dirty="0" err="1" smtClean="0">
                <a:latin typeface="+mj-lt"/>
              </a:rPr>
              <a:t>barnean</a:t>
            </a:r>
            <a:r>
              <a:rPr lang="es-ES" sz="1800" dirty="0" smtClean="0">
                <a:latin typeface="+mj-lt"/>
              </a:rPr>
              <a:t>  eta </a:t>
            </a:r>
            <a:r>
              <a:rPr lang="es-ES" sz="1800" dirty="0" err="1" smtClean="0">
                <a:latin typeface="+mj-lt"/>
              </a:rPr>
              <a:t>pazientearen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ezaugarrien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mende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daude</a:t>
            </a:r>
            <a:r>
              <a:rPr lang="es-ES" sz="1800" dirty="0">
                <a:latin typeface="+mj-lt"/>
              </a:rPr>
              <a:t>. CYP450 </a:t>
            </a:r>
            <a:r>
              <a:rPr lang="es-ES" sz="1800" dirty="0" err="1">
                <a:latin typeface="+mj-lt"/>
              </a:rPr>
              <a:t>zitokromoaren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menpekoak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nabarmentzen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dira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25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err="1" smtClean="0"/>
              <a:t>Zer</a:t>
            </a:r>
            <a:r>
              <a:rPr lang="es-ES" dirty="0" smtClean="0"/>
              <a:t> da CYP450 </a:t>
            </a:r>
            <a:r>
              <a:rPr lang="es-ES" dirty="0" err="1" smtClean="0"/>
              <a:t>zitokromoa</a:t>
            </a:r>
            <a:r>
              <a:rPr lang="es-ES" dirty="0" smtClean="0"/>
              <a:t>?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412776"/>
            <a:ext cx="8568952" cy="482453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Gibela</a:t>
            </a:r>
            <a:r>
              <a:rPr lang="es-ES" sz="2000" dirty="0" smtClean="0">
                <a:latin typeface="+mj-lt"/>
              </a:rPr>
              <a:t> da </a:t>
            </a:r>
            <a:r>
              <a:rPr lang="es-ES" sz="2000" dirty="0" err="1" smtClean="0">
                <a:latin typeface="+mj-lt"/>
              </a:rPr>
              <a:t>medikamentu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toxiko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gehienen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metabolismoaren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iraizpenaren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arduraduna</a:t>
            </a:r>
            <a:r>
              <a:rPr lang="es-ES" sz="2000" dirty="0" smtClean="0">
                <a:latin typeface="+mj-lt"/>
              </a:rPr>
              <a:t>  (I. eta II. </a:t>
            </a:r>
            <a:r>
              <a:rPr lang="es-ES" sz="2000" dirty="0" err="1" smtClean="0">
                <a:latin typeface="+mj-lt"/>
              </a:rPr>
              <a:t>Faseko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erreakzioak</a:t>
            </a:r>
            <a:r>
              <a:rPr lang="es-ES" sz="2000" dirty="0" smtClean="0">
                <a:latin typeface="+mj-lt"/>
              </a:rPr>
              <a:t>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smtClean="0">
                <a:latin typeface="+mj-lt"/>
              </a:rPr>
              <a:t>CYP450 </a:t>
            </a:r>
            <a:r>
              <a:rPr lang="es-ES" sz="2000" b="1" dirty="0" err="1" smtClean="0">
                <a:latin typeface="+mj-lt"/>
              </a:rPr>
              <a:t>zitokromoa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ES" sz="2000" dirty="0">
                <a:latin typeface="+mj-lt"/>
              </a:rPr>
              <a:t>batik </a:t>
            </a:r>
            <a:r>
              <a:rPr lang="es-ES" sz="2000" dirty="0" err="1">
                <a:latin typeface="+mj-lt"/>
              </a:rPr>
              <a:t>bat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gibelean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hesteetan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izaten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isoentzimen</a:t>
            </a:r>
            <a:r>
              <a:rPr lang="es-ES" sz="2000" dirty="0">
                <a:latin typeface="+mj-lt"/>
              </a:rPr>
              <a:t> sistema </a:t>
            </a:r>
            <a:r>
              <a:rPr lang="es-ES" sz="2000" dirty="0" err="1" smtClean="0">
                <a:latin typeface="+mj-lt"/>
              </a:rPr>
              <a:t>konplexua</a:t>
            </a:r>
            <a:r>
              <a:rPr lang="es-ES" sz="2000" dirty="0" smtClean="0">
                <a:latin typeface="+mj-lt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+mj-lt"/>
              </a:rPr>
              <a:t>Zeregin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 smtClean="0">
                <a:latin typeface="+mj-lt"/>
              </a:rPr>
              <a:t>nagusia</a:t>
            </a:r>
            <a:r>
              <a:rPr lang="es-ES" sz="2000" b="1" dirty="0" smtClean="0">
                <a:latin typeface="+mj-lt"/>
              </a:rPr>
              <a:t>: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konposatu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endogenoak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metabolizatu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sintetizatzea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eta </a:t>
            </a:r>
            <a:r>
              <a:rPr lang="es-ES" sz="2000" dirty="0" err="1" smtClean="0">
                <a:latin typeface="+mj-lt"/>
              </a:rPr>
              <a:t>organismoa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hartutako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konposatu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kimikoetatik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desintoxikatzea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elikagaietan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ingurugiroan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medikamentuetan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daudelako</a:t>
            </a:r>
            <a:r>
              <a:rPr lang="es-ES" sz="2000" dirty="0" smtClean="0">
                <a:latin typeface="+mj-lt"/>
              </a:rPr>
              <a:t>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+mj-lt"/>
              </a:rPr>
              <a:t>Sailkapena</a:t>
            </a:r>
            <a:r>
              <a:rPr lang="es-ES" sz="2000" b="1" dirty="0" smtClean="0">
                <a:latin typeface="+mj-lt"/>
              </a:rPr>
              <a:t>: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aminoazidoen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sekuentzian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antzekotasunaren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arabera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 smtClean="0">
                <a:latin typeface="+mj-lt"/>
              </a:rPr>
              <a:t>familiak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subfamiliak</a:t>
            </a:r>
            <a:r>
              <a:rPr lang="es-ES" sz="2000" dirty="0" smtClean="0">
                <a:latin typeface="+mj-lt"/>
              </a:rPr>
              <a:t>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+mj-lt"/>
              </a:rPr>
              <a:t>Familia </a:t>
            </a:r>
            <a:r>
              <a:rPr lang="es-ES" sz="2000" dirty="0" err="1" smtClean="0">
                <a:latin typeface="+mj-lt"/>
              </a:rPr>
              <a:t>nagusiak</a:t>
            </a:r>
            <a:r>
              <a:rPr lang="es-ES" sz="2000" dirty="0" smtClean="0">
                <a:latin typeface="+mj-lt"/>
              </a:rPr>
              <a:t>:  </a:t>
            </a:r>
            <a:r>
              <a:rPr lang="es-ES" sz="2000" dirty="0">
                <a:latin typeface="+mj-lt"/>
              </a:rPr>
              <a:t>CYP1, CYP2 y </a:t>
            </a:r>
            <a:r>
              <a:rPr lang="es-ES" sz="2000" dirty="0" smtClean="0">
                <a:latin typeface="+mj-lt"/>
              </a:rPr>
              <a:t>CYP3 (</a:t>
            </a:r>
            <a:r>
              <a:rPr lang="es-ES" sz="2000" b="1" dirty="0" smtClean="0">
                <a:latin typeface="+mj-lt"/>
              </a:rPr>
              <a:t>CYP 3A4 </a:t>
            </a:r>
            <a:r>
              <a:rPr lang="es-ES" sz="2000" dirty="0" err="1">
                <a:latin typeface="+mj-lt"/>
              </a:rPr>
              <a:t>farmakoen</a:t>
            </a:r>
            <a:r>
              <a:rPr lang="es-ES" sz="2000" dirty="0">
                <a:latin typeface="+mj-lt"/>
              </a:rPr>
              <a:t> % 46ren </a:t>
            </a:r>
            <a:r>
              <a:rPr lang="es-ES" sz="2000" dirty="0" err="1">
                <a:latin typeface="+mj-lt"/>
              </a:rPr>
              <a:t>biotransformazioaren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arduraduna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da)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>
              <a:latin typeface="+mj-lt"/>
            </a:endParaRPr>
          </a:p>
          <a:p>
            <a:pPr>
              <a:buFontTx/>
              <a:buNone/>
            </a:pPr>
            <a:endParaRPr lang="es-ES" sz="2000" dirty="0" smtClean="0">
              <a:latin typeface="+mj-lt"/>
            </a:endParaRPr>
          </a:p>
          <a:p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56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Substratuak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Inhibitzaileak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Induktore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enzimatikoak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568952" cy="4536504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+mj-lt"/>
              </a:rPr>
              <a:t>SUBSTRATUAK</a:t>
            </a:r>
            <a:r>
              <a:rPr lang="es-ES" sz="2400" dirty="0">
                <a:latin typeface="+mj-lt"/>
              </a:rPr>
              <a:t>: CYP450 </a:t>
            </a:r>
            <a:r>
              <a:rPr lang="es-ES" sz="2400" dirty="0" err="1">
                <a:latin typeface="+mj-lt"/>
              </a:rPr>
              <a:t>zitokromoaren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entzimek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metabolizatutako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farmakoak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edo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bestelakoak</a:t>
            </a:r>
            <a:r>
              <a:rPr lang="es-ES" sz="2400" dirty="0" smtClean="0">
                <a:latin typeface="+mj-lt"/>
              </a:rPr>
              <a:t>, </a:t>
            </a:r>
            <a:r>
              <a:rPr lang="es-ES" sz="2400" dirty="0" err="1">
                <a:latin typeface="+mj-lt"/>
              </a:rPr>
              <a:t>tartean</a:t>
            </a:r>
            <a:r>
              <a:rPr lang="es-ES" sz="2400" dirty="0">
                <a:latin typeface="+mj-lt"/>
              </a:rPr>
              <a:t>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Substantzia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farmakologikoki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aktiboak</a:t>
            </a:r>
            <a:r>
              <a:rPr lang="es-ES" sz="2000" dirty="0" smtClean="0">
                <a:latin typeface="+mj-lt"/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Profarmakoak</a:t>
            </a:r>
            <a:endParaRPr lang="es-ES" sz="2000" dirty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+mj-lt"/>
              </a:rPr>
              <a:t>INHIBITZAILEAK</a:t>
            </a:r>
            <a:r>
              <a:rPr lang="es-ES" sz="2400" dirty="0">
                <a:latin typeface="+mj-lt"/>
              </a:rPr>
              <a:t>: CYP450 </a:t>
            </a:r>
            <a:r>
              <a:rPr lang="es-ES" sz="2400" dirty="0" err="1">
                <a:latin typeface="+mj-lt"/>
              </a:rPr>
              <a:t>zitokromoaren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entzima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bat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edo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gehiagoren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jarduera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metabolikoa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blokeatzen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dute</a:t>
            </a:r>
            <a:r>
              <a:rPr lang="es-ES" sz="2400" dirty="0">
                <a:latin typeface="+mj-lt"/>
              </a:rPr>
              <a:t>. </a:t>
            </a:r>
            <a:r>
              <a:rPr lang="es-ES" sz="2400" dirty="0" err="1">
                <a:latin typeface="+mj-lt"/>
              </a:rPr>
              <a:t>Orokorrean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isoentzima</a:t>
            </a:r>
            <a:r>
              <a:rPr lang="es-ES" sz="2400" dirty="0">
                <a:latin typeface="+mj-lt"/>
              </a:rPr>
              <a:t> baten </a:t>
            </a:r>
            <a:r>
              <a:rPr lang="es-ES" sz="2400" dirty="0" err="1">
                <a:latin typeface="+mj-lt"/>
              </a:rPr>
              <a:t>espezifikoak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dira</a:t>
            </a: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+mj-lt"/>
              </a:rPr>
              <a:t>INDUKTOREAK</a:t>
            </a:r>
            <a:r>
              <a:rPr lang="es-ES" sz="2400" dirty="0">
                <a:latin typeface="+mj-lt"/>
              </a:rPr>
              <a:t>: CYP450 </a:t>
            </a:r>
            <a:r>
              <a:rPr lang="es-ES" sz="2400" dirty="0" err="1">
                <a:latin typeface="+mj-lt"/>
              </a:rPr>
              <a:t>zitokromoaren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jarduera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areagotzen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dute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inplikatutako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entzimen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sintesia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gehitzearen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bitartez</a:t>
            </a:r>
            <a:r>
              <a:rPr lang="es-ES" sz="2400" dirty="0">
                <a:latin typeface="+mj-lt"/>
              </a:rPr>
              <a:t>. </a:t>
            </a:r>
            <a:r>
              <a:rPr lang="es-ES" sz="2400" dirty="0" err="1">
                <a:latin typeface="+mj-lt"/>
              </a:rPr>
              <a:t>Orokorrean</a:t>
            </a:r>
            <a:r>
              <a:rPr lang="es-ES" sz="2400" dirty="0">
                <a:latin typeface="+mj-lt"/>
              </a:rPr>
              <a:t>, </a:t>
            </a:r>
            <a:r>
              <a:rPr lang="es-ES" sz="2400" dirty="0" err="1" smtClean="0">
                <a:latin typeface="+mj-lt"/>
              </a:rPr>
              <a:t>ez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dira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isoentzima</a:t>
            </a:r>
            <a:r>
              <a:rPr lang="es-ES" sz="2400" dirty="0">
                <a:latin typeface="+mj-lt"/>
              </a:rPr>
              <a:t> baten </a:t>
            </a:r>
            <a:r>
              <a:rPr lang="es-ES" sz="2400" dirty="0" err="1">
                <a:latin typeface="+mj-lt"/>
              </a:rPr>
              <a:t>espezifikoak</a:t>
            </a:r>
            <a:r>
              <a:rPr lang="es-ES" sz="2400" dirty="0">
                <a:latin typeface="+mj-lt"/>
              </a:rPr>
              <a:t>, eta sistema </a:t>
            </a:r>
            <a:r>
              <a:rPr lang="es-ES" sz="2400" dirty="0" err="1">
                <a:latin typeface="+mj-lt"/>
              </a:rPr>
              <a:t>entzimatiko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ugari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>
                <a:latin typeface="+mj-lt"/>
              </a:rPr>
              <a:t>aktibatzen</a:t>
            </a:r>
            <a:r>
              <a:rPr lang="es-ES" sz="2400" dirty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dituzte</a:t>
            </a:r>
            <a:r>
              <a:rPr lang="es-ES" sz="2400" dirty="0" smtClean="0">
                <a:latin typeface="+mj-lt"/>
              </a:rPr>
              <a:t>.</a:t>
            </a:r>
            <a:endParaRPr lang="es-ES" sz="2400" dirty="0">
              <a:latin typeface="+mj-lt"/>
            </a:endParaRPr>
          </a:p>
          <a:p>
            <a:pPr>
              <a:buFontTx/>
              <a:buNone/>
            </a:pPr>
            <a:endParaRPr lang="es-ES" sz="2400" dirty="0" smtClean="0">
              <a:latin typeface="+mj-lt"/>
            </a:endParaRPr>
          </a:p>
          <a:p>
            <a:endParaRPr lang="es-E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57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3200" dirty="0" smtClean="0"/>
              <a:t>P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olimorfismo </a:t>
            </a:r>
            <a:r>
              <a:rPr lang="es-ES" sz="3200" dirty="0" err="1" smtClean="0"/>
              <a:t>G</a:t>
            </a:r>
            <a:r>
              <a:rPr lang="es-ES" sz="3200" dirty="0" err="1" smtClean="0">
                <a:solidFill>
                  <a:schemeClr val="tx2"/>
                </a:solidFill>
                <a:latin typeface="Arial Black" pitchFamily="34" charset="0"/>
              </a:rPr>
              <a:t>enetikoak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eta CYP450 </a:t>
            </a:r>
            <a:r>
              <a:rPr lang="es-ES" sz="3200" dirty="0" err="1" smtClean="0">
                <a:solidFill>
                  <a:schemeClr val="tx2"/>
                </a:solidFill>
                <a:latin typeface="Arial Black" pitchFamily="34" charset="0"/>
              </a:rPr>
              <a:t>zitokromoa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568952" cy="410445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+mj-lt"/>
              </a:rPr>
              <a:t>Polimorfismoak</a:t>
            </a:r>
            <a:r>
              <a:rPr lang="es-ES" sz="2000" dirty="0">
                <a:latin typeface="+mj-lt"/>
              </a:rPr>
              <a:t>: </a:t>
            </a:r>
            <a:r>
              <a:rPr lang="es-ES" sz="2000" dirty="0" err="1">
                <a:latin typeface="+mj-lt"/>
              </a:rPr>
              <a:t>norbanako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batzuek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isoentzima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jakinen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jarduera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gutxitu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nulu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gehiegizkoa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izatea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eragiten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aldakortasun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genetikoak</a:t>
            </a:r>
            <a:r>
              <a:rPr lang="es-ES" sz="2000" dirty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metabolizatzaile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geldoak</a:t>
            </a:r>
            <a:r>
              <a:rPr lang="es-ES" sz="1800" dirty="0" smtClean="0">
                <a:latin typeface="+mj-lt"/>
              </a:rPr>
              <a:t> (</a:t>
            </a:r>
            <a:r>
              <a:rPr lang="es-ES" sz="1800" dirty="0" err="1" smtClean="0">
                <a:latin typeface="+mj-lt"/>
              </a:rPr>
              <a:t>edo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eskasak</a:t>
            </a:r>
            <a:r>
              <a:rPr lang="es-ES" sz="1800" dirty="0" smtClean="0">
                <a:latin typeface="+mj-lt"/>
              </a:rPr>
              <a:t>), </a:t>
            </a:r>
            <a:r>
              <a:rPr lang="es-ES" sz="1800" b="1" dirty="0" err="1" smtClean="0">
                <a:latin typeface="+mj-lt"/>
              </a:rPr>
              <a:t>ertainak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b="1" dirty="0" err="1" smtClean="0">
                <a:latin typeface="+mj-lt"/>
              </a:rPr>
              <a:t>azkarrak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edo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b="1" dirty="0" smtClean="0">
                <a:latin typeface="+mj-lt"/>
              </a:rPr>
              <a:t>oso </a:t>
            </a:r>
            <a:r>
              <a:rPr lang="es-ES" sz="1800" b="1" dirty="0" err="1" smtClean="0">
                <a:latin typeface="+mj-lt"/>
              </a:rPr>
              <a:t>azkarrak</a:t>
            </a:r>
            <a:r>
              <a:rPr lang="es-ES" sz="2000" dirty="0" smtClean="0">
                <a:latin typeface="+mj-lt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Hein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batean, </a:t>
            </a:r>
            <a:r>
              <a:rPr lang="es-ES" sz="2000" dirty="0" err="1">
                <a:latin typeface="+mj-lt"/>
              </a:rPr>
              <a:t>erantzun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farmakologiaren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aldakortasuna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medikamentuen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haien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kontrako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efektuen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aurreko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sentikortasun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ezberdina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azaltzen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du.</a:t>
            </a:r>
            <a:endParaRPr lang="es-ES" sz="2000" dirty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Polimorfismoen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mende</a:t>
            </a:r>
            <a:r>
              <a:rPr lang="es-ES" sz="2000" dirty="0">
                <a:latin typeface="+mj-lt"/>
              </a:rPr>
              <a:t> den </a:t>
            </a:r>
            <a:r>
              <a:rPr lang="es-ES" sz="2000" dirty="0" err="1">
                <a:latin typeface="+mj-lt"/>
              </a:rPr>
              <a:t>isoentzima</a:t>
            </a:r>
            <a:r>
              <a:rPr lang="es-ES" sz="2000" dirty="0">
                <a:latin typeface="+mj-lt"/>
              </a:rPr>
              <a:t> baten </a:t>
            </a:r>
            <a:r>
              <a:rPr lang="es-ES" sz="2000" dirty="0" err="1" smtClean="0">
                <a:latin typeface="+mj-lt"/>
              </a:rPr>
              <a:t>adibidea</a:t>
            </a:r>
            <a:r>
              <a:rPr lang="es-ES" sz="2000" dirty="0" smtClean="0">
                <a:latin typeface="+mj-lt"/>
              </a:rPr>
              <a:t> : </a:t>
            </a:r>
            <a:r>
              <a:rPr lang="es-ES" sz="2000" b="1" dirty="0" smtClean="0">
                <a:latin typeface="+mj-lt"/>
              </a:rPr>
              <a:t>CYP2D6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klinikan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erabilitako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medikamentuen</a:t>
            </a:r>
            <a:r>
              <a:rPr lang="es-ES" sz="2000" dirty="0">
                <a:latin typeface="+mj-lt"/>
              </a:rPr>
              <a:t> % 15-25 </a:t>
            </a:r>
            <a:r>
              <a:rPr lang="es-ES" sz="2000" dirty="0" err="1">
                <a:latin typeface="+mj-lt"/>
              </a:rPr>
              <a:t>artean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berak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metabolizatzen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baititu</a:t>
            </a:r>
            <a:r>
              <a:rPr lang="es-ES" sz="2000" dirty="0" smtClean="0">
                <a:latin typeface="+mj-lt"/>
              </a:rPr>
              <a:t> (beta-</a:t>
            </a:r>
            <a:r>
              <a:rPr lang="es-ES" sz="2000" dirty="0" err="1" smtClean="0">
                <a:latin typeface="+mj-lt"/>
              </a:rPr>
              <a:t>blokeatzaile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antidepresibo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asko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 smtClean="0">
                <a:latin typeface="+mj-lt"/>
              </a:rPr>
              <a:t>tamoxifenoa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 smtClean="0">
                <a:latin typeface="+mj-lt"/>
              </a:rPr>
              <a:t>tramadol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 smtClean="0">
                <a:latin typeface="+mj-lt"/>
              </a:rPr>
              <a:t>kodeina</a:t>
            </a:r>
            <a:r>
              <a:rPr lang="es-ES" sz="2000" dirty="0" smtClean="0">
                <a:latin typeface="+mj-lt"/>
              </a:rPr>
              <a:t>…) </a:t>
            </a:r>
            <a:r>
              <a:rPr lang="es-ES" sz="2000" dirty="0">
                <a:latin typeface="+mj-lt"/>
              </a:rPr>
              <a:t>metabolito </a:t>
            </a:r>
            <a:r>
              <a:rPr lang="es-ES" sz="2000" dirty="0" err="1">
                <a:latin typeface="+mj-lt"/>
              </a:rPr>
              <a:t>aktibo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bihurtzearen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arduraduna</a:t>
            </a:r>
            <a:r>
              <a:rPr lang="es-ES" sz="2000" dirty="0">
                <a:latin typeface="+mj-lt"/>
              </a:rPr>
              <a:t> ere </a:t>
            </a:r>
            <a:r>
              <a:rPr lang="es-ES" sz="2000" dirty="0" err="1">
                <a:latin typeface="+mj-lt"/>
              </a:rPr>
              <a:t>bera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baita</a:t>
            </a:r>
            <a:r>
              <a:rPr lang="es-ES" sz="2000" dirty="0">
                <a:latin typeface="+mj-lt"/>
              </a:rPr>
              <a:t>.</a:t>
            </a:r>
          </a:p>
          <a:p>
            <a:pPr>
              <a:buFontTx/>
              <a:buNone/>
            </a:pPr>
            <a:endParaRPr lang="es-ES" sz="800" dirty="0" smtClean="0">
              <a:latin typeface="+mj-lt"/>
            </a:endParaRPr>
          </a:p>
          <a:p>
            <a:r>
              <a:rPr lang="es-ES" sz="2000" b="1" dirty="0" smtClean="0"/>
              <a:t>Test </a:t>
            </a:r>
            <a:r>
              <a:rPr lang="es-ES" sz="2000" b="1" dirty="0" err="1" smtClean="0"/>
              <a:t>farmacogenetikoak</a:t>
            </a:r>
            <a:r>
              <a:rPr lang="es-ES" sz="2000" dirty="0"/>
              <a:t>: CYP450 </a:t>
            </a:r>
            <a:r>
              <a:rPr lang="es-ES" sz="2000" dirty="0" err="1"/>
              <a:t>zitokromoaren</a:t>
            </a:r>
            <a:r>
              <a:rPr lang="es-ES" sz="2000" dirty="0"/>
              <a:t> </a:t>
            </a:r>
            <a:r>
              <a:rPr lang="es-ES" sz="2000" dirty="0" err="1"/>
              <a:t>polimorfismoen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 smtClean="0"/>
              <a:t>daude</a:t>
            </a:r>
            <a:r>
              <a:rPr lang="es-ES" sz="2000" dirty="0" smtClean="0"/>
              <a:t> </a:t>
            </a:r>
            <a:r>
              <a:rPr lang="es-ES" sz="2000" dirty="0" err="1" smtClean="0"/>
              <a:t>hedatuta</a:t>
            </a:r>
            <a:r>
              <a:rPr lang="es-ES" sz="2000" dirty="0" smtClean="0"/>
              <a:t>. </a:t>
            </a:r>
            <a:r>
              <a:rPr lang="sv-SE" sz="2000" dirty="0"/>
              <a:t>Hainbat azterketa egiten ari dira agerian jartzeko kostu-efektiboak direla </a:t>
            </a:r>
            <a:r>
              <a:rPr lang="es-ES" sz="2000" dirty="0" smtClean="0"/>
              <a:t>. </a:t>
            </a: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01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2800" dirty="0" smtClean="0"/>
              <a:t>CYP450 </a:t>
            </a:r>
            <a:r>
              <a:rPr lang="es-ES" sz="2800" dirty="0" err="1" smtClean="0"/>
              <a:t>zitokromoaren</a:t>
            </a:r>
            <a:r>
              <a:rPr lang="es-ES" sz="2800" dirty="0" smtClean="0"/>
              <a:t> </a:t>
            </a:r>
            <a:r>
              <a:rPr lang="es-ES" sz="2800" dirty="0" err="1" smtClean="0"/>
              <a:t>bidez</a:t>
            </a:r>
            <a:r>
              <a:rPr lang="es-ES" sz="2800" dirty="0" smtClean="0"/>
              <a:t> </a:t>
            </a:r>
            <a:r>
              <a:rPr lang="es-ES" sz="2800" dirty="0" err="1" smtClean="0"/>
              <a:t>metabolismoan</a:t>
            </a:r>
            <a:r>
              <a:rPr lang="es-ES" sz="2800" dirty="0" smtClean="0"/>
              <a:t> </a:t>
            </a:r>
            <a:r>
              <a:rPr lang="es-ES" sz="2800" dirty="0" err="1" smtClean="0"/>
              <a:t>eragina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faktore</a:t>
            </a:r>
            <a:r>
              <a:rPr lang="es-ES" sz="2800" dirty="0" smtClean="0"/>
              <a:t> </a:t>
            </a:r>
            <a:r>
              <a:rPr lang="es-ES" sz="2800" dirty="0" err="1" smtClean="0"/>
              <a:t>batzuk</a:t>
            </a:r>
            <a:endParaRPr lang="es-E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79512" y="1340768"/>
            <a:ext cx="8964488" cy="446449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r>
              <a:rPr lang="es-ES" sz="2000" b="1" dirty="0" err="1" smtClean="0">
                <a:latin typeface="+mj-lt"/>
              </a:rPr>
              <a:t>Alkohola</a:t>
            </a:r>
            <a:r>
              <a:rPr lang="es-ES" sz="2000" b="1" dirty="0" smtClean="0">
                <a:latin typeface="+mj-lt"/>
              </a:rPr>
              <a:t> eta </a:t>
            </a:r>
            <a:r>
              <a:rPr lang="es-ES" sz="2000" b="1" dirty="0" err="1" smtClean="0">
                <a:latin typeface="+mj-lt"/>
              </a:rPr>
              <a:t>elikagaiak</a:t>
            </a:r>
            <a:endParaRPr lang="es-ES" sz="2000" b="1" dirty="0" smtClean="0">
              <a:latin typeface="+mj-lt"/>
            </a:endParaRPr>
          </a:p>
          <a:p>
            <a:pPr lvl="1"/>
            <a:r>
              <a:rPr lang="es-ES" sz="1800" dirty="0" err="1" smtClean="0">
                <a:latin typeface="+mj-lt"/>
              </a:rPr>
              <a:t>Alkohala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kronikoki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hartzeak</a:t>
            </a:r>
            <a:r>
              <a:rPr lang="es-ES" sz="1800" dirty="0">
                <a:latin typeface="+mj-lt"/>
              </a:rPr>
              <a:t>: CYP2E1 eta CYP4A </a:t>
            </a:r>
            <a:r>
              <a:rPr lang="es-ES" sz="1400" dirty="0" err="1">
                <a:latin typeface="+mj-lt"/>
              </a:rPr>
              <a:t>zitokromoen</a:t>
            </a:r>
            <a:r>
              <a:rPr lang="es-ES" sz="1400" dirty="0">
                <a:latin typeface="+mj-lt"/>
              </a:rPr>
              <a:t> </a:t>
            </a:r>
            <a:r>
              <a:rPr lang="es-ES" sz="1400" dirty="0" err="1">
                <a:latin typeface="+mj-lt"/>
              </a:rPr>
              <a:t>jarduera</a:t>
            </a:r>
            <a:r>
              <a:rPr lang="es-ES" sz="14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areagotzen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du</a:t>
            </a:r>
          </a:p>
          <a:p>
            <a:pPr lvl="1"/>
            <a:r>
              <a:rPr lang="es-ES" sz="1800" dirty="0" err="1">
                <a:latin typeface="+mj-lt"/>
              </a:rPr>
              <a:t>bruselaza</a:t>
            </a:r>
            <a:r>
              <a:rPr lang="es-ES" sz="1800" dirty="0">
                <a:latin typeface="+mj-lt"/>
              </a:rPr>
              <a:t>, aza, </a:t>
            </a:r>
            <a:r>
              <a:rPr lang="es-ES" sz="1800" dirty="0" err="1">
                <a:latin typeface="+mj-lt"/>
              </a:rPr>
              <a:t>brokolia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brasan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egindako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okelak</a:t>
            </a:r>
            <a:r>
              <a:rPr lang="es-ES" sz="1800" dirty="0" smtClean="0">
                <a:latin typeface="+mj-lt"/>
              </a:rPr>
              <a:t>: CYP1A2 </a:t>
            </a:r>
            <a:r>
              <a:rPr lang="es-ES" sz="1800" dirty="0" err="1">
                <a:latin typeface="+mj-lt"/>
              </a:rPr>
              <a:t>zitokromoaren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induktoreak</a:t>
            </a:r>
            <a:r>
              <a:rPr lang="es-ES" sz="1800" dirty="0" smtClean="0">
                <a:latin typeface="+mj-lt"/>
              </a:rPr>
              <a:t> </a:t>
            </a:r>
          </a:p>
          <a:p>
            <a:pPr lvl="1"/>
            <a:r>
              <a:rPr lang="es-ES" sz="1800" dirty="0">
                <a:latin typeface="+mj-lt"/>
              </a:rPr>
              <a:t>pomelo-</a:t>
            </a:r>
            <a:r>
              <a:rPr lang="es-ES" sz="1800" dirty="0" err="1">
                <a:latin typeface="+mj-lt"/>
              </a:rPr>
              <a:t>zukua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: CYP3A </a:t>
            </a:r>
            <a:r>
              <a:rPr lang="es-ES" sz="1800" dirty="0" err="1">
                <a:latin typeface="+mj-lt"/>
              </a:rPr>
              <a:t>zitokromoaren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inhibitzailea</a:t>
            </a:r>
            <a:r>
              <a:rPr lang="es-ES" sz="1800" dirty="0">
                <a:latin typeface="+mj-lt"/>
              </a:rPr>
              <a:t> da </a:t>
            </a:r>
            <a:endParaRPr lang="es-ES" sz="1800" dirty="0" smtClean="0">
              <a:latin typeface="+mj-lt"/>
            </a:endParaRPr>
          </a:p>
          <a:p>
            <a:pPr lvl="1"/>
            <a:endParaRPr lang="es-ES" sz="1800" dirty="0" smtClean="0">
              <a:latin typeface="+mj-lt"/>
            </a:endParaRPr>
          </a:p>
          <a:p>
            <a:r>
              <a:rPr lang="es-ES" sz="2000" b="1" dirty="0" err="1" smtClean="0">
                <a:latin typeface="+mj-lt"/>
              </a:rPr>
              <a:t>Pazientearekin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 smtClean="0">
                <a:latin typeface="+mj-lt"/>
              </a:rPr>
              <a:t>lotutako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 smtClean="0">
                <a:latin typeface="+mj-lt"/>
              </a:rPr>
              <a:t>faktoreak</a:t>
            </a:r>
            <a:endParaRPr lang="es-ES" sz="2000" b="1" dirty="0" smtClean="0">
              <a:latin typeface="+mj-lt"/>
            </a:endParaRPr>
          </a:p>
          <a:p>
            <a:pPr lvl="1"/>
            <a:r>
              <a:rPr lang="es-ES" sz="1800" dirty="0" err="1" smtClean="0">
                <a:latin typeface="+mj-lt"/>
              </a:rPr>
              <a:t>Adina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sexua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gaixotasunak</a:t>
            </a:r>
            <a:endParaRPr lang="es-ES" sz="1800" dirty="0" smtClean="0">
              <a:latin typeface="+mj-lt"/>
            </a:endParaRPr>
          </a:p>
          <a:p>
            <a:pPr lvl="1"/>
            <a:endParaRPr lang="es-ES" sz="1800" dirty="0" smtClean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P-</a:t>
            </a:r>
            <a:r>
              <a:rPr lang="es-ES" sz="2000" b="1" dirty="0" err="1" smtClean="0">
                <a:latin typeface="+mj-lt"/>
              </a:rPr>
              <a:t>glikoproteina</a:t>
            </a:r>
            <a:endParaRPr lang="es-ES" sz="2000" b="1" dirty="0" smtClean="0">
              <a:latin typeface="+mj-lt"/>
            </a:endParaRPr>
          </a:p>
          <a:p>
            <a:pPr lvl="1"/>
            <a:r>
              <a:rPr lang="es-ES" sz="1800" dirty="0" err="1">
                <a:latin typeface="+mj-lt"/>
              </a:rPr>
              <a:t>zelula-mintzen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bitartez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substantzien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garraioa</a:t>
            </a:r>
            <a:r>
              <a:rPr lang="es-ES" sz="1800" dirty="0">
                <a:latin typeface="+mj-lt"/>
              </a:rPr>
              <a:t> (</a:t>
            </a:r>
            <a:r>
              <a:rPr lang="es-ES" sz="1800" dirty="0" err="1">
                <a:latin typeface="+mj-lt"/>
              </a:rPr>
              <a:t>tartean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farmakoak</a:t>
            </a:r>
            <a:r>
              <a:rPr lang="es-ES" sz="1800" dirty="0">
                <a:latin typeface="+mj-lt"/>
              </a:rPr>
              <a:t>) </a:t>
            </a:r>
            <a:r>
              <a:rPr lang="es-ES" sz="1800" dirty="0" err="1">
                <a:latin typeface="+mj-lt"/>
              </a:rPr>
              <a:t>sustatzen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proteina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garraiatzailea</a:t>
            </a:r>
            <a:r>
              <a:rPr lang="es-ES" sz="1800" dirty="0">
                <a:latin typeface="+mj-lt"/>
              </a:rPr>
              <a:t> </a:t>
            </a:r>
            <a:endParaRPr lang="es-ES" sz="1800" dirty="0" smtClean="0">
              <a:latin typeface="+mj-lt"/>
            </a:endParaRPr>
          </a:p>
          <a:p>
            <a:pPr lvl="1"/>
            <a:r>
              <a:rPr lang="es-ES" sz="1800" dirty="0">
                <a:latin typeface="+mj-lt"/>
              </a:rPr>
              <a:t>CYP3A4 </a:t>
            </a:r>
            <a:r>
              <a:rPr lang="es-ES" sz="1800" dirty="0" err="1">
                <a:latin typeface="+mj-lt"/>
              </a:rPr>
              <a:t>zitokromoko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substratuen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metabolizazio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graduan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eragina</a:t>
            </a:r>
            <a:r>
              <a:rPr lang="es-ES" sz="1800" dirty="0">
                <a:latin typeface="+mj-lt"/>
              </a:rPr>
              <a:t> izan </a:t>
            </a:r>
            <a:r>
              <a:rPr lang="es-ES" sz="1800" dirty="0" err="1">
                <a:latin typeface="+mj-lt"/>
              </a:rPr>
              <a:t>lezake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inplikatutako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farmakoek</a:t>
            </a:r>
            <a:r>
              <a:rPr lang="es-ES" sz="1800" dirty="0">
                <a:latin typeface="+mj-lt"/>
              </a:rPr>
              <a:t> P-</a:t>
            </a:r>
            <a:r>
              <a:rPr lang="es-ES" sz="1800" dirty="0" err="1">
                <a:latin typeface="+mj-lt"/>
              </a:rPr>
              <a:t>glikoproteina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inhibitzen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induzitzen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arabera</a:t>
            </a: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7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368152"/>
          </a:xfrm>
        </p:spPr>
        <p:txBody>
          <a:bodyPr/>
          <a:lstStyle/>
          <a:p>
            <a:r>
              <a:rPr lang="es-ES" sz="2800" dirty="0" smtClean="0"/>
              <a:t>CYP450 </a:t>
            </a:r>
            <a:r>
              <a:rPr lang="es-ES" sz="2800" dirty="0" err="1" smtClean="0"/>
              <a:t>zitokromoaren</a:t>
            </a:r>
            <a:r>
              <a:rPr lang="es-ES" sz="2800" dirty="0" smtClean="0"/>
              <a:t> </a:t>
            </a:r>
            <a:r>
              <a:rPr lang="es-ES" sz="2800" dirty="0" err="1" smtClean="0"/>
              <a:t>bidez</a:t>
            </a:r>
            <a:r>
              <a:rPr lang="es-ES" sz="2800" dirty="0" smtClean="0"/>
              <a:t> </a:t>
            </a:r>
            <a:r>
              <a:rPr lang="es-ES" sz="2800" dirty="0" err="1" smtClean="0"/>
              <a:t>interakzioak</a:t>
            </a:r>
            <a:r>
              <a:rPr lang="es-ES" sz="2800" dirty="0" smtClean="0"/>
              <a:t> izan </a:t>
            </a:r>
            <a:r>
              <a:rPr lang="es-ES" sz="2800" dirty="0" err="1" smtClean="0"/>
              <a:t>ditzaketen</a:t>
            </a:r>
            <a:r>
              <a:rPr lang="es-ES" sz="2800" dirty="0" smtClean="0"/>
              <a:t> </a:t>
            </a:r>
            <a:r>
              <a:rPr lang="es-ES" sz="2800" dirty="0" err="1" smtClean="0"/>
              <a:t>farmakoak</a:t>
            </a:r>
            <a:r>
              <a:rPr lang="es-ES" sz="2800" dirty="0" smtClean="0"/>
              <a:t> </a:t>
            </a:r>
            <a:r>
              <a:rPr lang="es-ES" sz="2800" dirty="0" err="1" smtClean="0"/>
              <a:t>erabiltzean</a:t>
            </a:r>
            <a:r>
              <a:rPr lang="es-ES" sz="2800" dirty="0" smtClean="0"/>
              <a:t> </a:t>
            </a:r>
            <a:r>
              <a:rPr lang="es-ES" sz="2800" dirty="0" err="1" smtClean="0"/>
              <a:t>kontuan</a:t>
            </a:r>
            <a:r>
              <a:rPr lang="es-ES" sz="2800" dirty="0" smtClean="0"/>
              <a:t> izan </a:t>
            </a:r>
            <a:r>
              <a:rPr lang="es-ES" sz="2800" dirty="0" err="1" smtClean="0"/>
              <a:t>beharrekoak</a:t>
            </a:r>
            <a:endParaRPr lang="es-E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628800"/>
            <a:ext cx="8208912" cy="410445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None/>
            </a:pPr>
            <a:r>
              <a:rPr lang="es-ES" sz="2000" dirty="0">
                <a:latin typeface="+mj-lt"/>
              </a:rPr>
              <a:t>CYP450 </a:t>
            </a:r>
            <a:r>
              <a:rPr lang="es-ES" sz="2000" dirty="0" err="1">
                <a:latin typeface="+mj-lt"/>
              </a:rPr>
              <a:t>zitokromoaren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mendeko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interakzio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farmakologikoek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eragindako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kontrako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efektuak</a:t>
            </a:r>
            <a:r>
              <a:rPr lang="es-ES" sz="2000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aurreikusten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zailak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 smtClean="0">
                <a:latin typeface="+mj-lt"/>
              </a:rPr>
              <a:t>dira</a:t>
            </a:r>
            <a:r>
              <a:rPr lang="es-ES" sz="2000" dirty="0" smtClean="0">
                <a:latin typeface="+mj-lt"/>
              </a:rPr>
              <a:t>. </a:t>
            </a:r>
            <a:r>
              <a:rPr lang="es-ES" sz="2000" dirty="0" err="1" smtClean="0">
                <a:latin typeface="+mj-lt"/>
              </a:rPr>
              <a:t>Maizago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ematen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dira</a:t>
            </a:r>
            <a:r>
              <a:rPr lang="es-ES" sz="2000" dirty="0" smtClean="0">
                <a:latin typeface="+mj-lt"/>
              </a:rPr>
              <a:t>:</a:t>
            </a:r>
          </a:p>
          <a:p>
            <a:pPr lvl="1"/>
            <a:r>
              <a:rPr lang="es-ES" sz="1600" dirty="0" err="1">
                <a:latin typeface="+mj-lt"/>
              </a:rPr>
              <a:t>Tarte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terapeutiko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murritzeko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farmakoei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eragiten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 smtClean="0">
                <a:latin typeface="+mj-lt"/>
              </a:rPr>
              <a:t>dietenean</a:t>
            </a:r>
            <a:endParaRPr lang="es-ES" sz="1600" dirty="0" smtClean="0">
              <a:latin typeface="+mj-lt"/>
            </a:endParaRPr>
          </a:p>
          <a:p>
            <a:pPr lvl="1"/>
            <a:r>
              <a:rPr lang="es-ES" sz="1600" dirty="0" err="1">
                <a:latin typeface="+mj-lt"/>
              </a:rPr>
              <a:t>Farmakoaren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metabolismoa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entzima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bakar</a:t>
            </a:r>
            <a:r>
              <a:rPr lang="es-ES" sz="1600" dirty="0">
                <a:latin typeface="+mj-lt"/>
              </a:rPr>
              <a:t> baten </a:t>
            </a:r>
            <a:r>
              <a:rPr lang="es-ES" sz="1600" dirty="0" err="1">
                <a:latin typeface="+mj-lt"/>
              </a:rPr>
              <a:t>mendekoa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denean</a:t>
            </a:r>
            <a:r>
              <a:rPr lang="es-ES" sz="1600" dirty="0">
                <a:latin typeface="+mj-lt"/>
              </a:rPr>
              <a:t> (</a:t>
            </a:r>
            <a:r>
              <a:rPr lang="es-ES" sz="1600" dirty="0" err="1">
                <a:latin typeface="+mj-lt"/>
              </a:rPr>
              <a:t>adibidez</a:t>
            </a:r>
            <a:r>
              <a:rPr lang="es-ES" sz="1600" dirty="0">
                <a:latin typeface="+mj-lt"/>
              </a:rPr>
              <a:t>, </a:t>
            </a:r>
            <a:r>
              <a:rPr lang="es-ES" sz="1600" dirty="0" err="1">
                <a:latin typeface="+mj-lt"/>
              </a:rPr>
              <a:t>metoprolola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edo</a:t>
            </a:r>
            <a:r>
              <a:rPr lang="es-ES" sz="1600" dirty="0">
                <a:latin typeface="+mj-lt"/>
              </a:rPr>
              <a:t> </a:t>
            </a:r>
            <a:r>
              <a:rPr lang="es-ES" sz="1600" dirty="0" err="1">
                <a:latin typeface="+mj-lt"/>
              </a:rPr>
              <a:t>sinbastatina</a:t>
            </a:r>
            <a:r>
              <a:rPr lang="es-ES" sz="1600" dirty="0">
                <a:latin typeface="+mj-lt"/>
              </a:rPr>
              <a:t>).</a:t>
            </a:r>
          </a:p>
          <a:p>
            <a:endParaRPr lang="es-ES" sz="2000" dirty="0" smtClean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8042002" cy="268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6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257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1301</Words>
  <Application>Microsoft Office PowerPoint</Application>
  <PresentationFormat>Presentación en pantalla (4:3)</PresentationFormat>
  <Paragraphs>107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    P450 ZITOKROMOA EZAGUTZEN   27 Lib, 6 zk. 2019</vt:lpstr>
      <vt:lpstr>Aurkibidea</vt:lpstr>
      <vt:lpstr>Sarrera</vt:lpstr>
      <vt:lpstr>Zer da CYP450 zitokromoa?</vt:lpstr>
      <vt:lpstr>Substratuak, Inhibitzaileak eta Induktore enzimatikoak</vt:lpstr>
      <vt:lpstr>Polimorfismo Genetikoak  eta CYP450 zitokromoa</vt:lpstr>
      <vt:lpstr>CYP450 zitokromoaren bidez metabolismoan eragina duten beste faktore batzuk</vt:lpstr>
      <vt:lpstr>CYP450 zitokromoaren bidez interakzioak izan ditzaketen farmakoak erabiltzean kontuan izan beharrekoak</vt:lpstr>
      <vt:lpstr>Presentación de PowerPoint</vt:lpstr>
      <vt:lpstr>Presentación de PowerPoint</vt:lpstr>
      <vt:lpstr>Medikamentuen interakzioak kontsultatzeko baliabideak</vt:lpstr>
      <vt:lpstr>Presentación de PowerPoint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Benitez Muniozguren, Cristina</cp:lastModifiedBy>
  <cp:revision>192</cp:revision>
  <dcterms:created xsi:type="dcterms:W3CDTF">2007-11-13T08:52:06Z</dcterms:created>
  <dcterms:modified xsi:type="dcterms:W3CDTF">2019-11-25T14:51:23Z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