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handoutMasterIdLst>
    <p:handoutMasterId r:id="rId24"/>
  </p:handoutMasterIdLst>
  <p:sldIdLst>
    <p:sldId id="256" r:id="rId2"/>
    <p:sldId id="284" r:id="rId3"/>
    <p:sldId id="367" r:id="rId4"/>
    <p:sldId id="350" r:id="rId5"/>
    <p:sldId id="369" r:id="rId6"/>
    <p:sldId id="366" r:id="rId7"/>
    <p:sldId id="370" r:id="rId8"/>
    <p:sldId id="357" r:id="rId9"/>
    <p:sldId id="371" r:id="rId10"/>
    <p:sldId id="373" r:id="rId11"/>
    <p:sldId id="374" r:id="rId12"/>
    <p:sldId id="375" r:id="rId13"/>
    <p:sldId id="377" r:id="rId14"/>
    <p:sldId id="378" r:id="rId15"/>
    <p:sldId id="379" r:id="rId16"/>
    <p:sldId id="381" r:id="rId17"/>
    <p:sldId id="382" r:id="rId18"/>
    <p:sldId id="383" r:id="rId19"/>
    <p:sldId id="384" r:id="rId20"/>
    <p:sldId id="386" r:id="rId21"/>
    <p:sldId id="327" r:id="rId22"/>
  </p:sldIdLst>
  <p:sldSz cx="9144000" cy="6858000" type="screen4x3"/>
  <p:notesSz cx="6735763" cy="9869488"/>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9">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BE MORAZA GARCIA" initials="LM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92CB"/>
    <a:srgbClr val="990000"/>
    <a:srgbClr val="CC0000"/>
    <a:srgbClr val="CC6600"/>
    <a:srgbClr val="996600"/>
    <a:srgbClr val="FFECAF"/>
    <a:srgbClr val="518BE1"/>
    <a:srgbClr val="B5CC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7" autoAdjust="0"/>
    <p:restoredTop sz="92553" autoAdjust="0"/>
  </p:normalViewPr>
  <p:slideViewPr>
    <p:cSldViewPr>
      <p:cViewPr varScale="1">
        <p:scale>
          <a:sx n="66" d="100"/>
          <a:sy n="66" d="100"/>
        </p:scale>
        <p:origin x="51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770" y="-96"/>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895CC187-944E-4951-AEB2-91C53ACEB491}" type="datetimeFigureOut">
              <a:rPr lang="es-ES" smtClean="0"/>
              <a:t>16/07/2019</a:t>
            </a:fld>
            <a:endParaRPr lang="es-ES"/>
          </a:p>
        </p:txBody>
      </p:sp>
      <p:sp>
        <p:nvSpPr>
          <p:cNvPr id="4" name="3 Marcador de pie de página"/>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FBEACEB0-A024-4159-92A8-7BE58E393EB2}" type="slidenum">
              <a:rPr lang="es-ES" smtClean="0"/>
              <a:t>‹Nº›</a:t>
            </a:fld>
            <a:endParaRPr lang="es-ES"/>
          </a:p>
        </p:txBody>
      </p:sp>
    </p:spTree>
    <p:extLst>
      <p:ext uri="{BB962C8B-B14F-4D97-AF65-F5344CB8AC3E}">
        <p14:creationId xmlns:p14="http://schemas.microsoft.com/office/powerpoint/2010/main" val="4243595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atin typeface="Times New Roman" charset="0"/>
              </a:defRPr>
            </a:lvl1pPr>
          </a:lstStyle>
          <a:p>
            <a:pPr>
              <a:defRPr/>
            </a:pPr>
            <a:endParaRPr lang="es-ES"/>
          </a:p>
        </p:txBody>
      </p:sp>
      <p:sp>
        <p:nvSpPr>
          <p:cNvPr id="3" name="2 Marcador de fecha"/>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atin typeface="Times New Roman" charset="0"/>
              </a:defRPr>
            </a:lvl1pPr>
          </a:lstStyle>
          <a:p>
            <a:pPr>
              <a:defRPr/>
            </a:pPr>
            <a:fld id="{3F26F19B-19DA-43CC-9B30-3634E0340C04}" type="datetimeFigureOut">
              <a:rPr lang="es-ES"/>
              <a:pPr>
                <a:defRPr/>
              </a:pPr>
              <a:t>16/07/2019</a:t>
            </a:fld>
            <a:endParaRPr lang="es-ES"/>
          </a:p>
        </p:txBody>
      </p:sp>
      <p:sp>
        <p:nvSpPr>
          <p:cNvPr id="4" name="3 Marcador de imagen de diapositiva"/>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73577" y="4688007"/>
            <a:ext cx="5388610" cy="4441270"/>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atin typeface="Times New Roman" charset="0"/>
              </a:defRPr>
            </a:lvl1pPr>
          </a:lstStyle>
          <a:p>
            <a:pPr>
              <a:defRPr/>
            </a:pPr>
            <a:endParaRPr lang="es-ES"/>
          </a:p>
        </p:txBody>
      </p:sp>
      <p:sp>
        <p:nvSpPr>
          <p:cNvPr id="7" name="6 Marcador de número de diapositiva"/>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atin typeface="Times New Roman" charset="0"/>
              </a:defRPr>
            </a:lvl1pPr>
          </a:lstStyle>
          <a:p>
            <a:pPr>
              <a:defRPr/>
            </a:pPr>
            <a:fld id="{0FF8673E-DEAB-49A5-A971-2289EF22CECD}" type="slidenum">
              <a:rPr lang="es-ES"/>
              <a:pPr>
                <a:defRPr/>
              </a:pPr>
              <a:t>‹Nº›</a:t>
            </a:fld>
            <a:endParaRPr lang="es-ES"/>
          </a:p>
        </p:txBody>
      </p:sp>
    </p:spTree>
    <p:extLst>
      <p:ext uri="{BB962C8B-B14F-4D97-AF65-F5344CB8AC3E}">
        <p14:creationId xmlns:p14="http://schemas.microsoft.com/office/powerpoint/2010/main" val="4116957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mtClean="0"/>
          </a:p>
        </p:txBody>
      </p:sp>
      <p:sp>
        <p:nvSpPr>
          <p:cNvPr id="245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6D6A83-BE5E-43C6-B684-6DA820C51AED}" type="slidenum">
              <a:rPr lang="es-ES" sz="1200" smtClean="0"/>
              <a:pPr eaLnBrk="1" hangingPunct="1"/>
              <a:t>1</a:t>
            </a:fld>
            <a:endParaRPr lang="es-E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1412776"/>
            <a:ext cx="7772400" cy="2187675"/>
          </a:xfrm>
        </p:spPr>
        <p:txBody>
          <a:bodyPr/>
          <a:lstStyle>
            <a:lvl1pPr>
              <a:defRPr lang="es-ES" sz="44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5569" y="3789040"/>
            <a:ext cx="6400800" cy="1296144"/>
          </a:xfrm>
          <a:prstGeom prst="rect">
            <a:avLst/>
          </a:prstGeo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3494006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ítulo y objetos">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0"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1 Título"/>
          <p:cNvSpPr>
            <a:spLocks noGrp="1"/>
          </p:cNvSpPr>
          <p:nvPr>
            <p:ph type="title"/>
          </p:nvPr>
        </p:nvSpPr>
        <p:spPr>
          <a:xfrm>
            <a:off x="1259631" y="215441"/>
            <a:ext cx="7540327" cy="1066130"/>
          </a:xfrm>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7" name="Rectangle 3"/>
          <p:cNvSpPr>
            <a:spLocks noGrp="1" noChangeArrowheads="1"/>
          </p:cNvSpPr>
          <p:nvPr>
            <p:ph idx="4294967295" hasCustomPrompt="1"/>
          </p:nvPr>
        </p:nvSpPr>
        <p:spPr bwMode="auto">
          <a:xfrm>
            <a:off x="755576" y="1501899"/>
            <a:ext cx="7920880" cy="40324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buFont typeface="Wingdings" pitchFamily="2" charset="2"/>
              <a:buChar char="ü"/>
              <a:defRPr baseline="0"/>
            </a:lvl1pPr>
          </a:lstStyle>
          <a:p>
            <a:pPr>
              <a:buClr>
                <a:schemeClr val="tx2">
                  <a:lumMod val="50000"/>
                </a:schemeClr>
              </a:buClr>
            </a:pPr>
            <a:r>
              <a:rPr lang="es-ES" dirty="0" err="1" smtClean="0">
                <a:latin typeface="Arial Unicode MS" pitchFamily="34" charset="-128"/>
              </a:rPr>
              <a:t>Ideia</a:t>
            </a:r>
            <a:r>
              <a:rPr lang="es-ES" dirty="0" smtClean="0">
                <a:latin typeface="Arial Unicode MS" pitchFamily="34" charset="-128"/>
              </a:rPr>
              <a:t> </a:t>
            </a:r>
            <a:r>
              <a:rPr lang="es-ES" dirty="0" err="1" smtClean="0">
                <a:latin typeface="Arial Unicode MS" pitchFamily="34" charset="-128"/>
              </a:rPr>
              <a:t>nagusia</a:t>
            </a:r>
            <a:r>
              <a:rPr lang="es-ES" dirty="0" smtClean="0">
                <a:latin typeface="Arial Unicode MS" pitchFamily="34" charset="-128"/>
              </a:rPr>
              <a:t> </a:t>
            </a:r>
            <a:r>
              <a:rPr lang="es-ES" dirty="0">
                <a:latin typeface="Arial Unicode MS" pitchFamily="34" charset="-128"/>
              </a:rPr>
              <a:t>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227140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tx2">
                  <a:lumMod val="50000"/>
                </a:schemeClr>
              </a:buClr>
              <a:buFontTx/>
              <a:buChar char="•"/>
              <a:defRPr/>
            </a:pPr>
            <a:r>
              <a:rPr lang="es-ES" sz="3200" dirty="0" smtClean="0">
                <a:solidFill>
                  <a:srgbClr val="000000"/>
                </a:solidFill>
                <a:latin typeface="Arial Unicode MS" pitchFamily="34" charset="-128"/>
              </a:rPr>
              <a:t>Haga clic para modificar el estilo de texto del patrón</a:t>
            </a:r>
          </a:p>
          <a:p>
            <a:pPr lvl="1">
              <a:spcBef>
                <a:spcPct val="20000"/>
              </a:spcBef>
              <a:buClr>
                <a:schemeClr val="tx2">
                  <a:lumMod val="75000"/>
                </a:schemeClr>
              </a:buClr>
              <a:buFontTx/>
              <a:buChar char="–"/>
              <a:defRPr/>
            </a:pPr>
            <a:r>
              <a:rPr lang="es-ES" sz="2800" dirty="0" smtClean="0">
                <a:solidFill>
                  <a:srgbClr val="000000"/>
                </a:solidFill>
                <a:latin typeface="Arial Unicode MS" pitchFamily="34" charset="-128"/>
              </a:rPr>
              <a:t>Segundo nivel</a:t>
            </a:r>
          </a:p>
          <a:p>
            <a:pPr lvl="2">
              <a:spcBef>
                <a:spcPct val="20000"/>
              </a:spcBef>
              <a:buClr>
                <a:schemeClr val="tx2">
                  <a:lumMod val="50000"/>
                </a:schemeClr>
              </a:buClr>
              <a:buFontTx/>
              <a:buChar char="•"/>
              <a:defRPr/>
            </a:pPr>
            <a:r>
              <a:rPr lang="es-ES" dirty="0" smtClean="0">
                <a:solidFill>
                  <a:srgbClr val="000000"/>
                </a:solidFill>
                <a:latin typeface="Arial Unicode MS" pitchFamily="34" charset="-128"/>
              </a:rPr>
              <a:t>Tercer nivel</a:t>
            </a:r>
          </a:p>
          <a:p>
            <a:pPr lvl="3">
              <a:spcBef>
                <a:spcPct val="20000"/>
              </a:spcBef>
              <a:buClr>
                <a:schemeClr val="tx2">
                  <a:lumMod val="75000"/>
                </a:schemeClr>
              </a:buClr>
              <a:buFontTx/>
              <a:buChar char="–"/>
              <a:defRPr/>
            </a:pPr>
            <a:r>
              <a:rPr lang="es-ES" sz="2000" dirty="0" smtClean="0">
                <a:solidFill>
                  <a:srgbClr val="000000"/>
                </a:solidFill>
                <a:latin typeface="Arial Unicode MS" pitchFamily="34" charset="-128"/>
              </a:rPr>
              <a:t>Cuarto nivel</a:t>
            </a:r>
          </a:p>
          <a:p>
            <a:pPr lvl="4">
              <a:spcBef>
                <a:spcPct val="20000"/>
              </a:spcBef>
              <a:buClr>
                <a:schemeClr val="tx2">
                  <a:lumMod val="75000"/>
                </a:schemeClr>
              </a:buClr>
              <a:buFontTx/>
              <a:buChar char="»"/>
              <a:defRPr/>
            </a:pPr>
            <a:r>
              <a:rPr lang="es-ES" sz="2000" dirty="0" smtClean="0">
                <a:solidFill>
                  <a:srgbClr val="000000"/>
                </a:solidFill>
                <a:latin typeface="Arial Unicode MS" pitchFamily="34" charset="-128"/>
              </a:rPr>
              <a:t>Quinto nivel</a:t>
            </a:r>
          </a:p>
        </p:txBody>
      </p:sp>
      <p:sp>
        <p:nvSpPr>
          <p:cNvPr id="3" name="1 Título"/>
          <p:cNvSpPr txBox="1">
            <a:spLocks/>
          </p:cNvSpPr>
          <p:nvPr userDrawn="1"/>
        </p:nvSpPr>
        <p:spPr bwMode="auto">
          <a:xfrm>
            <a:off x="684213" y="26064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000" dirty="0" smtClean="0">
                <a:solidFill>
                  <a:schemeClr val="tx2"/>
                </a:solidFill>
                <a:latin typeface="Arial Black" pitchFamily="34" charset="0"/>
              </a:rPr>
              <a:t>Haga clic para modificar el estilo de título del patrón</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37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1 Título"/>
          <p:cNvSpPr txBox="1">
            <a:spLocks/>
          </p:cNvSpPr>
          <p:nvPr userDrawn="1"/>
        </p:nvSpPr>
        <p:spPr bwMode="auto">
          <a:xfrm>
            <a:off x="1331913" y="333375"/>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Ideas clave</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447"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a:spcBef>
                <a:spcPct val="20000"/>
              </a:spcBef>
              <a:buClr>
                <a:schemeClr val="tx2">
                  <a:lumMod val="50000"/>
                </a:schemeClr>
              </a:buClr>
              <a:buFont typeface="Wingdings" pitchFamily="2" charset="2"/>
              <a:buChar char="ü"/>
              <a:defRPr/>
            </a:pPr>
            <a:r>
              <a:rPr lang="es-ES" sz="3200" dirty="0" smtClean="0">
                <a:solidFill>
                  <a:srgbClr val="000000"/>
                </a:solidFill>
                <a:latin typeface="Arial Unicode MS" pitchFamily="34" charset="-128"/>
              </a:rPr>
              <a:t>Idea clave</a:t>
            </a:r>
            <a:r>
              <a:rPr lang="es-ES" sz="3200" baseline="0" dirty="0" smtClean="0">
                <a:solidFill>
                  <a:srgbClr val="000000"/>
                </a:solidFill>
                <a:latin typeface="Arial Unicode MS" pitchFamily="34" charset="-128"/>
              </a:rPr>
              <a:t> 1</a:t>
            </a:r>
          </a:p>
          <a:p>
            <a:pPr marL="457200" indent="-457200">
              <a:spcBef>
                <a:spcPct val="20000"/>
              </a:spcBef>
              <a:buClr>
                <a:schemeClr val="tx2">
                  <a:lumMod val="50000"/>
                </a:schemeClr>
              </a:buClr>
              <a:buFont typeface="Wingdings" pitchFamily="2" charset="2"/>
              <a:buChar char="ü"/>
              <a:defRPr/>
            </a:pPr>
            <a:r>
              <a:rPr lang="es-ES" sz="3200" baseline="0" dirty="0" smtClean="0">
                <a:solidFill>
                  <a:srgbClr val="000000"/>
                </a:solidFill>
                <a:latin typeface="Arial Unicode MS" pitchFamily="34" charset="-128"/>
              </a:rPr>
              <a:t>Idea clave 2</a:t>
            </a:r>
          </a:p>
        </p:txBody>
      </p:sp>
    </p:spTree>
    <p:extLst>
      <p:ext uri="{BB962C8B-B14F-4D97-AF65-F5344CB8AC3E}">
        <p14:creationId xmlns:p14="http://schemas.microsoft.com/office/powerpoint/2010/main" val="397126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sz="4000"/>
            </a:lvl1pPr>
          </a:lstStyle>
          <a:p>
            <a:r>
              <a:rPr lang="es-ES" dirty="0" smtClean="0"/>
              <a:t>Haga clic para modificar el estilo de título del patrón</a:t>
            </a:r>
            <a:endParaRPr lang="es-ES" dirty="0"/>
          </a:p>
        </p:txBody>
      </p:sp>
      <p:sp>
        <p:nvSpPr>
          <p:cNvPr id="3"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25AC52FD-2590-418F-B853-56C0691D2CA8}" type="datetimeFigureOut">
              <a:rPr lang="es-ES"/>
              <a:pPr>
                <a:defRPr/>
              </a:pPr>
              <a:t>16/07/2019</a:t>
            </a:fld>
            <a:endParaRPr lang="es-ES"/>
          </a:p>
        </p:txBody>
      </p:sp>
      <p:sp>
        <p:nvSpPr>
          <p:cNvPr id="4"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78D1966-7F7B-4234-99CE-166EF6C5EC51}" type="slidenum">
              <a:rPr lang="es-ES"/>
              <a:pPr>
                <a:defRPr/>
              </a:pPr>
              <a:t>‹Nº›</a:t>
            </a:fld>
            <a:endParaRPr lang="es-ES"/>
          </a:p>
        </p:txBody>
      </p:sp>
    </p:spTree>
    <p:extLst>
      <p:ext uri="{BB962C8B-B14F-4D97-AF65-F5344CB8AC3E}">
        <p14:creationId xmlns:p14="http://schemas.microsoft.com/office/powerpoint/2010/main" val="86235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588B1711-CBEC-4B81-BBD0-B11A6F678385}" type="datetimeFigureOut">
              <a:rPr lang="es-ES"/>
              <a:pPr>
                <a:defRPr/>
              </a:pPr>
              <a:t>16/07/2019</a:t>
            </a:fld>
            <a:endParaRPr lang="es-ES"/>
          </a:p>
        </p:txBody>
      </p:sp>
      <p:sp>
        <p:nvSpPr>
          <p:cNvPr id="3"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A0F827-DEC1-4D10-9BEA-49F4941E463C}" type="slidenum">
              <a:rPr lang="es-ES"/>
              <a:pPr>
                <a:defRPr/>
              </a:pPr>
              <a:t>‹Nº›</a:t>
            </a:fld>
            <a:endParaRPr lang="es-ES"/>
          </a:p>
        </p:txBody>
      </p:sp>
    </p:spTree>
    <p:extLst>
      <p:ext uri="{BB962C8B-B14F-4D97-AF65-F5344CB8AC3E}">
        <p14:creationId xmlns:p14="http://schemas.microsoft.com/office/powerpoint/2010/main" val="280143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5613" y="188640"/>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9" name="8 CuadroTexto"/>
          <p:cNvSpPr txBox="1"/>
          <p:nvPr userDrawn="1"/>
        </p:nvSpPr>
        <p:spPr>
          <a:xfrm>
            <a:off x="611560" y="1484784"/>
            <a:ext cx="7920880" cy="4031873"/>
          </a:xfrm>
          <a:prstGeom prst="rect">
            <a:avLst/>
          </a:prstGeom>
          <a:noFill/>
        </p:spPr>
        <p:txBody>
          <a:bodyPr wrap="square" rtlCol="0">
            <a:spAutoFit/>
          </a:bodyPr>
          <a:lstStyle/>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1</a:t>
            </a:r>
          </a:p>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2</a:t>
            </a: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a:solidFill>
                <a:srgbClr val="000000"/>
              </a:solidFill>
              <a:latin typeface="Arial Unicode MS" pitchFamily="34" charset="-128"/>
              <a:ea typeface="+mn-ea"/>
              <a:cs typeface="+mn-cs"/>
            </a:endParaRPr>
          </a:p>
        </p:txBody>
      </p:sp>
    </p:spTree>
    <p:extLst>
      <p:ext uri="{BB962C8B-B14F-4D97-AF65-F5344CB8AC3E}">
        <p14:creationId xmlns:p14="http://schemas.microsoft.com/office/powerpoint/2010/main" val="311476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8550" y="404664"/>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grpSp>
        <p:nvGrpSpPr>
          <p:cNvPr id="4" name="Group 7"/>
          <p:cNvGrpSpPr>
            <a:grpSpLocks/>
          </p:cNvGrpSpPr>
          <p:nvPr userDrawn="1"/>
        </p:nvGrpSpPr>
        <p:grpSpPr bwMode="auto">
          <a:xfrm>
            <a:off x="5611639" y="2251323"/>
            <a:ext cx="3168650" cy="3065463"/>
            <a:chOff x="3035" y="1570"/>
            <a:chExt cx="2204" cy="2158"/>
          </a:xfrm>
        </p:grpSpPr>
        <p:pic>
          <p:nvPicPr>
            <p:cNvPr id="5" name="Picture 8"/>
            <p:cNvPicPr>
              <a:picLocks noChangeAspect="1" noChangeArrowheads="1"/>
            </p:cNvPicPr>
            <p:nvPr>
              <p:custDataLst>
                <p:tags r:id="rId1"/>
              </p:custDataLst>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9"/>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s-ES" b="1" i="1" smtClean="0">
                  <a:latin typeface="Verdana" pitchFamily="34" charset="0"/>
                </a:rPr>
                <a:t>Eskerrik asko!!</a:t>
              </a:r>
            </a:p>
          </p:txBody>
        </p:sp>
      </p:grpSp>
    </p:spTree>
    <p:extLst>
      <p:ext uri="{BB962C8B-B14F-4D97-AF65-F5344CB8AC3E}">
        <p14:creationId xmlns:p14="http://schemas.microsoft.com/office/powerpoint/2010/main" val="40559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Rectangle 4"/>
          <p:cNvSpPr>
            <a:spLocks noGrp="1" noChangeArrowheads="1"/>
          </p:cNvSpPr>
          <p:nvPr>
            <p:ph type="dt" sz="half" idx="10"/>
            <p:custDataLst>
              <p:tags r:id="rId1"/>
            </p:custDataLst>
          </p:nvPr>
        </p:nvSpPr>
        <p:spPr>
          <a:xfrm>
            <a:off x="457200" y="6356350"/>
            <a:ext cx="2133600" cy="365125"/>
          </a:xfrm>
          <a:prstGeom prst="rect">
            <a:avLst/>
          </a:prstGeom>
        </p:spPr>
        <p:txBody>
          <a:bodyPr/>
          <a:lstStyle>
            <a:lvl1pPr>
              <a:defRPr/>
            </a:lvl1pPr>
          </a:lstStyle>
          <a:p>
            <a:pPr>
              <a:defRPr/>
            </a:pPr>
            <a:endParaRPr lang="es-ES"/>
          </a:p>
        </p:txBody>
      </p:sp>
      <p:sp>
        <p:nvSpPr>
          <p:cNvPr id="4" name="Rectangle 5"/>
          <p:cNvSpPr>
            <a:spLocks noGrp="1" noChangeArrowheads="1"/>
          </p:cNvSpPr>
          <p:nvPr>
            <p:ph type="ftr" sz="quarter" idx="11"/>
            <p:custDataLst>
              <p:tags r:id="rId2"/>
            </p:custDataLst>
          </p:nvPr>
        </p:nvSpPr>
        <p:spPr>
          <a:xfrm>
            <a:off x="3124200" y="6356350"/>
            <a:ext cx="2895600" cy="365125"/>
          </a:xfrm>
          <a:prstGeom prst="rect">
            <a:avLst/>
          </a:prstGeom>
        </p:spPr>
        <p:txBody>
          <a:bodyPr/>
          <a:lstStyle>
            <a:lvl1pPr>
              <a:defRPr/>
            </a:lvl1pPr>
          </a:lstStyle>
          <a:p>
            <a:pPr>
              <a:defRPr/>
            </a:pPr>
            <a:endParaRPr lang="es-ES"/>
          </a:p>
        </p:txBody>
      </p:sp>
      <p:sp>
        <p:nvSpPr>
          <p:cNvPr id="5" name="Rectangle 6"/>
          <p:cNvSpPr>
            <a:spLocks noGrp="1" noChangeArrowheads="1"/>
          </p:cNvSpPr>
          <p:nvPr>
            <p:ph type="sldNum" sz="quarter" idx="12"/>
            <p:custDataLst>
              <p:tags r:id="rId3"/>
            </p:custDataLst>
          </p:nvPr>
        </p:nvSpPr>
        <p:spPr>
          <a:xfrm>
            <a:off x="6553200" y="6356350"/>
            <a:ext cx="2133600" cy="365125"/>
          </a:xfrm>
          <a:prstGeom prst="rect">
            <a:avLst/>
          </a:prstGeom>
        </p:spPr>
        <p:txBody>
          <a:bodyPr/>
          <a:lstStyle>
            <a:lvl1pPr>
              <a:defRPr/>
            </a:lvl1pPr>
          </a:lstStyle>
          <a:p>
            <a:pPr>
              <a:defRPr/>
            </a:pPr>
            <a:fld id="{3AD5B54B-F40E-4440-9BFD-8345DD8E3759}" type="slidenum">
              <a:rPr lang="es-ES"/>
              <a:pPr>
                <a:defRPr/>
              </a:pPr>
              <a:t>‹Nº›</a:t>
            </a:fld>
            <a:endParaRPr lang="es-ES"/>
          </a:p>
        </p:txBody>
      </p:sp>
      <p:sp>
        <p:nvSpPr>
          <p:cNvPr id="6" name="Rectangle 3"/>
          <p:cNvSpPr>
            <a:spLocks noGrp="1" noChangeArrowheads="1"/>
          </p:cNvSpPr>
          <p:nvPr>
            <p:ph idx="4294967295"/>
          </p:nvPr>
        </p:nvSpPr>
        <p:spPr bwMode="auto">
          <a:xfrm>
            <a:off x="611560" y="1484784"/>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dirty="0">
                <a:latin typeface="Arial Unicode MS" pitchFamily="34" charset="-128"/>
              </a:rPr>
              <a:t>Viñeta 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27511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Rectangle 4"/>
          <p:cNvSpPr>
            <a:spLocks noGrp="1" noChangeArrowheads="1"/>
          </p:cNvSpPr>
          <p:nvPr>
            <p:ph type="dt" sz="half" idx="10"/>
            <p:custDataLst>
              <p:tags r:id="rId1"/>
            </p:custDataLst>
          </p:nvPr>
        </p:nvSpPr>
        <p:spPr>
          <a:xfrm>
            <a:off x="457200" y="6356350"/>
            <a:ext cx="2133600" cy="365125"/>
          </a:xfrm>
          <a:prstGeom prst="rect">
            <a:avLst/>
          </a:prstGeom>
        </p:spPr>
        <p:txBody>
          <a:bodyPr/>
          <a:lstStyle>
            <a:lvl1pPr>
              <a:defRPr/>
            </a:lvl1pPr>
          </a:lstStyle>
          <a:p>
            <a:pPr>
              <a:defRPr/>
            </a:pPr>
            <a:endParaRPr lang="es-ES"/>
          </a:p>
        </p:txBody>
      </p:sp>
      <p:sp>
        <p:nvSpPr>
          <p:cNvPr id="4" name="Rectangle 5"/>
          <p:cNvSpPr>
            <a:spLocks noGrp="1" noChangeArrowheads="1"/>
          </p:cNvSpPr>
          <p:nvPr>
            <p:ph type="ftr" sz="quarter" idx="11"/>
            <p:custDataLst>
              <p:tags r:id="rId2"/>
            </p:custDataLst>
          </p:nvPr>
        </p:nvSpPr>
        <p:spPr>
          <a:xfrm>
            <a:off x="3124200" y="6356350"/>
            <a:ext cx="2895600" cy="365125"/>
          </a:xfrm>
          <a:prstGeom prst="rect">
            <a:avLst/>
          </a:prstGeom>
        </p:spPr>
        <p:txBody>
          <a:bodyPr/>
          <a:lstStyle>
            <a:lvl1pPr>
              <a:defRPr/>
            </a:lvl1pPr>
          </a:lstStyle>
          <a:p>
            <a:pPr>
              <a:defRPr/>
            </a:pPr>
            <a:endParaRPr lang="es-ES"/>
          </a:p>
        </p:txBody>
      </p:sp>
      <p:sp>
        <p:nvSpPr>
          <p:cNvPr id="5" name="Rectangle 6"/>
          <p:cNvSpPr>
            <a:spLocks noGrp="1" noChangeArrowheads="1"/>
          </p:cNvSpPr>
          <p:nvPr>
            <p:ph type="sldNum" sz="quarter" idx="12"/>
            <p:custDataLst>
              <p:tags r:id="rId3"/>
            </p:custDataLst>
          </p:nvPr>
        </p:nvSpPr>
        <p:spPr>
          <a:xfrm>
            <a:off x="6553200" y="6356350"/>
            <a:ext cx="2133600" cy="365125"/>
          </a:xfrm>
          <a:prstGeom prst="rect">
            <a:avLst/>
          </a:prstGeom>
        </p:spPr>
        <p:txBody>
          <a:bodyPr/>
          <a:lstStyle>
            <a:lvl1pPr>
              <a:defRPr/>
            </a:lvl1pPr>
          </a:lstStyle>
          <a:p>
            <a:pPr>
              <a:defRPr/>
            </a:pPr>
            <a:fld id="{3AD5B54B-F40E-4440-9BFD-8345DD8E3759}" type="slidenum">
              <a:rPr lang="es-ES"/>
              <a:pPr>
                <a:defRPr/>
              </a:pPr>
              <a:t>‹Nº›</a:t>
            </a:fld>
            <a:endParaRPr lang="es-ES"/>
          </a:p>
        </p:txBody>
      </p:sp>
      <p:sp>
        <p:nvSpPr>
          <p:cNvPr id="6" name="Rectangle 3"/>
          <p:cNvSpPr>
            <a:spLocks noGrp="1" noChangeArrowheads="1"/>
          </p:cNvSpPr>
          <p:nvPr>
            <p:ph idx="4294967295"/>
          </p:nvPr>
        </p:nvSpPr>
        <p:spPr bwMode="auto">
          <a:xfrm>
            <a:off x="611560" y="1484784"/>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dirty="0">
                <a:latin typeface="Arial Unicode MS" pitchFamily="34" charset="-128"/>
              </a:rPr>
              <a:t>Viñeta 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089356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dirty="0" smtClean="0"/>
              <a:t>Titulo de estilo de diapositiva</a:t>
            </a:r>
          </a:p>
        </p:txBody>
      </p:sp>
      <p:pic>
        <p:nvPicPr>
          <p:cNvPr id="1027" name="3B33EDE9-9423-4829-8EB1-3CF2B89F22E2" descr="A0C906B2-1E21-4B76-9682-5B3575CFFF58"/>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9" r:id="rId4"/>
    <p:sldLayoutId id="2147483880" r:id="rId5"/>
    <p:sldLayoutId id="2147483885" r:id="rId6"/>
    <p:sldLayoutId id="2147483887" r:id="rId7"/>
    <p:sldLayoutId id="2147483889" r:id="rId8"/>
    <p:sldLayoutId id="2147483891" r:id="rId9"/>
    <p:sldLayoutId id="2147483892" r:id="rId10"/>
  </p:sldLayoutIdLst>
  <p:txStyles>
    <p:titleStyle>
      <a:lvl1pPr algn="ctr" rtl="0" eaLnBrk="0" fontAlgn="base" hangingPunct="0">
        <a:spcBef>
          <a:spcPct val="0"/>
        </a:spcBef>
        <a:spcAft>
          <a:spcPct val="0"/>
        </a:spcAft>
        <a:defRPr lang="es-ES" sz="4400" kern="1200" dirty="0" smtClean="0">
          <a:solidFill>
            <a:schemeClr val="tx2"/>
          </a:solidFill>
          <a:latin typeface="Arial Black" pitchFamily="34" charset="0"/>
          <a:ea typeface="+mn-ea"/>
          <a:cs typeface="+mn-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s://cima.aemps.es/cima/publico/buscadoravanzado.html"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hyperlink" Target="http://www.euskadi.eus/contenidos/informacion/cevime_infac_2019/es_def/adjuntos/INFAC_Vol_27_3_Excipientes.pdf" TargetMode="Externa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3.png"/><Relationship Id="rId5" Type="http://schemas.openxmlformats.org/officeDocument/2006/relationships/notesSlide" Target="../notesSlides/notesSlide2.xml"/><Relationship Id="rId4"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980728"/>
            <a:ext cx="7920880" cy="3108543"/>
          </a:xfrm>
          <a:prstGeom prst="rect">
            <a:avLst/>
          </a:prstGeom>
          <a:noFill/>
        </p:spPr>
        <p:txBody>
          <a:bodyPr wrap="square" rtlCol="0">
            <a:spAutoFit/>
          </a:bodyPr>
          <a:lstStyle/>
          <a:p>
            <a:pPr algn="ctr"/>
            <a:r>
              <a:rPr lang="es-ES" sz="4000" dirty="0" smtClean="0">
                <a:solidFill>
                  <a:schemeClr val="tx2"/>
                </a:solidFill>
                <a:latin typeface="Arial Black" pitchFamily="34" charset="0"/>
              </a:rPr>
              <a:t>EXCIPIENTES:</a:t>
            </a:r>
          </a:p>
          <a:p>
            <a:pPr algn="ctr"/>
            <a:endParaRPr lang="es-ES" sz="1600" dirty="0" smtClean="0">
              <a:solidFill>
                <a:schemeClr val="tx2"/>
              </a:solidFill>
              <a:latin typeface="Arial Black" pitchFamily="34" charset="0"/>
            </a:endParaRPr>
          </a:p>
          <a:p>
            <a:pPr algn="ctr"/>
            <a:r>
              <a:rPr lang="es-ES" sz="4000" dirty="0" smtClean="0">
                <a:solidFill>
                  <a:schemeClr val="tx2"/>
                </a:solidFill>
                <a:latin typeface="Arial Black" pitchFamily="34" charset="0"/>
              </a:rPr>
              <a:t>¿</a:t>
            </a:r>
            <a:r>
              <a:rPr lang="es-ES" sz="4000" dirty="0">
                <a:solidFill>
                  <a:schemeClr val="tx2"/>
                </a:solidFill>
                <a:latin typeface="Arial Black" pitchFamily="34" charset="0"/>
              </a:rPr>
              <a:t>SUSTANCIAS INERTES? </a:t>
            </a:r>
            <a:endParaRPr lang="es-ES_tradnl" sz="4000" dirty="0">
              <a:solidFill>
                <a:schemeClr val="tx2"/>
              </a:solidFill>
              <a:latin typeface="Arial Black" pitchFamily="34" charset="0"/>
            </a:endParaRPr>
          </a:p>
          <a:p>
            <a:pPr algn="ctr" eaLnBrk="0" hangingPunct="0"/>
            <a:endParaRPr lang="es-ES_tradnl" sz="2000" dirty="0" smtClean="0">
              <a:solidFill>
                <a:schemeClr val="tx2"/>
              </a:solidFill>
              <a:latin typeface="Arial Black" pitchFamily="34" charset="0"/>
            </a:endParaRPr>
          </a:p>
          <a:p>
            <a:pPr algn="ctr" eaLnBrk="0" hangingPunct="0"/>
            <a:endParaRPr lang="es-ES_tradnl" sz="4000" dirty="0" smtClean="0">
              <a:solidFill>
                <a:schemeClr val="tx2"/>
              </a:solidFill>
              <a:latin typeface="Arial Black" pitchFamily="34" charset="0"/>
            </a:endParaRPr>
          </a:p>
          <a:p>
            <a:pPr algn="ctr" eaLnBrk="0" hangingPunct="0"/>
            <a:r>
              <a:rPr lang="es-ES_tradnl" sz="4000" dirty="0" err="1" smtClean="0">
                <a:solidFill>
                  <a:schemeClr val="tx2"/>
                </a:solidFill>
                <a:latin typeface="Arial Black" pitchFamily="34" charset="0"/>
              </a:rPr>
              <a:t>Vol</a:t>
            </a:r>
            <a:r>
              <a:rPr lang="es-ES_tradnl" sz="4000" dirty="0" smtClean="0">
                <a:solidFill>
                  <a:schemeClr val="tx2"/>
                </a:solidFill>
                <a:latin typeface="Arial Black" pitchFamily="34" charset="0"/>
              </a:rPr>
              <a:t> 27, nº3 2019</a:t>
            </a:r>
            <a:endParaRPr lang="es-ES" sz="4000" dirty="0">
              <a:solidFill>
                <a:schemeClr val="tx2"/>
              </a:solidFill>
              <a:latin typeface="Arial Black"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4294967295"/>
          </p:nvPr>
        </p:nvSpPr>
        <p:spPr>
          <a:xfrm>
            <a:off x="215516" y="260648"/>
            <a:ext cx="8712968" cy="504056"/>
          </a:xfrm>
        </p:spPr>
        <p:txBody>
          <a:bodyPr/>
          <a:lstStyle/>
          <a:p>
            <a:pPr marL="0" indent="0">
              <a:buNone/>
            </a:pPr>
            <a:r>
              <a:rPr lang="es-ES" sz="2400" b="1" dirty="0" smtClean="0">
                <a:solidFill>
                  <a:schemeClr val="tx2"/>
                </a:solidFill>
              </a:rPr>
              <a:t>OTROS HIDRATOS DE CARBONO</a:t>
            </a:r>
          </a:p>
        </p:txBody>
      </p:sp>
      <p:sp>
        <p:nvSpPr>
          <p:cNvPr id="2" name="1 CuadroTexto"/>
          <p:cNvSpPr txBox="1"/>
          <p:nvPr/>
        </p:nvSpPr>
        <p:spPr>
          <a:xfrm>
            <a:off x="132948" y="908720"/>
            <a:ext cx="8496944" cy="4247317"/>
          </a:xfrm>
          <a:prstGeom prst="rect">
            <a:avLst/>
          </a:prstGeom>
          <a:noFill/>
        </p:spPr>
        <p:txBody>
          <a:bodyPr wrap="square" rtlCol="0">
            <a:spAutoFit/>
          </a:bodyPr>
          <a:lstStyle/>
          <a:p>
            <a:pPr marL="285750" indent="-285750" algn="just">
              <a:buFont typeface="Arial" panose="020B0604020202020204" pitchFamily="34" charset="0"/>
              <a:buChar char="•"/>
            </a:pPr>
            <a:r>
              <a:rPr lang="es-ES" sz="1800" dirty="0">
                <a:latin typeface="+mn-lt"/>
              </a:rPr>
              <a:t>Varios hidratos de carbono se usan como agentes diluyentes y también por su capacidad edulcorante. </a:t>
            </a:r>
            <a:r>
              <a:rPr lang="es-ES" sz="1800" b="1" dirty="0">
                <a:latin typeface="+mn-lt"/>
              </a:rPr>
              <a:t>El uso de azúcares como excipientes puede plantear problemas tanto en pacientes con trastornos de la digestión, absorción y metabolismo de los glúcidos, como en pacientes con intolerancia hereditaria a fructosa o galactosa, o con problemas de malabsorción de glucosa o galactosa, en los que deben evitarse los medicamentos que contengan estos azúcares</a:t>
            </a:r>
            <a:r>
              <a:rPr lang="es-ES" sz="1800" b="1" baseline="30000" dirty="0">
                <a:latin typeface="+mn-lt"/>
              </a:rPr>
              <a:t>15</a:t>
            </a:r>
            <a:r>
              <a:rPr lang="es-ES" sz="1800" dirty="0">
                <a:latin typeface="+mn-lt"/>
              </a:rPr>
              <a:t>. </a:t>
            </a:r>
            <a:endParaRPr lang="es-ES" sz="1800" dirty="0" smtClean="0">
              <a:latin typeface="+mn-lt"/>
            </a:endParaRPr>
          </a:p>
          <a:p>
            <a:pPr algn="just"/>
            <a:endParaRPr lang="es-ES" sz="1800" dirty="0" smtClean="0">
              <a:latin typeface="+mn-lt"/>
            </a:endParaRPr>
          </a:p>
          <a:p>
            <a:pPr marL="285750" indent="-285750" algn="just">
              <a:buFont typeface="Arial" panose="020B0604020202020204" pitchFamily="34" charset="0"/>
              <a:buChar char="•"/>
            </a:pPr>
            <a:r>
              <a:rPr lang="es-ES" sz="1800" dirty="0" smtClean="0">
                <a:latin typeface="+mn-lt"/>
              </a:rPr>
              <a:t>Además</a:t>
            </a:r>
            <a:r>
              <a:rPr lang="es-ES" sz="1800" dirty="0">
                <a:latin typeface="+mn-lt"/>
              </a:rPr>
              <a:t>, los azúcares pueden favorecer el </a:t>
            </a:r>
            <a:r>
              <a:rPr lang="es-ES" sz="1800" b="1" dirty="0">
                <a:latin typeface="+mn-lt"/>
              </a:rPr>
              <a:t>desarrollo de caries </a:t>
            </a:r>
            <a:r>
              <a:rPr lang="es-ES" sz="1800" dirty="0">
                <a:latin typeface="+mn-lt"/>
              </a:rPr>
              <a:t>(azúcares fermentables) y contribuir a la ingesta total diaria, lo que deberá tenerse en cuenta en caso de pacientes diabéticos o con dietas cetogénicas</a:t>
            </a:r>
            <a:r>
              <a:rPr lang="es-ES" sz="1800" baseline="30000" dirty="0">
                <a:latin typeface="+mn-lt"/>
              </a:rPr>
              <a:t>8,15</a:t>
            </a:r>
            <a:r>
              <a:rPr lang="es-ES" sz="1800" dirty="0">
                <a:latin typeface="+mn-lt"/>
              </a:rPr>
              <a:t>. </a:t>
            </a:r>
            <a:endParaRPr lang="es-ES" sz="1800" dirty="0" smtClean="0">
              <a:latin typeface="+mn-lt"/>
            </a:endParaRPr>
          </a:p>
          <a:p>
            <a:pPr algn="just"/>
            <a:endParaRPr lang="es-ES" sz="1800" dirty="0">
              <a:latin typeface="+mn-lt"/>
            </a:endParaRPr>
          </a:p>
          <a:p>
            <a:pPr marL="285750" indent="-285750" algn="just">
              <a:buFont typeface="Arial" panose="020B0604020202020204" pitchFamily="34" charset="0"/>
              <a:buChar char="•"/>
            </a:pPr>
            <a:r>
              <a:rPr lang="es-ES" sz="1800" b="1" dirty="0">
                <a:latin typeface="+mn-lt"/>
              </a:rPr>
              <a:t>En el caso de los </a:t>
            </a:r>
            <a:r>
              <a:rPr lang="es-ES" sz="1800" b="1" dirty="0" err="1">
                <a:latin typeface="+mn-lt"/>
              </a:rPr>
              <a:t>polioles</a:t>
            </a:r>
            <a:r>
              <a:rPr lang="es-ES" sz="1800" b="1" dirty="0">
                <a:latin typeface="+mn-lt"/>
              </a:rPr>
              <a:t> </a:t>
            </a:r>
            <a:r>
              <a:rPr lang="es-ES" sz="1800" dirty="0">
                <a:latin typeface="+mn-lt"/>
              </a:rPr>
              <a:t>(p. ej. </a:t>
            </a:r>
            <a:r>
              <a:rPr lang="es-ES" sz="1800" dirty="0" err="1">
                <a:latin typeface="+mn-lt"/>
              </a:rPr>
              <a:t>lactitol</a:t>
            </a:r>
            <a:r>
              <a:rPr lang="es-ES" sz="1800" dirty="0">
                <a:latin typeface="+mn-lt"/>
              </a:rPr>
              <a:t>), conviene recordar su </a:t>
            </a:r>
            <a:r>
              <a:rPr lang="es-ES" sz="1800" b="1" dirty="0">
                <a:latin typeface="+mn-lt"/>
              </a:rPr>
              <a:t>posible efecto laxante </a:t>
            </a:r>
            <a:r>
              <a:rPr lang="es-ES" sz="1800" dirty="0">
                <a:latin typeface="+mn-lt"/>
              </a:rPr>
              <a:t>(diarrea osmótica) si se ingieren en exceso. Los medicamentos en sobres, ampollas bebibles o jarabes son los que pueden contener mayores cantidades y, por tanto, los que requieren mayor atención</a:t>
            </a:r>
            <a:r>
              <a:rPr lang="es-ES" sz="1800" baseline="30000" dirty="0">
                <a:latin typeface="+mn-lt"/>
              </a:rPr>
              <a:t>15</a:t>
            </a:r>
            <a:r>
              <a:rPr lang="es-ES" sz="1800" dirty="0">
                <a:latin typeface="+mn-lt"/>
              </a:rPr>
              <a:t>. </a:t>
            </a:r>
          </a:p>
        </p:txBody>
      </p:sp>
      <p:cxnSp>
        <p:nvCxnSpPr>
          <p:cNvPr id="5" name="4 Conector recto"/>
          <p:cNvCxnSpPr/>
          <p:nvPr/>
        </p:nvCxnSpPr>
        <p:spPr>
          <a:xfrm>
            <a:off x="251520" y="764704"/>
            <a:ext cx="828092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413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4294967295"/>
          </p:nvPr>
        </p:nvSpPr>
        <p:spPr>
          <a:xfrm>
            <a:off x="250255" y="188640"/>
            <a:ext cx="8784975" cy="504056"/>
          </a:xfrm>
        </p:spPr>
        <p:txBody>
          <a:bodyPr/>
          <a:lstStyle/>
          <a:p>
            <a:pPr marL="0" indent="0">
              <a:buNone/>
            </a:pPr>
            <a:r>
              <a:rPr lang="es-ES" sz="2400" b="1" dirty="0" smtClean="0">
                <a:solidFill>
                  <a:schemeClr val="tx2"/>
                </a:solidFill>
              </a:rPr>
              <a:t>GLUTEN DEL </a:t>
            </a:r>
            <a:r>
              <a:rPr lang="es-ES" sz="2400" b="1" dirty="0">
                <a:solidFill>
                  <a:schemeClr val="tx2"/>
                </a:solidFill>
              </a:rPr>
              <a:t>ALMIDÓN EN PACIENTES CON </a:t>
            </a:r>
            <a:r>
              <a:rPr lang="es-ES" sz="2400" b="1" dirty="0" smtClean="0">
                <a:solidFill>
                  <a:schemeClr val="tx2"/>
                </a:solidFill>
              </a:rPr>
              <a:t>ENFERMEDAD CELÍACA</a:t>
            </a:r>
            <a:endParaRPr lang="es-ES" sz="2400" b="1" dirty="0">
              <a:solidFill>
                <a:schemeClr val="tx2"/>
              </a:solidFill>
            </a:endParaRPr>
          </a:p>
        </p:txBody>
      </p:sp>
      <p:sp>
        <p:nvSpPr>
          <p:cNvPr id="2" name="1 CuadroTexto"/>
          <p:cNvSpPr txBox="1"/>
          <p:nvPr/>
        </p:nvSpPr>
        <p:spPr>
          <a:xfrm>
            <a:off x="175633" y="980728"/>
            <a:ext cx="8496944" cy="4355038"/>
          </a:xfrm>
          <a:prstGeom prst="rect">
            <a:avLst/>
          </a:prstGeom>
          <a:noFill/>
        </p:spPr>
        <p:txBody>
          <a:bodyPr wrap="square" rtlCol="0">
            <a:spAutoFit/>
          </a:bodyPr>
          <a:lstStyle/>
          <a:p>
            <a:pPr marL="285750" indent="-285750" algn="just">
              <a:buFont typeface="Arial" panose="020B0604020202020204" pitchFamily="34" charset="0"/>
              <a:buChar char="•"/>
            </a:pPr>
            <a:r>
              <a:rPr lang="es-ES" sz="1800" dirty="0" smtClean="0">
                <a:latin typeface="+mn-lt"/>
              </a:rPr>
              <a:t>El </a:t>
            </a:r>
            <a:r>
              <a:rPr lang="es-ES" sz="1800" dirty="0">
                <a:latin typeface="+mn-lt"/>
              </a:rPr>
              <a:t>almidón y sus derivados </a:t>
            </a:r>
            <a:r>
              <a:rPr lang="es-ES" sz="1800" dirty="0" smtClean="0">
                <a:latin typeface="+mn-lt"/>
              </a:rPr>
              <a:t>son excipientes </a:t>
            </a:r>
            <a:r>
              <a:rPr lang="es-ES" sz="1800" dirty="0">
                <a:latin typeface="+mn-lt"/>
              </a:rPr>
              <a:t>muy </a:t>
            </a:r>
            <a:r>
              <a:rPr lang="es-ES" sz="1800" dirty="0" smtClean="0">
                <a:latin typeface="+mn-lt"/>
              </a:rPr>
              <a:t>utilizados </a:t>
            </a:r>
            <a:r>
              <a:rPr lang="es-ES" sz="1800" dirty="0">
                <a:latin typeface="+mn-lt"/>
              </a:rPr>
              <a:t>en la fabricación de medicamentos, lo que puede suponer un riesgo para las personas celíacas en función de la procedencia del almidón. Los almidones más utilizados provienen principalmente del maíz, la patata o el arroz y son libres de gluten. Sin embargo, también pueden derivar de otros cereales como el trigo, la cebada o el centeno, y por lo tanto contener gluten</a:t>
            </a:r>
            <a:r>
              <a:rPr lang="es-ES" sz="1800" baseline="30000" dirty="0">
                <a:latin typeface="+mn-lt"/>
              </a:rPr>
              <a:t>4,16</a:t>
            </a:r>
            <a:r>
              <a:rPr lang="es-ES" sz="1800" dirty="0">
                <a:latin typeface="+mn-lt"/>
              </a:rPr>
              <a:t>. </a:t>
            </a:r>
            <a:endParaRPr lang="es-ES" sz="1800" dirty="0" smtClean="0">
              <a:latin typeface="+mn-lt"/>
            </a:endParaRPr>
          </a:p>
          <a:p>
            <a:pPr algn="just"/>
            <a:endParaRPr lang="es-ES" sz="1100" dirty="0" smtClean="0">
              <a:latin typeface="+mn-lt"/>
            </a:endParaRPr>
          </a:p>
          <a:p>
            <a:pPr marL="285750" indent="-285750" algn="just">
              <a:buFont typeface="Arial" panose="020B0604020202020204" pitchFamily="34" charset="0"/>
              <a:buChar char="•"/>
            </a:pPr>
            <a:r>
              <a:rPr lang="es-ES" sz="1800" dirty="0" smtClean="0">
                <a:latin typeface="+mn-lt"/>
              </a:rPr>
              <a:t>Son </a:t>
            </a:r>
            <a:r>
              <a:rPr lang="es-ES" sz="1800" dirty="0">
                <a:latin typeface="+mn-lt"/>
              </a:rPr>
              <a:t>excipientes de declaración </a:t>
            </a:r>
            <a:r>
              <a:rPr lang="es-ES" sz="1800" dirty="0" smtClean="0">
                <a:latin typeface="+mn-lt"/>
              </a:rPr>
              <a:t>obligatoria (el </a:t>
            </a:r>
            <a:r>
              <a:rPr lang="es-ES" sz="1800" dirty="0">
                <a:latin typeface="+mn-lt"/>
              </a:rPr>
              <a:t>prospecto y la ficha técnica del medicamento deben indicar la planta de la que procede y el contenido en </a:t>
            </a:r>
            <a:r>
              <a:rPr lang="es-ES" sz="1800" dirty="0" smtClean="0">
                <a:latin typeface="+mn-lt"/>
              </a:rPr>
              <a:t>gluten). </a:t>
            </a:r>
            <a:r>
              <a:rPr lang="es-ES" sz="1800" b="1" dirty="0" smtClean="0">
                <a:latin typeface="+mn-lt"/>
              </a:rPr>
              <a:t>Sin </a:t>
            </a:r>
            <a:r>
              <a:rPr lang="es-ES" sz="1800" b="1" dirty="0">
                <a:latin typeface="+mn-lt"/>
              </a:rPr>
              <a:t>embargo, hay que tener en cuenta que el almidón de grado farmacéutico está altamente procesado y contiene poca cantidad de gluten, por lo que es muy poco probable que cause problemas en la enfermedad celíaca</a:t>
            </a:r>
            <a:r>
              <a:rPr lang="es-ES" sz="1800" b="1" baseline="30000" dirty="0">
                <a:latin typeface="+mn-lt"/>
              </a:rPr>
              <a:t>4,</a:t>
            </a:r>
            <a:r>
              <a:rPr lang="es-ES" sz="1800" baseline="30000" dirty="0">
                <a:latin typeface="+mn-lt"/>
              </a:rPr>
              <a:t>9</a:t>
            </a:r>
            <a:r>
              <a:rPr lang="es-ES" sz="1800" dirty="0">
                <a:latin typeface="+mn-lt"/>
              </a:rPr>
              <a:t>. Una situación clínica completamente diferente a la enfermedad celíaca son los casos de alergia al trigo o a otros cereales, en los que estaría totalmente contraindicado su uso</a:t>
            </a:r>
            <a:r>
              <a:rPr lang="es-ES" sz="1800" baseline="30000" dirty="0">
                <a:latin typeface="+mn-lt"/>
              </a:rPr>
              <a:t>16</a:t>
            </a:r>
            <a:r>
              <a:rPr lang="es-ES" sz="1800" dirty="0">
                <a:latin typeface="+mn-lt"/>
              </a:rPr>
              <a:t>.</a:t>
            </a:r>
          </a:p>
          <a:p>
            <a:pPr algn="just"/>
            <a:endParaRPr lang="es-ES" sz="1600" dirty="0">
              <a:latin typeface="+mn-lt"/>
            </a:endParaRPr>
          </a:p>
          <a:p>
            <a:pPr marL="285750" indent="-285750" algn="just">
              <a:buFont typeface="Arial" panose="020B0604020202020204" pitchFamily="34" charset="0"/>
              <a:buChar char="•"/>
            </a:pPr>
            <a:endParaRPr lang="es-ES" sz="1600" dirty="0">
              <a:latin typeface="+mn-lt"/>
            </a:endParaRPr>
          </a:p>
        </p:txBody>
      </p:sp>
      <p:cxnSp>
        <p:nvCxnSpPr>
          <p:cNvPr id="8" name="7 Conector recto"/>
          <p:cNvCxnSpPr/>
          <p:nvPr/>
        </p:nvCxnSpPr>
        <p:spPr>
          <a:xfrm>
            <a:off x="283645" y="692696"/>
            <a:ext cx="8536827"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0010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4294967295"/>
          </p:nvPr>
        </p:nvSpPr>
        <p:spPr>
          <a:xfrm>
            <a:off x="179512" y="188640"/>
            <a:ext cx="8712968" cy="432048"/>
          </a:xfrm>
        </p:spPr>
        <p:txBody>
          <a:bodyPr/>
          <a:lstStyle/>
          <a:p>
            <a:pPr marL="0" indent="0">
              <a:buNone/>
            </a:pPr>
            <a:r>
              <a:rPr lang="es-ES" sz="2400" b="1" dirty="0" smtClean="0">
                <a:solidFill>
                  <a:schemeClr val="tx2"/>
                </a:solidFill>
              </a:rPr>
              <a:t>GLUTEN DEL </a:t>
            </a:r>
            <a:r>
              <a:rPr lang="es-ES" sz="2400" b="1" dirty="0">
                <a:solidFill>
                  <a:schemeClr val="tx2"/>
                </a:solidFill>
              </a:rPr>
              <a:t>ALMIDÓN EN PACIENTES CON </a:t>
            </a:r>
            <a:r>
              <a:rPr lang="es-ES" sz="2400" b="1" dirty="0" smtClean="0">
                <a:solidFill>
                  <a:schemeClr val="tx2"/>
                </a:solidFill>
              </a:rPr>
              <a:t>ENFERMEDAD CELÍACA</a:t>
            </a:r>
            <a:endParaRPr lang="es-ES" sz="2400" b="1" dirty="0">
              <a:solidFill>
                <a:schemeClr val="tx2"/>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052736"/>
            <a:ext cx="8777908" cy="3815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8 Conector recto"/>
          <p:cNvCxnSpPr/>
          <p:nvPr/>
        </p:nvCxnSpPr>
        <p:spPr>
          <a:xfrm>
            <a:off x="283645" y="692696"/>
            <a:ext cx="8536827"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601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4294967295"/>
          </p:nvPr>
        </p:nvSpPr>
        <p:spPr>
          <a:xfrm>
            <a:off x="168583" y="181931"/>
            <a:ext cx="8712968" cy="438757"/>
          </a:xfrm>
        </p:spPr>
        <p:txBody>
          <a:bodyPr/>
          <a:lstStyle/>
          <a:p>
            <a:pPr marL="0" indent="0">
              <a:buNone/>
            </a:pPr>
            <a:r>
              <a:rPr lang="es-ES" sz="2400" b="1" dirty="0" smtClean="0">
                <a:solidFill>
                  <a:schemeClr val="tx2"/>
                </a:solidFill>
              </a:rPr>
              <a:t>SODIO EN PACIENTES CON ENFERMEDAD CARDIACA Y RENAL</a:t>
            </a:r>
            <a:endParaRPr lang="es-ES" sz="2400" b="1" dirty="0">
              <a:solidFill>
                <a:schemeClr val="tx2"/>
              </a:solidFill>
            </a:endParaRPr>
          </a:p>
        </p:txBody>
      </p:sp>
      <p:sp>
        <p:nvSpPr>
          <p:cNvPr id="2" name="1 CuadroTexto"/>
          <p:cNvSpPr txBox="1"/>
          <p:nvPr/>
        </p:nvSpPr>
        <p:spPr>
          <a:xfrm>
            <a:off x="107504" y="1052736"/>
            <a:ext cx="8496944" cy="4031873"/>
          </a:xfrm>
          <a:prstGeom prst="rect">
            <a:avLst/>
          </a:prstGeom>
          <a:noFill/>
        </p:spPr>
        <p:txBody>
          <a:bodyPr wrap="square" rtlCol="0">
            <a:spAutoFit/>
          </a:bodyPr>
          <a:lstStyle/>
          <a:p>
            <a:pPr marL="285750" indent="-285750" algn="just">
              <a:buFont typeface="Arial" panose="020B0604020202020204" pitchFamily="34" charset="0"/>
              <a:buChar char="•"/>
            </a:pPr>
            <a:r>
              <a:rPr lang="es-ES" sz="1800" dirty="0">
                <a:latin typeface="+mn-lt"/>
              </a:rPr>
              <a:t>Algunos medicamentos pueden contener cantidades importantes de sodio como excipiente en su formulación, especialmente las formas farmacéuticas efervescentes, que pueden alcanzar hasta 500 mg (0,5 g) de sodio por dosis. </a:t>
            </a:r>
            <a:endParaRPr lang="es-ES" sz="1800" dirty="0" smtClean="0">
              <a:latin typeface="+mn-lt"/>
            </a:endParaRPr>
          </a:p>
          <a:p>
            <a:pPr algn="just"/>
            <a:endParaRPr lang="es-ES" sz="1100" dirty="0" smtClean="0">
              <a:latin typeface="+mn-lt"/>
            </a:endParaRPr>
          </a:p>
          <a:p>
            <a:pPr marL="285750" indent="-285750" algn="just">
              <a:buFont typeface="Arial" panose="020B0604020202020204" pitchFamily="34" charset="0"/>
              <a:buChar char="•"/>
            </a:pPr>
            <a:r>
              <a:rPr lang="es-ES" sz="1800" dirty="0" smtClean="0">
                <a:latin typeface="+mn-lt"/>
              </a:rPr>
              <a:t>El </a:t>
            </a:r>
            <a:r>
              <a:rPr lang="es-ES" sz="1800" dirty="0">
                <a:latin typeface="+mn-lt"/>
              </a:rPr>
              <a:t>sodio es un excipiente de declaración obligatoria, por lo en que el prospecto y ficha técnica debe aparecer la cantidad de sodio que contiene el medicamento</a:t>
            </a:r>
            <a:r>
              <a:rPr lang="es-ES" sz="1800" baseline="30000" dirty="0">
                <a:latin typeface="+mn-lt"/>
              </a:rPr>
              <a:t>17</a:t>
            </a:r>
            <a:r>
              <a:rPr lang="es-ES" sz="1800" dirty="0" smtClean="0">
                <a:latin typeface="+mn-lt"/>
              </a:rPr>
              <a:t>.</a:t>
            </a:r>
          </a:p>
          <a:p>
            <a:pPr algn="just"/>
            <a:endParaRPr lang="es-ES" sz="1100" dirty="0">
              <a:latin typeface="+mn-lt"/>
            </a:endParaRPr>
          </a:p>
          <a:p>
            <a:pPr marL="285750" indent="-285750" algn="just">
              <a:buFont typeface="Arial" panose="020B0604020202020204" pitchFamily="34" charset="0"/>
              <a:buChar char="•"/>
            </a:pPr>
            <a:r>
              <a:rPr lang="es-ES" sz="1800" dirty="0">
                <a:latin typeface="+mn-lt"/>
              </a:rPr>
              <a:t>La </a:t>
            </a:r>
            <a:r>
              <a:rPr lang="es-ES" sz="1800" dirty="0" smtClean="0">
                <a:latin typeface="+mn-lt"/>
              </a:rPr>
              <a:t>OMS </a:t>
            </a:r>
            <a:r>
              <a:rPr lang="es-ES" sz="1800" dirty="0">
                <a:latin typeface="+mn-lt"/>
              </a:rPr>
              <a:t>recomienda que los adultos sanos no excedan los 5 g de sal (cloruro sódico) por día o, lo que es lo mismo, 2 g de sodio diario. </a:t>
            </a:r>
            <a:r>
              <a:rPr lang="es-ES" sz="1800" b="1" dirty="0">
                <a:latin typeface="+mn-lt"/>
              </a:rPr>
              <a:t>En pacientes hipertensos, con insuficiencia renal o insuficiencia cardíaca,</a:t>
            </a:r>
            <a:r>
              <a:rPr lang="es-ES" sz="1800" dirty="0">
                <a:latin typeface="+mn-lt"/>
              </a:rPr>
              <a:t> los límites son mucho más estrictos, por lo que en el caso de medicamentos crónicos, </a:t>
            </a:r>
            <a:r>
              <a:rPr lang="es-ES" sz="1800" b="1" dirty="0">
                <a:latin typeface="+mn-lt"/>
              </a:rPr>
              <a:t>es aconsejable tener en cuenta la cantidad de sodio y evitar el uso de formulaciones farmacéuticas efervescentes</a:t>
            </a:r>
            <a:r>
              <a:rPr lang="es-ES" sz="1800" dirty="0">
                <a:latin typeface="+mn-lt"/>
              </a:rPr>
              <a:t> (comprimidos y granulados efervescentes), especialmente en estos pacientes. En caso de problemas de deglución, se recomiendan las presentaciones </a:t>
            </a:r>
            <a:r>
              <a:rPr lang="es-ES" sz="1800" dirty="0" err="1">
                <a:latin typeface="+mn-lt"/>
              </a:rPr>
              <a:t>bucodispersables</a:t>
            </a:r>
            <a:r>
              <a:rPr lang="es-ES" sz="1800" dirty="0">
                <a:latin typeface="+mn-lt"/>
              </a:rPr>
              <a:t> y granuladas (no efervescentes)</a:t>
            </a:r>
            <a:r>
              <a:rPr lang="es-ES" sz="1800" baseline="30000" dirty="0">
                <a:latin typeface="+mn-lt"/>
              </a:rPr>
              <a:t>17</a:t>
            </a:r>
            <a:r>
              <a:rPr lang="es-ES" sz="1800" dirty="0">
                <a:latin typeface="+mn-lt"/>
              </a:rPr>
              <a:t>.</a:t>
            </a:r>
          </a:p>
        </p:txBody>
      </p:sp>
      <p:cxnSp>
        <p:nvCxnSpPr>
          <p:cNvPr id="7" name="6 Conector recto"/>
          <p:cNvCxnSpPr/>
          <p:nvPr/>
        </p:nvCxnSpPr>
        <p:spPr>
          <a:xfrm>
            <a:off x="215516" y="692696"/>
            <a:ext cx="8172908"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5005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4294967295"/>
          </p:nvPr>
        </p:nvSpPr>
        <p:spPr>
          <a:xfrm>
            <a:off x="179512" y="188640"/>
            <a:ext cx="8712968" cy="504056"/>
          </a:xfrm>
        </p:spPr>
        <p:txBody>
          <a:bodyPr/>
          <a:lstStyle/>
          <a:p>
            <a:pPr marL="0" indent="0">
              <a:buNone/>
            </a:pPr>
            <a:r>
              <a:rPr lang="es-ES" sz="2400" b="1" dirty="0" smtClean="0">
                <a:solidFill>
                  <a:schemeClr val="tx2"/>
                </a:solidFill>
              </a:rPr>
              <a:t>VACUNAS </a:t>
            </a:r>
            <a:r>
              <a:rPr lang="es-ES" sz="2400" b="1" dirty="0">
                <a:solidFill>
                  <a:schemeClr val="tx2"/>
                </a:solidFill>
              </a:rPr>
              <a:t>Y ALERGIA A LAS PROTEÍNAS DEL HUEVO</a:t>
            </a:r>
          </a:p>
        </p:txBody>
      </p:sp>
      <p:sp>
        <p:nvSpPr>
          <p:cNvPr id="2" name="1 CuadroTexto"/>
          <p:cNvSpPr txBox="1"/>
          <p:nvPr/>
        </p:nvSpPr>
        <p:spPr>
          <a:xfrm>
            <a:off x="142361" y="980728"/>
            <a:ext cx="8496944" cy="4278094"/>
          </a:xfrm>
          <a:prstGeom prst="rect">
            <a:avLst/>
          </a:prstGeom>
          <a:noFill/>
        </p:spPr>
        <p:txBody>
          <a:bodyPr wrap="square" rtlCol="0">
            <a:spAutoFit/>
          </a:bodyPr>
          <a:lstStyle/>
          <a:p>
            <a:pPr marL="285750" indent="-285750" algn="just">
              <a:buFont typeface="Arial" panose="020B0604020202020204" pitchFamily="34" charset="0"/>
              <a:buChar char="•"/>
            </a:pPr>
            <a:r>
              <a:rPr lang="es-ES" sz="1600" dirty="0">
                <a:latin typeface="+mn-lt"/>
              </a:rPr>
              <a:t>Aunque el huevo no se considera propiamente un excipiente para la formulación de las vacunas, se trata de un material residual del proceso de cultivo de los virus necesarios para obtenerlas. El huevo es una causa habitual de reacciones alérgicas en niños y </a:t>
            </a:r>
            <a:r>
              <a:rPr lang="es-ES" sz="1600" dirty="0" smtClean="0">
                <a:latin typeface="+mn-lt"/>
              </a:rPr>
              <a:t>adolescentes</a:t>
            </a:r>
            <a:r>
              <a:rPr lang="es-ES" sz="1600" baseline="30000" dirty="0" smtClean="0">
                <a:latin typeface="+mn-lt"/>
              </a:rPr>
              <a:t>4</a:t>
            </a:r>
            <a:r>
              <a:rPr lang="es-ES" sz="1600" dirty="0">
                <a:latin typeface="+mn-lt"/>
              </a:rPr>
              <a:t>.</a:t>
            </a:r>
          </a:p>
          <a:p>
            <a:pPr algn="just"/>
            <a:endParaRPr lang="es-ES" sz="1600" dirty="0">
              <a:latin typeface="+mn-lt"/>
            </a:endParaRPr>
          </a:p>
          <a:p>
            <a:pPr marL="285750" indent="-285750" algn="just">
              <a:buFont typeface="Arial" panose="020B0604020202020204" pitchFamily="34" charset="0"/>
              <a:buChar char="•"/>
            </a:pPr>
            <a:r>
              <a:rPr lang="es-ES" sz="1600" dirty="0">
                <a:latin typeface="+mn-lt"/>
              </a:rPr>
              <a:t>La </a:t>
            </a:r>
            <a:r>
              <a:rPr lang="es-ES" sz="1600" b="1" u="sng" dirty="0">
                <a:latin typeface="+mn-lt"/>
              </a:rPr>
              <a:t>vacuna triple vírica </a:t>
            </a:r>
            <a:r>
              <a:rPr lang="es-ES" sz="1600" dirty="0" smtClean="0">
                <a:latin typeface="+mn-lt"/>
              </a:rPr>
              <a:t>tiene </a:t>
            </a:r>
            <a:r>
              <a:rPr lang="es-ES" sz="1600" dirty="0">
                <a:latin typeface="+mn-lt"/>
              </a:rPr>
              <a:t>componentes preparados en cultivos celulares de embrión de pollo. Sin embargo, </a:t>
            </a:r>
            <a:r>
              <a:rPr lang="es-ES" sz="1600" b="1" dirty="0">
                <a:latin typeface="+mn-lt"/>
              </a:rPr>
              <a:t>se puede administrar sin problemas a personas alérgicas al huevo, salvo antecedentes de reacción anafiláctica grave</a:t>
            </a:r>
            <a:r>
              <a:rPr lang="es-ES" sz="1600" baseline="30000" dirty="0">
                <a:latin typeface="+mn-lt"/>
              </a:rPr>
              <a:t>18</a:t>
            </a:r>
            <a:r>
              <a:rPr lang="es-ES" sz="1600" dirty="0" smtClean="0">
                <a:latin typeface="+mn-lt"/>
              </a:rPr>
              <a:t>.</a:t>
            </a:r>
          </a:p>
          <a:p>
            <a:pPr algn="just"/>
            <a:endParaRPr lang="es-ES" sz="1600" dirty="0" smtClean="0">
              <a:latin typeface="+mn-lt"/>
            </a:endParaRPr>
          </a:p>
          <a:p>
            <a:pPr marL="285750" indent="-285750" algn="just">
              <a:buFont typeface="Arial" panose="020B0604020202020204" pitchFamily="34" charset="0"/>
              <a:buChar char="•"/>
            </a:pPr>
            <a:r>
              <a:rPr lang="es-ES" sz="1600" dirty="0">
                <a:latin typeface="+mn-lt"/>
              </a:rPr>
              <a:t>La mayoría de </a:t>
            </a:r>
            <a:r>
              <a:rPr lang="es-ES" sz="1600" b="1" u="sng" dirty="0">
                <a:latin typeface="+mn-lt"/>
              </a:rPr>
              <a:t>vacunas de la gripe </a:t>
            </a:r>
            <a:r>
              <a:rPr lang="es-ES" sz="1600" dirty="0">
                <a:latin typeface="+mn-lt"/>
              </a:rPr>
              <a:t>se cultivan en embriones de pollo y pueden contener proteínas derivadas del </a:t>
            </a:r>
            <a:r>
              <a:rPr lang="es-ES" sz="1600" dirty="0" smtClean="0">
                <a:latin typeface="+mn-lt"/>
              </a:rPr>
              <a:t>huevo. </a:t>
            </a:r>
            <a:r>
              <a:rPr lang="es-ES" sz="1600" b="1" dirty="0">
                <a:latin typeface="+mn-lt"/>
              </a:rPr>
              <a:t>La alergia al huevo con manifestaciones clínicas leves no contraindica la vacunación </a:t>
            </a:r>
            <a:r>
              <a:rPr lang="es-ES" sz="1600" b="1" dirty="0" smtClean="0">
                <a:latin typeface="+mn-lt"/>
              </a:rPr>
              <a:t>antigripal</a:t>
            </a:r>
            <a:r>
              <a:rPr lang="es-ES" sz="1600" dirty="0" smtClean="0">
                <a:latin typeface="+mn-lt"/>
              </a:rPr>
              <a:t>. Sólo </a:t>
            </a:r>
            <a:r>
              <a:rPr lang="es-ES" sz="1600" dirty="0">
                <a:latin typeface="+mn-lt"/>
              </a:rPr>
              <a:t>se establece una </a:t>
            </a:r>
            <a:r>
              <a:rPr lang="es-ES" sz="1600" b="1" dirty="0">
                <a:latin typeface="+mn-lt"/>
              </a:rPr>
              <a:t>contraindicación absoluta para la vacunación cuando existe antecedente de reacción anafiláctica tras una dosis previa de vacuna antigripal</a:t>
            </a:r>
            <a:r>
              <a:rPr lang="es-ES" sz="1600" baseline="30000" dirty="0">
                <a:latin typeface="+mn-lt"/>
              </a:rPr>
              <a:t>18</a:t>
            </a:r>
            <a:r>
              <a:rPr lang="es-ES" sz="1600" dirty="0" smtClean="0">
                <a:latin typeface="+mn-lt"/>
              </a:rPr>
              <a:t>.</a:t>
            </a:r>
          </a:p>
          <a:p>
            <a:pPr algn="just"/>
            <a:endParaRPr lang="es-ES" sz="1600" dirty="0" smtClean="0">
              <a:latin typeface="+mn-lt"/>
            </a:endParaRPr>
          </a:p>
          <a:p>
            <a:pPr marL="285750" indent="-285750" algn="just">
              <a:buFont typeface="Arial" panose="020B0604020202020204" pitchFamily="34" charset="0"/>
              <a:buChar char="•"/>
            </a:pPr>
            <a:r>
              <a:rPr lang="es-ES" sz="1600" dirty="0">
                <a:latin typeface="+mn-lt"/>
              </a:rPr>
              <a:t>La </a:t>
            </a:r>
            <a:r>
              <a:rPr lang="es-ES" sz="1600" b="1" u="sng" dirty="0">
                <a:latin typeface="+mn-lt"/>
              </a:rPr>
              <a:t>vacuna de la fiebre amarilla </a:t>
            </a:r>
            <a:r>
              <a:rPr lang="es-ES" sz="1600" dirty="0">
                <a:latin typeface="+mn-lt"/>
              </a:rPr>
              <a:t>se cultiva en embriones de pollo y puede contener cantidades significativas de proteína de huevo; por tanto, </a:t>
            </a:r>
            <a:r>
              <a:rPr lang="es-ES" sz="1600" b="1" dirty="0">
                <a:latin typeface="+mn-lt"/>
              </a:rPr>
              <a:t>no debe administrarse a individuos con una reacción anafiláctica al huevo previa</a:t>
            </a:r>
            <a:r>
              <a:rPr lang="es-ES" sz="1600" b="1" baseline="30000" dirty="0">
                <a:latin typeface="+mn-lt"/>
              </a:rPr>
              <a:t>4</a:t>
            </a:r>
            <a:r>
              <a:rPr lang="es-ES" sz="1600" b="1" dirty="0" smtClean="0">
                <a:latin typeface="+mn-lt"/>
              </a:rPr>
              <a:t>.</a:t>
            </a:r>
            <a:endParaRPr lang="es-ES" sz="1600" b="1" dirty="0">
              <a:latin typeface="+mn-lt"/>
            </a:endParaRPr>
          </a:p>
        </p:txBody>
      </p:sp>
      <p:cxnSp>
        <p:nvCxnSpPr>
          <p:cNvPr id="7" name="6 Conector recto"/>
          <p:cNvCxnSpPr/>
          <p:nvPr/>
        </p:nvCxnSpPr>
        <p:spPr>
          <a:xfrm>
            <a:off x="179512" y="692696"/>
            <a:ext cx="8496944"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766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4294967295"/>
          </p:nvPr>
        </p:nvSpPr>
        <p:spPr>
          <a:xfrm>
            <a:off x="127470" y="116632"/>
            <a:ext cx="8712968" cy="504056"/>
          </a:xfrm>
        </p:spPr>
        <p:txBody>
          <a:bodyPr/>
          <a:lstStyle/>
          <a:p>
            <a:pPr marL="0" indent="0">
              <a:buNone/>
            </a:pPr>
            <a:r>
              <a:rPr lang="es-ES" sz="2400" b="1" dirty="0" smtClean="0">
                <a:solidFill>
                  <a:schemeClr val="tx2"/>
                </a:solidFill>
              </a:rPr>
              <a:t>VACUNAS </a:t>
            </a:r>
            <a:r>
              <a:rPr lang="es-ES" sz="2400" b="1" dirty="0">
                <a:solidFill>
                  <a:schemeClr val="tx2"/>
                </a:solidFill>
              </a:rPr>
              <a:t>Y ALERGIA A LAS PROTEÍNAS DEL HUEVO</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952789"/>
            <a:ext cx="7488831" cy="4437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6 Conector recto"/>
          <p:cNvCxnSpPr/>
          <p:nvPr/>
        </p:nvCxnSpPr>
        <p:spPr>
          <a:xfrm>
            <a:off x="107504" y="620688"/>
            <a:ext cx="864096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077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4294967295"/>
          </p:nvPr>
        </p:nvSpPr>
        <p:spPr>
          <a:xfrm>
            <a:off x="209224" y="116632"/>
            <a:ext cx="8244408" cy="504056"/>
          </a:xfrm>
        </p:spPr>
        <p:txBody>
          <a:bodyPr/>
          <a:lstStyle/>
          <a:p>
            <a:pPr marL="0" indent="0">
              <a:buNone/>
            </a:pPr>
            <a:r>
              <a:rPr lang="es-ES" sz="2400" b="1" dirty="0" smtClean="0">
                <a:solidFill>
                  <a:schemeClr val="tx2"/>
                </a:solidFill>
              </a:rPr>
              <a:t>OTROS </a:t>
            </a:r>
            <a:r>
              <a:rPr lang="es-ES" sz="2400" b="1" dirty="0">
                <a:solidFill>
                  <a:schemeClr val="tx2"/>
                </a:solidFill>
              </a:rPr>
              <a:t>EXCIPIENTES EN VACUNAS </a:t>
            </a:r>
          </a:p>
        </p:txBody>
      </p:sp>
      <p:sp>
        <p:nvSpPr>
          <p:cNvPr id="2" name="1 CuadroTexto"/>
          <p:cNvSpPr txBox="1"/>
          <p:nvPr/>
        </p:nvSpPr>
        <p:spPr>
          <a:xfrm>
            <a:off x="107504" y="825358"/>
            <a:ext cx="8496944" cy="2031325"/>
          </a:xfrm>
          <a:prstGeom prst="rect">
            <a:avLst/>
          </a:prstGeom>
          <a:noFill/>
        </p:spPr>
        <p:txBody>
          <a:bodyPr wrap="square" rtlCol="0">
            <a:spAutoFit/>
          </a:bodyPr>
          <a:lstStyle/>
          <a:p>
            <a:pPr marL="285750" indent="-285750" algn="just">
              <a:buFont typeface="Arial" panose="020B0604020202020204" pitchFamily="34" charset="0"/>
              <a:buChar char="•"/>
            </a:pPr>
            <a:r>
              <a:rPr lang="es-ES" sz="1800" dirty="0">
                <a:latin typeface="+mn-lt"/>
              </a:rPr>
              <a:t>Adicionalmente, algunas vacunas pueden contener trazas de antibióticos en su composición (</a:t>
            </a:r>
            <a:r>
              <a:rPr lang="es-ES" sz="1800" dirty="0" err="1">
                <a:latin typeface="+mn-lt"/>
              </a:rPr>
              <a:t>neomicina</a:t>
            </a:r>
            <a:r>
              <a:rPr lang="es-ES" sz="1800" dirty="0">
                <a:latin typeface="+mn-lt"/>
              </a:rPr>
              <a:t>, </a:t>
            </a:r>
            <a:r>
              <a:rPr lang="es-ES" sz="1800" dirty="0" err="1">
                <a:latin typeface="+mn-lt"/>
              </a:rPr>
              <a:t>gentamicina</a:t>
            </a:r>
            <a:r>
              <a:rPr lang="es-ES" sz="1800" dirty="0">
                <a:latin typeface="+mn-lt"/>
              </a:rPr>
              <a:t>, </a:t>
            </a:r>
            <a:r>
              <a:rPr lang="es-ES" sz="1800" dirty="0" err="1">
                <a:latin typeface="+mn-lt"/>
              </a:rPr>
              <a:t>polimixina</a:t>
            </a:r>
            <a:r>
              <a:rPr lang="es-ES" sz="1800" dirty="0">
                <a:latin typeface="+mn-lt"/>
              </a:rPr>
              <a:t> B o </a:t>
            </a:r>
            <a:r>
              <a:rPr lang="es-ES" sz="1800" dirty="0" err="1">
                <a:latin typeface="+mn-lt"/>
              </a:rPr>
              <a:t>kanamicina</a:t>
            </a:r>
            <a:r>
              <a:rPr lang="es-ES" sz="1800" dirty="0">
                <a:latin typeface="+mn-lt"/>
              </a:rPr>
              <a:t>), utilizados para evitar la contaminación bacteriana durante su fabricación. Estas vacunas no se deben administrar a personas que hayan experimentado reacciones anafilácticas confirmadas a cualquiera de estos componentes sin una evaluación previa por parte de un especialista en Alergología. Sin embargo, las reacciones locales, tipo dermatitis de contacto, no contraindican la administración de estas vacunas</a:t>
            </a:r>
            <a:r>
              <a:rPr lang="es-ES" sz="1800" baseline="30000" dirty="0">
                <a:latin typeface="+mn-lt"/>
              </a:rPr>
              <a:t>19,20</a:t>
            </a:r>
            <a:r>
              <a:rPr lang="es-ES" sz="1800" dirty="0" smtClean="0">
                <a:latin typeface="+mn-lt"/>
              </a:rPr>
              <a:t>.</a:t>
            </a:r>
            <a:endParaRPr lang="es-ES" sz="1800" dirty="0">
              <a:latin typeface="+mn-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68960"/>
            <a:ext cx="8617396" cy="2012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6 Conector recto"/>
          <p:cNvCxnSpPr/>
          <p:nvPr/>
        </p:nvCxnSpPr>
        <p:spPr>
          <a:xfrm>
            <a:off x="107504" y="620688"/>
            <a:ext cx="8496944"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8283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413792"/>
            <a:ext cx="9144000" cy="1070992"/>
          </a:xfrm>
        </p:spPr>
        <p:txBody>
          <a:bodyPr/>
          <a:lstStyle/>
          <a:p>
            <a:r>
              <a:rPr lang="es-ES" sz="3400" b="1" dirty="0" smtClean="0"/>
              <a:t>DÓNDE ENCONTRAR </a:t>
            </a:r>
            <a:r>
              <a:rPr lang="es-ES" sz="3400" b="1" dirty="0"/>
              <a:t>INFORMACIÓN SOBRE EXCIPIENTES</a:t>
            </a:r>
            <a:r>
              <a:rPr lang="es-ES" sz="3400" dirty="0" smtClean="0"/>
              <a:t> EXCIPIENTES </a:t>
            </a:r>
            <a:r>
              <a:rPr lang="es-ES" dirty="0"/>
              <a:t>	</a:t>
            </a:r>
          </a:p>
        </p:txBody>
      </p:sp>
      <p:sp>
        <p:nvSpPr>
          <p:cNvPr id="5" name="2 Marcador de contenido"/>
          <p:cNvSpPr>
            <a:spLocks noGrp="1"/>
          </p:cNvSpPr>
          <p:nvPr>
            <p:ph idx="4294967295"/>
          </p:nvPr>
        </p:nvSpPr>
        <p:spPr>
          <a:xfrm>
            <a:off x="251520" y="1484784"/>
            <a:ext cx="8424936" cy="3672408"/>
          </a:xfrm>
          <a:prstGeom prst="rect">
            <a:avLst/>
          </a:prstGeom>
        </p:spPr>
        <p:txBody>
          <a:bodyPr/>
          <a:lstStyle/>
          <a:p>
            <a:pPr algn="just"/>
            <a:r>
              <a:rPr lang="es-ES" sz="1800" dirty="0" smtClean="0"/>
              <a:t>El </a:t>
            </a:r>
            <a:r>
              <a:rPr lang="es-ES" sz="1800" dirty="0"/>
              <a:t>Centro de Información Online de Medicamentos de la AEMPS (CIMA) es una aplicación web que, desde el año 2016, pone a disposición de los usuarios una herramienta consistente en un </a:t>
            </a:r>
            <a:r>
              <a:rPr lang="es-ES" sz="1800" b="1" dirty="0"/>
              <a:t>buscador avanzado por ficha técnica</a:t>
            </a:r>
            <a:r>
              <a:rPr lang="es-ES" sz="1800" dirty="0"/>
              <a:t>: </a:t>
            </a:r>
            <a:endParaRPr lang="es-ES" sz="1800" dirty="0" smtClean="0"/>
          </a:p>
          <a:p>
            <a:pPr marL="0" indent="0" algn="just">
              <a:buNone/>
            </a:pPr>
            <a:endParaRPr lang="es-ES" sz="1100" dirty="0" smtClean="0"/>
          </a:p>
          <a:p>
            <a:pPr marL="0" indent="0">
              <a:buNone/>
            </a:pPr>
            <a:r>
              <a:rPr lang="es-ES" sz="1600" dirty="0" smtClean="0"/>
              <a:t>	</a:t>
            </a:r>
            <a:r>
              <a:rPr lang="es-ES" sz="2000" dirty="0" smtClean="0">
                <a:hlinkClick r:id="rId2"/>
              </a:rPr>
              <a:t>https</a:t>
            </a:r>
            <a:r>
              <a:rPr lang="es-ES" sz="2000" dirty="0">
                <a:hlinkClick r:id="rId2"/>
              </a:rPr>
              <a:t>://</a:t>
            </a:r>
            <a:r>
              <a:rPr lang="es-ES" sz="2000" dirty="0" smtClean="0">
                <a:hlinkClick r:id="rId2"/>
              </a:rPr>
              <a:t>cima.aemps.es/cima/publico/buscadoravanzado.html</a:t>
            </a:r>
            <a:endParaRPr lang="es-ES" sz="2000" dirty="0" smtClean="0"/>
          </a:p>
          <a:p>
            <a:pPr marL="0" indent="0">
              <a:buNone/>
            </a:pPr>
            <a:endParaRPr lang="es-ES" sz="900" dirty="0" smtClean="0"/>
          </a:p>
          <a:p>
            <a:pPr algn="just"/>
            <a:r>
              <a:rPr lang="es-ES" sz="1800" dirty="0" smtClean="0"/>
              <a:t>Esta </a:t>
            </a:r>
            <a:r>
              <a:rPr lang="es-ES" sz="1800" dirty="0"/>
              <a:t>herramienta </a:t>
            </a:r>
            <a:r>
              <a:rPr lang="es-ES" sz="1800" b="1" dirty="0"/>
              <a:t>permite llevar a cabo una búsqueda</a:t>
            </a:r>
            <a:r>
              <a:rPr lang="es-ES" sz="1800" dirty="0"/>
              <a:t> en la sección de la ficha técnica 6.1 «Lista de excipientes» </a:t>
            </a:r>
            <a:r>
              <a:rPr lang="es-ES" sz="1800" b="1" dirty="0"/>
              <a:t>para los excipientes deseados </a:t>
            </a:r>
            <a:r>
              <a:rPr lang="es-ES" sz="1800" dirty="0"/>
              <a:t>(p. ej. almidón de trigo), y como resultado se obtienen todos los medicamentos que tengan dicho texto incluido en esa sección. Es importante tener en cuenta que esta búsqueda sólo ofrecerá resultados de aquellos medicamentos con la ficha técnica en formato fraccionado (actualmente el 80%), y de acuerdo a una búsqueda de texto exacto al introducido en el buscador</a:t>
            </a:r>
            <a:r>
              <a:rPr lang="es-ES" sz="1800" dirty="0" smtClean="0"/>
              <a:t>.</a:t>
            </a:r>
            <a:endParaRPr lang="es-ES" sz="1800" dirty="0">
              <a:solidFill>
                <a:srgbClr val="FF0000"/>
              </a:solidFill>
            </a:endParaRPr>
          </a:p>
        </p:txBody>
      </p:sp>
    </p:spTree>
    <p:extLst>
      <p:ext uri="{BB962C8B-B14F-4D97-AF65-F5344CB8AC3E}">
        <p14:creationId xmlns:p14="http://schemas.microsoft.com/office/powerpoint/2010/main" val="908785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784" y="332656"/>
            <a:ext cx="9144000" cy="1143000"/>
          </a:xfrm>
        </p:spPr>
        <p:txBody>
          <a:bodyPr/>
          <a:lstStyle/>
          <a:p>
            <a:r>
              <a:rPr lang="es-ES" sz="3400" b="1" dirty="0" smtClean="0"/>
              <a:t>DÓNDE ENCONTRAR </a:t>
            </a:r>
            <a:r>
              <a:rPr lang="es-ES" sz="3400" b="1" dirty="0"/>
              <a:t>INFORMACIÓN SOBRE EXCIPIENTES</a:t>
            </a:r>
            <a:r>
              <a:rPr lang="es-ES" sz="3400" dirty="0" smtClean="0"/>
              <a:t> EXCIPIENTES </a:t>
            </a:r>
            <a:r>
              <a:rPr lang="es-ES" dirty="0"/>
              <a:t>	</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553" b="2755"/>
          <a:stretch/>
        </p:blipFill>
        <p:spPr bwMode="auto">
          <a:xfrm>
            <a:off x="899592" y="1256834"/>
            <a:ext cx="6408712" cy="42603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9667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92" y="341784"/>
            <a:ext cx="9144000" cy="1143000"/>
          </a:xfrm>
        </p:spPr>
        <p:txBody>
          <a:bodyPr/>
          <a:lstStyle/>
          <a:p>
            <a:r>
              <a:rPr lang="es-ES" sz="3400" b="1" dirty="0" smtClean="0"/>
              <a:t>DÓNDE ENCONTRAR </a:t>
            </a:r>
            <a:r>
              <a:rPr lang="es-ES" sz="3400" b="1" dirty="0"/>
              <a:t>INFORMACIÓN SOBRE EXCIPIENTES</a:t>
            </a:r>
            <a:r>
              <a:rPr lang="es-ES" sz="3400" dirty="0" smtClean="0"/>
              <a:t> EXCIPIENTES </a:t>
            </a:r>
            <a:r>
              <a:rPr lang="es-ES" dirty="0"/>
              <a:t>	</a:t>
            </a: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737"/>
          <a:stretch/>
        </p:blipFill>
        <p:spPr bwMode="auto">
          <a:xfrm>
            <a:off x="1043608" y="1196752"/>
            <a:ext cx="6358964" cy="4340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9070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9512" y="116632"/>
            <a:ext cx="8229600" cy="922114"/>
          </a:xfrm>
        </p:spPr>
        <p:txBody>
          <a:bodyPr/>
          <a:lstStyle/>
          <a:p>
            <a:r>
              <a:rPr lang="es-ES" sz="3600" dirty="0" smtClean="0">
                <a:solidFill>
                  <a:schemeClr val="tx2"/>
                </a:solidFill>
                <a:latin typeface="Arial Black" pitchFamily="34" charset="0"/>
              </a:rPr>
              <a:t>SUMARIO</a:t>
            </a:r>
            <a:endParaRPr lang="es-ES" sz="3600" dirty="0">
              <a:solidFill>
                <a:schemeClr val="tx2"/>
              </a:solidFill>
              <a:latin typeface="Arial Black" pitchFamily="34" charset="0"/>
            </a:endParaRPr>
          </a:p>
        </p:txBody>
      </p:sp>
      <p:sp>
        <p:nvSpPr>
          <p:cNvPr id="18435" name="Rectangle 3"/>
          <p:cNvSpPr>
            <a:spLocks noGrp="1" noChangeArrowheads="1"/>
          </p:cNvSpPr>
          <p:nvPr>
            <p:ph idx="4294967295"/>
          </p:nvPr>
        </p:nvSpPr>
        <p:spPr bwMode="auto">
          <a:xfrm>
            <a:off x="179512" y="908720"/>
            <a:ext cx="8784976" cy="4392488"/>
          </a:xfrm>
          <a:prstGeom prst="rect">
            <a:avLst/>
          </a:prstGeom>
          <a:solidFill>
            <a:schemeClr val="accent1">
              <a:lumMod val="60000"/>
              <a:lumOff val="40000"/>
            </a:schemeClr>
          </a:solidFill>
          <a:ln>
            <a:solidFill>
              <a:srgbClr val="518BE1"/>
            </a:solidFill>
            <a:miter lim="800000"/>
            <a:headEnd/>
            <a:tailEnd/>
          </a:ln>
        </p:spPr>
        <p:txBody>
          <a:bodyPr/>
          <a:lstStyle/>
          <a:p>
            <a:r>
              <a:rPr lang="es-ES" sz="2400" b="1" dirty="0" smtClean="0">
                <a:solidFill>
                  <a:schemeClr val="bg1"/>
                </a:solidFill>
              </a:rPr>
              <a:t>INTRODUCCIÓN </a:t>
            </a:r>
            <a:r>
              <a:rPr lang="es-ES" sz="2400" b="1" dirty="0">
                <a:solidFill>
                  <a:schemeClr val="bg1"/>
                </a:solidFill>
              </a:rPr>
              <a:t>	</a:t>
            </a:r>
          </a:p>
          <a:p>
            <a:r>
              <a:rPr lang="es-ES" sz="2400" b="1" dirty="0">
                <a:solidFill>
                  <a:schemeClr val="bg1"/>
                </a:solidFill>
              </a:rPr>
              <a:t>LEGISLACIÓN 	</a:t>
            </a:r>
          </a:p>
          <a:p>
            <a:r>
              <a:rPr lang="es-ES" sz="2400" b="1" dirty="0">
                <a:solidFill>
                  <a:schemeClr val="bg1"/>
                </a:solidFill>
              </a:rPr>
              <a:t>REACCIONES ADVERSAS A EXCIPIENTES 	</a:t>
            </a:r>
          </a:p>
          <a:p>
            <a:r>
              <a:rPr lang="es-ES" sz="2400" b="1" dirty="0">
                <a:solidFill>
                  <a:schemeClr val="bg1"/>
                </a:solidFill>
              </a:rPr>
              <a:t>PROBLEMAS MÁS FRECUENTES CON EXCIPIENTES </a:t>
            </a:r>
            <a:r>
              <a:rPr lang="es-ES" sz="2400" dirty="0">
                <a:solidFill>
                  <a:schemeClr val="bg1"/>
                </a:solidFill>
              </a:rPr>
              <a:t>	</a:t>
            </a:r>
          </a:p>
          <a:p>
            <a:pPr lvl="1"/>
            <a:r>
              <a:rPr lang="es-ES" sz="1600" dirty="0">
                <a:solidFill>
                  <a:schemeClr val="bg1"/>
                </a:solidFill>
              </a:rPr>
              <a:t>LACTOSA EN PACIENTES INTOLERANTES Y EN ALÉRGICOS A LA PROTEÍNA DE LA LECHE DE VACA </a:t>
            </a:r>
            <a:endParaRPr lang="es-ES" sz="1600" dirty="0" smtClean="0">
              <a:solidFill>
                <a:schemeClr val="bg1"/>
              </a:solidFill>
            </a:endParaRPr>
          </a:p>
          <a:p>
            <a:pPr lvl="1"/>
            <a:r>
              <a:rPr lang="es-ES" sz="1600" dirty="0" smtClean="0">
                <a:solidFill>
                  <a:schemeClr val="bg1"/>
                </a:solidFill>
              </a:rPr>
              <a:t>OTROS </a:t>
            </a:r>
            <a:r>
              <a:rPr lang="es-ES" sz="1600" dirty="0">
                <a:solidFill>
                  <a:schemeClr val="bg1"/>
                </a:solidFill>
              </a:rPr>
              <a:t>HIDRATOS DE CARBONO 	</a:t>
            </a:r>
          </a:p>
          <a:p>
            <a:pPr lvl="1"/>
            <a:r>
              <a:rPr lang="es-ES" sz="1600" dirty="0" smtClean="0">
                <a:solidFill>
                  <a:schemeClr val="bg1"/>
                </a:solidFill>
              </a:rPr>
              <a:t>GLUTEN </a:t>
            </a:r>
            <a:r>
              <a:rPr lang="es-ES" sz="1600" dirty="0">
                <a:solidFill>
                  <a:schemeClr val="bg1"/>
                </a:solidFill>
              </a:rPr>
              <a:t>DEL ALMIDÓN EN PACIENTES CON ENFERMEDAD CELÍACA </a:t>
            </a:r>
            <a:endParaRPr lang="es-ES" sz="1600" dirty="0" smtClean="0">
              <a:solidFill>
                <a:schemeClr val="bg1"/>
              </a:solidFill>
            </a:endParaRPr>
          </a:p>
          <a:p>
            <a:pPr lvl="1"/>
            <a:r>
              <a:rPr lang="es-ES" sz="1600" dirty="0" smtClean="0">
                <a:solidFill>
                  <a:schemeClr val="bg1"/>
                </a:solidFill>
              </a:rPr>
              <a:t>SODIO </a:t>
            </a:r>
            <a:r>
              <a:rPr lang="es-ES" sz="1600" dirty="0">
                <a:solidFill>
                  <a:schemeClr val="bg1"/>
                </a:solidFill>
              </a:rPr>
              <a:t>EN PACIENTES CON ENFERMEDAD CARDIACA Y RENAL </a:t>
            </a:r>
            <a:endParaRPr lang="es-ES" sz="1600" dirty="0" smtClean="0">
              <a:solidFill>
                <a:schemeClr val="bg1"/>
              </a:solidFill>
            </a:endParaRPr>
          </a:p>
          <a:p>
            <a:pPr lvl="1"/>
            <a:r>
              <a:rPr lang="es-ES" sz="1600" dirty="0" smtClean="0">
                <a:solidFill>
                  <a:schemeClr val="bg1"/>
                </a:solidFill>
              </a:rPr>
              <a:t>VACUNAS </a:t>
            </a:r>
            <a:r>
              <a:rPr lang="es-ES" sz="1600" dirty="0">
                <a:solidFill>
                  <a:schemeClr val="bg1"/>
                </a:solidFill>
              </a:rPr>
              <a:t>Y ALERGIA A LAS PROTEÍNAS DEL HUEVO </a:t>
            </a:r>
          </a:p>
          <a:p>
            <a:pPr lvl="1"/>
            <a:r>
              <a:rPr lang="es-ES" sz="1600" dirty="0" smtClean="0">
                <a:solidFill>
                  <a:schemeClr val="bg1"/>
                </a:solidFill>
              </a:rPr>
              <a:t>OTROS </a:t>
            </a:r>
            <a:r>
              <a:rPr lang="es-ES" sz="1600" dirty="0">
                <a:solidFill>
                  <a:schemeClr val="bg1"/>
                </a:solidFill>
              </a:rPr>
              <a:t>EXCIPIENTES EN VACUNAS 	</a:t>
            </a:r>
          </a:p>
          <a:p>
            <a:r>
              <a:rPr lang="es-ES" sz="2400" b="1" dirty="0">
                <a:solidFill>
                  <a:schemeClr val="bg1"/>
                </a:solidFill>
              </a:rPr>
              <a:t>DÓNDE ENCONTRAR INFORMACIÓN SOBRE EXCIPIENTES </a:t>
            </a:r>
          </a:p>
          <a:p>
            <a:r>
              <a:rPr lang="es-ES" sz="2400" b="1" dirty="0">
                <a:solidFill>
                  <a:schemeClr val="bg1"/>
                </a:solidFill>
              </a:rPr>
              <a:t>IDEAS </a:t>
            </a:r>
            <a:r>
              <a:rPr lang="es-ES" sz="2400" b="1" dirty="0" smtClean="0">
                <a:solidFill>
                  <a:schemeClr val="bg1"/>
                </a:solidFill>
              </a:rPr>
              <a:t>CLAVE</a:t>
            </a:r>
            <a:r>
              <a:rPr lang="es-ES" sz="1600" dirty="0">
                <a:solidFill>
                  <a:schemeClr val="bg1"/>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657473" y="1412777"/>
            <a:ext cx="8018983" cy="38884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chemeClr val="tx2">
                  <a:lumMod val="50000"/>
                </a:schemeClr>
              </a:buClr>
              <a:buFont typeface="Wingdings" pitchFamily="2" charset="2"/>
              <a:buChar char="ü"/>
            </a:pPr>
            <a:r>
              <a:rPr lang="es-ES" sz="2000" b="1" dirty="0" smtClean="0"/>
              <a:t>Cuando </a:t>
            </a:r>
            <a:r>
              <a:rPr lang="es-ES" sz="2000" b="1" dirty="0"/>
              <a:t>se presenta un evento adverso a un medicamento, se debe pensar no sólo en el principio activo, sino también en el excipiente</a:t>
            </a:r>
            <a:r>
              <a:rPr lang="es-ES" sz="2000" b="1" dirty="0" smtClean="0"/>
              <a:t>.</a:t>
            </a:r>
          </a:p>
          <a:p>
            <a:pPr marL="0" indent="0" algn="just">
              <a:buClr>
                <a:schemeClr val="tx2">
                  <a:lumMod val="50000"/>
                </a:schemeClr>
              </a:buClr>
              <a:buNone/>
            </a:pPr>
            <a:endParaRPr lang="es-ES" sz="2000" b="1" dirty="0" smtClean="0"/>
          </a:p>
          <a:p>
            <a:pPr algn="just">
              <a:buClr>
                <a:schemeClr val="tx2">
                  <a:lumMod val="50000"/>
                </a:schemeClr>
              </a:buClr>
              <a:buFont typeface="Wingdings" pitchFamily="2" charset="2"/>
              <a:buChar char="ü"/>
            </a:pPr>
            <a:r>
              <a:rPr lang="es-ES" sz="2000" b="1" dirty="0"/>
              <a:t>La mayoría de los pacientes con intolerancia a la lactosa pueden tolerar las cantidades habituales de lactosa que contienen los medicamentos</a:t>
            </a:r>
            <a:r>
              <a:rPr lang="es-ES" sz="2000" b="1" dirty="0" smtClean="0"/>
              <a:t>.</a:t>
            </a:r>
          </a:p>
          <a:p>
            <a:pPr marL="0" indent="0" algn="just">
              <a:buClr>
                <a:schemeClr val="tx2">
                  <a:lumMod val="50000"/>
                </a:schemeClr>
              </a:buClr>
              <a:buNone/>
            </a:pPr>
            <a:endParaRPr lang="es-ES" sz="2000" b="1" dirty="0" smtClean="0"/>
          </a:p>
          <a:p>
            <a:pPr algn="just">
              <a:buClr>
                <a:schemeClr val="tx2">
                  <a:lumMod val="50000"/>
                </a:schemeClr>
              </a:buClr>
              <a:buFont typeface="Wingdings" pitchFamily="2" charset="2"/>
              <a:buChar char="ü"/>
            </a:pPr>
            <a:r>
              <a:rPr lang="es-ES" sz="2000" b="1" dirty="0"/>
              <a:t>Es muy poco probable que el almidón utilizado en la fabricación de medicamentos cause problemas en la enfermedad celíaca</a:t>
            </a:r>
            <a:r>
              <a:rPr lang="es-ES" sz="2000" b="1" dirty="0" smtClean="0"/>
              <a:t>.</a:t>
            </a:r>
          </a:p>
          <a:p>
            <a:pPr marL="0" indent="0" algn="just">
              <a:buClr>
                <a:schemeClr val="tx2">
                  <a:lumMod val="50000"/>
                </a:schemeClr>
              </a:buClr>
              <a:buNone/>
            </a:pPr>
            <a:endParaRPr lang="es-ES" sz="2000" b="1" dirty="0" smtClean="0"/>
          </a:p>
          <a:p>
            <a:pPr algn="just">
              <a:buClr>
                <a:schemeClr val="tx2">
                  <a:lumMod val="50000"/>
                </a:schemeClr>
              </a:buClr>
              <a:buFont typeface="Wingdings" pitchFamily="2" charset="2"/>
              <a:buChar char="ü"/>
            </a:pPr>
            <a:r>
              <a:rPr lang="es-ES" sz="2000" b="1" dirty="0"/>
              <a:t>La alergia al huevo con manifestaciones clínicas leves no contraindica la vacunación antigripal. </a:t>
            </a:r>
            <a:endParaRPr lang="es-ES" sz="2000" b="1" dirty="0">
              <a:solidFill>
                <a:srgbClr val="FF0000"/>
              </a:solidFill>
            </a:endParaRPr>
          </a:p>
          <a:p>
            <a:pPr>
              <a:buClr>
                <a:schemeClr val="tx2">
                  <a:lumMod val="50000"/>
                </a:schemeClr>
              </a:buClr>
              <a:buFont typeface="Wingdings" pitchFamily="2" charset="2"/>
              <a:buChar char="ü"/>
            </a:pPr>
            <a:endParaRPr lang="es-ES" sz="2000" b="1" dirty="0"/>
          </a:p>
          <a:p>
            <a:pPr>
              <a:buClr>
                <a:schemeClr val="tx2">
                  <a:lumMod val="50000"/>
                </a:schemeClr>
              </a:buClr>
              <a:buFont typeface="Wingdings" pitchFamily="2" charset="2"/>
              <a:buChar char="ü"/>
            </a:pPr>
            <a:endParaRPr lang="es-ES" sz="2000" b="1" dirty="0"/>
          </a:p>
          <a:p>
            <a:pPr>
              <a:buClr>
                <a:schemeClr val="tx2">
                  <a:lumMod val="50000"/>
                </a:schemeClr>
              </a:buClr>
              <a:buFont typeface="Wingdings" pitchFamily="2" charset="2"/>
              <a:buChar char="ü"/>
            </a:pPr>
            <a:endParaRPr lang="es-ES" sz="2000" b="1" dirty="0" smtClean="0"/>
          </a:p>
          <a:p>
            <a:pPr>
              <a:buClr>
                <a:schemeClr val="tx2">
                  <a:lumMod val="50000"/>
                </a:schemeClr>
              </a:buClr>
              <a:buFont typeface="Wingdings" pitchFamily="2" charset="2"/>
              <a:buChar char="ü"/>
            </a:pPr>
            <a:endParaRPr lang="es-ES" b="1" dirty="0"/>
          </a:p>
          <a:p>
            <a:pPr>
              <a:buClr>
                <a:schemeClr val="tx2">
                  <a:lumMod val="50000"/>
                </a:schemeClr>
              </a:buClr>
              <a:buFont typeface="Wingdings" pitchFamily="2" charset="2"/>
              <a:buChar char="ü"/>
            </a:pPr>
            <a:endParaRPr lang="es-ES" dirty="0">
              <a:latin typeface="Arial Unicode MS" pitchFamily="34" charset="-128"/>
            </a:endParaRPr>
          </a:p>
        </p:txBody>
      </p:sp>
      <p:sp>
        <p:nvSpPr>
          <p:cNvPr id="3" name="1 Título"/>
          <p:cNvSpPr txBox="1">
            <a:spLocks/>
          </p:cNvSpPr>
          <p:nvPr/>
        </p:nvSpPr>
        <p:spPr bwMode="auto">
          <a:xfrm>
            <a:off x="1102233" y="234851"/>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3600" cap="all" dirty="0" smtClean="0">
                <a:solidFill>
                  <a:schemeClr val="tx2"/>
                </a:solidFill>
                <a:latin typeface="Arial Black" pitchFamily="34" charset="0"/>
              </a:rPr>
              <a:t>Ideas clave</a:t>
            </a:r>
          </a:p>
        </p:txBody>
      </p:sp>
    </p:spTree>
    <p:extLst>
      <p:ext uri="{BB962C8B-B14F-4D97-AF65-F5344CB8AC3E}">
        <p14:creationId xmlns:p14="http://schemas.microsoft.com/office/powerpoint/2010/main" val="2784232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custDataLst>
              <p:tags r:id="rId2"/>
            </p:custDataLst>
          </p:nvPr>
        </p:nvSpPr>
        <p:spPr>
          <a:xfrm>
            <a:off x="323528" y="620688"/>
            <a:ext cx="8229600" cy="1143000"/>
          </a:xfrm>
        </p:spPr>
        <p:txBody>
          <a:bodyPr/>
          <a:lstStyle/>
          <a:p>
            <a:r>
              <a:rPr lang="es-ES" altLang="es-ES" sz="4000" dirty="0" smtClean="0"/>
              <a:t>Más información y bibliografía</a:t>
            </a:r>
            <a:r>
              <a:rPr lang="es-ES" altLang="es-ES" sz="4000" dirty="0" smtClean="0">
                <a:solidFill>
                  <a:schemeClr val="tx2"/>
                </a:solidFill>
                <a:latin typeface="Arial Black" pitchFamily="34" charset="0"/>
              </a:rPr>
              <a:t>…</a:t>
            </a:r>
            <a:endParaRPr lang="es-ES" sz="4000" dirty="0">
              <a:solidFill>
                <a:schemeClr val="tx2"/>
              </a:solidFill>
              <a:latin typeface="Arial Black" pitchFamily="34" charset="0"/>
            </a:endParaRPr>
          </a:p>
        </p:txBody>
      </p:sp>
      <p:grpSp>
        <p:nvGrpSpPr>
          <p:cNvPr id="21508" name="Group 7"/>
          <p:cNvGrpSpPr>
            <a:grpSpLocks/>
          </p:cNvGrpSpPr>
          <p:nvPr/>
        </p:nvGrpSpPr>
        <p:grpSpPr bwMode="auto">
          <a:xfrm>
            <a:off x="5869266" y="2413000"/>
            <a:ext cx="3168650" cy="3065462"/>
            <a:chOff x="3035" y="1570"/>
            <a:chExt cx="2204" cy="2158"/>
          </a:xfrm>
        </p:grpSpPr>
        <p:pic>
          <p:nvPicPr>
            <p:cNvPr id="21509" name="Picture 4"/>
            <p:cNvPicPr>
              <a:picLocks noChangeAspect="1" noChangeArrowheads="1"/>
            </p:cNvPicPr>
            <p:nvPr>
              <p:custDataLst>
                <p:tags r:id="rId3"/>
              </p:custDataLst>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0" name="Text Box 5"/>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s-ES" b="1" i="1" dirty="0" smtClean="0">
                  <a:latin typeface="Verdana" pitchFamily="34" charset="0"/>
                </a:rPr>
                <a:t>Gracias!!</a:t>
              </a:r>
              <a:endParaRPr lang="es-ES" b="1" i="1" dirty="0">
                <a:latin typeface="Verdana" pitchFamily="34" charset="0"/>
              </a:endParaRPr>
            </a:p>
          </p:txBody>
        </p:sp>
      </p:grpSp>
      <p:sp>
        <p:nvSpPr>
          <p:cNvPr id="2" name="1 CuadroTexto">
            <a:hlinkClick r:id="rId7"/>
          </p:cNvPr>
          <p:cNvSpPr txBox="1"/>
          <p:nvPr/>
        </p:nvSpPr>
        <p:spPr>
          <a:xfrm>
            <a:off x="611560" y="2888973"/>
            <a:ext cx="4248472" cy="646331"/>
          </a:xfrm>
          <a:prstGeom prst="rect">
            <a:avLst/>
          </a:prstGeom>
          <a:noFill/>
        </p:spPr>
        <p:txBody>
          <a:bodyPr wrap="square" rtlCol="0">
            <a:spAutoFit/>
          </a:bodyPr>
          <a:lstStyle/>
          <a:p>
            <a:r>
              <a:rPr lang="es-ES_tradnl" sz="3600" b="1" dirty="0">
                <a:latin typeface="Arial Unicode MS" pitchFamily="34" charset="-128"/>
                <a:hlinkClick r:id="rId7"/>
              </a:rPr>
              <a:t>INFAC </a:t>
            </a:r>
            <a:r>
              <a:rPr lang="es-ES_tradnl" sz="3600" b="1" dirty="0" err="1">
                <a:latin typeface="Arial Unicode MS" pitchFamily="34" charset="-128"/>
                <a:hlinkClick r:id="rId7"/>
              </a:rPr>
              <a:t>Vol</a:t>
            </a:r>
            <a:r>
              <a:rPr lang="es-ES_tradnl" sz="3600" b="1" dirty="0">
                <a:latin typeface="Arial Unicode MS" pitchFamily="34" charset="-128"/>
                <a:hlinkClick r:id="rId7"/>
              </a:rPr>
              <a:t> </a:t>
            </a:r>
            <a:r>
              <a:rPr lang="es-ES_tradnl" sz="3600" b="1" dirty="0" smtClean="0">
                <a:latin typeface="Arial Unicode MS" pitchFamily="34" charset="-128"/>
                <a:hlinkClick r:id="rId7"/>
              </a:rPr>
              <a:t>27, </a:t>
            </a:r>
            <a:r>
              <a:rPr lang="es-ES_tradnl" sz="3600" b="1" dirty="0">
                <a:latin typeface="Arial Unicode MS" pitchFamily="34" charset="-128"/>
                <a:hlinkClick r:id="rId7"/>
              </a:rPr>
              <a:t>Nº </a:t>
            </a:r>
            <a:r>
              <a:rPr lang="es-ES_tradnl" sz="3600" b="1" dirty="0" smtClean="0">
                <a:latin typeface="Arial Unicode MS" pitchFamily="34" charset="-128"/>
                <a:hlinkClick r:id="rId7"/>
              </a:rPr>
              <a:t>3 </a:t>
            </a:r>
            <a:endParaRPr lang="es-ES_tradnl" sz="3600" b="1" dirty="0">
              <a:latin typeface="Arial Unicode MS" pitchFamily="34" charset="-128"/>
            </a:endParaRPr>
          </a:p>
        </p:txBody>
      </p:sp>
    </p:spTree>
    <p:custDataLst>
      <p:tags r:id="rId1"/>
    </p:custDataLst>
    <p:extLst>
      <p:ext uri="{BB962C8B-B14F-4D97-AF65-F5344CB8AC3E}">
        <p14:creationId xmlns:p14="http://schemas.microsoft.com/office/powerpoint/2010/main" val="3027000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143000"/>
          </a:xfrm>
        </p:spPr>
        <p:txBody>
          <a:bodyPr/>
          <a:lstStyle/>
          <a:p>
            <a:r>
              <a:rPr lang="es-ES" dirty="0" smtClean="0"/>
              <a:t>INTRODUCCIÓN (I)</a:t>
            </a:r>
            <a:r>
              <a:rPr lang="es-ES" dirty="0"/>
              <a:t>	</a:t>
            </a:r>
          </a:p>
        </p:txBody>
      </p:sp>
      <p:sp>
        <p:nvSpPr>
          <p:cNvPr id="5" name="2 Marcador de contenido"/>
          <p:cNvSpPr>
            <a:spLocks noGrp="1"/>
          </p:cNvSpPr>
          <p:nvPr>
            <p:ph idx="4294967295"/>
          </p:nvPr>
        </p:nvSpPr>
        <p:spPr>
          <a:xfrm>
            <a:off x="179512" y="1052736"/>
            <a:ext cx="8424936" cy="4392488"/>
          </a:xfrm>
          <a:prstGeom prst="rect">
            <a:avLst/>
          </a:prstGeom>
        </p:spPr>
        <p:txBody>
          <a:bodyPr/>
          <a:lstStyle/>
          <a:p>
            <a:pPr algn="just"/>
            <a:r>
              <a:rPr lang="es-ES" sz="2000" dirty="0"/>
              <a:t>Los excipientes farmacéuticos son </a:t>
            </a:r>
            <a:r>
              <a:rPr lang="es-ES" sz="2000" b="1" dirty="0"/>
              <a:t>«todo componente de un medicamento distinto del principio activo»</a:t>
            </a:r>
            <a:r>
              <a:rPr lang="es-ES" sz="2000" baseline="30000" dirty="0"/>
              <a:t>1</a:t>
            </a:r>
            <a:r>
              <a:rPr lang="es-ES" sz="2000" dirty="0"/>
              <a:t>. Son sustancias esenciales para la fabricación de medicamentos, ya que ayudan a mantener la forma física, la calidad, la estabilidad, la conservación y la biodisponibilidad, así como la aceptabilidad del paciente, entre otros. </a:t>
            </a:r>
            <a:r>
              <a:rPr lang="es-ES" sz="2000" baseline="30000" dirty="0" smtClean="0"/>
              <a:t>2,3</a:t>
            </a:r>
            <a:r>
              <a:rPr lang="es-ES" sz="2000" dirty="0" smtClean="0"/>
              <a:t>.</a:t>
            </a:r>
          </a:p>
          <a:p>
            <a:pPr algn="just"/>
            <a:endParaRPr lang="es-ES" sz="1100" dirty="0"/>
          </a:p>
          <a:p>
            <a:pPr algn="just"/>
            <a:r>
              <a:rPr lang="es-ES" sz="2000" dirty="0"/>
              <a:t>En general, </a:t>
            </a:r>
            <a:r>
              <a:rPr lang="es-ES" sz="2000" dirty="0" smtClean="0"/>
              <a:t>se </a:t>
            </a:r>
            <a:r>
              <a:rPr lang="es-ES" sz="2000" dirty="0"/>
              <a:t>consideran sustancias «inertes», sin acción terapéutica; sin embargo, algunos tienen una acción y efecto reconocido en determinadas circunstancias y pueden provocar efectos no deseados, especialmente en pacientes con determinadas alergias o intolerancias. </a:t>
            </a:r>
          </a:p>
          <a:p>
            <a:pPr marL="0" indent="0" algn="just">
              <a:buNone/>
            </a:pPr>
            <a:endParaRPr lang="es-ES" sz="1100" dirty="0" smtClean="0"/>
          </a:p>
          <a:p>
            <a:pPr algn="just"/>
            <a:r>
              <a:rPr lang="es-ES" sz="2000" dirty="0" smtClean="0"/>
              <a:t>Por </a:t>
            </a:r>
            <a:r>
              <a:rPr lang="es-ES" sz="2000" dirty="0"/>
              <a:t>este motivo, la normativa vigente establece cuáles son los </a:t>
            </a:r>
            <a:r>
              <a:rPr lang="es-ES" sz="2000" b="1" dirty="0"/>
              <a:t>excipientes de declaración obligatoria </a:t>
            </a:r>
            <a:r>
              <a:rPr lang="es-ES" sz="2000" dirty="0"/>
              <a:t>y la información que debe incluirse en el etiquetado, prospecto y ficha técnica del medicamento</a:t>
            </a:r>
            <a:r>
              <a:rPr lang="es-ES" sz="2000" baseline="30000" dirty="0"/>
              <a:t>3,4</a:t>
            </a:r>
            <a:r>
              <a:rPr lang="es-ES" sz="2000" dirty="0"/>
              <a:t>. </a:t>
            </a:r>
          </a:p>
        </p:txBody>
      </p:sp>
    </p:spTree>
    <p:extLst>
      <p:ext uri="{BB962C8B-B14F-4D97-AF65-F5344CB8AC3E}">
        <p14:creationId xmlns:p14="http://schemas.microsoft.com/office/powerpoint/2010/main" val="3276220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450" y="188640"/>
            <a:ext cx="9144000" cy="1143000"/>
          </a:xfrm>
        </p:spPr>
        <p:txBody>
          <a:bodyPr/>
          <a:lstStyle/>
          <a:p>
            <a:r>
              <a:rPr lang="es-ES" dirty="0" smtClean="0"/>
              <a:t>INTRODUCCIÓN (II)</a:t>
            </a:r>
            <a:r>
              <a:rPr lang="es-ES" dirty="0"/>
              <a:t>	</a:t>
            </a:r>
          </a:p>
        </p:txBody>
      </p:sp>
      <p:sp>
        <p:nvSpPr>
          <p:cNvPr id="5" name="2 Marcador de contenido"/>
          <p:cNvSpPr>
            <a:spLocks noGrp="1"/>
          </p:cNvSpPr>
          <p:nvPr>
            <p:ph idx="4294967295"/>
          </p:nvPr>
        </p:nvSpPr>
        <p:spPr>
          <a:xfrm>
            <a:off x="251520" y="1340768"/>
            <a:ext cx="8424936" cy="3672408"/>
          </a:xfrm>
          <a:prstGeom prst="rect">
            <a:avLst/>
          </a:prstGeom>
        </p:spPr>
        <p:txBody>
          <a:bodyPr/>
          <a:lstStyle/>
          <a:p>
            <a:pPr algn="just"/>
            <a:r>
              <a:rPr lang="es-ES" sz="2000" dirty="0" smtClean="0"/>
              <a:t>La </a:t>
            </a:r>
            <a:r>
              <a:rPr lang="es-ES" sz="2000" dirty="0"/>
              <a:t>definición de excipiente no tiene en cuenta los residuos de sustancias originadas durante el proceso de fabricación, impurezas, disolventes residuales y productos de degradación, lo que en algunas situaciones dificulta conocer con precisión el origen de los productos y podría requerir solicitar información al fabricante o buscar una alternativa terapéutica</a:t>
            </a:r>
            <a:r>
              <a:rPr lang="es-ES" sz="2000" baseline="30000" dirty="0"/>
              <a:t>4,5</a:t>
            </a:r>
            <a:r>
              <a:rPr lang="es-ES" sz="2000" dirty="0"/>
              <a:t>. </a:t>
            </a:r>
            <a:endParaRPr lang="es-ES" sz="2000" dirty="0" smtClean="0"/>
          </a:p>
          <a:p>
            <a:pPr algn="just"/>
            <a:endParaRPr lang="es-ES" sz="2000" dirty="0"/>
          </a:p>
          <a:p>
            <a:pPr algn="just"/>
            <a:r>
              <a:rPr lang="es-ES" sz="2000" dirty="0" smtClean="0"/>
              <a:t>Ejemplos </a:t>
            </a:r>
            <a:r>
              <a:rPr lang="es-ES" sz="2000" dirty="0"/>
              <a:t>conocidos son las trazas de proteínas del huevo y de </a:t>
            </a:r>
            <a:r>
              <a:rPr lang="es-ES" sz="2000" dirty="0" err="1"/>
              <a:t>aminoglucósidos</a:t>
            </a:r>
            <a:r>
              <a:rPr lang="es-ES" sz="2000" dirty="0"/>
              <a:t> que pueden quedar como residuo en el proceso de fabricación de las vacunas o la aparición de </a:t>
            </a:r>
            <a:r>
              <a:rPr lang="es-ES" sz="2000" dirty="0" err="1"/>
              <a:t>nitrosaminas</a:t>
            </a:r>
            <a:r>
              <a:rPr lang="es-ES" sz="2000" dirty="0"/>
              <a:t> en el proceso de fabricación de los ARA II («</a:t>
            </a:r>
            <a:r>
              <a:rPr lang="es-ES" sz="2000" dirty="0" err="1"/>
              <a:t>sartanes</a:t>
            </a:r>
            <a:r>
              <a:rPr lang="es-ES" sz="2000" dirty="0"/>
              <a:t>») y que ha supuesto la retirada del mercado de muchos lotes de estos medicamentos</a:t>
            </a:r>
            <a:r>
              <a:rPr lang="es-ES" sz="2000" baseline="30000" dirty="0"/>
              <a:t>4,6</a:t>
            </a:r>
            <a:r>
              <a:rPr lang="es-ES" sz="2000" dirty="0"/>
              <a:t>. </a:t>
            </a:r>
            <a:endParaRPr lang="es-ES" sz="2000" dirty="0" smtClean="0"/>
          </a:p>
          <a:p>
            <a:pPr marL="0" indent="0" algn="just">
              <a:buNone/>
            </a:pPr>
            <a:endParaRPr lang="es-ES" sz="1100" dirty="0"/>
          </a:p>
        </p:txBody>
      </p:sp>
    </p:spTree>
    <p:extLst>
      <p:ext uri="{BB962C8B-B14F-4D97-AF65-F5344CB8AC3E}">
        <p14:creationId xmlns:p14="http://schemas.microsoft.com/office/powerpoint/2010/main" val="266808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450" y="116632"/>
            <a:ext cx="9144000" cy="864096"/>
          </a:xfrm>
        </p:spPr>
        <p:txBody>
          <a:bodyPr/>
          <a:lstStyle/>
          <a:p>
            <a:r>
              <a:rPr lang="es-ES" dirty="0" smtClean="0"/>
              <a:t>LEGISLACIÓN</a:t>
            </a:r>
            <a:r>
              <a:rPr lang="es-ES" dirty="0"/>
              <a:t>	</a:t>
            </a:r>
          </a:p>
        </p:txBody>
      </p:sp>
      <p:sp>
        <p:nvSpPr>
          <p:cNvPr id="5" name="2 Marcador de contenido"/>
          <p:cNvSpPr>
            <a:spLocks noGrp="1"/>
          </p:cNvSpPr>
          <p:nvPr>
            <p:ph idx="4294967295"/>
          </p:nvPr>
        </p:nvSpPr>
        <p:spPr>
          <a:xfrm>
            <a:off x="323528" y="1124744"/>
            <a:ext cx="8424936" cy="4104456"/>
          </a:xfrm>
          <a:prstGeom prst="rect">
            <a:avLst/>
          </a:prstGeom>
        </p:spPr>
        <p:txBody>
          <a:bodyPr/>
          <a:lstStyle/>
          <a:p>
            <a:pPr algn="just"/>
            <a:r>
              <a:rPr lang="es-ES" sz="2000" dirty="0"/>
              <a:t>La legislación actual establece </a:t>
            </a:r>
            <a:r>
              <a:rPr lang="es-ES" sz="2000" b="1" dirty="0"/>
              <a:t>la obligación de indicar en la ficha técnica y en el prospecto de los medicamentos todos los excipientes utilizados y además, en el etiquetado, los denominados «excipientes de declaración obligatoria». </a:t>
            </a:r>
            <a:r>
              <a:rPr lang="es-ES" sz="2000" dirty="0"/>
              <a:t>En los medicamentos inyectables y preparados tópicos y oftalmológicos deberán declararse todos los excipientes también en el </a:t>
            </a:r>
            <a:r>
              <a:rPr lang="es-ES" sz="2000" dirty="0" smtClean="0"/>
              <a:t>etiquetado</a:t>
            </a:r>
            <a:r>
              <a:rPr lang="es-ES" sz="2000" baseline="30000" dirty="0" smtClean="0"/>
              <a:t>1,5,7,8</a:t>
            </a:r>
            <a:r>
              <a:rPr lang="es-ES" sz="2000" dirty="0"/>
              <a:t>. </a:t>
            </a:r>
            <a:endParaRPr lang="es-ES" sz="2000" dirty="0" smtClean="0"/>
          </a:p>
          <a:p>
            <a:pPr marL="0" indent="0" algn="just">
              <a:buNone/>
            </a:pPr>
            <a:endParaRPr lang="es-ES" sz="1100" dirty="0" smtClean="0"/>
          </a:p>
          <a:p>
            <a:pPr algn="just"/>
            <a:r>
              <a:rPr lang="es-ES" sz="2000" dirty="0" smtClean="0"/>
              <a:t>La AEMPS </a:t>
            </a:r>
            <a:r>
              <a:rPr lang="es-ES" sz="2000" dirty="0"/>
              <a:t>ha actualizado la lista de excipientes de declaración </a:t>
            </a:r>
            <a:r>
              <a:rPr lang="es-ES" sz="2000" dirty="0" smtClean="0"/>
              <a:t>obligatoria (2018) , </a:t>
            </a:r>
            <a:r>
              <a:rPr lang="es-ES" sz="2000" dirty="0"/>
              <a:t>así como la información que se debe incluir en el prospecto y la ficha técnica de los medicamentos que contienen dichos excipientes en cantidad que supere el umbral establecido, cuando aplique. El umbral es un valor igual o por encima del cual es necesario incluir la información, pero no es un límite de seguridad</a:t>
            </a:r>
            <a:r>
              <a:rPr lang="es-ES" sz="2000" baseline="30000" dirty="0"/>
              <a:t>8</a:t>
            </a:r>
            <a:r>
              <a:rPr lang="es-ES" sz="2000" dirty="0"/>
              <a:t>. </a:t>
            </a:r>
            <a:r>
              <a:rPr lang="es-ES" sz="2000" dirty="0" smtClean="0"/>
              <a:t> Ver anexo 1.</a:t>
            </a:r>
          </a:p>
        </p:txBody>
      </p:sp>
    </p:spTree>
    <p:extLst>
      <p:ext uri="{BB962C8B-B14F-4D97-AF65-F5344CB8AC3E}">
        <p14:creationId xmlns:p14="http://schemas.microsoft.com/office/powerpoint/2010/main" val="1635026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260648"/>
            <a:ext cx="9144000" cy="1143000"/>
          </a:xfrm>
        </p:spPr>
        <p:txBody>
          <a:bodyPr/>
          <a:lstStyle/>
          <a:p>
            <a:r>
              <a:rPr lang="es-ES" dirty="0" smtClean="0"/>
              <a:t>REACCIONES ADVERSAS A EXCIPIENTES </a:t>
            </a:r>
            <a:r>
              <a:rPr lang="es-ES" dirty="0"/>
              <a:t>	</a:t>
            </a:r>
          </a:p>
        </p:txBody>
      </p:sp>
      <p:sp>
        <p:nvSpPr>
          <p:cNvPr id="5" name="2 Marcador de contenido"/>
          <p:cNvSpPr>
            <a:spLocks noGrp="1"/>
          </p:cNvSpPr>
          <p:nvPr>
            <p:ph idx="4294967295"/>
          </p:nvPr>
        </p:nvSpPr>
        <p:spPr>
          <a:xfrm>
            <a:off x="179512" y="1484784"/>
            <a:ext cx="8424936" cy="3816424"/>
          </a:xfrm>
          <a:prstGeom prst="rect">
            <a:avLst/>
          </a:prstGeom>
        </p:spPr>
        <p:txBody>
          <a:bodyPr/>
          <a:lstStyle/>
          <a:p>
            <a:pPr algn="just"/>
            <a:r>
              <a:rPr lang="es-ES" sz="1800" dirty="0"/>
              <a:t>S</a:t>
            </a:r>
            <a:r>
              <a:rPr lang="es-ES" sz="1800" dirty="0" smtClean="0"/>
              <a:t>on infrecuentes, sin </a:t>
            </a:r>
            <a:r>
              <a:rPr lang="es-ES" sz="1800" dirty="0"/>
              <a:t>embargo, en la bibliografía se han descrito casos de reacciones alérgicas en pacientes con sensibilidad a un excipiente específico que, aunque raras, pueden llegar a ser clínicamente relevantes </a:t>
            </a:r>
            <a:r>
              <a:rPr lang="es-ES" sz="1800" dirty="0" smtClean="0"/>
              <a:t>(desde </a:t>
            </a:r>
            <a:r>
              <a:rPr lang="es-ES" sz="1800" dirty="0"/>
              <a:t>reacciones cutáneas hasta reacciones alérgicas graves con anafilaxia </a:t>
            </a:r>
            <a:r>
              <a:rPr lang="es-ES" sz="1800" dirty="0" smtClean="0"/>
              <a:t>documentada). </a:t>
            </a:r>
            <a:r>
              <a:rPr lang="es-ES" sz="1800" dirty="0"/>
              <a:t>También se han descrito problemas debidos a intolerancias alimentarias, interacciones con fármacos, y problemas en población </a:t>
            </a:r>
            <a:r>
              <a:rPr lang="es-ES" sz="1800" dirty="0" smtClean="0"/>
              <a:t>pediátrica, </a:t>
            </a:r>
            <a:r>
              <a:rPr lang="es-ES" sz="1800" dirty="0"/>
              <a:t>entre otros</a:t>
            </a:r>
            <a:r>
              <a:rPr lang="es-ES" sz="1800" baseline="30000" dirty="0"/>
              <a:t>10,11</a:t>
            </a:r>
            <a:r>
              <a:rPr lang="es-ES" sz="1800" dirty="0"/>
              <a:t>. </a:t>
            </a:r>
          </a:p>
          <a:p>
            <a:pPr marL="0" indent="0" algn="just">
              <a:buNone/>
            </a:pPr>
            <a:endParaRPr lang="es-ES" sz="1100" dirty="0">
              <a:solidFill>
                <a:srgbClr val="FF0000"/>
              </a:solidFill>
            </a:endParaRPr>
          </a:p>
          <a:p>
            <a:pPr algn="just"/>
            <a:r>
              <a:rPr lang="es-ES" sz="1800" dirty="0"/>
              <a:t>Las reacciones individuales a los excipientes pueden pasar desapercibidas, y por lo tanto no ser notificadas. De hecho, </a:t>
            </a:r>
            <a:r>
              <a:rPr lang="es-ES" sz="1800" b="1" dirty="0"/>
              <a:t>cuando se presenta un evento adverso generalmente se piensa en el principio activo y no en el excipiente</a:t>
            </a:r>
            <a:r>
              <a:rPr lang="es-ES" sz="1800" dirty="0"/>
              <a:t>. Muchas de estas reacciones a excipientes se han identificado sólo después de que la persona haya experimentado el mismo efecto adverso o similar a varios medicamentos, o tras reaccionar a determinadas marcas, y no a otras</a:t>
            </a:r>
            <a:r>
              <a:rPr lang="es-ES" sz="1800" baseline="30000" dirty="0"/>
              <a:t>4,10. </a:t>
            </a:r>
          </a:p>
          <a:p>
            <a:pPr algn="just"/>
            <a:endParaRPr lang="es-ES" sz="1600" dirty="0" smtClean="0">
              <a:solidFill>
                <a:srgbClr val="FF0000"/>
              </a:solidFill>
            </a:endParaRPr>
          </a:p>
        </p:txBody>
      </p:sp>
    </p:spTree>
    <p:extLst>
      <p:ext uri="{BB962C8B-B14F-4D97-AF65-F5344CB8AC3E}">
        <p14:creationId xmlns:p14="http://schemas.microsoft.com/office/powerpoint/2010/main" val="1896272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92" y="260648"/>
            <a:ext cx="9144000" cy="1143000"/>
          </a:xfrm>
        </p:spPr>
        <p:txBody>
          <a:bodyPr/>
          <a:lstStyle/>
          <a:p>
            <a:r>
              <a:rPr lang="es-ES" dirty="0" smtClean="0"/>
              <a:t>REACCIONES ADVERSAS A EXCIPIENTES </a:t>
            </a:r>
            <a:r>
              <a:rPr lang="es-ES"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60" y="1412776"/>
            <a:ext cx="8784977" cy="4008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0677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0675" y="188640"/>
            <a:ext cx="9144000" cy="1143000"/>
          </a:xfrm>
        </p:spPr>
        <p:txBody>
          <a:bodyPr/>
          <a:lstStyle/>
          <a:p>
            <a:r>
              <a:rPr lang="es-ES" dirty="0" smtClean="0"/>
              <a:t>PROBLEMAS MÁS FRECUENTES CON EXCIPIENTES </a:t>
            </a:r>
            <a:r>
              <a:rPr lang="es-ES" dirty="0"/>
              <a:t>	</a:t>
            </a:r>
          </a:p>
        </p:txBody>
      </p:sp>
      <p:sp>
        <p:nvSpPr>
          <p:cNvPr id="5" name="2 Marcador de contenido"/>
          <p:cNvSpPr>
            <a:spLocks noGrp="1"/>
          </p:cNvSpPr>
          <p:nvPr>
            <p:ph idx="4294967295"/>
          </p:nvPr>
        </p:nvSpPr>
        <p:spPr>
          <a:xfrm>
            <a:off x="179512" y="2492896"/>
            <a:ext cx="8424936" cy="3024336"/>
          </a:xfrm>
          <a:prstGeom prst="rect">
            <a:avLst/>
          </a:prstGeom>
        </p:spPr>
        <p:txBody>
          <a:bodyPr/>
          <a:lstStyle/>
          <a:p>
            <a:pPr algn="just"/>
            <a:r>
              <a:rPr lang="es-ES" sz="1800" dirty="0"/>
              <a:t>La lactosa es </a:t>
            </a:r>
            <a:r>
              <a:rPr lang="es-ES" sz="1800" dirty="0" smtClean="0"/>
              <a:t>utilizada en </a:t>
            </a:r>
            <a:r>
              <a:rPr lang="es-ES" sz="1800" dirty="0"/>
              <a:t>la elaboración de cápsulas, comprimidos e inhaladores de polvo seco, entre otros. Se trata de un excipiente de declaración obligatoria, por lo que en el etiquetado, prospecto y ficha técnica debe aparecer si el medicamento contiene </a:t>
            </a:r>
            <a:r>
              <a:rPr lang="es-ES" sz="1800" dirty="0" smtClean="0"/>
              <a:t>lactosa y </a:t>
            </a:r>
            <a:r>
              <a:rPr lang="es-ES" sz="1800" dirty="0"/>
              <a:t>la cantidad exacta </a:t>
            </a:r>
            <a:r>
              <a:rPr lang="es-ES" sz="1800" baseline="30000" dirty="0" smtClean="0"/>
              <a:t>4</a:t>
            </a:r>
            <a:r>
              <a:rPr lang="es-ES" sz="1800" dirty="0"/>
              <a:t>. </a:t>
            </a:r>
            <a:endParaRPr lang="es-ES" sz="1800" dirty="0" smtClean="0"/>
          </a:p>
          <a:p>
            <a:pPr algn="just"/>
            <a:r>
              <a:rPr lang="es-ES" sz="1800" dirty="0"/>
              <a:t>La cantidad de lactosa en la medicación oral es pequeña en comparación con los productos lácteos de la dieta. En general, la dosis diaria de lactosa en la mayoría de medicamentos es &lt;2 g/día y se ha sugerido que la mayoría de los pacientes intolerantes a la lactosa pueden ingerir hasta 12 g de lactosa en toma única (el equivalente a un vaso de leche al día), sin la aparición de síntomas gastrointestinales o con síntomas leves</a:t>
            </a:r>
            <a:r>
              <a:rPr lang="es-ES" sz="1800" baseline="30000" dirty="0"/>
              <a:t>9,13,14</a:t>
            </a:r>
            <a:r>
              <a:rPr lang="es-ES" sz="1800" dirty="0"/>
              <a:t>.</a:t>
            </a:r>
          </a:p>
          <a:p>
            <a:pPr algn="just"/>
            <a:endParaRPr lang="es-ES" sz="1600" dirty="0"/>
          </a:p>
        </p:txBody>
      </p:sp>
      <p:sp>
        <p:nvSpPr>
          <p:cNvPr id="6" name="2 Marcador de contenido"/>
          <p:cNvSpPr>
            <a:spLocks noGrp="1"/>
          </p:cNvSpPr>
          <p:nvPr>
            <p:ph idx="4294967295"/>
          </p:nvPr>
        </p:nvSpPr>
        <p:spPr>
          <a:xfrm>
            <a:off x="183002" y="1340768"/>
            <a:ext cx="8712968" cy="1296144"/>
          </a:xfrm>
        </p:spPr>
        <p:txBody>
          <a:bodyPr/>
          <a:lstStyle/>
          <a:p>
            <a:pPr marL="0" indent="0">
              <a:buNone/>
            </a:pPr>
            <a:r>
              <a:rPr lang="es-ES" sz="2400" b="1" dirty="0" smtClean="0">
                <a:solidFill>
                  <a:schemeClr val="tx2"/>
                </a:solidFill>
              </a:rPr>
              <a:t>LACTOSA EN </a:t>
            </a:r>
            <a:r>
              <a:rPr lang="es-ES" sz="2400" b="1" dirty="0">
                <a:solidFill>
                  <a:schemeClr val="tx2"/>
                </a:solidFill>
              </a:rPr>
              <a:t>PACIENTES INTOLERANTES Y EN ALÉRGICOS A LA PROTEÍNA DE LA LECHE DE VACA (APLV</a:t>
            </a:r>
            <a:r>
              <a:rPr lang="es-ES" sz="2400" b="1" dirty="0" smtClean="0">
                <a:solidFill>
                  <a:schemeClr val="tx2"/>
                </a:solidFill>
              </a:rPr>
              <a:t>)</a:t>
            </a:r>
          </a:p>
        </p:txBody>
      </p:sp>
      <p:cxnSp>
        <p:nvCxnSpPr>
          <p:cNvPr id="7" name="6 Conector recto"/>
          <p:cNvCxnSpPr/>
          <p:nvPr/>
        </p:nvCxnSpPr>
        <p:spPr>
          <a:xfrm>
            <a:off x="251520" y="2276872"/>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5941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a:spLocks noGrp="1"/>
          </p:cNvSpPr>
          <p:nvPr>
            <p:ph idx="4294967295"/>
          </p:nvPr>
        </p:nvSpPr>
        <p:spPr>
          <a:xfrm>
            <a:off x="71500" y="1196752"/>
            <a:ext cx="8568952" cy="4104456"/>
          </a:xfrm>
          <a:prstGeom prst="rect">
            <a:avLst/>
          </a:prstGeom>
        </p:spPr>
        <p:txBody>
          <a:bodyPr/>
          <a:lstStyle/>
          <a:p>
            <a:pPr algn="just"/>
            <a:r>
              <a:rPr lang="es-ES" sz="1800" dirty="0" smtClean="0"/>
              <a:t>La </a:t>
            </a:r>
            <a:r>
              <a:rPr lang="es-ES" sz="1800" dirty="0"/>
              <a:t>mayoría de pacientes con intolerancia a la lactosa pueden tolerar las cantidades habituales de lactosa que contienen los medicamentos</a:t>
            </a:r>
            <a:r>
              <a:rPr lang="es-ES" sz="1800" b="1" dirty="0"/>
              <a:t>. El déficit de lactasa no debe considerarse una contraindicación para el uso de medicamentos con pequeñas cantidades de lactosa</a:t>
            </a:r>
            <a:r>
              <a:rPr lang="es-ES" sz="1800" b="1" baseline="30000" dirty="0"/>
              <a:t>9</a:t>
            </a:r>
            <a:r>
              <a:rPr lang="es-ES" sz="1800" b="1" dirty="0"/>
              <a:t>. </a:t>
            </a:r>
            <a:endParaRPr lang="es-ES" sz="1800" b="1" dirty="0" smtClean="0"/>
          </a:p>
          <a:p>
            <a:pPr marL="0" indent="0" algn="just">
              <a:buNone/>
            </a:pPr>
            <a:endParaRPr lang="es-ES" sz="1100" dirty="0" smtClean="0"/>
          </a:p>
          <a:p>
            <a:pPr algn="just"/>
            <a:r>
              <a:rPr lang="es-ES" sz="1800" b="1" dirty="0" smtClean="0"/>
              <a:t>Sólo </a:t>
            </a:r>
            <a:r>
              <a:rPr lang="es-ES" sz="1800" b="1" dirty="0"/>
              <a:t>en </a:t>
            </a:r>
            <a:r>
              <a:rPr lang="es-ES" sz="1800" b="1" dirty="0" smtClean="0"/>
              <a:t>pacientes </a:t>
            </a:r>
            <a:r>
              <a:rPr lang="es-ES" sz="1800" b="1" dirty="0"/>
              <a:t>con intolerancia grave, sobre todo si son </a:t>
            </a:r>
            <a:r>
              <a:rPr lang="es-ES" sz="1800" b="1" dirty="0" err="1"/>
              <a:t>polimedicados</a:t>
            </a:r>
            <a:r>
              <a:rPr lang="es-ES" sz="1800" b="1" dirty="0"/>
              <a:t>, se recomienda revisar la cantidad de lactosa de los medicamentos prescritos </a:t>
            </a:r>
            <a:r>
              <a:rPr lang="es-ES" sz="1800" dirty="0"/>
              <a:t>y, en caso necesario, considerar otras formulaciones o vías de administración, utilizar un medicamento alternativo sin lactosa o, incluso, valorar un cambio de principio </a:t>
            </a:r>
            <a:r>
              <a:rPr lang="es-ES" sz="1800" dirty="0" smtClean="0"/>
              <a:t>activo</a:t>
            </a:r>
            <a:r>
              <a:rPr lang="es-ES" sz="1800" i="1" dirty="0" smtClean="0"/>
              <a:t>.</a:t>
            </a:r>
            <a:r>
              <a:rPr lang="es-ES" sz="1800" baseline="30000" dirty="0" smtClean="0"/>
              <a:t>4,14</a:t>
            </a:r>
            <a:r>
              <a:rPr lang="es-ES" sz="1800" dirty="0" smtClean="0"/>
              <a:t>.</a:t>
            </a:r>
          </a:p>
          <a:p>
            <a:pPr marL="0" indent="0" algn="just">
              <a:buNone/>
            </a:pPr>
            <a:endParaRPr lang="es-ES" sz="1100" dirty="0" smtClean="0"/>
          </a:p>
          <a:p>
            <a:pPr algn="just"/>
            <a:r>
              <a:rPr lang="es-ES" sz="1800" dirty="0"/>
              <a:t>En </a:t>
            </a:r>
            <a:r>
              <a:rPr lang="es-ES" sz="1800" dirty="0" smtClean="0"/>
              <a:t>pacientes </a:t>
            </a:r>
            <a:r>
              <a:rPr lang="es-ES" sz="1800" dirty="0"/>
              <a:t>con alergia a la proteína de la leche de vaca (APLV), el riesgo proviene de las pequeñas trazas de proteína de la leche que pueden contener los medicamentos con lactosa, por lo </a:t>
            </a:r>
            <a:r>
              <a:rPr lang="es-ES" sz="1800" b="1" dirty="0"/>
              <a:t>que es posible que algunos medicamentos produzcan reacciones en niños con APLV grave</a:t>
            </a:r>
            <a:r>
              <a:rPr lang="es-ES" sz="1800" b="1" baseline="30000" dirty="0"/>
              <a:t>4.  </a:t>
            </a:r>
          </a:p>
          <a:p>
            <a:pPr algn="just"/>
            <a:endParaRPr lang="es-ES" sz="1800" dirty="0" smtClean="0"/>
          </a:p>
          <a:p>
            <a:pPr marL="0" indent="0" algn="just">
              <a:buNone/>
            </a:pPr>
            <a:endParaRPr lang="es-ES" sz="1800" dirty="0" smtClean="0">
              <a:solidFill>
                <a:srgbClr val="FF0000"/>
              </a:solidFill>
            </a:endParaRPr>
          </a:p>
        </p:txBody>
      </p:sp>
      <p:sp>
        <p:nvSpPr>
          <p:cNvPr id="6" name="2 Marcador de contenido"/>
          <p:cNvSpPr>
            <a:spLocks noGrp="1"/>
          </p:cNvSpPr>
          <p:nvPr>
            <p:ph idx="4294967295"/>
          </p:nvPr>
        </p:nvSpPr>
        <p:spPr>
          <a:xfrm>
            <a:off x="179512" y="116632"/>
            <a:ext cx="8712968" cy="504056"/>
          </a:xfrm>
        </p:spPr>
        <p:txBody>
          <a:bodyPr/>
          <a:lstStyle/>
          <a:p>
            <a:pPr marL="0" indent="0">
              <a:buNone/>
            </a:pPr>
            <a:r>
              <a:rPr lang="es-ES" sz="2400" b="1" dirty="0" smtClean="0">
                <a:solidFill>
                  <a:schemeClr val="tx2"/>
                </a:solidFill>
              </a:rPr>
              <a:t>LACTOSA EN </a:t>
            </a:r>
            <a:r>
              <a:rPr lang="es-ES" sz="2400" b="1" dirty="0">
                <a:solidFill>
                  <a:schemeClr val="tx2"/>
                </a:solidFill>
              </a:rPr>
              <a:t>PACIENTES INTOLERANTES Y EN ALÉRGICOS A LA PROTEÍNA DE LA LECHE DE VACA (APLV) </a:t>
            </a:r>
          </a:p>
        </p:txBody>
      </p:sp>
      <p:cxnSp>
        <p:nvCxnSpPr>
          <p:cNvPr id="9" name="8 Conector recto"/>
          <p:cNvCxnSpPr/>
          <p:nvPr/>
        </p:nvCxnSpPr>
        <p:spPr>
          <a:xfrm>
            <a:off x="251520" y="980728"/>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749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ags/tag10.xml><?xml version="1.0" encoding="utf-8"?>
<p:tagLst xmlns:a="http://schemas.openxmlformats.org/drawingml/2006/main" xmlns:r="http://schemas.openxmlformats.org/officeDocument/2006/relationships" xmlns:p="http://schemas.openxmlformats.org/presentationml/2006/main">
  <p:tag name="DVSHAPEID" val="msKhi5dC2cZkLXKsAcNKVb"/>
</p:tagLst>
</file>

<file path=ppt/tags/tag11.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ags/tag2.xml><?xml version="1.0" encoding="utf-8"?>
<p:tagLst xmlns:a="http://schemas.openxmlformats.org/drawingml/2006/main" xmlns:r="http://schemas.openxmlformats.org/officeDocument/2006/relationships" xmlns:p="http://schemas.openxmlformats.org/presentationml/2006/main">
  <p:tag name="DVSHAPEID" val="xxYxz5B8gosKIc50IFAKL8"/>
</p:tagLst>
</file>

<file path=ppt/tags/tag3.xml><?xml version="1.0" encoding="utf-8"?>
<p:tagLst xmlns:a="http://schemas.openxmlformats.org/drawingml/2006/main" xmlns:r="http://schemas.openxmlformats.org/officeDocument/2006/relationships" xmlns:p="http://schemas.openxmlformats.org/presentationml/2006/main">
  <p:tag name="DVSHAPEID" val="YwjMHoTj4NvKVyizNkTnlq"/>
</p:tagLst>
</file>

<file path=ppt/tags/tag4.xml><?xml version="1.0" encoding="utf-8"?>
<p:tagLst xmlns:a="http://schemas.openxmlformats.org/drawingml/2006/main" xmlns:r="http://schemas.openxmlformats.org/officeDocument/2006/relationships" xmlns:p="http://schemas.openxmlformats.org/presentationml/2006/main">
  <p:tag name="DVSHAPEID" val="uHy7AzppM9zpyreModfXkF"/>
</p:tagLst>
</file>

<file path=ppt/tags/tag5.xml><?xml version="1.0" encoding="utf-8"?>
<p:tagLst xmlns:a="http://schemas.openxmlformats.org/drawingml/2006/main" xmlns:r="http://schemas.openxmlformats.org/officeDocument/2006/relationships" xmlns:p="http://schemas.openxmlformats.org/presentationml/2006/main">
  <p:tag name="DVSHAPEID" val="xxYxz5B8gosKIc50IFAKL8"/>
</p:tagLst>
</file>

<file path=ppt/tags/tag6.xml><?xml version="1.0" encoding="utf-8"?>
<p:tagLst xmlns:a="http://schemas.openxmlformats.org/drawingml/2006/main" xmlns:r="http://schemas.openxmlformats.org/officeDocument/2006/relationships" xmlns:p="http://schemas.openxmlformats.org/presentationml/2006/main">
  <p:tag name="DVSHAPEID" val="YwjMHoTj4NvKVyizNkTnlq"/>
</p:tagLst>
</file>

<file path=ppt/tags/tag7.xml><?xml version="1.0" encoding="utf-8"?>
<p:tagLst xmlns:a="http://schemas.openxmlformats.org/drawingml/2006/main" xmlns:r="http://schemas.openxmlformats.org/officeDocument/2006/relationships" xmlns:p="http://schemas.openxmlformats.org/presentationml/2006/main">
  <p:tag name="DVSHAPEID" val="uHy7AzppM9zpyreModfXkF"/>
</p:tagLst>
</file>

<file path=ppt/tags/tag8.xml><?xml version="1.0" encoding="utf-8"?>
<p:tagLst xmlns:a="http://schemas.openxmlformats.org/drawingml/2006/main" xmlns:r="http://schemas.openxmlformats.org/officeDocument/2006/relationships" xmlns:p="http://schemas.openxmlformats.org/presentationml/2006/main">
  <p:tag name="DVSECTIONID" val="bPzgoGZ8qpD1tJ3F4ATwbP"/>
</p:tagLst>
</file>

<file path=ppt/tags/tag9.xml><?xml version="1.0" encoding="utf-8"?>
<p:tagLst xmlns:a="http://schemas.openxmlformats.org/drawingml/2006/main" xmlns:r="http://schemas.openxmlformats.org/officeDocument/2006/relationships" xmlns:p="http://schemas.openxmlformats.org/presentationml/2006/main">
  <p:tag name="DVSECTIONID" val="uyARmSBo90MXppUFASZUUO"/>
</p:tagLst>
</file>

<file path=ppt/theme/theme1.xml><?xml version="1.0" encoding="utf-8"?>
<a:theme xmlns:a="http://schemas.openxmlformats.org/drawingml/2006/main" name="3_Diseño personalizado">
  <a:themeElements>
    <a:clrScheme name="Personalizado 2">
      <a:dk1>
        <a:sysClr val="windowText" lastClr="000000"/>
      </a:dk1>
      <a:lt1>
        <a:sysClr val="window" lastClr="FFFFFF"/>
      </a:lt1>
      <a:dk2>
        <a:srgbClr val="4BACC6"/>
      </a:dk2>
      <a:lt2>
        <a:srgbClr val="EEECE1"/>
      </a:lt2>
      <a:accent1>
        <a:srgbClr val="31859B"/>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3201</TotalTime>
  <Words>1863</Words>
  <Application>Microsoft Office PowerPoint</Application>
  <PresentationFormat>Presentación en pantalla (4:3)</PresentationFormat>
  <Paragraphs>99</Paragraphs>
  <Slides>21</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Arial</vt:lpstr>
      <vt:lpstr>Arial Black</vt:lpstr>
      <vt:lpstr>Arial Unicode MS</vt:lpstr>
      <vt:lpstr>Calibri</vt:lpstr>
      <vt:lpstr>Times New Roman</vt:lpstr>
      <vt:lpstr>Verdana</vt:lpstr>
      <vt:lpstr>Wingdings</vt:lpstr>
      <vt:lpstr>3_Diseño personalizado</vt:lpstr>
      <vt:lpstr>Presentación de PowerPoint</vt:lpstr>
      <vt:lpstr>SUMARIO</vt:lpstr>
      <vt:lpstr>INTRODUCCIÓN (I) </vt:lpstr>
      <vt:lpstr>INTRODUCCIÓN (II) </vt:lpstr>
      <vt:lpstr>LEGISLACIÓN </vt:lpstr>
      <vt:lpstr>REACCIONES ADVERSAS A EXCIPIENTES  </vt:lpstr>
      <vt:lpstr>REACCIONES ADVERSAS A EXCIPIENTES  </vt:lpstr>
      <vt:lpstr>PROBLEMAS MÁS FRECUENTES CON EXCIPIENTES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DÓNDE ENCONTRAR INFORMACIÓN SOBRE EXCIPIENTES EXCIPIENTES  </vt:lpstr>
      <vt:lpstr>DÓNDE ENCONTRAR INFORMACIÓN SOBRE EXCIPIENTES EXCIPIENTES  </vt:lpstr>
      <vt:lpstr>DÓNDE ENCONTRAR INFORMACIÓN SOBRE EXCIPIENTES EXCIPIENTES  </vt:lpstr>
      <vt:lpstr>Presentación de PowerPoint</vt:lpstr>
      <vt:lpstr>Más información y bibliografía…</vt:lpstr>
    </vt:vector>
  </TitlesOfParts>
  <Company>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INFAC Información Farmacoterapéutica</dc:title>
  <dc:creator>COMITE REDACCION INFAC</dc:creator>
  <cp:lastModifiedBy>Ruiz Ortega, Irene</cp:lastModifiedBy>
  <cp:revision>410</cp:revision>
  <cp:lastPrinted>2017-08-24T10:26:52Z</cp:lastPrinted>
  <dcterms:created xsi:type="dcterms:W3CDTF">2007-11-13T08:52:06Z</dcterms:created>
  <dcterms:modified xsi:type="dcterms:W3CDTF">2019-07-16T09:59:21Z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DocumentId">
    <vt:lpwstr>160ivq7-8rTnREubEONBuH9j9k92nA21cNajGSl9HSP4</vt:lpwstr>
  </property>
  <property fmtid="{D5CDD505-2E9C-101B-9397-08002B2CF9AE}" pid="3" name="Google.Documents.RevisionId">
    <vt:lpwstr>12863737458791287082</vt:lpwstr>
  </property>
  <property fmtid="{D5CDD505-2E9C-101B-9397-08002B2CF9AE}" pid="4" name="Google.Documents.PreviousRevisionId">
    <vt:lpwstr>12445244904266056390</vt:lpwstr>
  </property>
  <property fmtid="{D5CDD505-2E9C-101B-9397-08002B2CF9AE}" pid="5" name="Google.Documents.PluginVersion">
    <vt:lpwstr>2.0.2026.3768</vt:lpwstr>
  </property>
  <property fmtid="{D5CDD505-2E9C-101B-9397-08002B2CF9AE}" pid="6" name="Google.Documents.MergeIncapabilityFlags">
    <vt:i4>0</vt:i4>
  </property>
  <property fmtid="{D5CDD505-2E9C-101B-9397-08002B2CF9AE}" pid="7" name="Google.Documents.Tracking">
    <vt:lpwstr>true</vt:lpwstr>
  </property>
</Properties>
</file>