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4"/>
  </p:notesMasterIdLst>
  <p:sldIdLst>
    <p:sldId id="327" r:id="rId5"/>
    <p:sldId id="321" r:id="rId6"/>
    <p:sldId id="287" r:id="rId7"/>
    <p:sldId id="328" r:id="rId8"/>
    <p:sldId id="331" r:id="rId9"/>
    <p:sldId id="333" r:id="rId10"/>
    <p:sldId id="330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297" r:id="rId22"/>
    <p:sldId id="292" r:id="rId2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92CB"/>
    <a:srgbClr val="0000FF"/>
    <a:srgbClr val="990000"/>
    <a:srgbClr val="CC0000"/>
    <a:srgbClr val="CC6600"/>
    <a:srgbClr val="996600"/>
    <a:srgbClr val="FFECAF"/>
    <a:srgbClr val="518BE1"/>
    <a:srgbClr val="B5CC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7" autoAdjust="0"/>
    <p:restoredTop sz="92553" autoAdjust="0"/>
  </p:normalViewPr>
  <p:slideViewPr>
    <p:cSldViewPr>
      <p:cViewPr>
        <p:scale>
          <a:sx n="70" d="100"/>
          <a:sy n="70" d="100"/>
        </p:scale>
        <p:origin x="-1230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20/06/2018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64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</a:t>
            </a: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20/06/2018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1711-CBEC-4B81-BBD0-B11A6F678385}" type="datetimeFigureOut">
              <a:rPr lang="es-ES"/>
              <a:pPr>
                <a:defRPr/>
              </a:pPr>
              <a:t>20/06/2018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F827-DEC1-4D10-9BEA-49F4941E4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3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5611639" y="2251323"/>
            <a:ext cx="3168650" cy="3065463"/>
            <a:chOff x="3035" y="1570"/>
            <a:chExt cx="2204" cy="2158"/>
          </a:xfrm>
        </p:grpSpPr>
        <p:pic>
          <p:nvPicPr>
            <p:cNvPr id="5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9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259631" y="215441"/>
            <a:ext cx="7540327" cy="1066130"/>
          </a:xfrm>
        </p:spPr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4294967295" hasCustomPrompt="1"/>
          </p:nvPr>
        </p:nvSpPr>
        <p:spPr bwMode="auto">
          <a:xfrm>
            <a:off x="755576" y="1501899"/>
            <a:ext cx="792088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Font typeface="Wingdings" pitchFamily="2" charset="2"/>
              <a:buChar char="ü"/>
              <a:defRPr baseline="0"/>
            </a:lvl1pPr>
          </a:lstStyle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 err="1" smtClean="0">
                <a:latin typeface="Arial Unicode MS" pitchFamily="34" charset="-128"/>
              </a:rPr>
              <a:t>Ideia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 err="1" smtClean="0">
                <a:latin typeface="Arial Unicode MS" pitchFamily="34" charset="-128"/>
              </a:rPr>
              <a:t>nagusia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>
                <a:latin typeface="Arial Unicode MS" pitchFamily="34" charset="-128"/>
              </a:rPr>
              <a:t>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0322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188640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611560" y="1484784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1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2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069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0" r:id="rId5"/>
    <p:sldLayoutId id="2147483887" r:id="rId6"/>
    <p:sldLayoutId id="2147483890" r:id="rId7"/>
    <p:sldLayoutId id="2147483891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hyperlink" Target="https://www.icf.uab.cat/assets/pdf/productes/bg/es/bg311.18e.pdf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emps.gob.es/informa/notasInformativas/medicamentosUsoHumano/seguridad/2018/NI-MUH_FV_3-acido-valproico.htm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emps.gob.es/informa/notasInformativas/medicamentosUsoHumano/seguridad/2018/NI-MUH_FV_3-acido-valproico.htm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emps.gob.es/informa/notasInformativas/medicamentosUsoHumano/seguridad/2018/NI-MUH_FV_3-acido-valproico.htm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rsmb.osakidetza.eus/es/Comunicacion/publi/psicofarma/Paginas/default.aspx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hyperlink" Target="http://www.osakidetza.euskadi.eus/contenidos/informacion/cevime_infac_2018/es_def/adjuntos/INFAC_Vol_26_n3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emps.gob.es/informa/notasInformativas/medicamentosUsoHumano/seguridad/2018/docs/NI-MUH_FV_3-acido-valproico.pdf" TargetMode="External"/><Relationship Id="rId2" Type="http://schemas.openxmlformats.org/officeDocument/2006/relationships/hyperlink" Target="https://www.aemps.gob.es/informa/notasInformativas/medicamentosUsoHumano/seguridad/2014/docs/NI-MUH_FV_16-valproato.pdf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chranelibrary-wiley.com/doi/10.1002/14651858.CD010224.pub2/epdf" TargetMode="External"/><Relationship Id="rId2" Type="http://schemas.openxmlformats.org/officeDocument/2006/relationships/hyperlink" Target="https://www.sciencedirect.com/science/article/pii/S0920121108001241?via%3Dihub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thelancet.com/journals/laneur/article/PIIS1474-4422(18)30107-8/fulltex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acscharity.org/" TargetMode="External"/><Relationship Id="rId2" Type="http://schemas.openxmlformats.org/officeDocument/2006/relationships/hyperlink" Target="https://www.apesac.org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murciasalud.es/pagina.php?id=218559&amp;idsec=88" TargetMode="External"/><Relationship Id="rId4" Type="http://schemas.openxmlformats.org/officeDocument/2006/relationships/hyperlink" Target="https://avisav.es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emps.gob.es/informa/notasInformativas/medicamentosUsoHumano/seguridad/2014/NI-MUH_FV_16-valproato.ht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07" y="1052736"/>
            <a:ext cx="914400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ES" sz="4000" kern="120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b="1" dirty="0" smtClean="0"/>
              <a:t>VALPROICO Y EMBARAZO:</a:t>
            </a:r>
            <a:br>
              <a:rPr lang="es-ES" sz="3600" b="1" dirty="0" smtClean="0"/>
            </a:br>
            <a:r>
              <a:rPr lang="es-ES" sz="3600" b="1" dirty="0" smtClean="0"/>
              <a:t>Un problema para la reflexión</a:t>
            </a:r>
            <a:br>
              <a:rPr lang="es-ES" sz="3600" b="1" dirty="0" smtClean="0"/>
            </a:b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b="1" dirty="0" smtClean="0"/>
              <a:t>Vol. 26, </a:t>
            </a:r>
            <a:r>
              <a:rPr lang="es-ES" sz="3600" b="1" smtClean="0"/>
              <a:t>Nº 3, </a:t>
            </a:r>
            <a:r>
              <a:rPr lang="es-ES" sz="3600" b="1" dirty="0" smtClean="0"/>
              <a:t>2018</a:t>
            </a:r>
            <a:br>
              <a:rPr lang="es-ES" sz="3600" b="1" dirty="0" smtClean="0"/>
            </a:br>
            <a:endParaRPr lang="es-ES" sz="3600" dirty="0" smtClean="0"/>
          </a:p>
        </p:txBody>
      </p:sp>
      <p:sp>
        <p:nvSpPr>
          <p:cNvPr id="2" name="TestuKoadroa 1"/>
          <p:cNvSpPr txBox="1"/>
          <p:nvPr/>
        </p:nvSpPr>
        <p:spPr>
          <a:xfrm>
            <a:off x="219937" y="4293096"/>
            <a:ext cx="8568952" cy="646331"/>
          </a:xfrm>
          <a:prstGeom prst="rect">
            <a:avLst/>
          </a:prstGeom>
          <a:noFill/>
          <a:ln w="9525">
            <a:solidFill>
              <a:srgbClr val="3D92CB"/>
            </a:solidFill>
          </a:ln>
        </p:spPr>
        <p:txBody>
          <a:bodyPr wrap="square" rtlCol="0">
            <a:sp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>
                <a:solidFill>
                  <a:srgbClr val="3D92CB"/>
                </a:solidFill>
                <a:latin typeface="Arial Unicode MS" pitchFamily="34" charset="-128"/>
              </a:rPr>
              <a:t>Este boletín se ha elaborado de forma conjunta con el Boletín de Información Terapéutica de Navarra </a:t>
            </a:r>
            <a:r>
              <a:rPr lang="es-ES" sz="1800" dirty="0" smtClean="0">
                <a:solidFill>
                  <a:srgbClr val="3D92CB"/>
                </a:solidFill>
                <a:latin typeface="Arial Unicode MS" pitchFamily="34" charset="-128"/>
              </a:rPr>
              <a:t>(</a:t>
            </a:r>
            <a:r>
              <a:rPr lang="es-ES" sz="1800" dirty="0" err="1" smtClean="0">
                <a:solidFill>
                  <a:srgbClr val="3D92CB"/>
                </a:solidFill>
                <a:latin typeface="Arial Unicode MS" pitchFamily="34" charset="-128"/>
              </a:rPr>
              <a:t>BITn</a:t>
            </a:r>
            <a:r>
              <a:rPr lang="es-ES" sz="1800" dirty="0">
                <a:solidFill>
                  <a:srgbClr val="3D92CB"/>
                </a:solidFill>
                <a:latin typeface="Arial Unicode MS" pitchFamily="34" charset="-128"/>
              </a:rPr>
              <a:t>) utilizando como base el </a:t>
            </a:r>
            <a:r>
              <a:rPr lang="es-ES" sz="1800" dirty="0" err="1">
                <a:latin typeface="Arial Unicode MS" pitchFamily="34" charset="-128"/>
                <a:hlinkClick r:id="rId5"/>
              </a:rPr>
              <a:t>Butlletí</a:t>
            </a:r>
            <a:r>
              <a:rPr lang="es-ES" sz="1800" dirty="0">
                <a:latin typeface="Arial Unicode MS" pitchFamily="34" charset="-128"/>
                <a:hlinkClick r:id="rId5"/>
              </a:rPr>
              <a:t> </a:t>
            </a:r>
            <a:r>
              <a:rPr lang="es-ES" sz="1800" dirty="0" err="1">
                <a:latin typeface="Arial Unicode MS" pitchFamily="34" charset="-128"/>
                <a:hlinkClick r:id="rId5"/>
              </a:rPr>
              <a:t>Groc</a:t>
            </a:r>
            <a:r>
              <a:rPr lang="es-ES" sz="1800" dirty="0">
                <a:latin typeface="Arial Unicode MS" pitchFamily="34" charset="-128"/>
                <a:hlinkClick r:id="rId5"/>
              </a:rPr>
              <a:t> 2018;31(1)</a:t>
            </a:r>
            <a:endParaRPr lang="es-ES" sz="1800" dirty="0">
              <a:latin typeface="Arial Unicode MS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552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1" y="63148"/>
            <a:ext cx="9143999" cy="1143000"/>
          </a:xfrm>
        </p:spPr>
        <p:txBody>
          <a:bodyPr/>
          <a:lstStyle/>
          <a:p>
            <a:r>
              <a:rPr lang="es-ES" sz="2400" dirty="0"/>
              <a:t>¿Qué iniciativas se han puesto en marcha desde que se conoció esta información para minimizar la exposición a valproico en mujeres embarazadas?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1233444"/>
            <a:ext cx="8208912" cy="406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Francia, la presión de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APESAC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consiguió que desde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2017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todos los envases de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valproico lleven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 pictograma de advertencia sobre los riesgos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 el embarazo.</a:t>
            </a:r>
          </a:p>
          <a:p>
            <a:pPr algn="just"/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Reino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Unido, la Agencia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Medicamentos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MHRA) promovió en 2015 programas para garantizar que todas las mujeres en tratamiento con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valproato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conociesen sus riesgos en el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embarazo pero con escaso éxito: 1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 cada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mujeres en tratamiento con valproico no conocía sus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riesgos (2016) y el 28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%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había sido informada de estos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riesgos (2017).</a:t>
            </a:r>
            <a:endParaRPr lang="es-ES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PRAC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(presionado por APESAC) celebró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 2017, por primera vez en su historia, una audiencia pública sobre los problemas de seguridad de un medicamento.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Tras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analizar la situación,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consideró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necesario intensificar las restricciones de uso e introducir un plan de prevención de embarazos para mujeres en edad fértil.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La nota de seguridad de febrero de 2018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 la AEMPS recoge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estas medidas.</a:t>
            </a:r>
          </a:p>
        </p:txBody>
      </p:sp>
    </p:spTree>
    <p:extLst>
      <p:ext uri="{BB962C8B-B14F-4D97-AF65-F5344CB8AC3E}">
        <p14:creationId xmlns:p14="http://schemas.microsoft.com/office/powerpoint/2010/main" val="178736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9143999" cy="1143000"/>
          </a:xfrm>
        </p:spPr>
        <p:txBody>
          <a:bodyPr/>
          <a:lstStyle/>
          <a:p>
            <a:r>
              <a:rPr lang="es-ES" sz="2400" dirty="0"/>
              <a:t>¿Qué iniciativas se han puesto en marcha desde que se conoció esta información para minimizar la exposición a valproico en mujeres embarazadas?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4897" y="1484784"/>
            <a:ext cx="820891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Recomendaciones de la nota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de seguridad de febrero de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2018 de la AEMPS </a:t>
            </a:r>
            <a:endParaRPr lang="es-ES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None/>
            </a:pPr>
            <a:endParaRPr lang="es-ES" sz="1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+mj-lt"/>
              <a:buAutoNum type="arabicPeriod"/>
            </a:pP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niñas y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mujeres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 capacidad de gestación, NO se debe utilizar valproico, excepto que no se pueda utilizar otra alternativa terapéutica y se cumplan las condiciones del </a:t>
            </a:r>
            <a:r>
              <a:rPr lang="es-ES" sz="18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plan de prevención de </a:t>
            </a:r>
            <a:r>
              <a:rPr lang="es-ES" sz="1800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embarazos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endParaRPr lang="es-ES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algn="just"/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Prueba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 embarazo antes de iniciar el tratamiento y regularmente durante el mismo.</a:t>
            </a:r>
          </a:p>
          <a:p>
            <a:pPr lvl="1" algn="just"/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Uso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 métodos anticonceptivos durante el tratamiento.</a:t>
            </a:r>
          </a:p>
          <a:p>
            <a:pPr lvl="1" algn="just"/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Revisión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del tratamiento, al menos anualmente.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paciente firmará el formulario anual de conocimiento del riesgo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para asegurar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que está correctamente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informada.</a:t>
            </a:r>
            <a:endParaRPr lang="es-E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algn="just"/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Consulta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 el médico y valoración de otras posibles alternativas terapéuticas en el caso de que se planifique un embarazo.</a:t>
            </a:r>
          </a:p>
          <a:p>
            <a:pPr lvl="1" algn="just"/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Consulta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inmediata con el médico en el caso de embarazo.</a:t>
            </a:r>
          </a:p>
          <a:p>
            <a:endParaRPr lang="es-ES" sz="1800" dirty="0"/>
          </a:p>
          <a:p>
            <a:endParaRPr lang="es-ES" sz="1800" dirty="0" smtClean="0"/>
          </a:p>
          <a:p>
            <a:endParaRPr lang="es-ES" sz="1800" dirty="0" smtClean="0"/>
          </a:p>
        </p:txBody>
      </p:sp>
    </p:spTree>
    <p:extLst>
      <p:ext uri="{BB962C8B-B14F-4D97-AF65-F5344CB8AC3E}">
        <p14:creationId xmlns:p14="http://schemas.microsoft.com/office/powerpoint/2010/main" val="111873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116632"/>
            <a:ext cx="9143999" cy="1143000"/>
          </a:xfrm>
        </p:spPr>
        <p:txBody>
          <a:bodyPr/>
          <a:lstStyle/>
          <a:p>
            <a:r>
              <a:rPr lang="es-ES" sz="2400" dirty="0"/>
              <a:t>¿Qué iniciativas se han puesto en marcha desde que se conoció esta información para minimizar la exposición a valproico en mujeres embarazadas?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4897" y="1484784"/>
            <a:ext cx="820891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Recomendaciones de la nota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de seguridad de febrero de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2018 de la AEMPS </a:t>
            </a:r>
            <a:endParaRPr lang="es-ES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+mj-lt"/>
              <a:buAutoNum type="arabicPeriod" startAt="2"/>
            </a:pPr>
            <a:endParaRPr lang="es-ES" sz="1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+mj-lt"/>
              <a:buAutoNum type="arabicPeriod" startAt="2"/>
            </a:pP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mujeres embarazadas con trastorno bipolar: NO se debe utilizar valproico. </a:t>
            </a:r>
            <a:endParaRPr lang="es-ES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+mj-lt"/>
              <a:buAutoNum type="arabicPeriod" startAt="2"/>
            </a:pPr>
            <a:endParaRPr lang="es-ES" sz="1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+mj-lt"/>
              <a:buAutoNum type="arabicPeriod" startAt="2"/>
            </a:pP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mujeres embarazadas con epilepsia: SOLAMENTE se podrá utilizar si no es posible otra alternativa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terapéutica.</a:t>
            </a:r>
          </a:p>
          <a:p>
            <a:pPr marL="0" indent="0" algn="just">
              <a:buNone/>
            </a:pPr>
            <a:endParaRPr lang="es-ES" sz="1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None/>
            </a:pP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Por otra parte, la EMA ha solicitado al laboratorio la realización de un estudio observacional retrospectivo para observar cualquier asociación entre la exposición a valproico en hombres y el riesgo de malformaciones y trastornos del desarrollo, incluido el autismo, en su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descendencia.</a:t>
            </a:r>
          </a:p>
        </p:txBody>
      </p:sp>
    </p:spTree>
    <p:extLst>
      <p:ext uri="{BB962C8B-B14F-4D97-AF65-F5344CB8AC3E}">
        <p14:creationId xmlns:p14="http://schemas.microsoft.com/office/powerpoint/2010/main" val="301667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r>
              <a:rPr lang="es-ES" sz="2400" dirty="0"/>
              <a:t>¿Cómo ha podido ocurrir esto cuando la información estaba disponible desde hacía años?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4897" y="1196752"/>
            <a:ext cx="820891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Las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razones son numerosas y apuntan en muchas direcciones:</a:t>
            </a:r>
          </a:p>
          <a:p>
            <a:pPr algn="just"/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laboratorio y las agencias evaluadoras,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conocían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estos efectos desde hace décadas,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pero no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informaron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 modificaron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las fichas técnicas y prospectos hasta muchos años después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 desaconsejaron el uso de valproico en embarazadas hasta 2014. </a:t>
            </a:r>
          </a:p>
          <a:p>
            <a:pPr algn="just"/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Los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sistemas de farmacovigilancia no han integrado la información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 los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registros de exposición prenatal y las numerosas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publicaciones.</a:t>
            </a:r>
          </a:p>
          <a:p>
            <a:pPr algn="just"/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Los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sistemas sanitarios no han implementado medidas efectivas para que los profesionales conozcan los efectos del valproico y restrinjan su utilización en mujeres en edad fértil a casos muy justificados y con una contracepción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efectiva.</a:t>
            </a:r>
          </a:p>
          <a:p>
            <a:pPr algn="just"/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falta de coordinación entre profesionales ha conducido a una falta de seguimiento de los tratamientos prescritos y a la dilución de responsabilidades.</a:t>
            </a:r>
          </a:p>
          <a:p>
            <a:pPr algn="just"/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Los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informadores sobre medicamentos, como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Comité de Redacción del INFAC, no hemos sabido apreciar la relevancia de estos efectos y no hemos advertido a nuestros lectores a su debido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tiempo.</a:t>
            </a:r>
            <a:endParaRPr lang="es-E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s-ES" sz="1800" dirty="0" smtClean="0"/>
          </a:p>
        </p:txBody>
      </p:sp>
    </p:spTree>
    <p:extLst>
      <p:ext uri="{BB962C8B-B14F-4D97-AF65-F5344CB8AC3E}">
        <p14:creationId xmlns:p14="http://schemas.microsoft.com/office/powerpoint/2010/main" val="105026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r>
              <a:rPr lang="es-ES" sz="2400" dirty="0"/>
              <a:t>¿Qué podemos hacer para que el valproico no afecte a más niños?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4897" y="1052736"/>
            <a:ext cx="820891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Solicitar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la AEMPS la adición de un pictograma de advertencia en el cartonaje del medicamento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 incluir valproico en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 listado de medicamentos de especial control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médico.</a:t>
            </a:r>
          </a:p>
          <a:p>
            <a:pPr marL="0" indent="0" algn="just">
              <a:buNone/>
            </a:pPr>
            <a:endParaRPr lang="es-ES" sz="1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None/>
            </a:pPr>
            <a:r>
              <a:rPr lang="es-ES" sz="1600" b="1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DEPARTAMENTO DE </a:t>
            </a:r>
            <a:r>
              <a:rPr lang="es-ES" sz="1600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SALUD-OSAKIDETZA: </a:t>
            </a:r>
            <a:endParaRPr lang="es-ES" sz="1600" b="1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Informar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los profesionales sobre las mujeres en edad fértil en tratamiento con valproico actualmente a su cargo, para que reevalúen la necesidad de tratamiento, especialmente en trastorno bipolar y, en su caso, garanticen la utilización de medidas anticonceptivas. </a:t>
            </a:r>
          </a:p>
          <a:p>
            <a:pPr algn="just"/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Incluir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avisos en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las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prescripciones de valproico en Presbide que informen sobre las restricciones de uso en mujeres embarazadas y en edad fértil, y ayudas a la prescripción que faciliten que se cumpla el plan de prevención de embarazos.</a:t>
            </a:r>
          </a:p>
          <a:p>
            <a:pPr algn="just"/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Fomentar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coordinación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interniveles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que incluya a neurólogos, psiquiatras, médicos y enfermeras de atención primaria, ginecólogos, matronas y pediatras, así como a las oficinas de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farmacia.</a:t>
            </a:r>
          </a:p>
          <a:p>
            <a:pPr algn="just"/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Evaluar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implementación de las medidas adoptadas mediante su inclusión en el Contrato-Programa, como ya hacen las Redes de Salud Mental de Osakidetza. </a:t>
            </a:r>
          </a:p>
          <a:p>
            <a:pPr marL="0" indent="0">
              <a:buNone/>
            </a:pPr>
            <a:endParaRPr lang="es-ES" sz="1600" dirty="0" smtClean="0"/>
          </a:p>
        </p:txBody>
      </p:sp>
    </p:spTree>
    <p:extLst>
      <p:ext uri="{BB962C8B-B14F-4D97-AF65-F5344CB8AC3E}">
        <p14:creationId xmlns:p14="http://schemas.microsoft.com/office/powerpoint/2010/main" val="10194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r>
              <a:rPr lang="es-ES" sz="2400" dirty="0"/>
              <a:t>¿Qué podemos hacer para que el valproico no afecte a más niños?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4897" y="1384999"/>
            <a:ext cx="820891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1800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PROFESIONALES:</a:t>
            </a:r>
          </a:p>
          <a:p>
            <a:pPr marL="0" indent="0" algn="just">
              <a:buNone/>
            </a:pPr>
            <a:endParaRPr lang="es-ES" sz="1800" b="1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Seguir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las recomendaciones de la AEMPS, siendo escrupulosos a la hora de iniciar o prorrogar un tratamiento con valproico en una mujer en edad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fértil.</a:t>
            </a:r>
            <a:endParaRPr lang="es-ES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Informar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adecuadamente a la mujer y asegurarnos de que es consciente de los riesgos de la toma de valproico durante el embarazo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s-ES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Garantizar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que las mujeres en tratamiento con valproico utilizan un método anticonceptivo eficaz.</a:t>
            </a:r>
          </a:p>
          <a:p>
            <a:pPr algn="just"/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Revaluar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necesidad de continuar el tratamiento, especialmente en pacientes con trastorno bipolar.</a:t>
            </a:r>
          </a:p>
          <a:p>
            <a:pPr marL="0" indent="0">
              <a:buNone/>
            </a:pPr>
            <a:endParaRPr lang="es-ES" sz="1600" dirty="0" smtClean="0"/>
          </a:p>
        </p:txBody>
      </p:sp>
    </p:spTree>
    <p:extLst>
      <p:ext uri="{BB962C8B-B14F-4D97-AF65-F5344CB8AC3E}">
        <p14:creationId xmlns:p14="http://schemas.microsoft.com/office/powerpoint/2010/main" val="400080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r>
              <a:rPr lang="es-ES" sz="2400" dirty="0"/>
              <a:t>Las Redes de Salud Mental de Osakidetza</a:t>
            </a:r>
            <a:r>
              <a:rPr lang="es-ES" sz="2400" dirty="0" smtClean="0"/>
              <a:t>,</a:t>
            </a:r>
            <a:br>
              <a:rPr lang="es-ES" sz="2400" dirty="0" smtClean="0"/>
            </a:br>
            <a:r>
              <a:rPr lang="es-ES" sz="2400" dirty="0" smtClean="0"/>
              <a:t> </a:t>
            </a:r>
            <a:r>
              <a:rPr lang="es-ES" sz="2400" dirty="0"/>
              <a:t>incidiendo en lo importante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41035" y="1124744"/>
            <a:ext cx="820891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Desde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publicación de la nota de seguridad de la AEMPS en 2014, las Redes de Salud Mental de Osakidetza llevan más de 3 años alertando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los profesionales sobre este problema, tanto con información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personalizada,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como a través del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Boletín de Psicofarmacología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 la RSM-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Bizkaia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L="0" indent="0" algn="just">
              <a:buNone/>
            </a:pPr>
            <a:endParaRPr lang="es-ES" sz="1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None/>
            </a:pP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2014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pusieron en marcha un procedimiento que facilita ofrecer la información adecuada a las mujeres en tratamiento con valproico e incluye el documento de consentimiento informado diseñado por Sanofi con la autorización de la AEMPS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pPr marL="0" indent="0" algn="just">
              <a:buNone/>
            </a:pPr>
            <a:endParaRPr lang="es-ES" sz="1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None/>
            </a:pP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 su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Contrato-Programa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 incluye un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indicador sobre el uso de valproico en mujeres en edad fértil y las recomendaciones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asociadas.</a:t>
            </a:r>
          </a:p>
          <a:p>
            <a:pPr marL="0" indent="0" algn="just">
              <a:buNone/>
            </a:pPr>
            <a:endParaRPr lang="es-E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None/>
            </a:pP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Esta iniciativa es similar a la instaurada por el Servicio Británico de Salud</a:t>
            </a:r>
            <a:r>
              <a:rPr lang="es-ES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 2015, pese a la cual, lamentablemente, el valproico continuó prescribiéndose a mujeres gestantes o en edad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fértil. Sigue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siendo preciso, por tanto, que todos los agentes implicados establezcamos medidas de mayor calado.</a:t>
            </a:r>
            <a:endParaRPr lang="es-ES" sz="1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277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r>
              <a:rPr lang="es-ES" sz="2400" dirty="0"/>
              <a:t>Las Redes de Salud Mental de Osakidetza</a:t>
            </a:r>
            <a:r>
              <a:rPr lang="es-ES" sz="2400" dirty="0" smtClean="0"/>
              <a:t>,</a:t>
            </a:r>
            <a:br>
              <a:rPr lang="es-ES" sz="2400" dirty="0" smtClean="0"/>
            </a:br>
            <a:r>
              <a:rPr lang="es-ES" sz="2400" dirty="0" smtClean="0"/>
              <a:t> </a:t>
            </a:r>
            <a:r>
              <a:rPr lang="es-ES" sz="2400" dirty="0"/>
              <a:t>incidiendo en lo importante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4897" y="1340768"/>
            <a:ext cx="820891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Osabide Global &gt; Consentimientos informados Psiquiatría:</a:t>
            </a:r>
            <a:endParaRPr lang="es-ES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74" y="1772816"/>
            <a:ext cx="4213015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580" y="1980888"/>
            <a:ext cx="4221891" cy="3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kuin-gezia 1"/>
          <p:cNvSpPr/>
          <p:nvPr/>
        </p:nvSpPr>
        <p:spPr>
          <a:xfrm>
            <a:off x="4211960" y="2996952"/>
            <a:ext cx="386620" cy="200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786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539552" y="1772816"/>
            <a:ext cx="8229600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 </a:t>
            </a:r>
            <a:r>
              <a:rPr lang="es-E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estiman decenas de miles de afectados </a:t>
            </a:r>
            <a:r>
              <a:rPr lang="es-E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por malformaciones y/o problemas del desarrollo neurológico-cognitivo en Europa</a:t>
            </a:r>
          </a:p>
          <a:p>
            <a:pPr algn="just"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endParaRPr lang="es-ES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Las </a:t>
            </a:r>
            <a:r>
              <a:rPr lang="es-E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medidas adoptadas hasta el momento no han sido </a:t>
            </a:r>
            <a:r>
              <a:rPr lang="es-ES" sz="2000" dirty="0" smtClean="0">
                <a:latin typeface="Arial Unicode MS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eficaces</a:t>
            </a:r>
          </a:p>
          <a:p>
            <a:pPr algn="just"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endParaRPr lang="es-ES" sz="2000" dirty="0" smtClean="0">
              <a:latin typeface="Arial Unicode MS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000" dirty="0" smtClean="0">
                <a:latin typeface="Arial Unicode MS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información por sí sola no genera </a:t>
            </a:r>
            <a:r>
              <a:rPr lang="es-E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conocimiento</a:t>
            </a:r>
          </a:p>
          <a:p>
            <a:pPr algn="just"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endParaRPr lang="es-ES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</a:t>
            </a:r>
            <a:r>
              <a:rPr lang="es-E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responsabilidad es de todos los agentes </a:t>
            </a:r>
            <a:r>
              <a:rPr lang="es-E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implicados</a:t>
            </a:r>
          </a:p>
          <a:p>
            <a:pPr algn="just"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endParaRPr lang="es-ES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1187624" y="234851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Ideas claves</a:t>
            </a:r>
          </a:p>
        </p:txBody>
      </p:sp>
    </p:spTree>
    <p:extLst>
      <p:ext uri="{BB962C8B-B14F-4D97-AF65-F5344CB8AC3E}">
        <p14:creationId xmlns:p14="http://schemas.microsoft.com/office/powerpoint/2010/main" val="3904540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7585" y="2348880"/>
            <a:ext cx="396044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2800" b="1" dirty="0" smtClean="0">
                <a:latin typeface="Arial Unicode MS" pitchFamily="34" charset="-128"/>
                <a:hlinkClick r:id="rId4"/>
              </a:rPr>
              <a:t>INFAC VOL 26 Nº3</a:t>
            </a:r>
            <a:endParaRPr lang="es-ES_tradnl" sz="2800" b="1" dirty="0" smtClean="0">
              <a:latin typeface="Arial Unicode MS" pitchFamily="34" charset="-128"/>
            </a:endParaRPr>
          </a:p>
          <a:p>
            <a:pPr marL="0" indent="0">
              <a:buNone/>
            </a:pPr>
            <a:endParaRPr lang="es-ES" sz="2800" b="1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sz="3600" dirty="0">
                <a:solidFill>
                  <a:schemeClr val="tx2"/>
                </a:solidFill>
                <a:latin typeface="Arial Black" pitchFamily="34" charset="0"/>
              </a:rPr>
              <a:t>Para </a:t>
            </a:r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más </a:t>
            </a:r>
            <a:r>
              <a:rPr lang="es-ES" sz="3600" dirty="0">
                <a:solidFill>
                  <a:schemeClr val="tx2"/>
                </a:solidFill>
                <a:latin typeface="Arial Black" pitchFamily="34" charset="0"/>
              </a:rPr>
              <a:t>información y bibliografía…</a:t>
            </a:r>
          </a:p>
        </p:txBody>
      </p:sp>
    </p:spTree>
    <p:extLst>
      <p:ext uri="{BB962C8B-B14F-4D97-AF65-F5344CB8AC3E}">
        <p14:creationId xmlns:p14="http://schemas.microsoft.com/office/powerpoint/2010/main" val="2485064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814"/>
            <a:ext cx="8229600" cy="1046922"/>
          </a:xfrm>
        </p:spPr>
        <p:txBody>
          <a:bodyPr/>
          <a:lstStyle/>
          <a:p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SUMARIO</a:t>
            </a:r>
            <a:endParaRPr lang="es-ES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908720"/>
            <a:ext cx="8352928" cy="38884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s-ES" sz="2000" b="1" dirty="0" smtClean="0">
                <a:solidFill>
                  <a:schemeClr val="bg1"/>
                </a:solidFill>
                <a:latin typeface="Arial Unicode MS" pitchFamily="34" charset="-128"/>
              </a:rPr>
              <a:t>Introducción</a:t>
            </a:r>
          </a:p>
          <a:p>
            <a:pPr lvl="0"/>
            <a:r>
              <a:rPr lang="es-ES" sz="2000" b="1" dirty="0" smtClean="0">
                <a:solidFill>
                  <a:schemeClr val="bg1"/>
                </a:solidFill>
                <a:latin typeface="Arial Unicode MS" pitchFamily="34" charset="-128"/>
              </a:rPr>
              <a:t>¿Desde cuándo se conocen los efectos del valproico en el embarazo y cuál es su magnitud?</a:t>
            </a:r>
          </a:p>
          <a:p>
            <a:pPr lvl="0"/>
            <a:r>
              <a:rPr lang="es-ES" sz="2000" b="1" dirty="0" smtClean="0">
                <a:solidFill>
                  <a:schemeClr val="bg1"/>
                </a:solidFill>
                <a:latin typeface="Arial Unicode MS" pitchFamily="34" charset="-128"/>
              </a:rPr>
              <a:t>¿Cuántos niños pueden estar afectados por estos problemas?</a:t>
            </a:r>
          </a:p>
          <a:p>
            <a:pPr lvl="0"/>
            <a:r>
              <a:rPr lang="es-ES" sz="2000" b="1" dirty="0" smtClean="0">
                <a:solidFill>
                  <a:schemeClr val="bg1"/>
                </a:solidFill>
                <a:latin typeface="Arial Unicode MS" pitchFamily="34" charset="-128"/>
              </a:rPr>
              <a:t>¿Qué iniciativas se han puesto en marcha para minimizar la exposición a valproico en mujeres embarazadas?</a:t>
            </a:r>
          </a:p>
          <a:p>
            <a:pPr lvl="0"/>
            <a:r>
              <a:rPr lang="es-ES" sz="2000" b="1" dirty="0" smtClean="0">
                <a:solidFill>
                  <a:schemeClr val="bg1"/>
                </a:solidFill>
                <a:latin typeface="Arial Unicode MS" pitchFamily="34" charset="-128"/>
              </a:rPr>
              <a:t>¿Cómo ha podido ocurrir esto cuando la información estaba disponible desde hacía años?</a:t>
            </a:r>
          </a:p>
          <a:p>
            <a:pPr lvl="0"/>
            <a:r>
              <a:rPr lang="es-ES" sz="2000" b="1" dirty="0" smtClean="0">
                <a:solidFill>
                  <a:schemeClr val="bg1"/>
                </a:solidFill>
                <a:latin typeface="Arial Unicode MS" pitchFamily="34" charset="-128"/>
              </a:rPr>
              <a:t>¿Qué podemos hacer para que el valproico no afecte a más niños?</a:t>
            </a:r>
          </a:p>
          <a:p>
            <a:pPr lvl="0"/>
            <a:r>
              <a:rPr lang="es-ES" sz="2000" b="1" dirty="0">
                <a:solidFill>
                  <a:schemeClr val="bg1"/>
                </a:solidFill>
                <a:latin typeface="Arial Unicode MS" pitchFamily="34" charset="-128"/>
              </a:rPr>
              <a:t>Las Redes de Salud Mental de Osakidetza, incidiendo en lo importante</a:t>
            </a:r>
            <a:endParaRPr lang="es-ES" sz="2000" b="1" dirty="0" smtClean="0">
              <a:solidFill>
                <a:schemeClr val="bg1"/>
              </a:solidFill>
              <a:latin typeface="Arial Unicode MS" pitchFamily="34" charset="-128"/>
            </a:endParaRPr>
          </a:p>
          <a:p>
            <a:pPr marL="0" lvl="0" indent="0">
              <a:buNone/>
            </a:pPr>
            <a:endParaRPr lang="es-ES" sz="2400" b="1" dirty="0">
              <a:solidFill>
                <a:schemeClr val="bg1"/>
              </a:solidFill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595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419973" y="0"/>
            <a:ext cx="8229600" cy="1143000"/>
          </a:xfrm>
        </p:spPr>
        <p:txBody>
          <a:bodyPr/>
          <a:lstStyle/>
          <a:p>
            <a:r>
              <a:rPr sz="3600" dirty="0" smtClean="0"/>
              <a:t>Introducción</a:t>
            </a:r>
            <a:endParaRPr lang="es-ES" sz="36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5657" y="1340768"/>
            <a:ext cx="820891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Octubre 2014: </a:t>
            </a:r>
            <a:r>
              <a:rPr lang="es-ES" sz="1800" dirty="0">
                <a:latin typeface="Arial Unicode MS" pitchFamily="34" charset="-128"/>
              </a:rPr>
              <a:t>L</a:t>
            </a:r>
            <a:r>
              <a:rPr lang="es-ES" sz="1800" dirty="0" smtClean="0">
                <a:latin typeface="Arial Unicode MS" pitchFamily="34" charset="-128"/>
              </a:rPr>
              <a:t>a </a:t>
            </a:r>
            <a:r>
              <a:rPr lang="es-ES" sz="1800" dirty="0">
                <a:latin typeface="Arial Unicode MS" pitchFamily="34" charset="-128"/>
              </a:rPr>
              <a:t>Agencia Española de Medicamentos y Productos Sanitarios (AEMPS) emitió una </a:t>
            </a:r>
            <a:r>
              <a:rPr lang="es-ES" sz="1800" dirty="0">
                <a:latin typeface="Arial Unicode MS" pitchFamily="34" charset="-128"/>
                <a:hlinkClick r:id="rId2"/>
              </a:rPr>
              <a:t>nota de seguridad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smtClean="0">
                <a:latin typeface="Arial Unicode MS" pitchFamily="34" charset="-128"/>
              </a:rPr>
              <a:t>restringiendo </a:t>
            </a:r>
            <a:r>
              <a:rPr lang="es-ES" sz="1800" dirty="0">
                <a:latin typeface="Arial Unicode MS" pitchFamily="34" charset="-128"/>
              </a:rPr>
              <a:t>el uso de valproico en </a:t>
            </a:r>
            <a:r>
              <a:rPr lang="es-ES" sz="1800" dirty="0" smtClean="0">
                <a:latin typeface="Arial Unicode MS" pitchFamily="34" charset="-128"/>
              </a:rPr>
              <a:t>niñas </a:t>
            </a:r>
            <a:r>
              <a:rPr lang="es-ES" sz="1800" dirty="0">
                <a:latin typeface="Arial Unicode MS" pitchFamily="34" charset="-128"/>
              </a:rPr>
              <a:t>y mujeres con capacidad de </a:t>
            </a:r>
            <a:r>
              <a:rPr lang="es-ES" sz="1800" dirty="0" smtClean="0">
                <a:latin typeface="Arial Unicode MS" pitchFamily="34" charset="-128"/>
              </a:rPr>
              <a:t>gestación.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2017</a:t>
            </a:r>
            <a:r>
              <a:rPr lang="es-ES" sz="1800" dirty="0">
                <a:latin typeface="Arial Unicode MS" pitchFamily="34" charset="-128"/>
              </a:rPr>
              <a:t>: </a:t>
            </a:r>
            <a:r>
              <a:rPr lang="es-ES" sz="1800" dirty="0" smtClean="0">
                <a:latin typeface="Arial Unicode MS" pitchFamily="34" charset="-128"/>
              </a:rPr>
              <a:t>El Comité </a:t>
            </a:r>
            <a:r>
              <a:rPr lang="es-ES" sz="1800" dirty="0">
                <a:latin typeface="Arial Unicode MS" pitchFamily="34" charset="-128"/>
              </a:rPr>
              <a:t>de Farmacovigilancia Europeo (PRAC</a:t>
            </a:r>
            <a:r>
              <a:rPr lang="es-ES" sz="1800" dirty="0" smtClean="0">
                <a:latin typeface="Arial Unicode MS" pitchFamily="34" charset="-128"/>
              </a:rPr>
              <a:t>) constata que las medidas de 2014 no fueron efectivas.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Febrero 2018: </a:t>
            </a:r>
            <a:r>
              <a:rPr lang="es-ES" sz="1800" dirty="0">
                <a:latin typeface="Arial Unicode MS" pitchFamily="34" charset="-128"/>
                <a:hlinkClick r:id="rId3"/>
              </a:rPr>
              <a:t>Nu</a:t>
            </a:r>
            <a:r>
              <a:rPr lang="es-ES" sz="1800" dirty="0" smtClean="0">
                <a:latin typeface="Arial Unicode MS" pitchFamily="34" charset="-128"/>
                <a:hlinkClick r:id="rId3"/>
              </a:rPr>
              <a:t>eva nota de seguridad</a:t>
            </a:r>
            <a:r>
              <a:rPr lang="es-ES" sz="1800" dirty="0" smtClean="0">
                <a:latin typeface="Arial Unicode MS" pitchFamily="34" charset="-128"/>
              </a:rPr>
              <a:t> de la AEMPS con las nuevas restricciones del PRAC.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Se </a:t>
            </a:r>
            <a:r>
              <a:rPr lang="es-ES" sz="1800" dirty="0">
                <a:latin typeface="Arial Unicode MS" pitchFamily="34" charset="-128"/>
              </a:rPr>
              <a:t>estima que el número de afectados en Europa por los efectos </a:t>
            </a:r>
            <a:r>
              <a:rPr lang="es-ES" sz="1800" dirty="0" err="1">
                <a:latin typeface="Arial Unicode MS" pitchFamily="34" charset="-128"/>
              </a:rPr>
              <a:t>teratogénicos</a:t>
            </a:r>
            <a:r>
              <a:rPr lang="es-ES" sz="1800" dirty="0">
                <a:latin typeface="Arial Unicode MS" pitchFamily="34" charset="-128"/>
              </a:rPr>
              <a:t> del valproico </a:t>
            </a:r>
            <a:r>
              <a:rPr lang="es-ES" sz="1800" dirty="0" smtClean="0">
                <a:latin typeface="Arial Unicode MS" pitchFamily="34" charset="-128"/>
              </a:rPr>
              <a:t>durante años asciende </a:t>
            </a:r>
            <a:r>
              <a:rPr lang="es-ES" sz="1800" dirty="0">
                <a:latin typeface="Arial Unicode MS" pitchFamily="34" charset="-128"/>
              </a:rPr>
              <a:t>a decenas de miles de niños y sus </a:t>
            </a:r>
            <a:r>
              <a:rPr lang="es-ES" sz="1800" dirty="0" smtClean="0">
                <a:latin typeface="Arial Unicode MS" pitchFamily="34" charset="-128"/>
              </a:rPr>
              <a:t>familias. 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Los riesgos eran conocidos: PODRÍA HABERSE EVITADO.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6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Font typeface="Arial" charset="0"/>
              <a:buNone/>
            </a:pPr>
            <a:r>
              <a:rPr lang="es-ES" sz="2400" dirty="0" smtClean="0">
                <a:latin typeface="Arial Unicode MS" pitchFamily="34" charset="-128"/>
              </a:rPr>
              <a:t> 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r>
              <a:rPr lang="es-ES" sz="2400" dirty="0"/>
              <a:t>¿Desde cuándo se conocen los efectos del valproico en el embarazo y cuál es su magnitud?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1268760"/>
            <a:ext cx="820891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1800" u="sng" dirty="0">
                <a:solidFill>
                  <a:schemeClr val="tx2"/>
                </a:solidFill>
                <a:latin typeface="Arial Black" pitchFamily="34" charset="0"/>
              </a:rPr>
              <a:t>MALFORMACIONES CONGÉNITAS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Durante </a:t>
            </a:r>
            <a:r>
              <a:rPr lang="es-ES" sz="1800" dirty="0">
                <a:latin typeface="Arial Unicode MS" pitchFamily="34" charset="-128"/>
              </a:rPr>
              <a:t>más de tres décadas se ha </a:t>
            </a:r>
            <a:r>
              <a:rPr lang="es-ES" sz="1800" dirty="0" smtClean="0">
                <a:latin typeface="Arial Unicode MS" pitchFamily="34" charset="-128"/>
              </a:rPr>
              <a:t>acumulado evidencia de que </a:t>
            </a:r>
            <a:r>
              <a:rPr lang="es-ES" sz="1800" dirty="0">
                <a:latin typeface="Arial Unicode MS" pitchFamily="34" charset="-128"/>
              </a:rPr>
              <a:t>el valproico es el </a:t>
            </a:r>
            <a:r>
              <a:rPr lang="es-ES" sz="1800" dirty="0" smtClean="0">
                <a:latin typeface="Arial Unicode MS" pitchFamily="34" charset="-128"/>
              </a:rPr>
              <a:t>antiepiléptico </a:t>
            </a:r>
            <a:r>
              <a:rPr lang="es-ES" sz="1800" dirty="0">
                <a:latin typeface="Arial Unicode MS" pitchFamily="34" charset="-128"/>
              </a:rPr>
              <a:t>más </a:t>
            </a:r>
            <a:r>
              <a:rPr lang="es-ES" sz="1800" dirty="0" smtClean="0">
                <a:latin typeface="Arial Unicode MS" pitchFamily="34" charset="-128"/>
              </a:rPr>
              <a:t>teratógeno </a:t>
            </a:r>
            <a:r>
              <a:rPr lang="es-ES" sz="1800" dirty="0">
                <a:latin typeface="Arial Unicode MS" pitchFamily="34" charset="-128"/>
              </a:rPr>
              <a:t>y posee un riesgo importante de producir malformaciones congénitas y trastornos del desarrollo cognitivo y </a:t>
            </a:r>
            <a:r>
              <a:rPr lang="es-ES" sz="1800" dirty="0" smtClean="0">
                <a:latin typeface="Arial Unicode MS" pitchFamily="34" charset="-128"/>
              </a:rPr>
              <a:t>motor.</a:t>
            </a: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11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>
                <a:latin typeface="Arial Unicode MS" pitchFamily="34" charset="-128"/>
              </a:rPr>
              <a:t>Las malformaciones asociadas a valproico incluyen espina bífida, </a:t>
            </a:r>
            <a:r>
              <a:rPr lang="es-ES" sz="1800" dirty="0" err="1">
                <a:latin typeface="Arial Unicode MS" pitchFamily="34" charset="-128"/>
              </a:rPr>
              <a:t>dismorfia</a:t>
            </a:r>
            <a:r>
              <a:rPr lang="es-ES" sz="1800" dirty="0">
                <a:latin typeface="Arial Unicode MS" pitchFamily="34" charset="-128"/>
              </a:rPr>
              <a:t> facial, hendidura palatina y labio leporino, </a:t>
            </a:r>
            <a:r>
              <a:rPr lang="es-ES" sz="1800" dirty="0" err="1">
                <a:latin typeface="Arial Unicode MS" pitchFamily="34" charset="-128"/>
              </a:rPr>
              <a:t>craneosinostosis</a:t>
            </a:r>
            <a:r>
              <a:rPr lang="es-ES" sz="1800" dirty="0">
                <a:latin typeface="Arial Unicode MS" pitchFamily="34" charset="-128"/>
              </a:rPr>
              <a:t>, defectos cardíacos, atresia </a:t>
            </a:r>
            <a:r>
              <a:rPr lang="es-ES" sz="1800" dirty="0" err="1">
                <a:latin typeface="Arial Unicode MS" pitchFamily="34" charset="-128"/>
              </a:rPr>
              <a:t>anorrectal</a:t>
            </a:r>
            <a:r>
              <a:rPr lang="es-ES" sz="1800" dirty="0">
                <a:latin typeface="Arial Unicode MS" pitchFamily="34" charset="-128"/>
              </a:rPr>
              <a:t>, defectos en las extremidades (incluidas la </a:t>
            </a:r>
            <a:r>
              <a:rPr lang="es-ES" sz="1800" dirty="0" err="1">
                <a:latin typeface="Arial Unicode MS" pitchFamily="34" charset="-128"/>
              </a:rPr>
              <a:t>polidactilia</a:t>
            </a:r>
            <a:r>
              <a:rPr lang="es-ES" sz="1800" dirty="0">
                <a:latin typeface="Arial Unicode MS" pitchFamily="34" charset="-128"/>
              </a:rPr>
              <a:t> y la aplasia bilateral del radio), y otras anomalías urogenitales (como </a:t>
            </a:r>
            <a:r>
              <a:rPr lang="es-ES" sz="1800" dirty="0" err="1">
                <a:latin typeface="Arial Unicode MS" pitchFamily="34" charset="-128"/>
              </a:rPr>
              <a:t>hipospadias</a:t>
            </a:r>
            <a:r>
              <a:rPr lang="es-ES" sz="1800" dirty="0" smtClean="0">
                <a:latin typeface="Arial Unicode MS" pitchFamily="34" charset="-128"/>
              </a:rPr>
              <a:t>).</a:t>
            </a:r>
            <a:endParaRPr lang="es-ES" sz="18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1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1979: se </a:t>
            </a:r>
            <a:r>
              <a:rPr lang="es-ES" sz="1800" dirty="0">
                <a:latin typeface="Arial Unicode MS" pitchFamily="34" charset="-128"/>
              </a:rPr>
              <a:t>habían </a:t>
            </a:r>
            <a:r>
              <a:rPr lang="es-ES" sz="1800" dirty="0" smtClean="0">
                <a:latin typeface="Arial Unicode MS" pitchFamily="34" charset="-128"/>
              </a:rPr>
              <a:t>publicado ya </a:t>
            </a:r>
            <a:r>
              <a:rPr lang="es-ES" sz="1800" dirty="0">
                <a:latin typeface="Arial Unicode MS" pitchFamily="34" charset="-128"/>
              </a:rPr>
              <a:t>10 estudios que mostraban un riesgo más elevado de malformaciones congénitas </a:t>
            </a:r>
            <a:r>
              <a:rPr lang="es-ES" sz="1800" dirty="0" smtClean="0">
                <a:latin typeface="Arial Unicode MS" pitchFamily="34" charset="-128"/>
              </a:rPr>
              <a:t>respecto a otros antiepilépticos.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6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Font typeface="Arial" charset="0"/>
              <a:buNone/>
            </a:pPr>
            <a:r>
              <a:rPr lang="es-ES" sz="2400" dirty="0" smtClean="0">
                <a:latin typeface="Arial Unicode MS" pitchFamily="34" charset="-128"/>
              </a:rPr>
              <a:t> 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8873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r>
              <a:rPr lang="es-ES" sz="2400" dirty="0"/>
              <a:t>¿Desde cuándo se conocen los efectos del valproico en el embarazo y cuál es su magnitud?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23225" y="1196752"/>
            <a:ext cx="820891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1800" u="sng" dirty="0">
                <a:solidFill>
                  <a:schemeClr val="tx2"/>
                </a:solidFill>
                <a:latin typeface="Arial Black" pitchFamily="34" charset="0"/>
              </a:rPr>
              <a:t>MALFORMACIONES CONGÉNITAS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Tras múltiples estudios, dos revisiones sistemáticas lo confirman: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1800" dirty="0" err="1" smtClean="0">
                <a:latin typeface="Arial Unicode MS" pitchFamily="34" charset="-128"/>
                <a:hlinkClick r:id="rId2"/>
              </a:rPr>
              <a:t>Meador</a:t>
            </a:r>
            <a:r>
              <a:rPr lang="es-ES" sz="1800" dirty="0" smtClean="0">
                <a:latin typeface="Arial Unicode MS" pitchFamily="34" charset="-128"/>
                <a:hlinkClick r:id="rId2"/>
              </a:rPr>
              <a:t> K, 2008</a:t>
            </a:r>
            <a:r>
              <a:rPr lang="es-ES" sz="1800" dirty="0" smtClean="0">
                <a:latin typeface="Arial Unicode MS" pitchFamily="34" charset="-128"/>
              </a:rPr>
              <a:t>: Estudios año 1970-2006. Incidencia de malformaciones con valproico en monoterapia, la más elevada:  </a:t>
            </a:r>
            <a:r>
              <a:rPr lang="es-ES" sz="1800" dirty="0">
                <a:latin typeface="Arial Unicode MS" pitchFamily="34" charset="-128"/>
              </a:rPr>
              <a:t>10,73% (IC95%: 8,16-13,29</a:t>
            </a:r>
            <a:r>
              <a:rPr lang="es-ES" sz="1800" dirty="0" smtClean="0">
                <a:latin typeface="Arial Unicode MS" pitchFamily="34" charset="-128"/>
              </a:rPr>
              <a:t>) (en población </a:t>
            </a:r>
            <a:r>
              <a:rPr lang="es-ES" sz="1800" dirty="0">
                <a:latin typeface="Arial Unicode MS" pitchFamily="34" charset="-128"/>
              </a:rPr>
              <a:t>general de mujeres </a:t>
            </a:r>
            <a:r>
              <a:rPr lang="es-ES" sz="1800" dirty="0" smtClean="0">
                <a:latin typeface="Arial Unicode MS" pitchFamily="34" charset="-128"/>
              </a:rPr>
              <a:t>es </a:t>
            </a:r>
            <a:r>
              <a:rPr lang="es-ES" sz="1800" dirty="0">
                <a:latin typeface="Arial Unicode MS" pitchFamily="34" charset="-128"/>
              </a:rPr>
              <a:t>2-3% y </a:t>
            </a:r>
            <a:r>
              <a:rPr lang="es-ES" sz="1800" dirty="0" smtClean="0">
                <a:latin typeface="Arial Unicode MS" pitchFamily="34" charset="-128"/>
              </a:rPr>
              <a:t>4-5</a:t>
            </a:r>
            <a:r>
              <a:rPr lang="es-ES" sz="1800" dirty="0">
                <a:latin typeface="Arial Unicode MS" pitchFamily="34" charset="-128"/>
              </a:rPr>
              <a:t>% con </a:t>
            </a:r>
            <a:r>
              <a:rPr lang="es-ES" sz="1800" dirty="0" err="1" smtClean="0">
                <a:latin typeface="Arial Unicode MS" pitchFamily="34" charset="-128"/>
              </a:rPr>
              <a:t>carbamazepina</a:t>
            </a:r>
            <a:r>
              <a:rPr lang="es-ES" sz="1800" dirty="0" smtClean="0">
                <a:latin typeface="Arial Unicode MS" pitchFamily="34" charset="-128"/>
              </a:rPr>
              <a:t>).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  <a:hlinkClick r:id="rId3"/>
              </a:rPr>
              <a:t>Cochrane 2016</a:t>
            </a:r>
            <a:r>
              <a:rPr lang="es-ES" sz="1800" dirty="0">
                <a:latin typeface="Arial Unicode MS" pitchFamily="34" charset="-128"/>
              </a:rPr>
              <a:t>: </a:t>
            </a:r>
            <a:r>
              <a:rPr lang="es-ES" sz="1800" dirty="0" smtClean="0">
                <a:latin typeface="Arial Unicode MS" pitchFamily="34" charset="-128"/>
              </a:rPr>
              <a:t>Estudios hasta 2015. Concluye </a:t>
            </a:r>
            <a:r>
              <a:rPr lang="es-ES" sz="1800" dirty="0">
                <a:latin typeface="Arial Unicode MS" pitchFamily="34" charset="-128"/>
              </a:rPr>
              <a:t>que valproico en monoterapia es el </a:t>
            </a:r>
            <a:r>
              <a:rPr lang="es-ES" sz="1800" dirty="0" smtClean="0">
                <a:latin typeface="Arial Unicode MS" pitchFamily="34" charset="-128"/>
              </a:rPr>
              <a:t>antiepiléptico con mayor riesgo de malformaciones: </a:t>
            </a:r>
            <a:r>
              <a:rPr lang="es-ES" sz="1800" dirty="0">
                <a:latin typeface="Arial Unicode MS" pitchFamily="34" charset="-128"/>
              </a:rPr>
              <a:t>10,93% (IC95%: 8,91-13,13</a:t>
            </a:r>
            <a:r>
              <a:rPr lang="es-ES" sz="1800" dirty="0" smtClean="0">
                <a:latin typeface="Arial Unicode MS" pitchFamily="34" charset="-128"/>
              </a:rPr>
              <a:t>).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600" dirty="0" smtClean="0">
              <a:latin typeface="Arial Unicode MS" pitchFamily="34" charset="-128"/>
              <a:hlinkClick r:id="rId4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  <a:hlinkClick r:id="rId4"/>
              </a:rPr>
              <a:t>Registro EURAP años 1999-2016</a:t>
            </a:r>
            <a:r>
              <a:rPr lang="es-ES" sz="1800" dirty="0" smtClean="0">
                <a:latin typeface="Arial Unicode MS" pitchFamily="34" charset="-128"/>
              </a:rPr>
              <a:t> (publicado en 2018</a:t>
            </a:r>
            <a:r>
              <a:rPr lang="es-ES" sz="1800" dirty="0">
                <a:latin typeface="Arial Unicode MS" pitchFamily="34" charset="-128"/>
              </a:rPr>
              <a:t>): riesgo de malformaciones congénitas </a:t>
            </a:r>
            <a:r>
              <a:rPr lang="es-ES" sz="1800" dirty="0" smtClean="0">
                <a:latin typeface="Arial Unicode MS" pitchFamily="34" charset="-128"/>
              </a:rPr>
              <a:t>con 8 antiepilépticos. Prevalencia con </a:t>
            </a:r>
            <a:r>
              <a:rPr lang="es-ES" sz="1800" dirty="0">
                <a:latin typeface="Arial Unicode MS" pitchFamily="34" charset="-128"/>
              </a:rPr>
              <a:t>valproico </a:t>
            </a:r>
            <a:r>
              <a:rPr lang="es-ES" sz="1800" dirty="0" smtClean="0">
                <a:latin typeface="Arial Unicode MS" pitchFamily="34" charset="-128"/>
              </a:rPr>
              <a:t>10,3</a:t>
            </a:r>
            <a:r>
              <a:rPr lang="es-ES" sz="1800" dirty="0">
                <a:latin typeface="Arial Unicode MS" pitchFamily="34" charset="-128"/>
              </a:rPr>
              <a:t>%, (95%CI: 8,8-12,0), la más alta de todos los antiepilépticos </a:t>
            </a:r>
            <a:r>
              <a:rPr lang="es-ES" sz="1800" dirty="0" smtClean="0">
                <a:latin typeface="Arial Unicode MS" pitchFamily="34" charset="-128"/>
              </a:rPr>
              <a:t>incluidos.</a:t>
            </a:r>
          </a:p>
          <a:p>
            <a:pPr marL="0" indent="0">
              <a:buClr>
                <a:schemeClr val="tx2">
                  <a:lumMod val="50000"/>
                </a:schemeClr>
              </a:buClr>
              <a:buFont typeface="Arial" charset="0"/>
              <a:buNone/>
            </a:pPr>
            <a:r>
              <a:rPr lang="es-ES" sz="2400" dirty="0" smtClean="0">
                <a:latin typeface="Arial Unicode MS" pitchFamily="34" charset="-128"/>
              </a:rPr>
              <a:t> 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25077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r>
              <a:rPr lang="es-ES" sz="2400" dirty="0"/>
              <a:t>¿Desde cuándo se conocen los efectos del valproico en el embarazo y cuál es su magnitud?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1196752"/>
            <a:ext cx="820891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1800" u="sng" dirty="0" smtClean="0">
                <a:solidFill>
                  <a:schemeClr val="tx2"/>
                </a:solidFill>
                <a:latin typeface="Arial Black" pitchFamily="34" charset="0"/>
              </a:rPr>
              <a:t>TRASTORNOS DEL DESARROLLO Y AUTISMO</a:t>
            </a:r>
            <a:endParaRPr lang="es-ES" sz="1800" u="sng" dirty="0">
              <a:solidFill>
                <a:schemeClr val="tx2"/>
              </a:solidFill>
              <a:latin typeface="Arial Black" pitchFamily="34" charset="0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>
                <a:latin typeface="Arial Unicode MS" pitchFamily="34" charset="-128"/>
              </a:rPr>
              <a:t>A finales de los años 80 se comenzaron a publicar casos de retraso del desarrollo y autismo en niños expuestos a valproico en el útero</a:t>
            </a:r>
            <a:r>
              <a:rPr lang="es-ES" sz="1800" dirty="0" smtClean="0">
                <a:latin typeface="Arial Unicode MS" pitchFamily="34" charset="-128"/>
              </a:rPr>
              <a:t>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Los </a:t>
            </a:r>
            <a:r>
              <a:rPr lang="es-ES" sz="1800" dirty="0">
                <a:latin typeface="Arial Unicode MS" pitchFamily="34" charset="-128"/>
              </a:rPr>
              <a:t>estudios publicados a partir de 2001 mostraron </a:t>
            </a:r>
            <a:r>
              <a:rPr lang="es-ES" sz="1800" u="sng" dirty="0">
                <a:latin typeface="Arial Unicode MS" pitchFamily="34" charset="-128"/>
              </a:rPr>
              <a:t>30-40</a:t>
            </a:r>
            <a:r>
              <a:rPr lang="es-ES" sz="1800" u="sng" dirty="0" smtClean="0">
                <a:latin typeface="Arial Unicode MS" pitchFamily="34" charset="-128"/>
              </a:rPr>
              <a:t>% de </a:t>
            </a:r>
            <a:r>
              <a:rPr lang="es-ES" sz="1800" u="sng" dirty="0">
                <a:latin typeface="Arial Unicode MS" pitchFamily="34" charset="-128"/>
              </a:rPr>
              <a:t>incidencia </a:t>
            </a:r>
            <a:r>
              <a:rPr lang="es-ES" sz="1800" dirty="0" smtClean="0">
                <a:latin typeface="Arial Unicode MS" pitchFamily="34" charset="-128"/>
              </a:rPr>
              <a:t>de </a:t>
            </a:r>
            <a:r>
              <a:rPr lang="es-ES" sz="1800" dirty="0">
                <a:latin typeface="Arial Unicode MS" pitchFamily="34" charset="-128"/>
              </a:rPr>
              <a:t>retraso del desarrollo cognitivo y </a:t>
            </a:r>
            <a:r>
              <a:rPr lang="es-ES" sz="1800" dirty="0" smtClean="0">
                <a:latin typeface="Arial Unicode MS" pitchFamily="34" charset="-128"/>
              </a:rPr>
              <a:t>motor, incluyendo: 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1600" dirty="0" smtClean="0">
                <a:latin typeface="Arial Unicode MS" pitchFamily="34" charset="-128"/>
              </a:rPr>
              <a:t>menor </a:t>
            </a:r>
            <a:r>
              <a:rPr lang="es-ES" sz="1600" dirty="0">
                <a:latin typeface="Arial Unicode MS" pitchFamily="34" charset="-128"/>
              </a:rPr>
              <a:t>coeficiente intelectual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1600" dirty="0">
                <a:latin typeface="Arial Unicode MS" pitchFamily="34" charset="-128"/>
              </a:rPr>
              <a:t>habilidades de lenguaje limitadas (para hablar y comprender)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1600" dirty="0">
                <a:latin typeface="Arial Unicode MS" pitchFamily="34" charset="-128"/>
              </a:rPr>
              <a:t>problemas de memoria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1600" dirty="0">
                <a:latin typeface="Arial Unicode MS" pitchFamily="34" charset="-128"/>
              </a:rPr>
              <a:t>autismo infantil y otros trastornos del espectro autista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1600" dirty="0">
                <a:latin typeface="Arial Unicode MS" pitchFamily="34" charset="-128"/>
              </a:rPr>
              <a:t>retraso en el habla y la marcha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1600" dirty="0">
                <a:latin typeface="Arial Unicode MS" pitchFamily="34" charset="-128"/>
              </a:rPr>
              <a:t>mayor necesidad de ayudas educativas especiales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1600" dirty="0">
                <a:latin typeface="Arial Unicode MS" pitchFamily="34" charset="-128"/>
              </a:rPr>
              <a:t>mayor probabilidad de desarrollar síntomas de trastorno por déficit de atención e hiperactividad (TDAH)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1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6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Font typeface="Arial" charset="0"/>
              <a:buNone/>
            </a:pPr>
            <a:r>
              <a:rPr lang="es-ES" sz="2400" dirty="0" smtClean="0">
                <a:latin typeface="Arial Unicode MS" pitchFamily="34" charset="-128"/>
              </a:rPr>
              <a:t> 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9899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r>
              <a:rPr lang="es-ES" sz="2400" dirty="0"/>
              <a:t>¿Desde cuándo se conocen los efectos del valproico en el embarazo y cuál es su magnitud?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1340768"/>
            <a:ext cx="820891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>
                <a:latin typeface="Arial Unicode MS" pitchFamily="34" charset="-128"/>
              </a:rPr>
              <a:t>No se puede determinar con exactitud cuál es el periodo gestacional de riesgo y no puede descartarse que dicho riesgo exista durante todo el </a:t>
            </a:r>
            <a:r>
              <a:rPr lang="es-ES" sz="1800" dirty="0" smtClean="0">
                <a:latin typeface="Arial Unicode MS" pitchFamily="34" charset="-128"/>
              </a:rPr>
              <a:t>embarazo.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Los riesgos </a:t>
            </a:r>
            <a:r>
              <a:rPr lang="es-ES" sz="1800" dirty="0">
                <a:latin typeface="Arial Unicode MS" pitchFamily="34" charset="-128"/>
              </a:rPr>
              <a:t>de </a:t>
            </a:r>
            <a:r>
              <a:rPr lang="es-ES" sz="1800" dirty="0" smtClean="0">
                <a:latin typeface="Arial Unicode MS" pitchFamily="34" charset="-128"/>
              </a:rPr>
              <a:t>malformaciones </a:t>
            </a:r>
            <a:r>
              <a:rPr lang="es-ES" sz="1800" dirty="0">
                <a:latin typeface="Arial Unicode MS" pitchFamily="34" charset="-128"/>
              </a:rPr>
              <a:t>congénitas </a:t>
            </a:r>
            <a:r>
              <a:rPr lang="es-ES" sz="1800" dirty="0" smtClean="0">
                <a:latin typeface="Arial Unicode MS" pitchFamily="34" charset="-128"/>
              </a:rPr>
              <a:t>y trastornos </a:t>
            </a:r>
            <a:r>
              <a:rPr lang="es-ES" sz="1800" dirty="0">
                <a:latin typeface="Arial Unicode MS" pitchFamily="34" charset="-128"/>
              </a:rPr>
              <a:t>del desarrollo son dependientes de la </a:t>
            </a:r>
            <a:r>
              <a:rPr lang="es-ES" sz="1800" dirty="0" smtClean="0">
                <a:latin typeface="Arial Unicode MS" pitchFamily="34" charset="-128"/>
              </a:rPr>
              <a:t>dosis. No se </a:t>
            </a:r>
            <a:r>
              <a:rPr lang="es-ES" sz="1800" dirty="0">
                <a:latin typeface="Arial Unicode MS" pitchFamily="34" charset="-128"/>
              </a:rPr>
              <a:t>ha </a:t>
            </a:r>
            <a:r>
              <a:rPr lang="es-ES" sz="1800" dirty="0" smtClean="0">
                <a:latin typeface="Arial Unicode MS" pitchFamily="34" charset="-128"/>
              </a:rPr>
              <a:t>establecido </a:t>
            </a:r>
            <a:r>
              <a:rPr lang="es-ES" sz="1800" dirty="0">
                <a:latin typeface="Arial Unicode MS" pitchFamily="34" charset="-128"/>
              </a:rPr>
              <a:t>un umbral de dosis </a:t>
            </a:r>
            <a:r>
              <a:rPr lang="es-ES" sz="1800" dirty="0" smtClean="0">
                <a:latin typeface="Arial Unicode MS" pitchFamily="34" charset="-128"/>
              </a:rPr>
              <a:t>segura.</a:t>
            </a:r>
            <a:endParaRPr lang="es-ES" sz="1800" dirty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Font typeface="Arial" charset="0"/>
              <a:buNone/>
            </a:pPr>
            <a:r>
              <a:rPr lang="es-ES" sz="2400" dirty="0" smtClean="0">
                <a:latin typeface="Arial Unicode MS" pitchFamily="34" charset="-128"/>
              </a:rPr>
              <a:t> 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21403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r>
              <a:rPr lang="es-ES" sz="2400" dirty="0"/>
              <a:t>¿Cuántos niños pueden estar afectados por estos problemas?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1233444"/>
            <a:ext cx="8208912" cy="406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>
                <a:latin typeface="Arial Unicode MS" pitchFamily="34" charset="-128"/>
              </a:rPr>
              <a:t>Teniendo en cuenta la incidencia de malformaciones congénitas somáticas (10%) y la de problemas del desarrollo cognitivo y motor (30-40%), </a:t>
            </a:r>
            <a:r>
              <a:rPr lang="es-ES" sz="1800" dirty="0" smtClean="0">
                <a:latin typeface="Arial Unicode MS" pitchFamily="34" charset="-128"/>
              </a:rPr>
              <a:t>en </a:t>
            </a:r>
            <a:r>
              <a:rPr lang="es-ES" sz="1800" dirty="0">
                <a:latin typeface="Arial Unicode MS" pitchFamily="34" charset="-128"/>
              </a:rPr>
              <a:t>Europa </a:t>
            </a:r>
            <a:r>
              <a:rPr lang="es-ES" sz="1800" dirty="0" smtClean="0">
                <a:latin typeface="Arial Unicode MS" pitchFamily="34" charset="-128"/>
              </a:rPr>
              <a:t>hay decenas </a:t>
            </a:r>
            <a:r>
              <a:rPr lang="es-ES" sz="1800" dirty="0">
                <a:latin typeface="Arial Unicode MS" pitchFamily="34" charset="-128"/>
              </a:rPr>
              <a:t>de miles </a:t>
            </a:r>
            <a:r>
              <a:rPr lang="es-ES" sz="1800" dirty="0" smtClean="0">
                <a:latin typeface="Arial Unicode MS" pitchFamily="34" charset="-128"/>
              </a:rPr>
              <a:t>de afectados.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Según </a:t>
            </a:r>
            <a:r>
              <a:rPr lang="es-ES" sz="1800" dirty="0" smtClean="0">
                <a:latin typeface="Arial Unicode MS" pitchFamily="34" charset="-128"/>
                <a:hlinkClick r:id="rId2"/>
              </a:rPr>
              <a:t>APESAC</a:t>
            </a:r>
            <a:r>
              <a:rPr lang="es-ES" sz="1800" dirty="0" smtClean="0">
                <a:latin typeface="Arial Unicode MS" pitchFamily="34" charset="-128"/>
              </a:rPr>
              <a:t> (Asociación de afectados francesa), </a:t>
            </a:r>
            <a:r>
              <a:rPr lang="es-ES" sz="1800" dirty="0">
                <a:latin typeface="Arial Unicode MS" pitchFamily="34" charset="-128"/>
              </a:rPr>
              <a:t>en </a:t>
            </a:r>
            <a:r>
              <a:rPr lang="es-ES" sz="1800" dirty="0" smtClean="0">
                <a:latin typeface="Arial Unicode MS" pitchFamily="34" charset="-128"/>
              </a:rPr>
              <a:t>Francia 41.000 </a:t>
            </a:r>
            <a:r>
              <a:rPr lang="es-ES" sz="1800" dirty="0">
                <a:latin typeface="Arial Unicode MS" pitchFamily="34" charset="-128"/>
              </a:rPr>
              <a:t>mujeres gestantes tomaron </a:t>
            </a:r>
            <a:r>
              <a:rPr lang="es-ES" sz="1800" dirty="0" smtClean="0">
                <a:latin typeface="Arial Unicode MS" pitchFamily="34" charset="-128"/>
              </a:rPr>
              <a:t>valproico (1967-2014). De 28.800 </a:t>
            </a:r>
            <a:r>
              <a:rPr lang="es-ES" sz="1800" dirty="0">
                <a:latin typeface="Arial Unicode MS" pitchFamily="34" charset="-128"/>
              </a:rPr>
              <a:t>nacidos vivos, 11.500 </a:t>
            </a:r>
            <a:r>
              <a:rPr lang="es-ES" sz="1800" dirty="0" smtClean="0">
                <a:latin typeface="Arial Unicode MS" pitchFamily="34" charset="-128"/>
              </a:rPr>
              <a:t>fueron </a:t>
            </a:r>
            <a:r>
              <a:rPr lang="es-ES" sz="1800" dirty="0">
                <a:latin typeface="Arial Unicode MS" pitchFamily="34" charset="-128"/>
              </a:rPr>
              <a:t>afectados por malformación y/o por retraso del desarrollo neurológico-cognitivo. </a:t>
            </a:r>
            <a:endParaRPr lang="es-ES" sz="18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  <a:hlinkClick r:id="rId3"/>
              </a:rPr>
              <a:t>OACS</a:t>
            </a:r>
            <a:r>
              <a:rPr lang="es-ES" sz="1800" dirty="0" smtClean="0">
                <a:latin typeface="Arial Unicode MS" pitchFamily="34" charset="-128"/>
              </a:rPr>
              <a:t> (Asociación británica): </a:t>
            </a:r>
            <a:r>
              <a:rPr lang="es-ES" sz="1800" dirty="0">
                <a:latin typeface="Arial Unicode MS" pitchFamily="34" charset="-128"/>
              </a:rPr>
              <a:t>77.000 </a:t>
            </a:r>
            <a:r>
              <a:rPr lang="es-ES" sz="1800" dirty="0" smtClean="0">
                <a:latin typeface="Arial Unicode MS" pitchFamily="34" charset="-128"/>
              </a:rPr>
              <a:t>afectados en </a:t>
            </a:r>
            <a:r>
              <a:rPr lang="es-ES" sz="1800" dirty="0">
                <a:latin typeface="Arial Unicode MS" pitchFamily="34" charset="-128"/>
              </a:rPr>
              <a:t>Reino </a:t>
            </a:r>
            <a:r>
              <a:rPr lang="es-ES" sz="1800" dirty="0" smtClean="0">
                <a:latin typeface="Arial Unicode MS" pitchFamily="34" charset="-128"/>
              </a:rPr>
              <a:t>Unido.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España: Asociación </a:t>
            </a:r>
            <a:r>
              <a:rPr lang="es-ES" sz="1800" dirty="0" smtClean="0">
                <a:latin typeface="Arial Unicode MS" pitchFamily="34" charset="-128"/>
                <a:hlinkClick r:id="rId4"/>
              </a:rPr>
              <a:t>AVISAV</a:t>
            </a:r>
            <a:r>
              <a:rPr lang="es-ES" sz="1800" dirty="0" smtClean="0">
                <a:latin typeface="Arial Unicode MS" pitchFamily="34" charset="-128"/>
              </a:rPr>
              <a:t> estima hasta </a:t>
            </a:r>
            <a:r>
              <a:rPr lang="es-ES" sz="1800" dirty="0">
                <a:latin typeface="Arial Unicode MS" pitchFamily="34" charset="-128"/>
              </a:rPr>
              <a:t>10.000 afectados. </a:t>
            </a:r>
            <a:r>
              <a:rPr lang="es-ES" sz="1800" dirty="0" smtClean="0">
                <a:latin typeface="Arial Unicode MS" pitchFamily="34" charset="-128"/>
                <a:hlinkClick r:id="rId5"/>
              </a:rPr>
              <a:t>Unidad </a:t>
            </a:r>
            <a:r>
              <a:rPr lang="es-ES" sz="1800" dirty="0">
                <a:latin typeface="Arial Unicode MS" pitchFamily="34" charset="-128"/>
                <a:hlinkClick r:id="rId5"/>
              </a:rPr>
              <a:t>de Salud Medioambiental Pediátrica</a:t>
            </a:r>
            <a:r>
              <a:rPr lang="es-ES" sz="1800" dirty="0">
                <a:latin typeface="Arial Unicode MS" pitchFamily="34" charset="-128"/>
              </a:rPr>
              <a:t> del </a:t>
            </a:r>
            <a:r>
              <a:rPr lang="es-ES" sz="1800" dirty="0" smtClean="0">
                <a:latin typeface="Arial Unicode MS" pitchFamily="34" charset="-128"/>
              </a:rPr>
              <a:t>Hospital </a:t>
            </a:r>
            <a:r>
              <a:rPr lang="es-ES" sz="1800" dirty="0">
                <a:latin typeface="Arial Unicode MS" pitchFamily="34" charset="-128"/>
              </a:rPr>
              <a:t>Universitario Virgen de la </a:t>
            </a:r>
            <a:r>
              <a:rPr lang="es-ES" sz="1800" dirty="0" err="1">
                <a:latin typeface="Arial Unicode MS" pitchFamily="34" charset="-128"/>
              </a:rPr>
              <a:t>Arrixaca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smtClean="0">
                <a:latin typeface="Arial Unicode MS" pitchFamily="34" charset="-128"/>
              </a:rPr>
              <a:t>(Murcia), es </a:t>
            </a:r>
            <a:r>
              <a:rPr lang="es-ES" sz="1800" dirty="0">
                <a:latin typeface="Arial Unicode MS" pitchFamily="34" charset="-128"/>
              </a:rPr>
              <a:t>de referencia nacional</a:t>
            </a:r>
            <a:r>
              <a:rPr lang="es-ES" sz="1800" dirty="0" smtClean="0">
                <a:latin typeface="Arial Unicode MS" pitchFamily="34" charset="-128"/>
              </a:rPr>
              <a:t>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CAPV: nº </a:t>
            </a:r>
            <a:r>
              <a:rPr lang="es-ES" sz="1800" dirty="0">
                <a:latin typeface="Arial Unicode MS" pitchFamily="34" charset="-128"/>
              </a:rPr>
              <a:t>mujeres en edad fértil (14-50 años) en tratamiento con valproico ha crecido un 10% en el periodo 2014-2017, al pasar de 1.083 a </a:t>
            </a:r>
            <a:r>
              <a:rPr lang="es-ES" sz="1800" dirty="0" smtClean="0">
                <a:latin typeface="Arial Unicode MS" pitchFamily="34" charset="-128"/>
              </a:rPr>
              <a:t>1.200.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89032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1" y="188640"/>
            <a:ext cx="9143999" cy="1143000"/>
          </a:xfrm>
        </p:spPr>
        <p:txBody>
          <a:bodyPr/>
          <a:lstStyle/>
          <a:p>
            <a:r>
              <a:rPr lang="es-ES" sz="2400" dirty="0"/>
              <a:t>¿Qué iniciativas se han puesto en marcha desde que se conoció esta información para minimizar la exposición a valproico en mujeres embarazadas?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1484784"/>
            <a:ext cx="820891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2011: La FDA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emitió la primera alerta de seguridad sobre los posibles efectos de retraso en el desarrollo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cognitivo.</a:t>
            </a:r>
            <a:endParaRPr lang="es-ES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2014: La EMA emitió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las primeras restricciones de uso en mujeres en edad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fértil por la presión de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las asociaciones de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afectados (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alerta de la AEMPS-2014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).</a:t>
            </a:r>
          </a:p>
          <a:p>
            <a:pPr algn="just"/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Mayo 2015: La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AEMPS modificó las fichas técnicas y los prospectos, para incluir información sobre “el riesgo de trastornos evolutivos” y anomalías congénitas, sin hacer referencia a su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frecuencia.</a:t>
            </a:r>
          </a:p>
          <a:p>
            <a:pPr algn="just"/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Junio 2015: Sanofi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distribuyó “materiales de minimización de riesgos” a profesionales y sociedades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científicas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 en julio de 2016 una tarjeta de información para las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pacientes.</a:t>
            </a:r>
          </a:p>
          <a:p>
            <a:pPr algn="just"/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2018: La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AEMPS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reconoció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que </a:t>
            </a:r>
            <a:r>
              <a:rPr lang="es-ES" sz="18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estas </a:t>
            </a:r>
            <a:r>
              <a:rPr lang="es-ES" sz="1800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medidas no fueron efectivas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358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chaPublicacion xmlns="59b1ec03-b902-494f-a13a-e1be70122d03" xsi:nil="true"/>
    <Publicado xmlns="59b1ec03-b902-494f-a13a-e1be70122d03">false</Publicado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8777D82C0E7F041BE385BA7B1C5439C" ma:contentTypeVersion="2" ma:contentTypeDescription="Crear nuevo documento." ma:contentTypeScope="" ma:versionID="f4b27f8fe8664366bdf6676d59c82193">
  <xsd:schema xmlns:xsd="http://www.w3.org/2001/XMLSchema" xmlns:xs="http://www.w3.org/2001/XMLSchema" xmlns:p="http://schemas.microsoft.com/office/2006/metadata/properties" xmlns:ns2="59b1ec03-b902-494f-a13a-e1be70122d03" targetNamespace="http://schemas.microsoft.com/office/2006/metadata/properties" ma:root="true" ma:fieldsID="f39920105db1b48d6258c188c6e9f30b" ns2:_="">
    <xsd:import namespace="59b1ec03-b902-494f-a13a-e1be70122d03"/>
    <xsd:element name="properties">
      <xsd:complexType>
        <xsd:sequence>
          <xsd:element name="documentManagement">
            <xsd:complexType>
              <xsd:all>
                <xsd:element ref="ns2:Publicado" minOccurs="0"/>
                <xsd:element ref="ns2:FechaPublicac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1ec03-b902-494f-a13a-e1be70122d03" elementFormDefault="qualified">
    <xsd:import namespace="http://schemas.microsoft.com/office/2006/documentManagement/types"/>
    <xsd:import namespace="http://schemas.microsoft.com/office/infopath/2007/PartnerControls"/>
    <xsd:element name="Publicado" ma:index="8" nillable="true" ma:displayName="Publicado" ma:default="0" ma:internalName="Publicado">
      <xsd:simpleType>
        <xsd:restriction base="dms:Boolean"/>
      </xsd:simpleType>
    </xsd:element>
    <xsd:element name="FechaPublicacion" ma:index="9" nillable="true" ma:displayName="Zona Pública" ma:format="DateTime" ma:internalName="FechaPublicacion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AA843C-5987-4C93-8A8E-FD4366C224CE}">
  <ds:schemaRefs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59b1ec03-b902-494f-a13a-e1be70122d03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130987A-C04C-416C-801B-45A99CA6FB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b1ec03-b902-494f-a13a-e1be70122d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463E3A-5EED-4F2B-A711-3E7D7872B6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2610</TotalTime>
  <Words>2146</Words>
  <Application>Microsoft Office PowerPoint</Application>
  <PresentationFormat>Presentación en pantalla (4:3)</PresentationFormat>
  <Paragraphs>131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3_Diseño personalizado</vt:lpstr>
      <vt:lpstr>Presentación de PowerPoint</vt:lpstr>
      <vt:lpstr>SUMARIO</vt:lpstr>
      <vt:lpstr>Introducción</vt:lpstr>
      <vt:lpstr>¿Desde cuándo se conocen los efectos del valproico en el embarazo y cuál es su magnitud?</vt:lpstr>
      <vt:lpstr>¿Desde cuándo se conocen los efectos del valproico en el embarazo y cuál es su magnitud?</vt:lpstr>
      <vt:lpstr>¿Desde cuándo se conocen los efectos del valproico en el embarazo y cuál es su magnitud?</vt:lpstr>
      <vt:lpstr>¿Desde cuándo se conocen los efectos del valproico en el embarazo y cuál es su magnitud?</vt:lpstr>
      <vt:lpstr>¿Cuántos niños pueden estar afectados por estos problemas?</vt:lpstr>
      <vt:lpstr>¿Qué iniciativas se han puesto en marcha desde que se conoció esta información para minimizar la exposición a valproico en mujeres embarazadas?</vt:lpstr>
      <vt:lpstr>¿Qué iniciativas se han puesto en marcha desde que se conoció esta información para minimizar la exposición a valproico en mujeres embarazadas?</vt:lpstr>
      <vt:lpstr>¿Qué iniciativas se han puesto en marcha desde que se conoció esta información para minimizar la exposición a valproico en mujeres embarazadas?</vt:lpstr>
      <vt:lpstr>¿Qué iniciativas se han puesto en marcha desde que se conoció esta información para minimizar la exposición a valproico en mujeres embarazadas?</vt:lpstr>
      <vt:lpstr>¿Cómo ha podido ocurrir esto cuando la información estaba disponible desde hacía años?</vt:lpstr>
      <vt:lpstr>¿Qué podemos hacer para que el valproico no afecte a más niños?</vt:lpstr>
      <vt:lpstr>¿Qué podemos hacer para que el valproico no afecte a más niños?</vt:lpstr>
      <vt:lpstr>Las Redes de Salud Mental de Osakidetza,  incidiendo en lo importante</vt:lpstr>
      <vt:lpstr>Las Redes de Salud Mental de Osakidetza,  incidiendo en lo importante</vt:lpstr>
      <vt:lpstr>Presentación de PowerPoint</vt:lpstr>
      <vt:lpstr>Para más información y bibliografía…</vt:lpstr>
    </vt:vector>
  </TitlesOfParts>
  <Company>N.G.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Varona Garcia, Carlos Felipe</cp:lastModifiedBy>
  <cp:revision>283</cp:revision>
  <dcterms:created xsi:type="dcterms:W3CDTF">2007-11-13T08:52:06Z</dcterms:created>
  <dcterms:modified xsi:type="dcterms:W3CDTF">2018-06-20T06:05:29Z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  <property fmtid="{D5CDD505-2E9C-101B-9397-08002B2CF9AE}" pid="8" name="ContentTypeId">
    <vt:lpwstr>0x01010018777D82C0E7F041BE385BA7B1C5439C</vt:lpwstr>
  </property>
</Properties>
</file>