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284" r:id="rId3"/>
    <p:sldId id="300" r:id="rId4"/>
    <p:sldId id="301" r:id="rId5"/>
    <p:sldId id="303" r:id="rId6"/>
    <p:sldId id="304" r:id="rId7"/>
    <p:sldId id="305" r:id="rId8"/>
    <p:sldId id="307" r:id="rId9"/>
    <p:sldId id="306" r:id="rId10"/>
    <p:sldId id="308" r:id="rId11"/>
    <p:sldId id="309" r:id="rId12"/>
    <p:sldId id="323" r:id="rId13"/>
    <p:sldId id="310" r:id="rId14"/>
    <p:sldId id="326" r:id="rId15"/>
    <p:sldId id="312" r:id="rId16"/>
    <p:sldId id="313" r:id="rId17"/>
    <p:sldId id="314" r:id="rId18"/>
    <p:sldId id="315" r:id="rId19"/>
    <p:sldId id="317" r:id="rId20"/>
    <p:sldId id="318" r:id="rId21"/>
    <p:sldId id="327" r:id="rId22"/>
    <p:sldId id="328" r:id="rId23"/>
    <p:sldId id="319" r:id="rId24"/>
    <p:sldId id="320" r:id="rId25"/>
    <p:sldId id="321" r:id="rId26"/>
    <p:sldId id="322" r:id="rId27"/>
    <p:sldId id="297" r:id="rId28"/>
    <p:sldId id="292" r:id="rId29"/>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92CB"/>
    <a:srgbClr val="990000"/>
    <a:srgbClr val="CC0000"/>
    <a:srgbClr val="CC6600"/>
    <a:srgbClr val="996600"/>
    <a:srgbClr val="FFECAF"/>
    <a:srgbClr val="518BE1"/>
    <a:srgbClr val="B5CC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7" autoAdjust="0"/>
    <p:restoredTop sz="92553" autoAdjust="0"/>
  </p:normalViewPr>
  <p:slideViewPr>
    <p:cSldViewPr>
      <p:cViewPr>
        <p:scale>
          <a:sx n="75" d="100"/>
          <a:sy n="75" d="100"/>
        </p:scale>
        <p:origin x="-1080"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7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New Roman" charset="0"/>
              </a:defRPr>
            </a:lvl1pPr>
          </a:lstStyle>
          <a:p>
            <a:pPr>
              <a:defRPr/>
            </a:pPr>
            <a:fld id="{3F26F19B-19DA-43CC-9B30-3634E0340C04}" type="datetimeFigureOut">
              <a:rPr lang="es-ES"/>
              <a:pPr>
                <a:defRPr/>
              </a:pPr>
              <a:t>30/10/2017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imes New Roman" charset="0"/>
              </a:defRPr>
            </a:lvl1pPr>
          </a:lstStyle>
          <a:p>
            <a:pPr>
              <a:defRPr/>
            </a:pPr>
            <a:fld id="{0FF8673E-DEAB-49A5-A971-2289EF22CECD}" type="slidenum">
              <a:rPr lang="es-ES"/>
              <a:pPr>
                <a:defRPr/>
              </a:pPr>
              <a:t>‹Nº›</a:t>
            </a:fld>
            <a:endParaRPr lang="es-ES"/>
          </a:p>
        </p:txBody>
      </p:sp>
    </p:spTree>
    <p:extLst>
      <p:ext uri="{BB962C8B-B14F-4D97-AF65-F5344CB8AC3E}">
        <p14:creationId xmlns:p14="http://schemas.microsoft.com/office/powerpoint/2010/main" val="4116957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mtClean="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6D6A83-BE5E-43C6-B684-6DA820C51AED}" type="slidenum">
              <a:rPr lang="es-ES" sz="1200" smtClean="0"/>
              <a:pPr eaLnBrk="1" hangingPunct="1"/>
              <a:t>1</a:t>
            </a:fld>
            <a:endParaRPr lang="es-E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412776"/>
            <a:ext cx="7772400" cy="2187675"/>
          </a:xfrm>
        </p:spPr>
        <p:txBody>
          <a:bodyPr/>
          <a:lstStyle>
            <a:lvl1pPr>
              <a:defRPr lang="es-ES" sz="44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5569" y="3789040"/>
            <a:ext cx="6400800" cy="1296144"/>
          </a:xfrm>
          <a:prstGeom prst="rect">
            <a:avLst/>
          </a:prstGeo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49400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tx2">
                  <a:lumMod val="50000"/>
                </a:schemeClr>
              </a:buClr>
              <a:buFontTx/>
              <a:buChar char="•"/>
              <a:defRPr/>
            </a:pPr>
            <a:r>
              <a:rPr lang="es-ES" sz="3200" dirty="0" smtClean="0">
                <a:solidFill>
                  <a:srgbClr val="000000"/>
                </a:solidFill>
                <a:latin typeface="Arial Unicode MS" pitchFamily="34" charset="-128"/>
              </a:rPr>
              <a:t>Haga clic para modificar el estilo de texto del patrón</a:t>
            </a:r>
          </a:p>
          <a:p>
            <a:pPr lvl="1">
              <a:spcBef>
                <a:spcPct val="20000"/>
              </a:spcBef>
              <a:buClr>
                <a:schemeClr val="tx2">
                  <a:lumMod val="75000"/>
                </a:schemeClr>
              </a:buClr>
              <a:buFontTx/>
              <a:buChar char="–"/>
              <a:defRPr/>
            </a:pPr>
            <a:r>
              <a:rPr lang="es-ES" sz="2800" dirty="0" smtClean="0">
                <a:solidFill>
                  <a:srgbClr val="000000"/>
                </a:solidFill>
                <a:latin typeface="Arial Unicode MS" pitchFamily="34" charset="-128"/>
              </a:rPr>
              <a:t>Segundo nivel</a:t>
            </a:r>
          </a:p>
          <a:p>
            <a:pPr lvl="2">
              <a:spcBef>
                <a:spcPct val="20000"/>
              </a:spcBef>
              <a:buClr>
                <a:schemeClr val="tx2">
                  <a:lumMod val="50000"/>
                </a:schemeClr>
              </a:buClr>
              <a:buFontTx/>
              <a:buChar char="•"/>
              <a:defRPr/>
            </a:pPr>
            <a:r>
              <a:rPr lang="es-ES" dirty="0" smtClean="0">
                <a:solidFill>
                  <a:srgbClr val="000000"/>
                </a:solidFill>
                <a:latin typeface="Arial Unicode MS" pitchFamily="34" charset="-128"/>
              </a:rPr>
              <a:t>Tercer nivel</a:t>
            </a:r>
          </a:p>
          <a:p>
            <a:pPr lvl="3">
              <a:spcBef>
                <a:spcPct val="20000"/>
              </a:spcBef>
              <a:buClr>
                <a:schemeClr val="tx2">
                  <a:lumMod val="75000"/>
                </a:schemeClr>
              </a:buClr>
              <a:buFontTx/>
              <a:buChar char="–"/>
              <a:defRPr/>
            </a:pPr>
            <a:r>
              <a:rPr lang="es-ES" sz="2000" dirty="0" smtClean="0">
                <a:solidFill>
                  <a:srgbClr val="000000"/>
                </a:solidFill>
                <a:latin typeface="Arial Unicode MS" pitchFamily="34" charset="-128"/>
              </a:rPr>
              <a:t>Cuarto nivel</a:t>
            </a:r>
          </a:p>
          <a:p>
            <a:pPr lvl="4">
              <a:spcBef>
                <a:spcPct val="20000"/>
              </a:spcBef>
              <a:buClr>
                <a:schemeClr val="tx2">
                  <a:lumMod val="75000"/>
                </a:schemeClr>
              </a:buClr>
              <a:buFontTx/>
              <a:buChar char="»"/>
              <a:defRPr/>
            </a:pPr>
            <a:r>
              <a:rPr lang="es-ES" sz="2000" dirty="0" smtClean="0">
                <a:solidFill>
                  <a:srgbClr val="000000"/>
                </a:solidFill>
                <a:latin typeface="Arial Unicode MS" pitchFamily="34" charset="-128"/>
              </a:rPr>
              <a:t>Quinto nivel</a:t>
            </a:r>
          </a:p>
        </p:txBody>
      </p:sp>
      <p:sp>
        <p:nvSpPr>
          <p:cNvPr id="3" name="1 Título"/>
          <p:cNvSpPr txBox="1">
            <a:spLocks/>
          </p:cNvSpPr>
          <p:nvPr userDrawn="1"/>
        </p:nvSpPr>
        <p:spPr bwMode="auto">
          <a:xfrm>
            <a:off x="684213" y="26064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000" dirty="0" smtClean="0">
                <a:solidFill>
                  <a:schemeClr val="tx2"/>
                </a:solidFill>
                <a:latin typeface="Arial Black" pitchFamily="34" charset="0"/>
              </a:rPr>
              <a:t>Haga clic para modificar el estilo de título del patrón</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37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1 Título"/>
          <p:cNvSpPr txBox="1">
            <a:spLocks/>
          </p:cNvSpPr>
          <p:nvPr userDrawn="1"/>
        </p:nvSpPr>
        <p:spPr bwMode="auto">
          <a:xfrm>
            <a:off x="1331913" y="333375"/>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447"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2 Marcador de contenido"/>
          <p:cNvSpPr txBox="1">
            <a:spLocks/>
          </p:cNvSpPr>
          <p:nvPr userDrawn="1"/>
        </p:nvSpPr>
        <p:spPr bwMode="auto">
          <a:xfrm>
            <a:off x="536972" y="1484784"/>
            <a:ext cx="8067476"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457200" indent="-457200">
              <a:spcBef>
                <a:spcPct val="20000"/>
              </a:spcBef>
              <a:buClr>
                <a:schemeClr val="tx2">
                  <a:lumMod val="50000"/>
                </a:schemeClr>
              </a:buClr>
              <a:buFont typeface="Wingdings" pitchFamily="2" charset="2"/>
              <a:buChar char="ü"/>
              <a:defRPr/>
            </a:pPr>
            <a:r>
              <a:rPr lang="es-ES" sz="3200" dirty="0" smtClean="0">
                <a:solidFill>
                  <a:srgbClr val="000000"/>
                </a:solidFill>
                <a:latin typeface="Arial Unicode MS" pitchFamily="34" charset="-128"/>
              </a:rPr>
              <a:t>Idea clave</a:t>
            </a:r>
            <a:r>
              <a:rPr lang="es-ES" sz="3200" baseline="0" dirty="0" smtClean="0">
                <a:solidFill>
                  <a:srgbClr val="000000"/>
                </a:solidFill>
                <a:latin typeface="Arial Unicode MS" pitchFamily="34" charset="-128"/>
              </a:rPr>
              <a:t> 1</a:t>
            </a:r>
          </a:p>
          <a:p>
            <a:pPr marL="457200" indent="-457200">
              <a:spcBef>
                <a:spcPct val="20000"/>
              </a:spcBef>
              <a:buClr>
                <a:schemeClr val="tx2">
                  <a:lumMod val="50000"/>
                </a:schemeClr>
              </a:buClr>
              <a:buFont typeface="Wingdings" pitchFamily="2" charset="2"/>
              <a:buChar char="ü"/>
              <a:defRPr/>
            </a:pPr>
            <a:r>
              <a:rPr lang="es-ES" sz="3200" baseline="0" dirty="0" smtClean="0">
                <a:solidFill>
                  <a:srgbClr val="000000"/>
                </a:solidFill>
                <a:latin typeface="Arial Unicode MS" pitchFamily="34" charset="-128"/>
              </a:rPr>
              <a:t>Idea clave 2</a:t>
            </a:r>
          </a:p>
        </p:txBody>
      </p:sp>
    </p:spTree>
    <p:extLst>
      <p:ext uri="{BB962C8B-B14F-4D97-AF65-F5344CB8AC3E}">
        <p14:creationId xmlns:p14="http://schemas.microsoft.com/office/powerpoint/2010/main" val="397126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sz="4000"/>
            </a:lvl1pPr>
          </a:lstStyle>
          <a:p>
            <a:r>
              <a:rPr lang="es-ES" dirty="0" smtClean="0"/>
              <a:t>Haga clic para modificar el estilo de título del patrón</a:t>
            </a:r>
            <a:endParaRPr lang="es-ES" dirty="0"/>
          </a:p>
        </p:txBody>
      </p:sp>
      <p:sp>
        <p:nvSpPr>
          <p:cNvPr id="3"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25AC52FD-2590-418F-B853-56C0691D2CA8}" type="datetimeFigureOut">
              <a:rPr lang="es-ES"/>
              <a:pPr>
                <a:defRPr/>
              </a:pPr>
              <a:t>30/10/2017</a:t>
            </a:fld>
            <a:endParaRPr lang="es-ES"/>
          </a:p>
        </p:txBody>
      </p:sp>
      <p:sp>
        <p:nvSpPr>
          <p:cNvPr id="4"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78D1966-7F7B-4234-99CE-166EF6C5EC51}" type="slidenum">
              <a:rPr lang="es-ES"/>
              <a:pPr>
                <a:defRPr/>
              </a:pPr>
              <a:t>‹Nº›</a:t>
            </a:fld>
            <a:endParaRPr lang="es-ES"/>
          </a:p>
        </p:txBody>
      </p:sp>
    </p:spTree>
    <p:extLst>
      <p:ext uri="{BB962C8B-B14F-4D97-AF65-F5344CB8AC3E}">
        <p14:creationId xmlns:p14="http://schemas.microsoft.com/office/powerpoint/2010/main" val="86235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588B1711-CBEC-4B81-BBD0-B11A6F678385}" type="datetimeFigureOut">
              <a:rPr lang="es-ES"/>
              <a:pPr>
                <a:defRPr/>
              </a:pPr>
              <a:t>30/10/2017</a:t>
            </a:fld>
            <a:endParaRPr lang="es-ES"/>
          </a:p>
        </p:txBody>
      </p:sp>
      <p:sp>
        <p:nvSpPr>
          <p:cNvPr id="3"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A0F827-DEC1-4D10-9BEA-49F4941E463C}" type="slidenum">
              <a:rPr lang="es-ES"/>
              <a:pPr>
                <a:defRPr/>
              </a:pPr>
              <a:t>‹Nº›</a:t>
            </a:fld>
            <a:endParaRPr lang="es-ES"/>
          </a:p>
        </p:txBody>
      </p:sp>
    </p:spTree>
    <p:extLst>
      <p:ext uri="{BB962C8B-B14F-4D97-AF65-F5344CB8AC3E}">
        <p14:creationId xmlns:p14="http://schemas.microsoft.com/office/powerpoint/2010/main" val="280143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5613" y="188640"/>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9" name="8 CuadroTexto"/>
          <p:cNvSpPr txBox="1"/>
          <p:nvPr userDrawn="1"/>
        </p:nvSpPr>
        <p:spPr>
          <a:xfrm>
            <a:off x="611560" y="1484784"/>
            <a:ext cx="7920880" cy="4031873"/>
          </a:xfrm>
          <a:prstGeom prst="rect">
            <a:avLst/>
          </a:prstGeom>
          <a:noFill/>
        </p:spPr>
        <p:txBody>
          <a:bodyPr wrap="square" rtlCol="0">
            <a:spAutoFit/>
          </a:bodyPr>
          <a:lstStyle/>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1</a:t>
            </a:r>
          </a:p>
          <a:p>
            <a:pPr marL="457200" indent="-457200">
              <a:buClr>
                <a:schemeClr val="tx2">
                  <a:lumMod val="50000"/>
                </a:schemeClr>
              </a:buClr>
              <a:buFont typeface="Arial" pitchFamily="34" charset="0"/>
              <a:buChar char="•"/>
            </a:pPr>
            <a:r>
              <a:rPr lang="es-ES" sz="3200" kern="1200" baseline="0" dirty="0" smtClean="0">
                <a:solidFill>
                  <a:srgbClr val="000000"/>
                </a:solidFill>
                <a:latin typeface="Arial Unicode MS" pitchFamily="34" charset="-128"/>
                <a:ea typeface="+mn-ea"/>
                <a:cs typeface="+mn-cs"/>
              </a:rPr>
              <a:t>Viñeta 2</a:t>
            </a: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smtClean="0">
              <a:solidFill>
                <a:srgbClr val="000000"/>
              </a:solidFill>
              <a:latin typeface="Arial Unicode MS" pitchFamily="34" charset="-128"/>
              <a:ea typeface="+mn-ea"/>
              <a:cs typeface="+mn-cs"/>
            </a:endParaRPr>
          </a:p>
          <a:p>
            <a:pPr marL="457200" indent="-457200">
              <a:buClr>
                <a:schemeClr val="tx2">
                  <a:lumMod val="50000"/>
                </a:schemeClr>
              </a:buClr>
              <a:buFont typeface="Arial" pitchFamily="34" charset="0"/>
              <a:buChar char="•"/>
            </a:pPr>
            <a:endParaRPr lang="es-ES" sz="3200" kern="1200" baseline="0" dirty="0">
              <a:solidFill>
                <a:srgbClr val="000000"/>
              </a:solidFill>
              <a:latin typeface="Arial Unicode MS" pitchFamily="34" charset="-128"/>
              <a:ea typeface="+mn-ea"/>
              <a:cs typeface="+mn-cs"/>
            </a:endParaRPr>
          </a:p>
        </p:txBody>
      </p:sp>
    </p:spTree>
    <p:extLst>
      <p:ext uri="{BB962C8B-B14F-4D97-AF65-F5344CB8AC3E}">
        <p14:creationId xmlns:p14="http://schemas.microsoft.com/office/powerpoint/2010/main" val="311476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38550" y="404664"/>
            <a:ext cx="8229600" cy="1143000"/>
          </a:xfrm>
        </p:spPr>
        <p:txBody>
          <a:bodyPr/>
          <a:lstStyle>
            <a:lvl1pPr>
              <a:defRPr lang="es-ES" sz="40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grpSp>
        <p:nvGrpSpPr>
          <p:cNvPr id="4" name="Group 7"/>
          <p:cNvGrpSpPr>
            <a:grpSpLocks/>
          </p:cNvGrpSpPr>
          <p:nvPr userDrawn="1"/>
        </p:nvGrpSpPr>
        <p:grpSpPr bwMode="auto">
          <a:xfrm>
            <a:off x="5611639" y="2251323"/>
            <a:ext cx="3168650" cy="3065463"/>
            <a:chOff x="3035" y="1570"/>
            <a:chExt cx="2204" cy="2158"/>
          </a:xfrm>
        </p:grpSpPr>
        <p:pic>
          <p:nvPicPr>
            <p:cNvPr id="5" name="Picture 8"/>
            <p:cNvPicPr>
              <a:picLocks noChangeAspect="1" noChangeArrowheads="1"/>
            </p:cNvPicPr>
            <p:nvPr>
              <p:custDataLst>
                <p:tags r:id="rId1"/>
              </p:custDataLst>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9"/>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s-ES" b="1" i="1" smtClean="0">
                  <a:latin typeface="Verdana" pitchFamily="34" charset="0"/>
                </a:rPr>
                <a:t>Eskerrik asko!!</a:t>
              </a:r>
            </a:p>
          </p:txBody>
        </p:sp>
      </p:grpSp>
    </p:spTree>
    <p:extLst>
      <p:ext uri="{BB962C8B-B14F-4D97-AF65-F5344CB8AC3E}">
        <p14:creationId xmlns:p14="http://schemas.microsoft.com/office/powerpoint/2010/main" val="40559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Rectangle 4"/>
          <p:cNvSpPr>
            <a:spLocks noGrp="1" noChangeArrowheads="1"/>
          </p:cNvSpPr>
          <p:nvPr>
            <p:ph type="dt" sz="half" idx="10"/>
            <p:custDataLst>
              <p:tags r:id="rId1"/>
            </p:custDataLst>
          </p:nvPr>
        </p:nvSpPr>
        <p:spPr>
          <a:xfrm>
            <a:off x="457200" y="6356350"/>
            <a:ext cx="2133600" cy="365125"/>
          </a:xfrm>
          <a:prstGeom prst="rect">
            <a:avLst/>
          </a:prstGeom>
        </p:spPr>
        <p:txBody>
          <a:bodyPr/>
          <a:lstStyle>
            <a:lvl1pPr>
              <a:defRPr/>
            </a:lvl1pPr>
          </a:lstStyle>
          <a:p>
            <a:pPr>
              <a:defRPr/>
            </a:pPr>
            <a:endParaRPr lang="es-ES"/>
          </a:p>
        </p:txBody>
      </p:sp>
      <p:sp>
        <p:nvSpPr>
          <p:cNvPr id="4" name="Rectangle 5"/>
          <p:cNvSpPr>
            <a:spLocks noGrp="1" noChangeArrowheads="1"/>
          </p:cNvSpPr>
          <p:nvPr>
            <p:ph type="ftr" sz="quarter" idx="11"/>
            <p:custDataLst>
              <p:tags r:id="rId2"/>
            </p:custDataLst>
          </p:nvPr>
        </p:nvSpPr>
        <p:spPr>
          <a:xfrm>
            <a:off x="3124200" y="6356350"/>
            <a:ext cx="2895600" cy="365125"/>
          </a:xfrm>
          <a:prstGeom prst="rect">
            <a:avLst/>
          </a:prstGeom>
        </p:spPr>
        <p:txBody>
          <a:bodyPr/>
          <a:lstStyle>
            <a:lvl1pPr>
              <a:defRPr/>
            </a:lvl1pPr>
          </a:lstStyle>
          <a:p>
            <a:pPr>
              <a:defRPr/>
            </a:pPr>
            <a:endParaRPr lang="es-ES"/>
          </a:p>
        </p:txBody>
      </p:sp>
      <p:sp>
        <p:nvSpPr>
          <p:cNvPr id="5" name="Rectangle 6"/>
          <p:cNvSpPr>
            <a:spLocks noGrp="1" noChangeArrowheads="1"/>
          </p:cNvSpPr>
          <p:nvPr>
            <p:ph type="sldNum" sz="quarter" idx="12"/>
            <p:custDataLst>
              <p:tags r:id="rId3"/>
            </p:custDataLst>
          </p:nvPr>
        </p:nvSpPr>
        <p:spPr>
          <a:xfrm>
            <a:off x="6553200" y="6356350"/>
            <a:ext cx="2133600" cy="365125"/>
          </a:xfrm>
          <a:prstGeom prst="rect">
            <a:avLst/>
          </a:prstGeom>
        </p:spPr>
        <p:txBody>
          <a:bodyPr/>
          <a:lstStyle>
            <a:lvl1pPr>
              <a:defRPr/>
            </a:lvl1pPr>
          </a:lstStyle>
          <a:p>
            <a:pPr>
              <a:defRPr/>
            </a:pPr>
            <a:fld id="{3AD5B54B-F40E-4440-9BFD-8345DD8E3759}" type="slidenum">
              <a:rPr lang="es-ES"/>
              <a:pPr>
                <a:defRPr/>
              </a:pPr>
              <a:t>‹Nº›</a:t>
            </a:fld>
            <a:endParaRPr lang="es-ES"/>
          </a:p>
        </p:txBody>
      </p:sp>
      <p:sp>
        <p:nvSpPr>
          <p:cNvPr id="6"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dirty="0">
                <a:latin typeface="Arial Unicode MS" pitchFamily="34" charset="-128"/>
              </a:rPr>
              <a:t>Viñeta 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27511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ítulo y objetos">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0"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1 Título"/>
          <p:cNvSpPr>
            <a:spLocks noGrp="1"/>
          </p:cNvSpPr>
          <p:nvPr>
            <p:ph type="title"/>
          </p:nvPr>
        </p:nvSpPr>
        <p:spPr>
          <a:xfrm>
            <a:off x="1259631" y="215441"/>
            <a:ext cx="7540327" cy="1066130"/>
          </a:xfrm>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7" name="Rectangle 3"/>
          <p:cNvSpPr>
            <a:spLocks noGrp="1" noChangeArrowheads="1"/>
          </p:cNvSpPr>
          <p:nvPr>
            <p:ph idx="4294967295" hasCustomPrompt="1"/>
          </p:nvPr>
        </p:nvSpPr>
        <p:spPr bwMode="auto">
          <a:xfrm>
            <a:off x="755576" y="1501899"/>
            <a:ext cx="7920880" cy="4032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buFont typeface="Wingdings" pitchFamily="2" charset="2"/>
              <a:buChar char="ü"/>
              <a:defRPr baseline="0"/>
            </a:lvl1pPr>
          </a:lstStyle>
          <a:p>
            <a:pPr>
              <a:buClr>
                <a:schemeClr val="tx2">
                  <a:lumMod val="50000"/>
                </a:schemeClr>
              </a:buClr>
            </a:pPr>
            <a:r>
              <a:rPr lang="es-ES" dirty="0" err="1" smtClean="0">
                <a:latin typeface="Arial Unicode MS" pitchFamily="34" charset="-128"/>
              </a:rPr>
              <a:t>Ideia</a:t>
            </a:r>
            <a:r>
              <a:rPr lang="es-ES" dirty="0" smtClean="0">
                <a:latin typeface="Arial Unicode MS" pitchFamily="34" charset="-128"/>
              </a:rPr>
              <a:t> </a:t>
            </a:r>
            <a:r>
              <a:rPr lang="es-ES" dirty="0" err="1" smtClean="0">
                <a:latin typeface="Arial Unicode MS" pitchFamily="34" charset="-128"/>
              </a:rPr>
              <a:t>nagusia</a:t>
            </a:r>
            <a:r>
              <a:rPr lang="es-ES" dirty="0" smtClean="0">
                <a:latin typeface="Arial Unicode MS" pitchFamily="34" charset="-128"/>
              </a:rPr>
              <a:t> </a:t>
            </a:r>
            <a:r>
              <a:rPr lang="es-ES" dirty="0">
                <a:latin typeface="Arial Unicode MS" pitchFamily="34" charset="-128"/>
              </a:rPr>
              <a:t>1</a:t>
            </a:r>
          </a:p>
          <a:p>
            <a:pPr>
              <a:buClr>
                <a:schemeClr val="tx2">
                  <a:lumMod val="50000"/>
                </a:schemeClr>
              </a:buClr>
            </a:pPr>
            <a:r>
              <a:rPr lang="es-ES" dirty="0">
                <a:latin typeface="Arial Unicode MS" pitchFamily="34" charset="-128"/>
              </a:rPr>
              <a:t>Viñeta 2</a:t>
            </a:r>
          </a:p>
          <a:p>
            <a:pPr>
              <a:buClr>
                <a:schemeClr val="tx2">
                  <a:lumMod val="50000"/>
                </a:schemeClr>
              </a:buClr>
            </a:pPr>
            <a:r>
              <a:rPr lang="es-ES" dirty="0">
                <a:latin typeface="Arial Unicode MS" pitchFamily="34" charset="-128"/>
              </a:rPr>
              <a:t>Viñeta </a:t>
            </a:r>
            <a:r>
              <a:rPr lang="es-ES" dirty="0" smtClean="0">
                <a:latin typeface="Arial Unicode MS" pitchFamily="34" charset="-128"/>
              </a:rPr>
              <a:t>3</a:t>
            </a:r>
            <a:endParaRPr lang="es-ES" dirty="0">
              <a:latin typeface="Arial Unicode MS" pitchFamily="34" charset="-128"/>
            </a:endParaRPr>
          </a:p>
          <a:p>
            <a:pPr>
              <a:buClr>
                <a:schemeClr val="tx2">
                  <a:lumMod val="50000"/>
                </a:schemeClr>
              </a:buClr>
            </a:pPr>
            <a:r>
              <a:rPr lang="es-ES" dirty="0">
                <a:latin typeface="Arial Unicode MS" pitchFamily="34" charset="-128"/>
              </a:rPr>
              <a:t>Viñeta 4</a:t>
            </a:r>
          </a:p>
          <a:p>
            <a:pPr>
              <a:buClr>
                <a:schemeClr val="tx2">
                  <a:lumMod val="50000"/>
                </a:schemeClr>
              </a:buClr>
            </a:pPr>
            <a:r>
              <a:rPr lang="es-ES" dirty="0">
                <a:latin typeface="Arial Unicode MS" pitchFamily="34" charset="-128"/>
              </a:rPr>
              <a:t>Viñeta 5</a:t>
            </a:r>
          </a:p>
          <a:p>
            <a:pPr>
              <a:buClr>
                <a:schemeClr val="tx2">
                  <a:lumMod val="50000"/>
                </a:schemeClr>
              </a:buClr>
            </a:pPr>
            <a:r>
              <a:rPr lang="es-ES" dirty="0">
                <a:latin typeface="Arial Unicode MS" pitchFamily="34" charset="-128"/>
              </a:rPr>
              <a:t>Viñeta 6</a:t>
            </a:r>
          </a:p>
          <a:p>
            <a:pPr>
              <a:buFontTx/>
              <a:buNone/>
            </a:pPr>
            <a:endParaRPr lang="es-ES" dirty="0" smtClean="0"/>
          </a:p>
          <a:p>
            <a:endParaRPr lang="es-ES" dirty="0" smtClean="0"/>
          </a:p>
        </p:txBody>
      </p:sp>
    </p:spTree>
    <p:extLst>
      <p:ext uri="{BB962C8B-B14F-4D97-AF65-F5344CB8AC3E}">
        <p14:creationId xmlns:p14="http://schemas.microsoft.com/office/powerpoint/2010/main" val="3803220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dirty="0" smtClean="0"/>
              <a:t>Titulo de estilo de diapositiva</a:t>
            </a:r>
          </a:p>
        </p:txBody>
      </p:sp>
      <p:pic>
        <p:nvPicPr>
          <p:cNvPr id="1027" name="3B33EDE9-9423-4829-8EB1-3CF2B89F22E2" descr="A0C906B2-1E21-4B76-9682-5B3575CFFF58"/>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9" r:id="rId4"/>
    <p:sldLayoutId id="2147483880" r:id="rId5"/>
    <p:sldLayoutId id="2147483885" r:id="rId6"/>
    <p:sldLayoutId id="2147483887" r:id="rId7"/>
    <p:sldLayoutId id="2147483889" r:id="rId8"/>
    <p:sldLayoutId id="2147483890" r:id="rId9"/>
  </p:sldLayoutIdLst>
  <p:txStyles>
    <p:titleStyle>
      <a:lvl1pPr algn="ctr" rtl="0" eaLnBrk="0" fontAlgn="base" hangingPunct="0">
        <a:spcBef>
          <a:spcPct val="0"/>
        </a:spcBef>
        <a:spcAft>
          <a:spcPct val="0"/>
        </a:spcAft>
        <a:defRPr lang="es-ES" sz="4400" kern="1200" dirty="0" smtClean="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hyperlink" Target="http://www.osakidetza.euskadi.eus/contenidos/informacion/cevime_infac_2017/es_def/adjuntos/INFAC_Vol%20_25%20_n_5_%20H%20pylori_e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2"/>
            </p:custDataLst>
          </p:nvPr>
        </p:nvSpPr>
        <p:spPr>
          <a:xfrm>
            <a:off x="539750" y="1196975"/>
            <a:ext cx="7772400" cy="2303463"/>
          </a:xfrm>
        </p:spPr>
        <p:txBody>
          <a:bodyPr/>
          <a:lstStyle/>
          <a:p>
            <a:r>
              <a:rPr lang="es-ES_tradnl" dirty="0" smtClean="0"/>
              <a:t/>
            </a:r>
            <a:br>
              <a:rPr lang="es-ES_tradnl" dirty="0" smtClean="0"/>
            </a:br>
            <a:r>
              <a:rPr lang="es-ES_tradnl" dirty="0" smtClean="0"/>
              <a:t>NUEVAS PAUTAS ERRADICADORAS DE </a:t>
            </a:r>
            <a:r>
              <a:rPr lang="es-ES_tradnl" i="1" dirty="0" smtClean="0"/>
              <a:t>HELICOBACTER PYLORI </a:t>
            </a:r>
            <a:r>
              <a:rPr lang="es-ES_tradnl" dirty="0" smtClean="0">
                <a:solidFill>
                  <a:schemeClr val="tx2"/>
                </a:solidFill>
                <a:latin typeface="Arial Black" pitchFamily="34" charset="0"/>
              </a:rPr>
              <a:t/>
            </a:r>
            <a:br>
              <a:rPr lang="es-ES_tradnl" dirty="0" smtClean="0">
                <a:solidFill>
                  <a:schemeClr val="tx2"/>
                </a:solidFill>
                <a:latin typeface="Arial Black" pitchFamily="34" charset="0"/>
              </a:rPr>
            </a:br>
            <a:r>
              <a:rPr lang="es-ES_tradnl" dirty="0" smtClean="0">
                <a:solidFill>
                  <a:schemeClr val="tx2"/>
                </a:solidFill>
                <a:latin typeface="Arial Black" pitchFamily="34" charset="0"/>
              </a:rPr>
              <a:t/>
            </a:r>
            <a:br>
              <a:rPr lang="es-ES_tradnl" dirty="0" smtClean="0">
                <a:solidFill>
                  <a:schemeClr val="tx2"/>
                </a:solidFill>
                <a:latin typeface="Arial Black" pitchFamily="34" charset="0"/>
              </a:rPr>
            </a:br>
            <a:r>
              <a:rPr lang="es-ES_tradnl" dirty="0" err="1" smtClean="0">
                <a:solidFill>
                  <a:schemeClr val="tx2"/>
                </a:solidFill>
                <a:latin typeface="Arial Black" pitchFamily="34" charset="0"/>
              </a:rPr>
              <a:t>Vol</a:t>
            </a:r>
            <a:r>
              <a:rPr lang="es-ES_tradnl" dirty="0" smtClean="0">
                <a:solidFill>
                  <a:schemeClr val="tx2"/>
                </a:solidFill>
                <a:latin typeface="Arial Black" pitchFamily="34" charset="0"/>
              </a:rPr>
              <a:t> 25, nº5 2017</a:t>
            </a:r>
            <a:endParaRPr lang="es-ES" dirty="0" smtClean="0">
              <a:solidFill>
                <a:schemeClr val="tx2"/>
              </a:solidFill>
              <a:latin typeface="Arial Black"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080" y="0"/>
            <a:ext cx="9144000" cy="1143000"/>
          </a:xfrm>
        </p:spPr>
        <p:txBody>
          <a:bodyPr/>
          <a:lstStyle/>
          <a:p>
            <a:r>
              <a:rPr lang="es-ES" dirty="0" smtClean="0"/>
              <a:t>Aspectos que influyen en la efectividad de los tratamientos (VI)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611560" y="1340768"/>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Adherencia (1)</a:t>
            </a:r>
          </a:p>
          <a:p>
            <a:pPr algn="just">
              <a:buClr>
                <a:schemeClr val="tx2">
                  <a:lumMod val="50000"/>
                </a:schemeClr>
              </a:buClr>
            </a:pPr>
            <a:r>
              <a:rPr lang="es-ES" sz="1800" dirty="0">
                <a:latin typeface="Arial Unicode MS" pitchFamily="34" charset="-128"/>
              </a:rPr>
              <a:t>La adherencia al tratamiento juega un papel fundamental en la erradicación del </a:t>
            </a:r>
            <a:r>
              <a:rPr lang="es-ES" sz="1800" i="1" dirty="0" err="1">
                <a:latin typeface="Arial Unicode MS" pitchFamily="34" charset="-128"/>
              </a:rPr>
              <a:t>H.pylori</a:t>
            </a:r>
            <a:r>
              <a:rPr lang="es-ES" sz="1800" dirty="0">
                <a:latin typeface="Arial Unicode MS" pitchFamily="34" charset="-128"/>
              </a:rPr>
              <a:t>, aunque no ha sido cuantificada</a:t>
            </a:r>
            <a:r>
              <a:rPr lang="es-ES" sz="1800" dirty="0" smtClean="0">
                <a:latin typeface="Arial Unicode MS" pitchFamily="34" charset="-128"/>
              </a:rPr>
              <a:t>.</a:t>
            </a:r>
          </a:p>
          <a:p>
            <a:pPr algn="just">
              <a:buClr>
                <a:schemeClr val="tx2">
                  <a:lumMod val="50000"/>
                </a:schemeClr>
              </a:buClr>
            </a:pPr>
            <a:r>
              <a:rPr lang="es-ES" sz="1800" dirty="0" smtClean="0">
                <a:latin typeface="Arial Unicode MS" pitchFamily="34" charset="-128"/>
              </a:rPr>
              <a:t>En </a:t>
            </a:r>
            <a:r>
              <a:rPr lang="es-ES" sz="1800" dirty="0">
                <a:latin typeface="Arial Unicode MS" pitchFamily="34" charset="-128"/>
              </a:rPr>
              <a:t>los ensayos clínicos se ha observado que la tasa de abandonos está relacionada con el número de dosis de medicamentos que toman los pacientes. </a:t>
            </a:r>
            <a:endParaRPr lang="es-ES" sz="1800" dirty="0" smtClean="0">
              <a:latin typeface="Arial Unicode MS" pitchFamily="34" charset="-128"/>
            </a:endParaRPr>
          </a:p>
          <a:p>
            <a:pPr algn="just">
              <a:buClr>
                <a:schemeClr val="tx2">
                  <a:lumMod val="50000"/>
                </a:schemeClr>
              </a:buClr>
            </a:pPr>
            <a:r>
              <a:rPr lang="es-ES" sz="1800" dirty="0" smtClean="0">
                <a:latin typeface="Arial Unicode MS" pitchFamily="34" charset="-128"/>
              </a:rPr>
              <a:t>La </a:t>
            </a:r>
            <a:r>
              <a:rPr lang="es-ES" sz="1800" dirty="0">
                <a:latin typeface="Arial Unicode MS" pitchFamily="34" charset="-128"/>
              </a:rPr>
              <a:t>frecuencia y gravedad de los efectos adversos también influyen sobre la adherencia, si bien los pacientes tienen un mejor cumplimiento cuando conocen los efectos adversos potenciales y entienden en qué casos estaría justificado abandonar el tratamiento, por lo que es importante discutir con ellos los beneficios y riesgos del </a:t>
            </a:r>
            <a:r>
              <a:rPr lang="es-ES" sz="1800" dirty="0" smtClean="0">
                <a:latin typeface="Arial Unicode MS" pitchFamily="34" charset="-128"/>
              </a:rPr>
              <a:t>tratamiento. </a:t>
            </a:r>
          </a:p>
          <a:p>
            <a:pPr algn="just">
              <a:buClr>
                <a:schemeClr val="tx2">
                  <a:lumMod val="50000"/>
                </a:schemeClr>
              </a:buClr>
            </a:pPr>
            <a:endParaRPr lang="es-ES" sz="2000" dirty="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3600" dirty="0" smtClean="0"/>
          </a:p>
        </p:txBody>
      </p:sp>
    </p:spTree>
    <p:extLst>
      <p:ext uri="{BB962C8B-B14F-4D97-AF65-F5344CB8AC3E}">
        <p14:creationId xmlns:p14="http://schemas.microsoft.com/office/powerpoint/2010/main" val="378604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10840"/>
            <a:ext cx="9144000" cy="1143000"/>
          </a:xfrm>
        </p:spPr>
        <p:txBody>
          <a:bodyPr/>
          <a:lstStyle/>
          <a:p>
            <a:r>
              <a:rPr lang="es-ES" dirty="0" smtClean="0"/>
              <a:t>Tratamientos </a:t>
            </a:r>
            <a:r>
              <a:rPr lang="es-ES" dirty="0" err="1" smtClean="0"/>
              <a:t>erradicadores</a:t>
            </a:r>
            <a:r>
              <a:rPr lang="es-ES" dirty="0" smtClean="0"/>
              <a:t>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683568" y="1412776"/>
            <a:ext cx="7992888" cy="4032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1800" dirty="0">
                <a:solidFill>
                  <a:schemeClr val="tx2"/>
                </a:solidFill>
                <a:latin typeface="Arial Black" pitchFamily="34" charset="0"/>
              </a:rPr>
              <a:t>Adherencia </a:t>
            </a:r>
            <a:r>
              <a:rPr lang="es-ES" sz="1800" dirty="0" smtClean="0">
                <a:solidFill>
                  <a:schemeClr val="tx2"/>
                </a:solidFill>
                <a:latin typeface="Arial Black" pitchFamily="34" charset="0"/>
              </a:rPr>
              <a:t>(2)</a:t>
            </a:r>
            <a:endParaRPr lang="es-ES" sz="1800" dirty="0">
              <a:solidFill>
                <a:schemeClr val="tx2"/>
              </a:solidFill>
              <a:latin typeface="Arial Black" pitchFamily="34" charset="0"/>
            </a:endParaRPr>
          </a:p>
          <a:p>
            <a:pPr algn="just">
              <a:buClr>
                <a:schemeClr val="tx2">
                  <a:lumMod val="50000"/>
                </a:schemeClr>
              </a:buClr>
            </a:pPr>
            <a:r>
              <a:rPr lang="es-ES" sz="1800" dirty="0" smtClean="0">
                <a:latin typeface="Arial Unicode MS" pitchFamily="34" charset="-128"/>
              </a:rPr>
              <a:t>En </a:t>
            </a:r>
            <a:r>
              <a:rPr lang="es-ES" sz="1800" dirty="0">
                <a:latin typeface="Arial Unicode MS" pitchFamily="34" charset="-128"/>
              </a:rPr>
              <a:t>zonas </a:t>
            </a:r>
            <a:r>
              <a:rPr lang="es-ES" sz="1800" dirty="0" smtClean="0">
                <a:latin typeface="Arial Unicode MS" pitchFamily="34" charset="-128"/>
              </a:rPr>
              <a:t>con tasas de resistencia </a:t>
            </a:r>
            <a:r>
              <a:rPr lang="es-ES" sz="1800" dirty="0">
                <a:latin typeface="Arial Unicode MS" pitchFamily="34" charset="-128"/>
              </a:rPr>
              <a:t>a </a:t>
            </a:r>
            <a:r>
              <a:rPr lang="es-ES" sz="1800" dirty="0" err="1">
                <a:latin typeface="Arial Unicode MS" pitchFamily="34" charset="-128"/>
              </a:rPr>
              <a:t>claritromicina</a:t>
            </a:r>
            <a:r>
              <a:rPr lang="es-ES" sz="1800" dirty="0">
                <a:latin typeface="Arial Unicode MS" pitchFamily="34" charset="-128"/>
              </a:rPr>
              <a:t> </a:t>
            </a:r>
            <a:r>
              <a:rPr lang="es-ES" sz="1800" dirty="0" smtClean="0">
                <a:latin typeface="Arial Unicode MS" pitchFamily="34" charset="-128"/>
              </a:rPr>
              <a:t>&gt;</a:t>
            </a:r>
            <a:r>
              <a:rPr lang="es-ES" sz="1800" dirty="0">
                <a:latin typeface="Arial Unicode MS" pitchFamily="34" charset="-128"/>
              </a:rPr>
              <a:t>15</a:t>
            </a:r>
            <a:r>
              <a:rPr lang="es-ES" sz="1800" dirty="0" smtClean="0">
                <a:latin typeface="Arial Unicode MS" pitchFamily="34" charset="-128"/>
              </a:rPr>
              <a:t>%, los </a:t>
            </a:r>
            <a:r>
              <a:rPr lang="es-ES" sz="1800" dirty="0">
                <a:latin typeface="Arial Unicode MS" pitchFamily="34" charset="-128"/>
              </a:rPr>
              <a:t>consensos nacionales e internacionales proponen </a:t>
            </a:r>
            <a:r>
              <a:rPr lang="es-ES" sz="1800" dirty="0" smtClean="0">
                <a:latin typeface="Arial Unicode MS" pitchFamily="34" charset="-128"/>
              </a:rPr>
              <a:t>abandonar </a:t>
            </a:r>
            <a:r>
              <a:rPr lang="es-ES" sz="1800" dirty="0">
                <a:latin typeface="Arial Unicode MS" pitchFamily="34" charset="-128"/>
              </a:rPr>
              <a:t>la triple terapia clásica con omeprazol, </a:t>
            </a:r>
            <a:r>
              <a:rPr lang="es-ES" sz="1800" dirty="0" err="1">
                <a:latin typeface="Arial Unicode MS" pitchFamily="34" charset="-128"/>
              </a:rPr>
              <a:t>claritromicina</a:t>
            </a:r>
            <a:r>
              <a:rPr lang="es-ES" sz="1800" dirty="0">
                <a:latin typeface="Arial Unicode MS" pitchFamily="34" charset="-128"/>
              </a:rPr>
              <a:t> y amoxicilina (OCA) y </a:t>
            </a:r>
            <a:r>
              <a:rPr lang="es-ES" sz="1800" dirty="0" smtClean="0">
                <a:latin typeface="Arial Unicode MS" pitchFamily="34" charset="-128"/>
              </a:rPr>
              <a:t>utilizar </a:t>
            </a:r>
            <a:r>
              <a:rPr lang="es-ES" sz="1800" dirty="0">
                <a:latin typeface="Arial Unicode MS" pitchFamily="34" charset="-128"/>
              </a:rPr>
              <a:t>pautas cuádruples con o sin </a:t>
            </a:r>
            <a:r>
              <a:rPr lang="es-ES" sz="1800" dirty="0" smtClean="0">
                <a:latin typeface="Arial Unicode MS" pitchFamily="34" charset="-128"/>
              </a:rPr>
              <a:t>bismuto.</a:t>
            </a:r>
          </a:p>
          <a:p>
            <a:pPr algn="just">
              <a:buClr>
                <a:schemeClr val="tx2">
                  <a:lumMod val="50000"/>
                </a:schemeClr>
              </a:buClr>
            </a:pPr>
            <a:r>
              <a:rPr lang="es-ES" sz="1800" dirty="0" smtClean="0">
                <a:latin typeface="Arial Unicode MS" pitchFamily="34" charset="-128"/>
              </a:rPr>
              <a:t>Otros </a:t>
            </a:r>
            <a:r>
              <a:rPr lang="es-ES" sz="1800" dirty="0">
                <a:latin typeface="Arial Unicode MS" pitchFamily="34" charset="-128"/>
              </a:rPr>
              <a:t>autores </a:t>
            </a:r>
            <a:r>
              <a:rPr lang="es-ES" sz="1800" dirty="0" smtClean="0">
                <a:latin typeface="Arial Unicode MS" pitchFamily="34" charset="-128"/>
              </a:rPr>
              <a:t>abogan </a:t>
            </a:r>
            <a:r>
              <a:rPr lang="es-ES" sz="1800" dirty="0">
                <a:latin typeface="Arial Unicode MS" pitchFamily="34" charset="-128"/>
              </a:rPr>
              <a:t>por seguir utilizando la triple terapia, prolongando la duración del tratamiento a 14 </a:t>
            </a:r>
            <a:r>
              <a:rPr lang="es-ES" sz="1800" dirty="0" smtClean="0">
                <a:latin typeface="Arial Unicode MS" pitchFamily="34" charset="-128"/>
              </a:rPr>
              <a:t>días.</a:t>
            </a:r>
          </a:p>
          <a:p>
            <a:pPr algn="just">
              <a:buClr>
                <a:schemeClr val="tx2">
                  <a:lumMod val="50000"/>
                </a:schemeClr>
              </a:buClr>
            </a:pPr>
            <a:r>
              <a:rPr lang="es-ES" sz="1800" dirty="0">
                <a:latin typeface="Arial Unicode MS" pitchFamily="34" charset="-128"/>
              </a:rPr>
              <a:t>Ante la </a:t>
            </a:r>
            <a:r>
              <a:rPr lang="es-ES" sz="1800" dirty="0" smtClean="0">
                <a:latin typeface="Arial Unicode MS" pitchFamily="34" charset="-128"/>
              </a:rPr>
              <a:t>falta de </a:t>
            </a:r>
            <a:r>
              <a:rPr lang="es-ES" sz="1800" dirty="0">
                <a:latin typeface="Arial Unicode MS" pitchFamily="34" charset="-128"/>
              </a:rPr>
              <a:t>datos locales </a:t>
            </a:r>
            <a:r>
              <a:rPr lang="es-ES" sz="1800" dirty="0" smtClean="0">
                <a:latin typeface="Arial Unicode MS" pitchFamily="34" charset="-128"/>
              </a:rPr>
              <a:t>de </a:t>
            </a:r>
            <a:r>
              <a:rPr lang="es-ES" sz="1800" dirty="0">
                <a:latin typeface="Arial Unicode MS" pitchFamily="34" charset="-128"/>
              </a:rPr>
              <a:t>resistencia a </a:t>
            </a:r>
            <a:r>
              <a:rPr lang="es-ES" sz="1800" dirty="0" err="1">
                <a:latin typeface="Arial Unicode MS" pitchFamily="34" charset="-128"/>
              </a:rPr>
              <a:t>claritromicina</a:t>
            </a:r>
            <a:r>
              <a:rPr lang="es-ES" sz="1800" dirty="0">
                <a:latin typeface="Arial Unicode MS" pitchFamily="34" charset="-128"/>
              </a:rPr>
              <a:t>, la </a:t>
            </a:r>
            <a:r>
              <a:rPr lang="es-ES" sz="1800" dirty="0" smtClean="0">
                <a:latin typeface="Arial Unicode MS" pitchFamily="34" charset="-128"/>
              </a:rPr>
              <a:t>OCA </a:t>
            </a:r>
            <a:r>
              <a:rPr lang="es-ES" sz="1800" dirty="0">
                <a:latin typeface="Arial Unicode MS" pitchFamily="34" charset="-128"/>
              </a:rPr>
              <a:t>ampliada hasta 14 días, puede </a:t>
            </a:r>
            <a:r>
              <a:rPr lang="es-ES" sz="1800" dirty="0" smtClean="0">
                <a:latin typeface="Arial Unicode MS" pitchFamily="34" charset="-128"/>
              </a:rPr>
              <a:t>ser </a:t>
            </a:r>
            <a:r>
              <a:rPr lang="es-ES" sz="1800" dirty="0">
                <a:latin typeface="Arial Unicode MS" pitchFamily="34" charset="-128"/>
              </a:rPr>
              <a:t>una opción en zonas en las que se </a:t>
            </a:r>
            <a:r>
              <a:rPr lang="es-ES" sz="1800" dirty="0" smtClean="0">
                <a:latin typeface="Arial Unicode MS" pitchFamily="34" charset="-128"/>
              </a:rPr>
              <a:t>alcancen </a:t>
            </a:r>
            <a:r>
              <a:rPr lang="es-ES" sz="1800" dirty="0">
                <a:latin typeface="Arial Unicode MS" pitchFamily="34" charset="-128"/>
              </a:rPr>
              <a:t>tasas de erradicación </a:t>
            </a:r>
            <a:r>
              <a:rPr lang="es-ES" sz="1800" dirty="0" smtClean="0">
                <a:latin typeface="Arial Unicode MS" pitchFamily="34" charset="-128"/>
              </a:rPr>
              <a:t>del </a:t>
            </a:r>
            <a:r>
              <a:rPr lang="es-ES" sz="1800" dirty="0">
                <a:latin typeface="Arial Unicode MS" pitchFamily="34" charset="-128"/>
              </a:rPr>
              <a:t>85</a:t>
            </a:r>
            <a:r>
              <a:rPr lang="es-ES" sz="1800" dirty="0" smtClean="0">
                <a:latin typeface="Arial Unicode MS" pitchFamily="34" charset="-128"/>
              </a:rPr>
              <a:t>%. </a:t>
            </a:r>
            <a:endParaRPr lang="es-ES" sz="2000" dirty="0" smtClean="0">
              <a:latin typeface="Arial Unicode MS" pitchFamily="34" charset="-128"/>
            </a:endParaRPr>
          </a:p>
          <a:p>
            <a:pPr algn="just">
              <a:buClr>
                <a:schemeClr val="tx2">
                  <a:lumMod val="50000"/>
                </a:schemeClr>
              </a:buClr>
            </a:pPr>
            <a:endParaRPr lang="es-ES" sz="3600" dirty="0" smtClean="0"/>
          </a:p>
        </p:txBody>
      </p:sp>
    </p:spTree>
    <p:extLst>
      <p:ext uri="{BB962C8B-B14F-4D97-AF65-F5344CB8AC3E}">
        <p14:creationId xmlns:p14="http://schemas.microsoft.com/office/powerpoint/2010/main" val="388765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340768"/>
            <a:ext cx="7992888"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Pauta </a:t>
            </a:r>
            <a:r>
              <a:rPr lang="es-ES" sz="2000" dirty="0">
                <a:solidFill>
                  <a:schemeClr val="tx2"/>
                </a:solidFill>
                <a:latin typeface="Arial Black" pitchFamily="34" charset="0"/>
              </a:rPr>
              <a:t>cuádruple concomitante sin bismuto (OCAM</a:t>
            </a:r>
            <a:r>
              <a:rPr lang="es-ES" sz="2000" dirty="0" smtClean="0">
                <a:solidFill>
                  <a:schemeClr val="tx2"/>
                </a:solidFill>
                <a:latin typeface="Arial Black" pitchFamily="34" charset="0"/>
              </a:rPr>
              <a:t>)</a:t>
            </a:r>
          </a:p>
          <a:p>
            <a:pPr marL="0" indent="0" algn="just">
              <a:buClr>
                <a:schemeClr val="tx2">
                  <a:lumMod val="50000"/>
                </a:schemeClr>
              </a:buClr>
              <a:buNone/>
            </a:pPr>
            <a:r>
              <a:rPr lang="es-ES" sz="1800" dirty="0">
                <a:latin typeface="Arial Unicode MS" pitchFamily="34" charset="-128"/>
              </a:rPr>
              <a:t>El consenso español propone </a:t>
            </a:r>
            <a:r>
              <a:rPr lang="es-ES" sz="1800" dirty="0" smtClean="0">
                <a:latin typeface="Arial Unicode MS" pitchFamily="34" charset="-128"/>
              </a:rPr>
              <a:t>utilizar </a:t>
            </a:r>
            <a:r>
              <a:rPr lang="es-ES" sz="1800" dirty="0">
                <a:latin typeface="Arial Unicode MS" pitchFamily="34" charset="-128"/>
              </a:rPr>
              <a:t>la pauta OCAM </a:t>
            </a:r>
            <a:r>
              <a:rPr lang="es-ES" sz="1800" dirty="0" smtClean="0">
                <a:latin typeface="Arial Unicode MS" pitchFamily="34" charset="-128"/>
              </a:rPr>
              <a:t>(</a:t>
            </a:r>
            <a:r>
              <a:rPr lang="es-ES" sz="1800" dirty="0">
                <a:latin typeface="Arial Unicode MS" pitchFamily="34" charset="-128"/>
              </a:rPr>
              <a:t>IBP, </a:t>
            </a:r>
            <a:r>
              <a:rPr lang="es-ES" sz="1800" dirty="0" err="1">
                <a:latin typeface="Arial Unicode MS" pitchFamily="34" charset="-128"/>
              </a:rPr>
              <a:t>claritromicina</a:t>
            </a:r>
            <a:r>
              <a:rPr lang="es-ES" sz="1800" dirty="0">
                <a:latin typeface="Arial Unicode MS" pitchFamily="34" charset="-128"/>
              </a:rPr>
              <a:t>, amoxicilina, </a:t>
            </a:r>
            <a:r>
              <a:rPr lang="es-ES" sz="1800" dirty="0" err="1">
                <a:latin typeface="Arial Unicode MS" pitchFamily="34" charset="-128"/>
              </a:rPr>
              <a:t>metronidazol</a:t>
            </a:r>
            <a:r>
              <a:rPr lang="es-ES" sz="1800" dirty="0">
                <a:latin typeface="Arial Unicode MS" pitchFamily="34" charset="-128"/>
              </a:rPr>
              <a:t>) durante 14 </a:t>
            </a:r>
            <a:r>
              <a:rPr lang="es-ES" sz="1800" dirty="0" smtClean="0">
                <a:latin typeface="Arial Unicode MS" pitchFamily="34" charset="-128"/>
              </a:rPr>
              <a:t>días. </a:t>
            </a:r>
            <a:r>
              <a:rPr lang="es-ES" sz="1800" dirty="0">
                <a:latin typeface="Arial Unicode MS" pitchFamily="34" charset="-128"/>
              </a:rPr>
              <a:t>Las tasas de erradicación </a:t>
            </a:r>
            <a:r>
              <a:rPr lang="es-ES" sz="1800" dirty="0" smtClean="0">
                <a:latin typeface="Arial Unicode MS" pitchFamily="34" charset="-128"/>
              </a:rPr>
              <a:t>alcanzadas con </a:t>
            </a:r>
            <a:r>
              <a:rPr lang="es-ES" sz="1800" dirty="0">
                <a:latin typeface="Arial Unicode MS" pitchFamily="34" charset="-128"/>
              </a:rPr>
              <a:t>esta pauta </a:t>
            </a:r>
            <a:r>
              <a:rPr lang="es-ES" sz="1800" dirty="0" smtClean="0">
                <a:latin typeface="Arial Unicode MS" pitchFamily="34" charset="-128"/>
              </a:rPr>
              <a:t>durante </a:t>
            </a:r>
            <a:r>
              <a:rPr lang="es-ES" sz="1800" dirty="0">
                <a:latin typeface="Arial Unicode MS" pitchFamily="34" charset="-128"/>
              </a:rPr>
              <a:t>10-14 días </a:t>
            </a:r>
            <a:r>
              <a:rPr lang="es-ES" sz="1800" dirty="0" smtClean="0">
                <a:latin typeface="Arial Unicode MS" pitchFamily="34" charset="-128"/>
              </a:rPr>
              <a:t>han </a:t>
            </a:r>
            <a:r>
              <a:rPr lang="es-ES" sz="1800" dirty="0">
                <a:latin typeface="Arial Unicode MS" pitchFamily="34" charset="-128"/>
              </a:rPr>
              <a:t>sido del 86-92% en estudios </a:t>
            </a:r>
            <a:r>
              <a:rPr lang="es-ES" sz="1800" dirty="0" smtClean="0">
                <a:latin typeface="Arial Unicode MS" pitchFamily="34" charset="-128"/>
              </a:rPr>
              <a:t>españoles. </a:t>
            </a:r>
          </a:p>
          <a:p>
            <a:pPr marL="0" indent="0" algn="just">
              <a:buClr>
                <a:schemeClr val="tx2">
                  <a:lumMod val="50000"/>
                </a:schemeClr>
              </a:buClr>
              <a:buNone/>
            </a:pPr>
            <a:endParaRPr lang="es-ES" sz="1800" dirty="0">
              <a:latin typeface="Arial Unicode MS" pitchFamily="34" charset="-128"/>
            </a:endParaRPr>
          </a:p>
          <a:p>
            <a:pPr marL="0" indent="0" algn="just">
              <a:buClr>
                <a:schemeClr val="tx2">
                  <a:lumMod val="50000"/>
                </a:schemeClr>
              </a:buClr>
              <a:buNone/>
            </a:pPr>
            <a:r>
              <a:rPr lang="es-ES" sz="1800" dirty="0">
                <a:solidFill>
                  <a:schemeClr val="tx2"/>
                </a:solidFill>
                <a:latin typeface="Arial Black" pitchFamily="34" charset="0"/>
              </a:rPr>
              <a:t>Concomitante vs híbrida y secuencial</a:t>
            </a:r>
          </a:p>
          <a:p>
            <a:pPr marL="0" indent="0" algn="just">
              <a:buClr>
                <a:schemeClr val="tx2">
                  <a:lumMod val="50000"/>
                </a:schemeClr>
              </a:buClr>
              <a:buNone/>
            </a:pPr>
            <a:r>
              <a:rPr lang="es-ES" sz="1800" dirty="0">
                <a:latin typeface="Arial Unicode MS" pitchFamily="34" charset="-128"/>
              </a:rPr>
              <a:t>Las terapias híbrida y secuencial no se recomiendan actualmente por alcanzar menores tasas de erradicación que las pautas concomitantes y por su complejidad. </a:t>
            </a:r>
          </a:p>
          <a:p>
            <a:pPr marL="0" indent="0" algn="just">
              <a:buClr>
                <a:schemeClr val="tx2">
                  <a:lumMod val="50000"/>
                </a:schemeClr>
              </a:buClr>
              <a:buNone/>
            </a:pPr>
            <a:endParaRPr lang="es-ES" sz="1800" dirty="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3600" dirty="0" smtClean="0"/>
          </a:p>
        </p:txBody>
      </p:sp>
      <p:sp>
        <p:nvSpPr>
          <p:cNvPr id="5" name="Rectangle 2"/>
          <p:cNvSpPr>
            <a:spLocks noGrp="1" noChangeArrowheads="1"/>
          </p:cNvSpPr>
          <p:nvPr>
            <p:ph type="title"/>
          </p:nvPr>
        </p:nvSpPr>
        <p:spPr>
          <a:xfrm>
            <a:off x="467544" y="32048"/>
            <a:ext cx="8229600" cy="1143000"/>
          </a:xfrm>
        </p:spPr>
        <p:txBody>
          <a:bodyPr/>
          <a:lstStyle/>
          <a:p>
            <a:r>
              <a:rPr lang="es-ES" dirty="0" smtClean="0"/>
              <a:t>Tratamientos </a:t>
            </a:r>
            <a:r>
              <a:rPr lang="es-ES" dirty="0" err="1" smtClean="0"/>
              <a:t>erradicadores</a:t>
            </a:r>
            <a:r>
              <a:rPr lang="es-ES" dirty="0" smtClean="0"/>
              <a:t> (II)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165704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124744"/>
            <a:ext cx="7992888"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Terapia </a:t>
            </a:r>
            <a:r>
              <a:rPr lang="es-ES" sz="2000" dirty="0">
                <a:solidFill>
                  <a:schemeClr val="tx2"/>
                </a:solidFill>
                <a:latin typeface="Arial Black" pitchFamily="34" charset="0"/>
              </a:rPr>
              <a:t>cuádruple con bismuto (OBMT</a:t>
            </a:r>
            <a:r>
              <a:rPr lang="es-ES" sz="2000" dirty="0" smtClean="0">
                <a:solidFill>
                  <a:schemeClr val="tx2"/>
                </a:solidFill>
                <a:latin typeface="Arial Black" pitchFamily="34" charset="0"/>
              </a:rPr>
              <a:t>) (1/5)</a:t>
            </a:r>
            <a:endParaRPr lang="es-ES" sz="2000" dirty="0">
              <a:solidFill>
                <a:schemeClr val="tx2"/>
              </a:solidFill>
              <a:latin typeface="Arial Black" pitchFamily="34" charset="0"/>
            </a:endParaRPr>
          </a:p>
          <a:p>
            <a:pPr algn="just">
              <a:buClr>
                <a:schemeClr val="tx2">
                  <a:lumMod val="50000"/>
                </a:schemeClr>
              </a:buClr>
            </a:pPr>
            <a:r>
              <a:rPr lang="es-ES" sz="2000" dirty="0">
                <a:latin typeface="Arial Unicode MS" pitchFamily="34" charset="-128"/>
              </a:rPr>
              <a:t>OBMT: IBP, bismuto, </a:t>
            </a:r>
            <a:r>
              <a:rPr lang="es-ES" sz="2000" dirty="0" err="1">
                <a:latin typeface="Arial Unicode MS" pitchFamily="34" charset="-128"/>
              </a:rPr>
              <a:t>metronidazol</a:t>
            </a:r>
            <a:r>
              <a:rPr lang="es-ES" sz="2000" dirty="0">
                <a:latin typeface="Arial Unicode MS" pitchFamily="34" charset="-128"/>
              </a:rPr>
              <a:t> y </a:t>
            </a:r>
            <a:r>
              <a:rPr lang="es-ES" sz="2000" dirty="0" smtClean="0">
                <a:latin typeface="Arial Unicode MS" pitchFamily="34" charset="-128"/>
              </a:rPr>
              <a:t>tetraciclina, 10-14 días</a:t>
            </a:r>
            <a:endParaRPr lang="es-ES" sz="2000" dirty="0">
              <a:latin typeface="Arial Unicode MS" pitchFamily="34" charset="-128"/>
            </a:endParaRPr>
          </a:p>
          <a:p>
            <a:pPr marL="0" indent="0" algn="just">
              <a:buClr>
                <a:schemeClr val="tx2">
                  <a:lumMod val="50000"/>
                </a:schemeClr>
              </a:buClr>
              <a:buNone/>
            </a:pPr>
            <a:r>
              <a:rPr lang="es-ES" sz="1600" dirty="0" smtClean="0">
                <a:latin typeface="Arial Unicode MS" pitchFamily="34" charset="-128"/>
              </a:rPr>
              <a:t>     (</a:t>
            </a:r>
            <a:r>
              <a:rPr lang="es-ES" sz="1600" dirty="0">
                <a:latin typeface="Arial Unicode MS" pitchFamily="34" charset="-128"/>
              </a:rPr>
              <a:t>ante el desabastecimiento actual de </a:t>
            </a:r>
            <a:r>
              <a:rPr lang="es-ES" sz="1600" dirty="0" smtClean="0">
                <a:latin typeface="Arial Unicode MS" pitchFamily="34" charset="-128"/>
              </a:rPr>
              <a:t>tetraciclina, se utiliza </a:t>
            </a:r>
            <a:r>
              <a:rPr lang="es-ES" sz="1600" dirty="0" err="1" smtClean="0">
                <a:latin typeface="Arial Unicode MS" pitchFamily="34" charset="-128"/>
              </a:rPr>
              <a:t>doxiciclina</a:t>
            </a:r>
            <a:r>
              <a:rPr lang="es-ES" sz="1600" dirty="0" smtClean="0">
                <a:latin typeface="Arial Unicode MS" pitchFamily="34" charset="-128"/>
              </a:rPr>
              <a:t> </a:t>
            </a:r>
            <a:r>
              <a:rPr lang="es-ES" sz="1600" dirty="0">
                <a:latin typeface="Arial Unicode MS" pitchFamily="34" charset="-128"/>
              </a:rPr>
              <a:t>100 mg/12 h) </a:t>
            </a:r>
          </a:p>
          <a:p>
            <a:pPr algn="just">
              <a:buClr>
                <a:schemeClr val="tx2">
                  <a:lumMod val="50000"/>
                </a:schemeClr>
              </a:buClr>
            </a:pPr>
            <a:r>
              <a:rPr lang="es-ES" sz="2000" dirty="0">
                <a:latin typeface="Arial Unicode MS" pitchFamily="34" charset="-128"/>
              </a:rPr>
              <a:t>Se considera de elección en:</a:t>
            </a:r>
          </a:p>
          <a:p>
            <a:pPr lvl="1" algn="just">
              <a:buClr>
                <a:schemeClr val="tx2">
                  <a:lumMod val="50000"/>
                </a:schemeClr>
              </a:buClr>
              <a:buFontTx/>
              <a:buChar char="-"/>
            </a:pPr>
            <a:r>
              <a:rPr lang="es-ES" sz="1800" dirty="0">
                <a:latin typeface="Arial Unicode MS" pitchFamily="34" charset="-128"/>
              </a:rPr>
              <a:t>pacientes alérgicos a penicilina</a:t>
            </a:r>
          </a:p>
          <a:p>
            <a:pPr lvl="1" algn="just">
              <a:buClr>
                <a:schemeClr val="tx2">
                  <a:lumMod val="50000"/>
                </a:schemeClr>
              </a:buClr>
              <a:buFontTx/>
              <a:buChar char="-"/>
            </a:pPr>
            <a:r>
              <a:rPr lang="es-ES" sz="1800" dirty="0">
                <a:latin typeface="Arial Unicode MS" pitchFamily="34" charset="-128"/>
              </a:rPr>
              <a:t>zonas con alta resistencia a </a:t>
            </a:r>
            <a:r>
              <a:rPr lang="es-ES" sz="1800" dirty="0" err="1">
                <a:latin typeface="Arial Unicode MS" pitchFamily="34" charset="-128"/>
              </a:rPr>
              <a:t>claritromicina</a:t>
            </a:r>
            <a:r>
              <a:rPr lang="es-ES" sz="1800" dirty="0">
                <a:latin typeface="Arial Unicode MS" pitchFamily="34" charset="-128"/>
              </a:rPr>
              <a:t> y </a:t>
            </a:r>
            <a:r>
              <a:rPr lang="es-ES" sz="1800" dirty="0" err="1">
                <a:latin typeface="Arial Unicode MS" pitchFamily="34" charset="-128"/>
              </a:rPr>
              <a:t>metronidazol</a:t>
            </a:r>
            <a:endParaRPr lang="es-ES" sz="1800" dirty="0">
              <a:latin typeface="Arial Unicode MS" pitchFamily="34" charset="-128"/>
            </a:endParaRPr>
          </a:p>
          <a:p>
            <a:pPr lvl="1" algn="just">
              <a:buClr>
                <a:schemeClr val="tx2">
                  <a:lumMod val="50000"/>
                </a:schemeClr>
              </a:buClr>
              <a:buFontTx/>
              <a:buChar char="-"/>
            </a:pPr>
            <a:r>
              <a:rPr lang="es-ES" sz="1800" dirty="0">
                <a:latin typeface="Arial Unicode MS" pitchFamily="34" charset="-128"/>
              </a:rPr>
              <a:t>cuando el paciente ha tenido exposición previa a </a:t>
            </a:r>
            <a:r>
              <a:rPr lang="es-ES" sz="1800" dirty="0" err="1">
                <a:latin typeface="Arial Unicode MS" pitchFamily="34" charset="-128"/>
              </a:rPr>
              <a:t>macrólidos</a:t>
            </a:r>
            <a:endParaRPr lang="es-ES" sz="1800" dirty="0">
              <a:latin typeface="Arial Unicode MS" pitchFamily="34" charset="-128"/>
            </a:endParaRPr>
          </a:p>
          <a:p>
            <a:pPr algn="just">
              <a:buClr>
                <a:schemeClr val="tx2">
                  <a:lumMod val="50000"/>
                </a:schemeClr>
              </a:buClr>
            </a:pPr>
            <a:r>
              <a:rPr lang="es-ES" sz="2000" dirty="0" smtClean="0">
                <a:latin typeface="Arial Unicode MS" pitchFamily="34" charset="-128"/>
              </a:rPr>
              <a:t>En </a:t>
            </a:r>
            <a:r>
              <a:rPr lang="es-ES" sz="2000" dirty="0">
                <a:latin typeface="Arial Unicode MS" pitchFamily="34" charset="-128"/>
              </a:rPr>
              <a:t>nuestro medio, al no alcanzar tasas de resistencias tan altas, podría ser una </a:t>
            </a:r>
            <a:r>
              <a:rPr lang="es-ES" sz="2000" dirty="0" smtClean="0">
                <a:latin typeface="Arial Unicode MS" pitchFamily="34" charset="-128"/>
              </a:rPr>
              <a:t>alternativa a los tratamientos de 1ª línea, </a:t>
            </a:r>
            <a:r>
              <a:rPr lang="es-ES" sz="2000" dirty="0">
                <a:latin typeface="Arial Unicode MS" pitchFamily="34" charset="-128"/>
              </a:rPr>
              <a:t>una vez sea validada.</a:t>
            </a:r>
          </a:p>
          <a:p>
            <a:pPr algn="just">
              <a:buClr>
                <a:schemeClr val="tx2">
                  <a:lumMod val="50000"/>
                </a:schemeClr>
              </a:buClr>
            </a:pPr>
            <a:r>
              <a:rPr lang="es-ES" sz="2000" dirty="0" smtClean="0">
                <a:latin typeface="Arial Unicode MS" pitchFamily="34" charset="-128"/>
              </a:rPr>
              <a:t>En un </a:t>
            </a:r>
            <a:r>
              <a:rPr lang="es-ES" sz="2000" dirty="0" err="1">
                <a:latin typeface="Arial Unicode MS" pitchFamily="34" charset="-128"/>
              </a:rPr>
              <a:t>metaanálisis</a:t>
            </a:r>
            <a:r>
              <a:rPr lang="es-ES" sz="2000" dirty="0">
                <a:latin typeface="Arial Unicode MS" pitchFamily="34" charset="-128"/>
              </a:rPr>
              <a:t> </a:t>
            </a:r>
            <a:r>
              <a:rPr lang="es-ES" sz="2000" dirty="0" smtClean="0">
                <a:latin typeface="Arial Unicode MS" pitchFamily="34" charset="-128"/>
              </a:rPr>
              <a:t>alcanzó </a:t>
            </a:r>
            <a:r>
              <a:rPr lang="es-ES" sz="2000" dirty="0">
                <a:latin typeface="Arial Unicode MS" pitchFamily="34" charset="-128"/>
              </a:rPr>
              <a:t>tasas de erradicación &gt; 85%.</a:t>
            </a:r>
          </a:p>
          <a:p>
            <a:pPr marL="0" indent="0" algn="just">
              <a:buClr>
                <a:schemeClr val="tx2">
                  <a:lumMod val="50000"/>
                </a:schemeClr>
              </a:buClr>
              <a:buNone/>
            </a:pPr>
            <a:endParaRPr lang="es-ES" sz="2000" dirty="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3600" dirty="0" smtClean="0"/>
          </a:p>
        </p:txBody>
      </p:sp>
      <p:sp>
        <p:nvSpPr>
          <p:cNvPr id="5" name="Rectangle 2"/>
          <p:cNvSpPr>
            <a:spLocks noGrp="1" noChangeArrowheads="1"/>
          </p:cNvSpPr>
          <p:nvPr>
            <p:ph type="title"/>
          </p:nvPr>
        </p:nvSpPr>
        <p:spPr>
          <a:xfrm>
            <a:off x="467544" y="0"/>
            <a:ext cx="8229600" cy="1143000"/>
          </a:xfrm>
        </p:spPr>
        <p:txBody>
          <a:bodyPr/>
          <a:lstStyle/>
          <a:p>
            <a:r>
              <a:rPr lang="es-ES" dirty="0" smtClean="0"/>
              <a:t>Tratamientos </a:t>
            </a:r>
            <a:r>
              <a:rPr lang="es-ES" dirty="0" err="1" smtClean="0"/>
              <a:t>erradicadores</a:t>
            </a:r>
            <a:r>
              <a:rPr lang="es-ES" dirty="0" smtClean="0"/>
              <a:t> (III)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9971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052736"/>
            <a:ext cx="7992888"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Terapia </a:t>
            </a:r>
            <a:r>
              <a:rPr lang="es-ES" sz="2000" dirty="0">
                <a:solidFill>
                  <a:schemeClr val="tx2"/>
                </a:solidFill>
                <a:latin typeface="Arial Black" pitchFamily="34" charset="0"/>
              </a:rPr>
              <a:t>cuádruple con bismuto (OBMT</a:t>
            </a:r>
            <a:r>
              <a:rPr lang="es-ES" sz="2000" dirty="0" smtClean="0">
                <a:solidFill>
                  <a:schemeClr val="tx2"/>
                </a:solidFill>
                <a:latin typeface="Arial Black" pitchFamily="34" charset="0"/>
              </a:rPr>
              <a:t>) (2/5)</a:t>
            </a:r>
            <a:endParaRPr lang="es-ES" sz="2000" dirty="0">
              <a:solidFill>
                <a:schemeClr val="tx2"/>
              </a:solidFill>
              <a:latin typeface="Arial Black" pitchFamily="34" charset="0"/>
            </a:endParaRPr>
          </a:p>
          <a:p>
            <a:pPr algn="just">
              <a:buClr>
                <a:schemeClr val="tx2">
                  <a:lumMod val="50000"/>
                </a:schemeClr>
              </a:buClr>
            </a:pPr>
            <a:r>
              <a:rPr lang="es-ES" sz="2000" dirty="0" smtClean="0">
                <a:latin typeface="Arial Unicode MS" pitchFamily="34" charset="-128"/>
              </a:rPr>
              <a:t>No </a:t>
            </a:r>
            <a:r>
              <a:rPr lang="es-ES" sz="2000" dirty="0">
                <a:latin typeface="Arial Unicode MS" pitchFamily="34" charset="-128"/>
              </a:rPr>
              <a:t>ha demostrado ser superior a la terapia triple cuando se comparan </a:t>
            </a:r>
            <a:r>
              <a:rPr lang="es-ES" sz="2000" dirty="0" smtClean="0">
                <a:latin typeface="Arial Unicode MS" pitchFamily="34" charset="-128"/>
              </a:rPr>
              <a:t>con </a:t>
            </a:r>
            <a:r>
              <a:rPr lang="es-ES" sz="2000" dirty="0">
                <a:latin typeface="Arial Unicode MS" pitchFamily="34" charset="-128"/>
              </a:rPr>
              <a:t>la misma duración </a:t>
            </a:r>
            <a:r>
              <a:rPr lang="es-ES" sz="2000" dirty="0" smtClean="0">
                <a:latin typeface="Arial Unicode MS" pitchFamily="34" charset="-128"/>
              </a:rPr>
              <a:t>de </a:t>
            </a:r>
            <a:r>
              <a:rPr lang="es-ES" sz="2000" dirty="0">
                <a:latin typeface="Arial Unicode MS" pitchFamily="34" charset="-128"/>
              </a:rPr>
              <a:t>10 y 14 días, aunque </a:t>
            </a:r>
            <a:r>
              <a:rPr lang="es-ES" sz="2000" dirty="0" smtClean="0">
                <a:latin typeface="Arial Unicode MS" pitchFamily="34" charset="-128"/>
              </a:rPr>
              <a:t>la </a:t>
            </a:r>
            <a:r>
              <a:rPr lang="es-ES" sz="2000" dirty="0">
                <a:latin typeface="Arial Unicode MS" pitchFamily="34" charset="-128"/>
              </a:rPr>
              <a:t>pauta OBMT </a:t>
            </a:r>
            <a:r>
              <a:rPr lang="es-ES" sz="2000" dirty="0" smtClean="0">
                <a:latin typeface="Arial Unicode MS" pitchFamily="34" charset="-128"/>
              </a:rPr>
              <a:t>muestra una </a:t>
            </a:r>
            <a:r>
              <a:rPr lang="es-ES" sz="2000" dirty="0">
                <a:latin typeface="Arial Unicode MS" pitchFamily="34" charset="-128"/>
              </a:rPr>
              <a:t>tendencia a </a:t>
            </a:r>
            <a:r>
              <a:rPr lang="es-ES" sz="2000" dirty="0" smtClean="0">
                <a:latin typeface="Arial Unicode MS" pitchFamily="34" charset="-128"/>
              </a:rPr>
              <a:t>alcanzar mayores </a:t>
            </a:r>
            <a:r>
              <a:rPr lang="es-ES" sz="2000" dirty="0">
                <a:latin typeface="Arial Unicode MS" pitchFamily="34" charset="-128"/>
              </a:rPr>
              <a:t>tasas de </a:t>
            </a:r>
            <a:r>
              <a:rPr lang="es-ES" sz="2000" dirty="0" smtClean="0">
                <a:latin typeface="Arial Unicode MS" pitchFamily="34" charset="-128"/>
              </a:rPr>
              <a:t>erradicación. </a:t>
            </a:r>
            <a:endParaRPr lang="es-ES" sz="2000" dirty="0">
              <a:latin typeface="Arial Unicode MS" pitchFamily="34" charset="-128"/>
            </a:endParaRPr>
          </a:p>
          <a:p>
            <a:pPr algn="just">
              <a:buClr>
                <a:schemeClr val="tx2">
                  <a:lumMod val="50000"/>
                </a:schemeClr>
              </a:buClr>
            </a:pPr>
            <a:r>
              <a:rPr lang="es-ES" sz="2000" dirty="0">
                <a:latin typeface="Arial Unicode MS" pitchFamily="34" charset="-128"/>
              </a:rPr>
              <a:t>La duración no está del todo establecida. Los resultados de un </a:t>
            </a:r>
            <a:r>
              <a:rPr lang="es-ES" sz="2000" dirty="0" err="1">
                <a:latin typeface="Arial Unicode MS" pitchFamily="34" charset="-128"/>
              </a:rPr>
              <a:t>metaanálisis</a:t>
            </a:r>
            <a:r>
              <a:rPr lang="es-ES" sz="2000" dirty="0">
                <a:latin typeface="Arial Unicode MS" pitchFamily="34" charset="-128"/>
              </a:rPr>
              <a:t> y una </a:t>
            </a:r>
            <a:r>
              <a:rPr lang="es-ES" sz="2000" dirty="0" smtClean="0">
                <a:latin typeface="Arial Unicode MS" pitchFamily="34" charset="-128"/>
              </a:rPr>
              <a:t>revisión </a:t>
            </a:r>
            <a:r>
              <a:rPr lang="es-ES" sz="2000" dirty="0">
                <a:latin typeface="Arial Unicode MS" pitchFamily="34" charset="-128"/>
              </a:rPr>
              <a:t>Cochrane son discordantes:</a:t>
            </a:r>
          </a:p>
          <a:p>
            <a:pPr lvl="1" algn="just">
              <a:buClr>
                <a:schemeClr val="tx2">
                  <a:lumMod val="50000"/>
                </a:schemeClr>
              </a:buClr>
              <a:buFontTx/>
              <a:buChar char="-"/>
            </a:pPr>
            <a:r>
              <a:rPr lang="es-ES" sz="1800" dirty="0">
                <a:latin typeface="Arial Unicode MS" pitchFamily="34" charset="-128"/>
              </a:rPr>
              <a:t>La </a:t>
            </a:r>
            <a:r>
              <a:rPr lang="es-ES" sz="1800" dirty="0" smtClean="0">
                <a:latin typeface="Arial Unicode MS" pitchFamily="34" charset="-128"/>
              </a:rPr>
              <a:t>revisión </a:t>
            </a:r>
            <a:r>
              <a:rPr lang="es-ES" sz="1800" dirty="0">
                <a:latin typeface="Arial Unicode MS" pitchFamily="34" charset="-128"/>
              </a:rPr>
              <a:t>Cochrane no demostró una ventaja significativa de ninguna de las duraciones comparadas (7,10 y 14 días)</a:t>
            </a:r>
          </a:p>
          <a:p>
            <a:pPr lvl="1" algn="just">
              <a:buClr>
                <a:schemeClr val="tx2">
                  <a:lumMod val="50000"/>
                </a:schemeClr>
              </a:buClr>
              <a:buFontTx/>
              <a:buChar char="-"/>
            </a:pPr>
            <a:r>
              <a:rPr lang="es-ES" sz="1800" dirty="0" smtClean="0">
                <a:latin typeface="Arial Unicode MS" pitchFamily="34" charset="-128"/>
              </a:rPr>
              <a:t>En el </a:t>
            </a:r>
            <a:r>
              <a:rPr lang="es-ES" sz="1800" dirty="0" err="1" smtClean="0">
                <a:latin typeface="Arial Unicode MS" pitchFamily="34" charset="-128"/>
              </a:rPr>
              <a:t>metaanálisis</a:t>
            </a:r>
            <a:r>
              <a:rPr lang="es-ES" sz="1800" dirty="0" smtClean="0">
                <a:latin typeface="Arial Unicode MS" pitchFamily="34" charset="-128"/>
              </a:rPr>
              <a:t>, las </a:t>
            </a:r>
            <a:r>
              <a:rPr lang="es-ES" sz="1800" dirty="0">
                <a:latin typeface="Arial Unicode MS" pitchFamily="34" charset="-128"/>
              </a:rPr>
              <a:t>pautas de 10 o 14 días </a:t>
            </a:r>
            <a:r>
              <a:rPr lang="es-ES" sz="1800" dirty="0" smtClean="0">
                <a:latin typeface="Arial Unicode MS" pitchFamily="34" charset="-128"/>
              </a:rPr>
              <a:t>fueron </a:t>
            </a:r>
            <a:r>
              <a:rPr lang="es-ES" sz="1800" dirty="0">
                <a:latin typeface="Arial Unicode MS" pitchFamily="34" charset="-128"/>
              </a:rPr>
              <a:t>superiores a las de 7 días de duración</a:t>
            </a:r>
          </a:p>
          <a:p>
            <a:pPr algn="just">
              <a:buClr>
                <a:schemeClr val="tx2">
                  <a:lumMod val="50000"/>
                </a:schemeClr>
              </a:buClr>
            </a:pPr>
            <a:r>
              <a:rPr lang="es-ES" sz="2000" dirty="0">
                <a:latin typeface="Arial Unicode MS" pitchFamily="34" charset="-128"/>
              </a:rPr>
              <a:t>Parece prudente alargar la pauta a 14 días, salvo que se disponga de datos de eficacia con pautas de 10 días.</a:t>
            </a:r>
          </a:p>
          <a:p>
            <a:pPr marL="0" indent="0" algn="just">
              <a:buClr>
                <a:schemeClr val="tx2">
                  <a:lumMod val="50000"/>
                </a:schemeClr>
              </a:buClr>
              <a:buNone/>
            </a:pPr>
            <a:endParaRPr lang="es-ES" sz="2000" dirty="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3600" dirty="0" smtClean="0"/>
          </a:p>
        </p:txBody>
      </p:sp>
      <p:sp>
        <p:nvSpPr>
          <p:cNvPr id="5" name="Rectangle 2"/>
          <p:cNvSpPr>
            <a:spLocks noGrp="1" noChangeArrowheads="1"/>
          </p:cNvSpPr>
          <p:nvPr>
            <p:ph type="title"/>
          </p:nvPr>
        </p:nvSpPr>
        <p:spPr>
          <a:xfrm>
            <a:off x="323528" y="0"/>
            <a:ext cx="8229600" cy="1143000"/>
          </a:xfrm>
        </p:spPr>
        <p:txBody>
          <a:bodyPr/>
          <a:lstStyle/>
          <a:p>
            <a:r>
              <a:rPr lang="es-ES" dirty="0" smtClean="0"/>
              <a:t>Tratamientos </a:t>
            </a:r>
            <a:r>
              <a:rPr lang="es-ES" dirty="0" err="1" smtClean="0"/>
              <a:t>erradicadores</a:t>
            </a:r>
            <a:r>
              <a:rPr lang="es-ES" dirty="0" smtClean="0"/>
              <a:t> (IV)</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225910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124744"/>
            <a:ext cx="7992888" cy="5184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Terapia </a:t>
            </a:r>
            <a:r>
              <a:rPr lang="es-ES" sz="2000" dirty="0">
                <a:solidFill>
                  <a:schemeClr val="tx2"/>
                </a:solidFill>
                <a:latin typeface="Arial Black" pitchFamily="34" charset="0"/>
              </a:rPr>
              <a:t>cuádruple con bismuto (OBMT</a:t>
            </a:r>
            <a:r>
              <a:rPr lang="es-ES" sz="2000" dirty="0" smtClean="0">
                <a:solidFill>
                  <a:schemeClr val="tx2"/>
                </a:solidFill>
                <a:latin typeface="Arial Black" pitchFamily="34" charset="0"/>
              </a:rPr>
              <a:t>) (3/5)</a:t>
            </a:r>
            <a:endParaRPr lang="es-ES" sz="2000" dirty="0">
              <a:solidFill>
                <a:schemeClr val="tx2"/>
              </a:solidFill>
              <a:latin typeface="Arial Black" pitchFamily="34" charset="0"/>
            </a:endParaRPr>
          </a:p>
          <a:p>
            <a:pPr algn="just">
              <a:buClr>
                <a:schemeClr val="tx2">
                  <a:lumMod val="50000"/>
                </a:schemeClr>
              </a:buClr>
            </a:pPr>
            <a:r>
              <a:rPr lang="es-ES" sz="2000" dirty="0" smtClean="0">
                <a:latin typeface="Arial Unicode MS" pitchFamily="34" charset="-128"/>
              </a:rPr>
              <a:t>Respecto </a:t>
            </a:r>
            <a:r>
              <a:rPr lang="es-ES" sz="2000" dirty="0">
                <a:latin typeface="Arial Unicode MS" pitchFamily="34" charset="-128"/>
              </a:rPr>
              <a:t>a la tolerabilidad y la </a:t>
            </a:r>
            <a:r>
              <a:rPr lang="es-ES" sz="2000" dirty="0" smtClean="0">
                <a:latin typeface="Arial Unicode MS" pitchFamily="34" charset="-128"/>
              </a:rPr>
              <a:t>adherencia, en dos </a:t>
            </a:r>
            <a:r>
              <a:rPr lang="es-ES" sz="2000" dirty="0" err="1">
                <a:latin typeface="Arial Unicode MS" pitchFamily="34" charset="-128"/>
              </a:rPr>
              <a:t>metaanálisis</a:t>
            </a:r>
            <a:r>
              <a:rPr lang="es-ES" sz="2000" dirty="0">
                <a:latin typeface="Arial Unicode MS" pitchFamily="34" charset="-128"/>
              </a:rPr>
              <a:t> </a:t>
            </a:r>
            <a:r>
              <a:rPr lang="es-ES" sz="2000" dirty="0" smtClean="0">
                <a:latin typeface="Arial Unicode MS" pitchFamily="34" charset="-128"/>
              </a:rPr>
              <a:t>no observaron </a:t>
            </a:r>
            <a:r>
              <a:rPr lang="es-ES" sz="2000" dirty="0">
                <a:latin typeface="Arial Unicode MS" pitchFamily="34" charset="-128"/>
              </a:rPr>
              <a:t>diferencias ente </a:t>
            </a:r>
            <a:r>
              <a:rPr lang="es-ES" sz="2000" dirty="0" smtClean="0">
                <a:latin typeface="Arial Unicode MS" pitchFamily="34" charset="-128"/>
              </a:rPr>
              <a:t>OCA </a:t>
            </a:r>
            <a:r>
              <a:rPr lang="es-ES" sz="2000" dirty="0">
                <a:latin typeface="Arial Unicode MS" pitchFamily="34" charset="-128"/>
              </a:rPr>
              <a:t>y </a:t>
            </a:r>
            <a:r>
              <a:rPr lang="es-ES" sz="2000" dirty="0" smtClean="0">
                <a:latin typeface="Arial Unicode MS" pitchFamily="34" charset="-128"/>
              </a:rPr>
              <a:t>OBMT, aunque en </a:t>
            </a:r>
            <a:r>
              <a:rPr lang="es-ES" sz="2000" dirty="0">
                <a:latin typeface="Arial Unicode MS" pitchFamily="34" charset="-128"/>
              </a:rPr>
              <a:t>otros estudios, la complejidad de la pauta ha </a:t>
            </a:r>
            <a:r>
              <a:rPr lang="es-ES" sz="2000" dirty="0" smtClean="0">
                <a:latin typeface="Arial Unicode MS" pitchFamily="34" charset="-128"/>
              </a:rPr>
              <a:t>disminuido la adherencia. </a:t>
            </a:r>
            <a:endParaRPr lang="es-ES" sz="2000" dirty="0">
              <a:latin typeface="Arial Unicode MS" pitchFamily="34" charset="-128"/>
            </a:endParaRPr>
          </a:p>
          <a:p>
            <a:pPr algn="just">
              <a:buClr>
                <a:schemeClr val="tx2">
                  <a:lumMod val="50000"/>
                </a:schemeClr>
              </a:buClr>
            </a:pPr>
            <a:r>
              <a:rPr lang="es-ES" sz="2000" dirty="0">
                <a:latin typeface="Arial Unicode MS" pitchFamily="34" charset="-128"/>
              </a:rPr>
              <a:t>En un </a:t>
            </a:r>
            <a:r>
              <a:rPr lang="es-ES" sz="2000" dirty="0" err="1">
                <a:latin typeface="Arial Unicode MS" pitchFamily="34" charset="-128"/>
              </a:rPr>
              <a:t>metaanálisis</a:t>
            </a:r>
            <a:r>
              <a:rPr lang="es-ES" sz="2000" dirty="0">
                <a:latin typeface="Arial Unicode MS" pitchFamily="34" charset="-128"/>
              </a:rPr>
              <a:t> el efecto adverso más frecuente fueron las heces negras. No se observaron diferencias frente a otras terapias sin bismuto en la frecuencia de dolor abdominal, náuseas, vómitos, diarrea, cefalea o mareo, ni casos de </a:t>
            </a:r>
            <a:r>
              <a:rPr lang="es-ES" sz="2000" dirty="0" err="1">
                <a:latin typeface="Arial Unicode MS" pitchFamily="34" charset="-128"/>
              </a:rPr>
              <a:t>neurotoxicidad</a:t>
            </a:r>
            <a:r>
              <a:rPr lang="es-ES" sz="2000" dirty="0">
                <a:latin typeface="Arial Unicode MS" pitchFamily="34" charset="-128"/>
              </a:rPr>
              <a:t>. </a:t>
            </a:r>
          </a:p>
          <a:p>
            <a:pPr algn="just">
              <a:buClr>
                <a:schemeClr val="tx2">
                  <a:lumMod val="50000"/>
                </a:schemeClr>
              </a:buClr>
            </a:pPr>
            <a:r>
              <a:rPr lang="es-ES" sz="2000" dirty="0">
                <a:latin typeface="Arial Unicode MS" pitchFamily="34" charset="-128"/>
              </a:rPr>
              <a:t>El uso de dosis elevadas de bismuto a largo plazo se ha asociado con </a:t>
            </a:r>
            <a:r>
              <a:rPr lang="es-ES" sz="2000" dirty="0" err="1">
                <a:latin typeface="Arial Unicode MS" pitchFamily="34" charset="-128"/>
              </a:rPr>
              <a:t>neurotoxicidad</a:t>
            </a:r>
            <a:r>
              <a:rPr lang="es-ES" sz="2000" dirty="0">
                <a:latin typeface="Arial Unicode MS" pitchFamily="34" charset="-128"/>
              </a:rPr>
              <a:t>. </a:t>
            </a:r>
          </a:p>
          <a:p>
            <a:pPr marL="0" indent="0" algn="just">
              <a:buClr>
                <a:schemeClr val="tx2">
                  <a:lumMod val="50000"/>
                </a:schemeClr>
              </a:buClr>
              <a:buNone/>
            </a:pPr>
            <a:endParaRPr lang="es-ES" sz="2000" dirty="0" smtClean="0">
              <a:latin typeface="Arial Unicode MS" pitchFamily="34" charset="-128"/>
            </a:endParaRPr>
          </a:p>
          <a:p>
            <a:pPr marL="0" indent="0" algn="just">
              <a:buClr>
                <a:schemeClr val="tx2">
                  <a:lumMod val="50000"/>
                </a:schemeClr>
              </a:buClr>
              <a:buNone/>
            </a:pPr>
            <a:endParaRPr lang="es-ES" sz="2000" dirty="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3600" dirty="0" smtClean="0"/>
          </a:p>
        </p:txBody>
      </p:sp>
      <p:sp>
        <p:nvSpPr>
          <p:cNvPr id="5" name="Rectangle 2"/>
          <p:cNvSpPr>
            <a:spLocks noGrp="1" noChangeArrowheads="1"/>
          </p:cNvSpPr>
          <p:nvPr>
            <p:ph type="title"/>
          </p:nvPr>
        </p:nvSpPr>
        <p:spPr>
          <a:xfrm>
            <a:off x="467544" y="0"/>
            <a:ext cx="8229600" cy="1143000"/>
          </a:xfrm>
        </p:spPr>
        <p:txBody>
          <a:bodyPr/>
          <a:lstStyle/>
          <a:p>
            <a:r>
              <a:rPr lang="es-ES" dirty="0" smtClean="0"/>
              <a:t>Tratamientos </a:t>
            </a:r>
            <a:r>
              <a:rPr lang="es-ES" dirty="0" err="1" smtClean="0"/>
              <a:t>erradicadores</a:t>
            </a:r>
            <a:r>
              <a:rPr lang="es-ES" dirty="0" smtClean="0"/>
              <a:t> (V)</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202364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124744"/>
            <a:ext cx="7992888" cy="5184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Terapia </a:t>
            </a:r>
            <a:r>
              <a:rPr lang="es-ES" sz="2000" dirty="0">
                <a:solidFill>
                  <a:schemeClr val="tx2"/>
                </a:solidFill>
                <a:latin typeface="Arial Black" pitchFamily="34" charset="0"/>
              </a:rPr>
              <a:t>cuádruple con bismuto (OBMT</a:t>
            </a:r>
            <a:r>
              <a:rPr lang="es-ES" sz="2000" dirty="0" smtClean="0">
                <a:solidFill>
                  <a:schemeClr val="tx2"/>
                </a:solidFill>
                <a:latin typeface="Arial Black" pitchFamily="34" charset="0"/>
              </a:rPr>
              <a:t>) (4/5)</a:t>
            </a:r>
            <a:endParaRPr lang="es-ES" sz="2000" dirty="0">
              <a:solidFill>
                <a:schemeClr val="tx2"/>
              </a:solidFill>
              <a:latin typeface="Arial Black" pitchFamily="34" charset="0"/>
            </a:endParaRPr>
          </a:p>
          <a:p>
            <a:pPr marL="0" indent="0" algn="just">
              <a:buClr>
                <a:schemeClr val="tx2">
                  <a:lumMod val="50000"/>
                </a:schemeClr>
              </a:buClr>
              <a:buNone/>
            </a:pPr>
            <a:r>
              <a:rPr lang="es-ES" sz="2000" b="1" u="sng" dirty="0" err="1" smtClean="0">
                <a:latin typeface="Arial Unicode MS" pitchFamily="34" charset="-128"/>
              </a:rPr>
              <a:t>Pylera</a:t>
            </a:r>
            <a:r>
              <a:rPr lang="es-ES" sz="2000" b="1" u="sng" dirty="0" smtClean="0">
                <a:latin typeface="Arial Unicode MS" pitchFamily="34" charset="-128"/>
              </a:rPr>
              <a:t>®: </a:t>
            </a:r>
            <a:r>
              <a:rPr lang="es-ES" sz="2000" b="1" u="sng" dirty="0">
                <a:latin typeface="Arial Unicode MS" pitchFamily="34" charset="-128"/>
              </a:rPr>
              <a:t>combinación </a:t>
            </a:r>
            <a:r>
              <a:rPr lang="es-ES" sz="2000" b="1" u="sng" dirty="0" smtClean="0">
                <a:latin typeface="Arial Unicode MS" pitchFamily="34" charset="-128"/>
              </a:rPr>
              <a:t>de </a:t>
            </a:r>
            <a:r>
              <a:rPr lang="es-ES" sz="2000" b="1" u="sng" dirty="0">
                <a:latin typeface="Arial Unicode MS" pitchFamily="34" charset="-128"/>
              </a:rPr>
              <a:t>bismuto, tetraciclina y </a:t>
            </a:r>
            <a:r>
              <a:rPr lang="es-ES" sz="2000" b="1" u="sng" dirty="0" err="1">
                <a:latin typeface="Arial Unicode MS" pitchFamily="34" charset="-128"/>
              </a:rPr>
              <a:t>metronidazol</a:t>
            </a:r>
            <a:endParaRPr lang="es-ES" sz="2000" b="1" u="sng" dirty="0">
              <a:latin typeface="Arial Unicode MS" pitchFamily="34" charset="-128"/>
            </a:endParaRPr>
          </a:p>
          <a:p>
            <a:pPr algn="just">
              <a:buClr>
                <a:schemeClr val="tx2">
                  <a:lumMod val="50000"/>
                </a:schemeClr>
              </a:buClr>
            </a:pPr>
            <a:r>
              <a:rPr lang="es-ES" sz="2000" dirty="0" smtClean="0">
                <a:latin typeface="Arial Unicode MS" pitchFamily="34" charset="-128"/>
              </a:rPr>
              <a:t>Combinación de </a:t>
            </a:r>
            <a:r>
              <a:rPr lang="es-ES" sz="2000" dirty="0" err="1">
                <a:latin typeface="Arial Unicode MS" pitchFamily="34" charset="-128"/>
              </a:rPr>
              <a:t>subcitrato</a:t>
            </a:r>
            <a:r>
              <a:rPr lang="es-ES" sz="2000" dirty="0">
                <a:latin typeface="Arial Unicode MS" pitchFamily="34" charset="-128"/>
              </a:rPr>
              <a:t> de bismuto potasio, tetraciclina y </a:t>
            </a:r>
            <a:r>
              <a:rPr lang="es-ES" sz="2000" dirty="0" err="1">
                <a:latin typeface="Arial Unicode MS" pitchFamily="34" charset="-128"/>
              </a:rPr>
              <a:t>metronidazol</a:t>
            </a:r>
            <a:r>
              <a:rPr lang="es-ES" sz="2000" dirty="0">
                <a:latin typeface="Arial Unicode MS" pitchFamily="34" charset="-128"/>
              </a:rPr>
              <a:t> (140 mg/125 mg/125 mg) en una única </a:t>
            </a:r>
            <a:r>
              <a:rPr lang="es-ES" sz="2000" dirty="0" smtClean="0">
                <a:latin typeface="Arial Unicode MS" pitchFamily="34" charset="-128"/>
              </a:rPr>
              <a:t>cápsula. </a:t>
            </a:r>
            <a:r>
              <a:rPr lang="es-ES" sz="2000" dirty="0">
                <a:latin typeface="Arial Unicode MS" pitchFamily="34" charset="-128"/>
              </a:rPr>
              <a:t>Cada dosis consta de 3 cápsulas idénticas que deben tomarse 4 veces al día (3x4</a:t>
            </a:r>
            <a:r>
              <a:rPr lang="es-ES" sz="2000" dirty="0" smtClean="0">
                <a:latin typeface="Arial Unicode MS" pitchFamily="34" charset="-128"/>
              </a:rPr>
              <a:t>) durante 10 días. La </a:t>
            </a:r>
            <a:r>
              <a:rPr lang="es-ES" sz="2000" dirty="0">
                <a:latin typeface="Arial Unicode MS" pitchFamily="34" charset="-128"/>
              </a:rPr>
              <a:t>pauta se completa con 20 mg de omeprazol dos veces al </a:t>
            </a:r>
            <a:r>
              <a:rPr lang="es-ES" sz="2000" dirty="0" smtClean="0">
                <a:latin typeface="Arial Unicode MS" pitchFamily="34" charset="-128"/>
              </a:rPr>
              <a:t>día.</a:t>
            </a:r>
          </a:p>
          <a:p>
            <a:pPr algn="just">
              <a:buClr>
                <a:schemeClr val="tx2">
                  <a:lumMod val="50000"/>
                </a:schemeClr>
              </a:buClr>
            </a:pPr>
            <a:r>
              <a:rPr lang="es-ES" sz="2000" dirty="0">
                <a:latin typeface="Arial Unicode MS" pitchFamily="34" charset="-128"/>
              </a:rPr>
              <a:t>Se ha comparado frente a la pauta OCA durante 10 y 7 días </a:t>
            </a:r>
            <a:r>
              <a:rPr lang="es-ES" sz="2000" dirty="0" smtClean="0">
                <a:latin typeface="Arial Unicode MS" pitchFamily="34" charset="-128"/>
              </a:rPr>
              <a:t>resultando </a:t>
            </a:r>
            <a:r>
              <a:rPr lang="es-ES" sz="2000" dirty="0">
                <a:latin typeface="Arial Unicode MS" pitchFamily="34" charset="-128"/>
              </a:rPr>
              <a:t>ser no inferior en la erradicación de </a:t>
            </a:r>
            <a:r>
              <a:rPr lang="es-ES" sz="2000" i="1" dirty="0">
                <a:latin typeface="Arial Unicode MS" pitchFamily="34" charset="-128"/>
              </a:rPr>
              <a:t>H. </a:t>
            </a:r>
            <a:r>
              <a:rPr lang="es-ES" sz="2000" i="1" dirty="0" smtClean="0">
                <a:latin typeface="Arial Unicode MS" pitchFamily="34" charset="-128"/>
              </a:rPr>
              <a:t>pylori</a:t>
            </a:r>
            <a:r>
              <a:rPr lang="es-ES" sz="2000" dirty="0" smtClean="0">
                <a:latin typeface="Arial Unicode MS" pitchFamily="34" charset="-128"/>
              </a:rPr>
              <a:t>, </a:t>
            </a:r>
            <a:r>
              <a:rPr lang="es-ES" sz="2000" dirty="0">
                <a:latin typeface="Arial Unicode MS" pitchFamily="34" charset="-128"/>
              </a:rPr>
              <a:t>así como superior a la pauta de 7 días de OCA. </a:t>
            </a:r>
          </a:p>
          <a:p>
            <a:pPr algn="just">
              <a:buClr>
                <a:schemeClr val="tx2">
                  <a:lumMod val="50000"/>
                </a:schemeClr>
              </a:buClr>
            </a:pPr>
            <a:r>
              <a:rPr lang="es-ES" sz="2000" dirty="0">
                <a:latin typeface="Arial Unicode MS" pitchFamily="34" charset="-128"/>
              </a:rPr>
              <a:t>Las reacciones adversas </a:t>
            </a:r>
            <a:r>
              <a:rPr lang="es-ES" sz="2000" dirty="0" smtClean="0">
                <a:latin typeface="Arial Unicode MS" pitchFamily="34" charset="-128"/>
              </a:rPr>
              <a:t>más frecuentes </a:t>
            </a:r>
            <a:r>
              <a:rPr lang="es-ES" sz="2000" dirty="0">
                <a:latin typeface="Arial Unicode MS" pitchFamily="34" charset="-128"/>
              </a:rPr>
              <a:t>son gastrointestinales (heces negras/anormales, diarrea, náuseas y </a:t>
            </a:r>
            <a:r>
              <a:rPr lang="es-ES" sz="2000" dirty="0" err="1" smtClean="0">
                <a:latin typeface="Arial Unicode MS" pitchFamily="34" charset="-128"/>
              </a:rPr>
              <a:t>disgeusia</a:t>
            </a:r>
            <a:r>
              <a:rPr lang="es-ES" sz="2000" dirty="0" smtClean="0">
                <a:latin typeface="Arial Unicode MS" pitchFamily="34" charset="-128"/>
              </a:rPr>
              <a:t>) </a:t>
            </a:r>
            <a:r>
              <a:rPr lang="es-ES" sz="2000" dirty="0">
                <a:latin typeface="Arial Unicode MS" pitchFamily="34" charset="-128"/>
              </a:rPr>
              <a:t>y neurológicas (cefalea, mareo, somnolencia</a:t>
            </a:r>
            <a:r>
              <a:rPr lang="es-ES" sz="2000" dirty="0" smtClean="0">
                <a:latin typeface="Arial Unicode MS" pitchFamily="34" charset="-128"/>
              </a:rPr>
              <a:t>). </a:t>
            </a:r>
            <a:endParaRPr lang="es-ES" sz="2000" dirty="0">
              <a:latin typeface="Arial Unicode MS" pitchFamily="34" charset="-128"/>
            </a:endParaRPr>
          </a:p>
          <a:p>
            <a:pPr marL="0" indent="0" algn="just">
              <a:buClr>
                <a:schemeClr val="tx2">
                  <a:lumMod val="50000"/>
                </a:schemeClr>
              </a:buClr>
              <a:buNone/>
            </a:pPr>
            <a:endParaRPr lang="es-ES" sz="2000" dirty="0" smtClean="0">
              <a:latin typeface="Arial Unicode MS" pitchFamily="34" charset="-128"/>
            </a:endParaRPr>
          </a:p>
          <a:p>
            <a:pPr algn="just">
              <a:buClr>
                <a:schemeClr val="tx2">
                  <a:lumMod val="50000"/>
                </a:schemeClr>
              </a:buClr>
            </a:pPr>
            <a:endParaRPr lang="es-ES" sz="3600" dirty="0" smtClean="0"/>
          </a:p>
        </p:txBody>
      </p:sp>
      <p:sp>
        <p:nvSpPr>
          <p:cNvPr id="5" name="Rectangle 2"/>
          <p:cNvSpPr>
            <a:spLocks noGrp="1" noChangeArrowheads="1"/>
          </p:cNvSpPr>
          <p:nvPr>
            <p:ph type="title"/>
          </p:nvPr>
        </p:nvSpPr>
        <p:spPr>
          <a:xfrm>
            <a:off x="467544" y="6648"/>
            <a:ext cx="8229600" cy="1143000"/>
          </a:xfrm>
        </p:spPr>
        <p:txBody>
          <a:bodyPr/>
          <a:lstStyle/>
          <a:p>
            <a:r>
              <a:rPr lang="es-ES" dirty="0" smtClean="0"/>
              <a:t>Tratamientos </a:t>
            </a:r>
            <a:r>
              <a:rPr lang="es-ES" dirty="0" err="1" smtClean="0"/>
              <a:t>erradicadores</a:t>
            </a:r>
            <a:r>
              <a:rPr lang="es-ES" dirty="0" smtClean="0"/>
              <a:t> (VI)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279660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124744"/>
            <a:ext cx="7992888" cy="5184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Terapia </a:t>
            </a:r>
            <a:r>
              <a:rPr lang="es-ES" sz="2000" dirty="0">
                <a:solidFill>
                  <a:schemeClr val="tx2"/>
                </a:solidFill>
                <a:latin typeface="Arial Black" pitchFamily="34" charset="0"/>
              </a:rPr>
              <a:t>cuádruple con bismuto (OBMT</a:t>
            </a:r>
            <a:r>
              <a:rPr lang="es-ES" sz="2000" dirty="0" smtClean="0">
                <a:solidFill>
                  <a:schemeClr val="tx2"/>
                </a:solidFill>
                <a:latin typeface="Arial Black" pitchFamily="34" charset="0"/>
              </a:rPr>
              <a:t>)(5/5)</a:t>
            </a:r>
            <a:endParaRPr lang="es-ES" sz="2000" dirty="0">
              <a:solidFill>
                <a:schemeClr val="tx2"/>
              </a:solidFill>
              <a:latin typeface="Arial Black" pitchFamily="34" charset="0"/>
            </a:endParaRPr>
          </a:p>
          <a:p>
            <a:pPr marL="0" indent="0" algn="just">
              <a:buClr>
                <a:schemeClr val="tx2">
                  <a:lumMod val="50000"/>
                </a:schemeClr>
              </a:buClr>
              <a:buNone/>
            </a:pPr>
            <a:endParaRPr lang="es-ES" sz="1200" dirty="0" smtClean="0">
              <a:latin typeface="Arial Unicode MS" pitchFamily="34" charset="-128"/>
            </a:endParaRPr>
          </a:p>
          <a:p>
            <a:pPr marL="0" indent="0" algn="just">
              <a:buClr>
                <a:schemeClr val="tx2">
                  <a:lumMod val="50000"/>
                </a:schemeClr>
              </a:buClr>
              <a:buNone/>
            </a:pPr>
            <a:r>
              <a:rPr lang="es-ES" sz="2000" b="1" u="sng" dirty="0" err="1">
                <a:latin typeface="Arial Unicode MS" pitchFamily="34" charset="-128"/>
              </a:rPr>
              <a:t>Pylera</a:t>
            </a:r>
            <a:r>
              <a:rPr lang="es-ES" sz="2000" b="1" u="sng" dirty="0" smtClean="0">
                <a:latin typeface="Arial Unicode MS" pitchFamily="34" charset="-128"/>
              </a:rPr>
              <a:t>®: combinación de </a:t>
            </a:r>
            <a:r>
              <a:rPr lang="es-ES" sz="2000" b="1" u="sng" dirty="0">
                <a:latin typeface="Arial Unicode MS" pitchFamily="34" charset="-128"/>
              </a:rPr>
              <a:t>bismuto, tetraciclina y </a:t>
            </a:r>
            <a:r>
              <a:rPr lang="es-ES" sz="2000" b="1" u="sng" dirty="0" err="1" smtClean="0">
                <a:latin typeface="Arial Unicode MS" pitchFamily="34" charset="-128"/>
              </a:rPr>
              <a:t>metronidazol</a:t>
            </a:r>
            <a:endParaRPr lang="es-ES" sz="2000" b="1" u="sng" dirty="0" smtClean="0">
              <a:latin typeface="Arial Unicode MS" pitchFamily="34" charset="-128"/>
            </a:endParaRPr>
          </a:p>
          <a:p>
            <a:pPr marL="0" indent="0" algn="just">
              <a:buClr>
                <a:schemeClr val="tx2">
                  <a:lumMod val="50000"/>
                </a:schemeClr>
              </a:buClr>
              <a:buNone/>
            </a:pPr>
            <a:r>
              <a:rPr lang="es-ES" sz="2000" dirty="0" smtClean="0">
                <a:latin typeface="Arial Unicode MS" pitchFamily="34" charset="-128"/>
              </a:rPr>
              <a:t>Limitaciones </a:t>
            </a:r>
            <a:r>
              <a:rPr lang="es-ES" sz="2000" dirty="0">
                <a:latin typeface="Arial Unicode MS" pitchFamily="34" charset="-128"/>
              </a:rPr>
              <a:t>e </a:t>
            </a:r>
            <a:r>
              <a:rPr lang="es-ES" sz="2000" dirty="0" smtClean="0">
                <a:latin typeface="Arial Unicode MS" pitchFamily="34" charset="-128"/>
              </a:rPr>
              <a:t>incertidumbres de esta combinación: </a:t>
            </a:r>
            <a:endParaRPr lang="es-ES" sz="2000" dirty="0">
              <a:latin typeface="Arial Unicode MS" pitchFamily="34" charset="-128"/>
            </a:endParaRPr>
          </a:p>
          <a:p>
            <a:pPr algn="just">
              <a:buClr>
                <a:schemeClr val="tx2">
                  <a:lumMod val="50000"/>
                </a:schemeClr>
              </a:buClr>
            </a:pPr>
            <a:r>
              <a:rPr lang="es-ES" sz="2000" dirty="0" smtClean="0">
                <a:latin typeface="Arial Unicode MS" pitchFamily="34" charset="-128"/>
              </a:rPr>
              <a:t>No </a:t>
            </a:r>
            <a:r>
              <a:rPr lang="es-ES" sz="2000" dirty="0">
                <a:latin typeface="Arial Unicode MS" pitchFamily="34" charset="-128"/>
              </a:rPr>
              <a:t>hay datos sobre la adherencia </a:t>
            </a:r>
            <a:r>
              <a:rPr lang="es-ES" sz="2000" dirty="0" smtClean="0">
                <a:latin typeface="Arial Unicode MS" pitchFamily="34" charset="-128"/>
              </a:rPr>
              <a:t>en </a:t>
            </a:r>
            <a:r>
              <a:rPr lang="es-ES" sz="2000" dirty="0">
                <a:latin typeface="Arial Unicode MS" pitchFamily="34" charset="-128"/>
              </a:rPr>
              <a:t>la vida real. </a:t>
            </a:r>
            <a:endParaRPr lang="es-ES" sz="2000" dirty="0" smtClean="0">
              <a:latin typeface="Arial Unicode MS" pitchFamily="34" charset="-128"/>
            </a:endParaRPr>
          </a:p>
          <a:p>
            <a:pPr algn="just">
              <a:buClr>
                <a:schemeClr val="tx2">
                  <a:lumMod val="50000"/>
                </a:schemeClr>
              </a:buClr>
            </a:pPr>
            <a:r>
              <a:rPr lang="es-ES" sz="2000" dirty="0" smtClean="0">
                <a:latin typeface="Arial Unicode MS" pitchFamily="34" charset="-128"/>
              </a:rPr>
              <a:t>La </a:t>
            </a:r>
            <a:r>
              <a:rPr lang="es-ES" sz="2000" dirty="0">
                <a:latin typeface="Arial Unicode MS" pitchFamily="34" charset="-128"/>
              </a:rPr>
              <a:t>duración óptima de la terapia cuádruple con bismuto no está clara. Es probable que la duración de 14 días incremente su eficacia frente a cepas resistentes a </a:t>
            </a:r>
            <a:r>
              <a:rPr lang="es-ES" sz="2000" dirty="0" err="1">
                <a:latin typeface="Arial Unicode MS" pitchFamily="34" charset="-128"/>
              </a:rPr>
              <a:t>metronidazol</a:t>
            </a:r>
            <a:r>
              <a:rPr lang="es-ES" sz="2000" dirty="0">
                <a:latin typeface="Arial Unicode MS" pitchFamily="34" charset="-128"/>
              </a:rPr>
              <a:t>. </a:t>
            </a:r>
          </a:p>
          <a:p>
            <a:pPr algn="just">
              <a:buClr>
                <a:schemeClr val="tx2">
                  <a:lumMod val="50000"/>
                </a:schemeClr>
              </a:buClr>
            </a:pPr>
            <a:r>
              <a:rPr lang="es-ES" sz="2000" dirty="0" smtClean="0">
                <a:latin typeface="Arial Unicode MS" pitchFamily="34" charset="-128"/>
              </a:rPr>
              <a:t>Es </a:t>
            </a:r>
            <a:r>
              <a:rPr lang="es-ES" sz="2000" dirty="0">
                <a:latin typeface="Arial Unicode MS" pitchFamily="34" charset="-128"/>
              </a:rPr>
              <a:t>la terapia </a:t>
            </a:r>
            <a:r>
              <a:rPr lang="es-ES" sz="2000" dirty="0" err="1">
                <a:latin typeface="Arial Unicode MS" pitchFamily="34" charset="-128"/>
              </a:rPr>
              <a:t>erradicadora</a:t>
            </a:r>
            <a:r>
              <a:rPr lang="es-ES" sz="2000" dirty="0">
                <a:latin typeface="Arial Unicode MS" pitchFamily="34" charset="-128"/>
              </a:rPr>
              <a:t> más cara en tratamientos de 10 días (64,86 euros, </a:t>
            </a:r>
            <a:r>
              <a:rPr lang="es-ES" sz="2000" dirty="0" err="1" smtClean="0">
                <a:latin typeface="Arial Unicode MS" pitchFamily="34" charset="-128"/>
              </a:rPr>
              <a:t>Pylera</a:t>
            </a:r>
            <a:r>
              <a:rPr lang="es-ES" sz="2000" dirty="0" smtClean="0">
                <a:latin typeface="Arial Unicode MS" pitchFamily="34" charset="-128"/>
              </a:rPr>
              <a:t>®+omeprazol</a:t>
            </a:r>
            <a:r>
              <a:rPr lang="es-ES" sz="2000" dirty="0">
                <a:latin typeface="Arial Unicode MS" pitchFamily="34" charset="-128"/>
              </a:rPr>
              <a:t>), más aún si se alarga el tratamiento a 14 días, ya que requeriría </a:t>
            </a:r>
            <a:r>
              <a:rPr lang="es-ES" sz="2000" dirty="0" smtClean="0">
                <a:latin typeface="Arial Unicode MS" pitchFamily="34" charset="-128"/>
              </a:rPr>
              <a:t>un </a:t>
            </a:r>
            <a:r>
              <a:rPr lang="es-ES" sz="2000" dirty="0">
                <a:latin typeface="Arial Unicode MS" pitchFamily="34" charset="-128"/>
              </a:rPr>
              <a:t>segundo envase. </a:t>
            </a:r>
          </a:p>
          <a:p>
            <a:pPr marL="0" indent="0" algn="just">
              <a:buClr>
                <a:schemeClr val="tx2">
                  <a:lumMod val="50000"/>
                </a:schemeClr>
              </a:buClr>
              <a:buNone/>
            </a:pPr>
            <a:endParaRPr lang="es-ES" sz="2000" dirty="0">
              <a:latin typeface="Arial Unicode MS" pitchFamily="34" charset="-128"/>
            </a:endParaRPr>
          </a:p>
        </p:txBody>
      </p:sp>
      <p:sp>
        <p:nvSpPr>
          <p:cNvPr id="5" name="Rectangle 2"/>
          <p:cNvSpPr>
            <a:spLocks noGrp="1" noChangeArrowheads="1"/>
          </p:cNvSpPr>
          <p:nvPr>
            <p:ph type="title"/>
          </p:nvPr>
        </p:nvSpPr>
        <p:spPr>
          <a:xfrm>
            <a:off x="0" y="0"/>
            <a:ext cx="9144000" cy="1143000"/>
          </a:xfrm>
        </p:spPr>
        <p:txBody>
          <a:bodyPr/>
          <a:lstStyle/>
          <a:p>
            <a:r>
              <a:rPr lang="es-ES" dirty="0" smtClean="0"/>
              <a:t>Tratamientos </a:t>
            </a:r>
            <a:r>
              <a:rPr lang="es-ES" dirty="0" err="1" smtClean="0"/>
              <a:t>erradicadores</a:t>
            </a:r>
            <a:r>
              <a:rPr lang="es-ES" dirty="0" smtClean="0"/>
              <a:t> (VII)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194882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124744"/>
            <a:ext cx="7992888" cy="5184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Tratamientos de segunda línea (1/2)</a:t>
            </a:r>
            <a:endParaRPr lang="es-ES" sz="2000" dirty="0">
              <a:solidFill>
                <a:schemeClr val="tx2"/>
              </a:solidFill>
              <a:latin typeface="Arial Black" pitchFamily="34" charset="0"/>
            </a:endParaRPr>
          </a:p>
          <a:p>
            <a:pPr marL="0" indent="0" algn="just">
              <a:buClr>
                <a:schemeClr val="tx2">
                  <a:lumMod val="50000"/>
                </a:schemeClr>
              </a:buClr>
              <a:buNone/>
            </a:pPr>
            <a:endParaRPr lang="es-ES" sz="1000" dirty="0" smtClean="0">
              <a:latin typeface="Arial Unicode MS" pitchFamily="34" charset="-128"/>
            </a:endParaRPr>
          </a:p>
          <a:p>
            <a:pPr algn="just">
              <a:buClr>
                <a:schemeClr val="tx2">
                  <a:lumMod val="50000"/>
                </a:schemeClr>
              </a:buClr>
            </a:pPr>
            <a:r>
              <a:rPr lang="es-ES" sz="2000" dirty="0">
                <a:latin typeface="Arial Unicode MS" pitchFamily="34" charset="-128"/>
              </a:rPr>
              <a:t>Si los tratamientos </a:t>
            </a:r>
            <a:r>
              <a:rPr lang="es-ES" sz="2000" dirty="0" smtClean="0">
                <a:latin typeface="Arial Unicode MS" pitchFamily="34" charset="-128"/>
              </a:rPr>
              <a:t>OCAM u OCA fracasan, no </a:t>
            </a:r>
            <a:r>
              <a:rPr lang="es-ES" sz="2000" dirty="0">
                <a:latin typeface="Arial Unicode MS" pitchFamily="34" charset="-128"/>
              </a:rPr>
              <a:t>debe utilizarse una pauta posterior que contenga </a:t>
            </a:r>
            <a:r>
              <a:rPr lang="es-ES" sz="2000" dirty="0" err="1" smtClean="0">
                <a:latin typeface="Arial Unicode MS" pitchFamily="34" charset="-128"/>
              </a:rPr>
              <a:t>claritromicina</a:t>
            </a:r>
            <a:r>
              <a:rPr lang="es-ES" sz="2000" dirty="0" smtClean="0">
                <a:latin typeface="Arial Unicode MS" pitchFamily="34" charset="-128"/>
              </a:rPr>
              <a:t>. Las alternativas de </a:t>
            </a:r>
            <a:r>
              <a:rPr lang="es-ES" sz="2000" dirty="0">
                <a:latin typeface="Arial Unicode MS" pitchFamily="34" charset="-128"/>
              </a:rPr>
              <a:t>segunda </a:t>
            </a:r>
            <a:r>
              <a:rPr lang="es-ES" sz="2000" dirty="0" smtClean="0">
                <a:latin typeface="Arial Unicode MS" pitchFamily="34" charset="-128"/>
              </a:rPr>
              <a:t>línea serían:</a:t>
            </a:r>
          </a:p>
          <a:p>
            <a:pPr lvl="1" algn="just">
              <a:buClr>
                <a:schemeClr val="tx2">
                  <a:lumMod val="50000"/>
                </a:schemeClr>
              </a:buClr>
              <a:buFontTx/>
              <a:buChar char="-"/>
            </a:pPr>
            <a:r>
              <a:rPr lang="es-ES" sz="1800" dirty="0" smtClean="0">
                <a:latin typeface="Arial Unicode MS" pitchFamily="34" charset="-128"/>
              </a:rPr>
              <a:t>terapia </a:t>
            </a:r>
            <a:r>
              <a:rPr lang="es-ES" sz="1800" dirty="0">
                <a:latin typeface="Arial Unicode MS" pitchFamily="34" charset="-128"/>
              </a:rPr>
              <a:t>cuádruple con bismuto (OBMT) durante 10-14 </a:t>
            </a:r>
            <a:r>
              <a:rPr lang="es-ES" sz="1800" dirty="0" smtClean="0">
                <a:latin typeface="Arial Unicode MS" pitchFamily="34" charset="-128"/>
              </a:rPr>
              <a:t>días</a:t>
            </a:r>
          </a:p>
          <a:p>
            <a:pPr lvl="1" algn="just">
              <a:buClr>
                <a:schemeClr val="tx2">
                  <a:lumMod val="50000"/>
                </a:schemeClr>
              </a:buClr>
              <a:buFontTx/>
              <a:buChar char="-"/>
            </a:pPr>
            <a:r>
              <a:rPr lang="es-ES" sz="1800" dirty="0" smtClean="0">
                <a:latin typeface="Arial Unicode MS" pitchFamily="34" charset="-128"/>
              </a:rPr>
              <a:t>la </a:t>
            </a:r>
            <a:r>
              <a:rPr lang="es-ES" sz="1800" dirty="0">
                <a:latin typeface="Arial Unicode MS" pitchFamily="34" charset="-128"/>
              </a:rPr>
              <a:t>terapia triple con </a:t>
            </a:r>
            <a:r>
              <a:rPr lang="es-ES" sz="1800" dirty="0" err="1">
                <a:latin typeface="Arial Unicode MS" pitchFamily="34" charset="-128"/>
              </a:rPr>
              <a:t>levofloxacino</a:t>
            </a:r>
            <a:r>
              <a:rPr lang="es-ES" sz="1800" dirty="0">
                <a:latin typeface="Arial Unicode MS" pitchFamily="34" charset="-128"/>
              </a:rPr>
              <a:t> (omeprazol, </a:t>
            </a:r>
            <a:r>
              <a:rPr lang="es-ES" sz="1800" dirty="0" err="1">
                <a:latin typeface="Arial Unicode MS" pitchFamily="34" charset="-128"/>
              </a:rPr>
              <a:t>levofloxacino</a:t>
            </a:r>
            <a:r>
              <a:rPr lang="es-ES" sz="1800" dirty="0">
                <a:latin typeface="Arial Unicode MS" pitchFamily="34" charset="-128"/>
              </a:rPr>
              <a:t>, amoxicilina -OLA-) durante 14 </a:t>
            </a:r>
            <a:r>
              <a:rPr lang="es-ES" sz="1800" dirty="0" smtClean="0">
                <a:latin typeface="Arial Unicode MS" pitchFamily="34" charset="-128"/>
              </a:rPr>
              <a:t>días</a:t>
            </a:r>
          </a:p>
          <a:p>
            <a:pPr marL="0" indent="0" algn="just">
              <a:buClr>
                <a:schemeClr val="tx2">
                  <a:lumMod val="50000"/>
                </a:schemeClr>
              </a:buClr>
              <a:buNone/>
            </a:pPr>
            <a:endParaRPr lang="es-ES" sz="1050" dirty="0" smtClean="0">
              <a:latin typeface="Arial Unicode MS" pitchFamily="34" charset="-128"/>
            </a:endParaRPr>
          </a:p>
          <a:p>
            <a:pPr algn="just">
              <a:buClr>
                <a:schemeClr val="tx2">
                  <a:lumMod val="50000"/>
                </a:schemeClr>
              </a:buClr>
            </a:pPr>
            <a:r>
              <a:rPr lang="es-ES" sz="2000" dirty="0" smtClean="0">
                <a:latin typeface="Arial Unicode MS" pitchFamily="34" charset="-128"/>
              </a:rPr>
              <a:t>No </a:t>
            </a:r>
            <a:r>
              <a:rPr lang="es-ES" sz="2000" dirty="0">
                <a:latin typeface="Arial Unicode MS" pitchFamily="34" charset="-128"/>
              </a:rPr>
              <a:t>se han observado diferencias en la tasa global de erradicaciones entre estas dos </a:t>
            </a:r>
            <a:r>
              <a:rPr lang="es-ES" sz="2000" dirty="0" smtClean="0">
                <a:latin typeface="Arial Unicode MS" pitchFamily="34" charset="-128"/>
              </a:rPr>
              <a:t>opciones, </a:t>
            </a:r>
            <a:r>
              <a:rPr lang="es-ES" sz="2000" dirty="0">
                <a:latin typeface="Arial Unicode MS" pitchFamily="34" charset="-128"/>
              </a:rPr>
              <a:t>por lo que </a:t>
            </a:r>
            <a:r>
              <a:rPr lang="es-ES" sz="2000" b="1" dirty="0">
                <a:latin typeface="Arial Unicode MS" pitchFamily="34" charset="-128"/>
              </a:rPr>
              <a:t>se propone utilizar la OBMT, por el problema de resistencias de </a:t>
            </a:r>
            <a:r>
              <a:rPr lang="es-ES" sz="2000" b="1" dirty="0" err="1">
                <a:latin typeface="Arial Unicode MS" pitchFamily="34" charset="-128"/>
              </a:rPr>
              <a:t>levofloxacino</a:t>
            </a:r>
            <a:r>
              <a:rPr lang="es-ES" sz="2000" dirty="0">
                <a:latin typeface="Arial Unicode MS" pitchFamily="34" charset="-128"/>
              </a:rPr>
              <a:t>.</a:t>
            </a:r>
          </a:p>
          <a:p>
            <a:pPr marL="0" indent="0" algn="just">
              <a:buClr>
                <a:schemeClr val="tx2">
                  <a:lumMod val="50000"/>
                </a:schemeClr>
              </a:buClr>
              <a:buNone/>
            </a:pPr>
            <a:endParaRPr lang="es-ES" sz="2000" dirty="0">
              <a:latin typeface="Arial Unicode MS" pitchFamily="34" charset="-128"/>
            </a:endParaRPr>
          </a:p>
        </p:txBody>
      </p:sp>
      <p:sp>
        <p:nvSpPr>
          <p:cNvPr id="5" name="Rectangle 2"/>
          <p:cNvSpPr>
            <a:spLocks noGrp="1" noChangeArrowheads="1"/>
          </p:cNvSpPr>
          <p:nvPr>
            <p:ph type="title"/>
          </p:nvPr>
        </p:nvSpPr>
        <p:spPr>
          <a:xfrm>
            <a:off x="-1488" y="0"/>
            <a:ext cx="9144000" cy="1143000"/>
          </a:xfrm>
        </p:spPr>
        <p:txBody>
          <a:bodyPr/>
          <a:lstStyle/>
          <a:p>
            <a:r>
              <a:rPr lang="es-ES" dirty="0" smtClean="0"/>
              <a:t>Tratamientos </a:t>
            </a:r>
            <a:r>
              <a:rPr lang="es-ES" dirty="0" err="1" smtClean="0"/>
              <a:t>erradicadores</a:t>
            </a:r>
            <a:r>
              <a:rPr lang="es-ES" dirty="0" smtClean="0"/>
              <a:t> (VIII)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104287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052736"/>
            <a:ext cx="7992888" cy="5184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Tratamientos de segunda línea (2/2)</a:t>
            </a:r>
            <a:endParaRPr lang="es-ES" sz="2000" dirty="0">
              <a:solidFill>
                <a:schemeClr val="tx2"/>
              </a:solidFill>
              <a:latin typeface="Arial Black" pitchFamily="34" charset="0"/>
            </a:endParaRPr>
          </a:p>
          <a:p>
            <a:pPr marL="0" indent="0" algn="just">
              <a:buClr>
                <a:schemeClr val="tx2">
                  <a:lumMod val="50000"/>
                </a:schemeClr>
              </a:buClr>
              <a:buNone/>
            </a:pPr>
            <a:endParaRPr lang="es-ES" sz="200" dirty="0" smtClean="0">
              <a:latin typeface="Arial Unicode MS" pitchFamily="34" charset="-128"/>
            </a:endParaRPr>
          </a:p>
          <a:p>
            <a:pPr algn="just">
              <a:buClr>
                <a:schemeClr val="tx2">
                  <a:lumMod val="50000"/>
                </a:schemeClr>
              </a:buClr>
            </a:pPr>
            <a:r>
              <a:rPr lang="es-ES" sz="2000" dirty="0" smtClean="0">
                <a:latin typeface="Arial Unicode MS" pitchFamily="34" charset="-128"/>
              </a:rPr>
              <a:t>Debido </a:t>
            </a:r>
            <a:r>
              <a:rPr lang="es-ES" sz="2000" dirty="0">
                <a:latin typeface="Arial Unicode MS" pitchFamily="34" charset="-128"/>
              </a:rPr>
              <a:t>al incremento en las resistencias a </a:t>
            </a:r>
            <a:r>
              <a:rPr lang="es-ES" sz="2000" dirty="0" err="1">
                <a:latin typeface="Arial Unicode MS" pitchFamily="34" charset="-128"/>
              </a:rPr>
              <a:t>levofloxacino</a:t>
            </a:r>
            <a:r>
              <a:rPr lang="es-ES" sz="2000" dirty="0">
                <a:latin typeface="Arial Unicode MS" pitchFamily="34" charset="-128"/>
              </a:rPr>
              <a:t> y </a:t>
            </a:r>
            <a:r>
              <a:rPr lang="es-ES" sz="2000" dirty="0" smtClean="0">
                <a:latin typeface="Arial Unicode MS" pitchFamily="34" charset="-128"/>
              </a:rPr>
              <a:t>para aumentar </a:t>
            </a:r>
            <a:r>
              <a:rPr lang="es-ES" sz="2000" dirty="0">
                <a:latin typeface="Arial Unicode MS" pitchFamily="34" charset="-128"/>
              </a:rPr>
              <a:t>las tasas de erradicación, se ha propuesto la adición de bismuto a la triple terapia con </a:t>
            </a:r>
            <a:r>
              <a:rPr lang="es-ES" sz="2000" dirty="0" err="1">
                <a:latin typeface="Arial Unicode MS" pitchFamily="34" charset="-128"/>
              </a:rPr>
              <a:t>levofloxacino</a:t>
            </a:r>
            <a:r>
              <a:rPr lang="es-ES" sz="2000" dirty="0">
                <a:latin typeface="Arial Unicode MS" pitchFamily="34" charset="-128"/>
              </a:rPr>
              <a:t> (OLAB). </a:t>
            </a:r>
            <a:endParaRPr lang="es-ES" sz="2000" dirty="0" smtClean="0">
              <a:latin typeface="Arial Unicode MS" pitchFamily="34" charset="-128"/>
            </a:endParaRPr>
          </a:p>
          <a:p>
            <a:pPr algn="just">
              <a:buClr>
                <a:schemeClr val="tx2">
                  <a:lumMod val="50000"/>
                </a:schemeClr>
              </a:buClr>
            </a:pPr>
            <a:r>
              <a:rPr lang="es-ES" sz="2000" dirty="0" smtClean="0">
                <a:latin typeface="Arial Unicode MS" pitchFamily="34" charset="-128"/>
              </a:rPr>
              <a:t>Esta </a:t>
            </a:r>
            <a:r>
              <a:rPr lang="es-ES" sz="2000" dirty="0">
                <a:latin typeface="Arial Unicode MS" pitchFamily="34" charset="-128"/>
              </a:rPr>
              <a:t>pauta </a:t>
            </a:r>
            <a:r>
              <a:rPr lang="es-ES" sz="2000" dirty="0" smtClean="0">
                <a:latin typeface="Arial Unicode MS" pitchFamily="34" charset="-128"/>
              </a:rPr>
              <a:t>durante </a:t>
            </a:r>
            <a:r>
              <a:rPr lang="es-ES" sz="2000" dirty="0">
                <a:latin typeface="Arial Unicode MS" pitchFamily="34" charset="-128"/>
              </a:rPr>
              <a:t>14 días no ha mostrado mayores tasas de erradicación globales, </a:t>
            </a:r>
            <a:r>
              <a:rPr lang="es-ES" sz="2000" dirty="0" smtClean="0">
                <a:latin typeface="Arial Unicode MS" pitchFamily="34" charset="-128"/>
              </a:rPr>
              <a:t>aunque sí en </a:t>
            </a:r>
            <a:r>
              <a:rPr lang="es-ES" sz="2000" dirty="0">
                <a:latin typeface="Arial Unicode MS" pitchFamily="34" charset="-128"/>
              </a:rPr>
              <a:t>las cepas resistentes a </a:t>
            </a:r>
            <a:r>
              <a:rPr lang="es-ES" sz="2000" dirty="0" err="1" smtClean="0">
                <a:latin typeface="Arial Unicode MS" pitchFamily="34" charset="-128"/>
              </a:rPr>
              <a:t>levofloxacino</a:t>
            </a:r>
            <a:r>
              <a:rPr lang="es-ES" sz="2000" dirty="0" smtClean="0">
                <a:latin typeface="Arial Unicode MS" pitchFamily="34" charset="-128"/>
              </a:rPr>
              <a:t>. </a:t>
            </a:r>
          </a:p>
          <a:p>
            <a:pPr algn="just">
              <a:buClr>
                <a:schemeClr val="tx2">
                  <a:lumMod val="50000"/>
                </a:schemeClr>
              </a:buClr>
            </a:pPr>
            <a:r>
              <a:rPr lang="es-ES" sz="2000" dirty="0" smtClean="0">
                <a:latin typeface="Arial Unicode MS" pitchFamily="34" charset="-128"/>
              </a:rPr>
              <a:t>En </a:t>
            </a:r>
            <a:r>
              <a:rPr lang="es-ES" sz="2000" dirty="0">
                <a:latin typeface="Arial Unicode MS" pitchFamily="34" charset="-128"/>
              </a:rPr>
              <a:t>un estudio de cohortes la adición de bismuto y la administración </a:t>
            </a:r>
            <a:r>
              <a:rPr lang="es-ES" sz="2000" dirty="0" smtClean="0">
                <a:latin typeface="Arial Unicode MS" pitchFamily="34" charset="-128"/>
              </a:rPr>
              <a:t>durante </a:t>
            </a:r>
            <a:r>
              <a:rPr lang="es-ES" sz="2000" dirty="0">
                <a:latin typeface="Arial Unicode MS" pitchFamily="34" charset="-128"/>
              </a:rPr>
              <a:t>14 días alcanzaron tasas de erradicación cercanas al 90% tras el fracaso de cualquier tratamiento triple o cuádruple con </a:t>
            </a:r>
            <a:r>
              <a:rPr lang="es-ES" sz="2000" dirty="0" err="1" smtClean="0">
                <a:latin typeface="Arial Unicode MS" pitchFamily="34" charset="-128"/>
              </a:rPr>
              <a:t>claritromicina</a:t>
            </a:r>
            <a:r>
              <a:rPr lang="es-ES" sz="2000" dirty="0" smtClean="0">
                <a:latin typeface="Arial Unicode MS" pitchFamily="34" charset="-128"/>
              </a:rPr>
              <a:t>.</a:t>
            </a:r>
            <a:endParaRPr lang="es-ES" sz="2000" dirty="0">
              <a:latin typeface="Arial Unicode MS" pitchFamily="34" charset="-128"/>
            </a:endParaRPr>
          </a:p>
          <a:p>
            <a:pPr algn="just">
              <a:buClr>
                <a:schemeClr val="tx2">
                  <a:lumMod val="50000"/>
                </a:schemeClr>
              </a:buClr>
            </a:pPr>
            <a:r>
              <a:rPr lang="es-ES" sz="2000" dirty="0">
                <a:latin typeface="Arial Unicode MS" pitchFamily="34" charset="-128"/>
              </a:rPr>
              <a:t>Tras dos fracasos terapéuticos, se recomienda remitir a otro nivel asistencial para realizar cultivo y antibiograma y establecer un tratamiento guiado.</a:t>
            </a:r>
          </a:p>
        </p:txBody>
      </p:sp>
      <p:sp>
        <p:nvSpPr>
          <p:cNvPr id="5" name="Rectangle 2"/>
          <p:cNvSpPr>
            <a:spLocks noGrp="1" noChangeArrowheads="1"/>
          </p:cNvSpPr>
          <p:nvPr>
            <p:ph type="title"/>
          </p:nvPr>
        </p:nvSpPr>
        <p:spPr>
          <a:xfrm>
            <a:off x="2952" y="0"/>
            <a:ext cx="9144000" cy="1143000"/>
          </a:xfrm>
        </p:spPr>
        <p:txBody>
          <a:bodyPr/>
          <a:lstStyle/>
          <a:p>
            <a:r>
              <a:rPr lang="es-ES" dirty="0" smtClean="0"/>
              <a:t>Tratamientos </a:t>
            </a:r>
            <a:r>
              <a:rPr lang="es-ES" dirty="0" err="1" smtClean="0"/>
              <a:t>erradicadores</a:t>
            </a:r>
            <a:r>
              <a:rPr lang="es-ES" dirty="0" smtClean="0"/>
              <a:t> (IX)</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91756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922114"/>
          </a:xfrm>
        </p:spPr>
        <p:txBody>
          <a:bodyPr/>
          <a:lstStyle/>
          <a:p>
            <a:r>
              <a:rPr lang="es-ES" sz="4000" dirty="0" smtClean="0">
                <a:solidFill>
                  <a:schemeClr val="tx2"/>
                </a:solidFill>
                <a:latin typeface="Arial Black" pitchFamily="34" charset="0"/>
              </a:rPr>
              <a:t>Sumario</a:t>
            </a:r>
            <a:endParaRPr lang="es-ES" sz="4000" dirty="0">
              <a:solidFill>
                <a:schemeClr val="tx2"/>
              </a:solidFill>
              <a:latin typeface="Arial Black" pitchFamily="34" charset="0"/>
            </a:endParaRPr>
          </a:p>
        </p:txBody>
      </p:sp>
      <p:sp>
        <p:nvSpPr>
          <p:cNvPr id="18435" name="Rectangle 3"/>
          <p:cNvSpPr>
            <a:spLocks noGrp="1" noChangeArrowheads="1"/>
          </p:cNvSpPr>
          <p:nvPr>
            <p:ph idx="4294967295"/>
          </p:nvPr>
        </p:nvSpPr>
        <p:spPr bwMode="auto">
          <a:xfrm>
            <a:off x="683568" y="1124744"/>
            <a:ext cx="7772400" cy="4114800"/>
          </a:xfrm>
          <a:prstGeom prst="rect">
            <a:avLst/>
          </a:prstGeom>
          <a:solidFill>
            <a:schemeClr val="accent1">
              <a:lumMod val="60000"/>
              <a:lumOff val="40000"/>
            </a:schemeClr>
          </a:solidFill>
          <a:ln>
            <a:solidFill>
              <a:srgbClr val="518BE1"/>
            </a:solidFill>
            <a:miter lim="800000"/>
            <a:headEnd/>
            <a:tailEnd/>
          </a:ln>
        </p:spPr>
        <p:txBody>
          <a:bodyPr/>
          <a:lstStyle/>
          <a:p>
            <a:pPr>
              <a:buClr>
                <a:schemeClr val="bg1"/>
              </a:buClr>
            </a:pPr>
            <a:r>
              <a:rPr lang="es-ES" dirty="0">
                <a:solidFill>
                  <a:schemeClr val="bg1"/>
                </a:solidFill>
              </a:rPr>
              <a:t>INTRODUCCIÓN</a:t>
            </a:r>
          </a:p>
          <a:p>
            <a:pPr>
              <a:buClr>
                <a:schemeClr val="bg1"/>
              </a:buClr>
            </a:pPr>
            <a:r>
              <a:rPr lang="es-ES" dirty="0">
                <a:solidFill>
                  <a:schemeClr val="bg1"/>
                </a:solidFill>
              </a:rPr>
              <a:t>ASPECTOS QUE INFLUYEN EN LA EFECTIVIDAD DE LOS TRATAMIENTOS</a:t>
            </a:r>
          </a:p>
          <a:p>
            <a:pPr>
              <a:buClr>
                <a:schemeClr val="bg1"/>
              </a:buClr>
            </a:pPr>
            <a:r>
              <a:rPr lang="es-ES" dirty="0">
                <a:solidFill>
                  <a:schemeClr val="bg1"/>
                </a:solidFill>
              </a:rPr>
              <a:t>TRATAMIENTOS ERRADICADORES </a:t>
            </a:r>
          </a:p>
          <a:p>
            <a:pPr>
              <a:buClr>
                <a:schemeClr val="bg1"/>
              </a:buClr>
            </a:pPr>
            <a:r>
              <a:rPr lang="es-ES" dirty="0">
                <a:solidFill>
                  <a:schemeClr val="bg1"/>
                </a:solidFill>
              </a:rPr>
              <a:t>ERRADICACIÓN DE </a:t>
            </a:r>
            <a:r>
              <a:rPr lang="es-ES" i="1" dirty="0">
                <a:solidFill>
                  <a:schemeClr val="bg1"/>
                </a:solidFill>
              </a:rPr>
              <a:t>HELICOBACTER PYLORI </a:t>
            </a:r>
            <a:r>
              <a:rPr lang="es-ES" dirty="0">
                <a:solidFill>
                  <a:schemeClr val="bg1"/>
                </a:solidFill>
              </a:rPr>
              <a:t>EN NIÑOS </a:t>
            </a:r>
          </a:p>
          <a:p>
            <a:pPr>
              <a:buClr>
                <a:schemeClr val="bg1"/>
              </a:buClr>
            </a:pPr>
            <a:r>
              <a:rPr lang="es-ES" dirty="0">
                <a:solidFill>
                  <a:schemeClr val="bg1"/>
                </a:solidFill>
              </a:rPr>
              <a:t>CONCLUSIONES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268760"/>
            <a:ext cx="7992888" cy="4032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a:solidFill>
                  <a:schemeClr val="tx2"/>
                </a:solidFill>
                <a:latin typeface="Arial Black" pitchFamily="34" charset="0"/>
              </a:rPr>
              <a:t>Pacientes alérgicos a penicilinas</a:t>
            </a:r>
            <a:endParaRPr lang="es-ES" sz="200" dirty="0" smtClean="0">
              <a:latin typeface="Arial Unicode MS" pitchFamily="34" charset="-128"/>
            </a:endParaRPr>
          </a:p>
          <a:p>
            <a:pPr algn="just">
              <a:buClr>
                <a:schemeClr val="tx2">
                  <a:lumMod val="50000"/>
                </a:schemeClr>
              </a:buClr>
            </a:pPr>
            <a:r>
              <a:rPr lang="es-ES" sz="2000" dirty="0">
                <a:latin typeface="Arial Unicode MS" pitchFamily="34" charset="-128"/>
              </a:rPr>
              <a:t>En estas situaciones es preferible utilizar como primera línea la terapia cuádruple con bismuto </a:t>
            </a:r>
            <a:r>
              <a:rPr lang="es-ES" sz="2000" dirty="0" smtClean="0">
                <a:latin typeface="Arial Unicode MS" pitchFamily="34" charset="-128"/>
              </a:rPr>
              <a:t>(OBMT). </a:t>
            </a:r>
          </a:p>
          <a:p>
            <a:pPr algn="just">
              <a:buClr>
                <a:schemeClr val="tx2">
                  <a:lumMod val="50000"/>
                </a:schemeClr>
              </a:buClr>
            </a:pPr>
            <a:r>
              <a:rPr lang="es-ES" sz="2000" dirty="0" smtClean="0">
                <a:latin typeface="Arial Unicode MS" pitchFamily="34" charset="-128"/>
              </a:rPr>
              <a:t>La </a:t>
            </a:r>
            <a:r>
              <a:rPr lang="es-ES" sz="2000" dirty="0">
                <a:latin typeface="Arial Unicode MS" pitchFamily="34" charset="-128"/>
              </a:rPr>
              <a:t>triple terapia IBP, </a:t>
            </a:r>
            <a:r>
              <a:rPr lang="es-ES" sz="2000" dirty="0" err="1">
                <a:latin typeface="Arial Unicode MS" pitchFamily="34" charset="-128"/>
              </a:rPr>
              <a:t>claritromicina</a:t>
            </a:r>
            <a:r>
              <a:rPr lang="es-ES" sz="2000" dirty="0">
                <a:latin typeface="Arial Unicode MS" pitchFamily="34" charset="-128"/>
              </a:rPr>
              <a:t> y </a:t>
            </a:r>
            <a:r>
              <a:rPr lang="es-ES" sz="2000" dirty="0" err="1">
                <a:latin typeface="Arial Unicode MS" pitchFamily="34" charset="-128"/>
              </a:rPr>
              <a:t>metronidazol</a:t>
            </a:r>
            <a:r>
              <a:rPr lang="es-ES" sz="2000" dirty="0">
                <a:latin typeface="Arial Unicode MS" pitchFamily="34" charset="-128"/>
              </a:rPr>
              <a:t> debe restringirse a zonas </a:t>
            </a:r>
            <a:r>
              <a:rPr lang="es-ES" sz="2000" dirty="0" smtClean="0">
                <a:latin typeface="Arial Unicode MS" pitchFamily="34" charset="-128"/>
              </a:rPr>
              <a:t>con tasas </a:t>
            </a:r>
            <a:r>
              <a:rPr lang="es-ES" sz="2000" dirty="0">
                <a:latin typeface="Arial Unicode MS" pitchFamily="34" charset="-128"/>
              </a:rPr>
              <a:t>de erradicación </a:t>
            </a:r>
            <a:r>
              <a:rPr lang="es-ES" sz="2000" dirty="0" smtClean="0">
                <a:latin typeface="Arial Unicode MS" pitchFamily="34" charset="-128"/>
              </a:rPr>
              <a:t>&gt; </a:t>
            </a:r>
            <a:r>
              <a:rPr lang="es-ES" sz="2000" dirty="0">
                <a:latin typeface="Arial Unicode MS" pitchFamily="34" charset="-128"/>
              </a:rPr>
              <a:t>85</a:t>
            </a:r>
            <a:r>
              <a:rPr lang="es-ES" sz="2000" dirty="0" smtClean="0">
                <a:latin typeface="Arial Unicode MS" pitchFamily="34" charset="-128"/>
              </a:rPr>
              <a:t>%.</a:t>
            </a:r>
          </a:p>
          <a:p>
            <a:pPr algn="just">
              <a:buClr>
                <a:schemeClr val="tx2">
                  <a:lumMod val="50000"/>
                </a:schemeClr>
              </a:buClr>
            </a:pPr>
            <a:r>
              <a:rPr lang="es-ES" sz="2000" dirty="0" smtClean="0">
                <a:latin typeface="Arial Unicode MS" pitchFamily="34" charset="-128"/>
              </a:rPr>
              <a:t>Tras </a:t>
            </a:r>
            <a:r>
              <a:rPr lang="es-ES" sz="2000" dirty="0">
                <a:latin typeface="Arial Unicode MS" pitchFamily="34" charset="-128"/>
              </a:rPr>
              <a:t>el fracaso de un tratamiento cuádruple con bismuto, se propone la terapia triple de </a:t>
            </a:r>
            <a:r>
              <a:rPr lang="es-ES" sz="2000" dirty="0" err="1">
                <a:latin typeface="Arial Unicode MS" pitchFamily="34" charset="-128"/>
              </a:rPr>
              <a:t>levofloxacino</a:t>
            </a:r>
            <a:r>
              <a:rPr lang="es-ES" sz="2000" dirty="0">
                <a:latin typeface="Arial Unicode MS" pitchFamily="34" charset="-128"/>
              </a:rPr>
              <a:t> con </a:t>
            </a:r>
            <a:r>
              <a:rPr lang="es-ES" sz="2000" dirty="0" err="1" smtClean="0">
                <a:latin typeface="Arial Unicode MS" pitchFamily="34" charset="-128"/>
              </a:rPr>
              <a:t>claritromicina</a:t>
            </a:r>
            <a:r>
              <a:rPr lang="es-ES" sz="2000" dirty="0" smtClean="0">
                <a:latin typeface="Arial Unicode MS" pitchFamily="34" charset="-128"/>
              </a:rPr>
              <a:t>.</a:t>
            </a:r>
            <a:endParaRPr lang="es-ES" sz="2000" dirty="0">
              <a:latin typeface="Arial Unicode MS" pitchFamily="34" charset="-128"/>
            </a:endParaRPr>
          </a:p>
        </p:txBody>
      </p:sp>
      <p:sp>
        <p:nvSpPr>
          <p:cNvPr id="5" name="Rectangle 2"/>
          <p:cNvSpPr>
            <a:spLocks noGrp="1" noChangeArrowheads="1"/>
          </p:cNvSpPr>
          <p:nvPr>
            <p:ph type="title"/>
          </p:nvPr>
        </p:nvSpPr>
        <p:spPr>
          <a:xfrm>
            <a:off x="11336" y="0"/>
            <a:ext cx="9144000" cy="1143000"/>
          </a:xfrm>
        </p:spPr>
        <p:txBody>
          <a:bodyPr/>
          <a:lstStyle/>
          <a:p>
            <a:r>
              <a:rPr lang="es-ES" dirty="0" smtClean="0"/>
              <a:t>Tratamientos </a:t>
            </a:r>
            <a:r>
              <a:rPr lang="es-ES" dirty="0" err="1" smtClean="0"/>
              <a:t>erradicadores</a:t>
            </a:r>
            <a:r>
              <a:rPr lang="es-ES" dirty="0" smtClean="0"/>
              <a:t> (X)</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185891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323528" y="293887"/>
            <a:ext cx="7730451" cy="6564609"/>
            <a:chOff x="323528" y="293887"/>
            <a:chExt cx="7730451" cy="6564609"/>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93887"/>
              <a:ext cx="7730451"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6342559"/>
              <a:ext cx="4941530" cy="515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9074" y="6342559"/>
              <a:ext cx="2347322" cy="515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431997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836712"/>
            <a:ext cx="6686550"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484287"/>
            <a:ext cx="3067050" cy="35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3816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32048"/>
            <a:ext cx="9144000" cy="1143000"/>
          </a:xfrm>
        </p:spPr>
        <p:txBody>
          <a:bodyPr/>
          <a:lstStyle/>
          <a:p>
            <a:r>
              <a:rPr lang="es-ES" sz="3200" dirty="0" smtClean="0"/>
              <a:t>Erradicación de </a:t>
            </a:r>
            <a:r>
              <a:rPr lang="es-ES" sz="3200" dirty="0" err="1" smtClean="0"/>
              <a:t>H.pylori</a:t>
            </a:r>
            <a:r>
              <a:rPr lang="es-ES" sz="3200" dirty="0" smtClean="0"/>
              <a:t> en niños (I)</a:t>
            </a:r>
            <a:endParaRPr lang="es-ES" sz="3200" dirty="0">
              <a:solidFill>
                <a:schemeClr val="tx2"/>
              </a:solidFill>
            </a:endParaRPr>
          </a:p>
        </p:txBody>
      </p:sp>
      <p:sp>
        <p:nvSpPr>
          <p:cNvPr id="19459" name="Rectangle 3"/>
          <p:cNvSpPr>
            <a:spLocks noGrp="1" noChangeArrowheads="1"/>
          </p:cNvSpPr>
          <p:nvPr>
            <p:ph idx="4294967295"/>
          </p:nvPr>
        </p:nvSpPr>
        <p:spPr bwMode="auto">
          <a:xfrm>
            <a:off x="611560" y="1124744"/>
            <a:ext cx="7992888"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r>
              <a:rPr lang="es-ES" sz="2000" dirty="0" smtClean="0">
                <a:latin typeface="Arial Unicode MS" pitchFamily="34" charset="-128"/>
              </a:rPr>
              <a:t>La </a:t>
            </a:r>
            <a:r>
              <a:rPr lang="es-ES" sz="2000" dirty="0">
                <a:latin typeface="Arial Unicode MS" pitchFamily="34" charset="-128"/>
              </a:rPr>
              <a:t>clínica típica </a:t>
            </a:r>
            <a:r>
              <a:rPr lang="es-ES" sz="2000" dirty="0" smtClean="0">
                <a:latin typeface="Arial Unicode MS" pitchFamily="34" charset="-128"/>
              </a:rPr>
              <a:t>de la infección </a:t>
            </a:r>
            <a:r>
              <a:rPr lang="es-ES" sz="2000" dirty="0">
                <a:latin typeface="Arial Unicode MS" pitchFamily="34" charset="-128"/>
              </a:rPr>
              <a:t>por </a:t>
            </a:r>
            <a:r>
              <a:rPr lang="es-ES" sz="2000" i="1" dirty="0" err="1">
                <a:latin typeface="Arial Unicode MS" pitchFamily="34" charset="-128"/>
              </a:rPr>
              <a:t>H.pylori</a:t>
            </a:r>
            <a:r>
              <a:rPr lang="es-ES" sz="2000" dirty="0">
                <a:latin typeface="Arial Unicode MS" pitchFamily="34" charset="-128"/>
              </a:rPr>
              <a:t> en niños </a:t>
            </a:r>
            <a:r>
              <a:rPr lang="es-ES" sz="2000" dirty="0" smtClean="0">
                <a:latin typeface="Arial Unicode MS" pitchFamily="34" charset="-128"/>
              </a:rPr>
              <a:t>es </a:t>
            </a:r>
            <a:r>
              <a:rPr lang="es-ES" sz="2000" dirty="0">
                <a:latin typeface="Arial Unicode MS" pitchFamily="34" charset="-128"/>
              </a:rPr>
              <a:t>inespecífica, exceptuando los raros casos de úlcera </a:t>
            </a:r>
            <a:r>
              <a:rPr lang="es-ES" sz="2000" dirty="0" smtClean="0">
                <a:latin typeface="Arial Unicode MS" pitchFamily="34" charset="-128"/>
              </a:rPr>
              <a:t>gástrica.</a:t>
            </a:r>
          </a:p>
          <a:p>
            <a:pPr algn="just">
              <a:buClr>
                <a:schemeClr val="tx2">
                  <a:lumMod val="50000"/>
                </a:schemeClr>
              </a:buClr>
            </a:pPr>
            <a:r>
              <a:rPr lang="es-ES" sz="2000" dirty="0" smtClean="0">
                <a:latin typeface="Arial Unicode MS" pitchFamily="34" charset="-128"/>
              </a:rPr>
              <a:t>La </a:t>
            </a:r>
            <a:r>
              <a:rPr lang="es-ES" sz="2000" dirty="0">
                <a:latin typeface="Arial Unicode MS" pitchFamily="34" charset="-128"/>
              </a:rPr>
              <a:t>erradicación de </a:t>
            </a:r>
            <a:r>
              <a:rPr lang="es-ES" sz="2000" i="1" dirty="0" err="1">
                <a:latin typeface="Arial Unicode MS" pitchFamily="34" charset="-128"/>
              </a:rPr>
              <a:t>H.pylori</a:t>
            </a:r>
            <a:r>
              <a:rPr lang="es-ES" sz="2000" dirty="0">
                <a:latin typeface="Arial Unicode MS" pitchFamily="34" charset="-128"/>
              </a:rPr>
              <a:t> se recomienda en presencia de úlcera péptica o anemia ferropénica inexplicada que no responde al </a:t>
            </a:r>
            <a:r>
              <a:rPr lang="es-ES" sz="2000" dirty="0" smtClean="0">
                <a:latin typeface="Arial Unicode MS" pitchFamily="34" charset="-128"/>
              </a:rPr>
              <a:t>tratamiento.</a:t>
            </a:r>
          </a:p>
          <a:p>
            <a:pPr algn="just">
              <a:buClr>
                <a:schemeClr val="tx2">
                  <a:lumMod val="50000"/>
                </a:schemeClr>
              </a:buClr>
            </a:pPr>
            <a:r>
              <a:rPr lang="es-ES" sz="2000" dirty="0" smtClean="0">
                <a:latin typeface="Arial Unicode MS" pitchFamily="34" charset="-128"/>
              </a:rPr>
              <a:t>También </a:t>
            </a:r>
            <a:r>
              <a:rPr lang="es-ES" sz="2000" dirty="0">
                <a:latin typeface="Arial Unicode MS" pitchFamily="34" charset="-128"/>
              </a:rPr>
              <a:t>se puede considerar en niños con síntomas dispépticos cuando la infección por </a:t>
            </a:r>
            <a:r>
              <a:rPr lang="es-ES" sz="2000" i="1" dirty="0" err="1">
                <a:latin typeface="Arial Unicode MS" pitchFamily="34" charset="-128"/>
              </a:rPr>
              <a:t>H.pylori</a:t>
            </a:r>
            <a:r>
              <a:rPr lang="es-ES" sz="2000" dirty="0">
                <a:latin typeface="Arial Unicode MS" pitchFamily="34" charset="-128"/>
              </a:rPr>
              <a:t> se detecta a partir de una biopsia y en niños infectados con algún familiar de primer grado con cáncer </a:t>
            </a:r>
            <a:r>
              <a:rPr lang="es-ES" sz="2000" dirty="0" smtClean="0">
                <a:latin typeface="Arial Unicode MS" pitchFamily="34" charset="-128"/>
              </a:rPr>
              <a:t>gástrico.  </a:t>
            </a:r>
            <a:endParaRPr lang="es-ES" sz="2000" dirty="0">
              <a:latin typeface="Arial Unicode MS" pitchFamily="34" charset="-128"/>
            </a:endParaRPr>
          </a:p>
          <a:p>
            <a:pPr algn="just">
              <a:buClr>
                <a:schemeClr val="tx2">
                  <a:lumMod val="50000"/>
                </a:schemeClr>
              </a:buClr>
            </a:pPr>
            <a:r>
              <a:rPr lang="es-ES" sz="2000" dirty="0">
                <a:latin typeface="Arial Unicode MS" pitchFamily="34" charset="-128"/>
              </a:rPr>
              <a:t>En la población pediátrica de nuestro </a:t>
            </a:r>
            <a:r>
              <a:rPr lang="es-ES" sz="2000" dirty="0" smtClean="0">
                <a:latin typeface="Arial Unicode MS" pitchFamily="34" charset="-128"/>
              </a:rPr>
              <a:t>entorno, </a:t>
            </a:r>
            <a:r>
              <a:rPr lang="es-ES" sz="2000" dirty="0">
                <a:latin typeface="Arial Unicode MS" pitchFamily="34" charset="-128"/>
              </a:rPr>
              <a:t>en 2016 se describieron tasas de resistencia a </a:t>
            </a:r>
            <a:r>
              <a:rPr lang="es-ES" sz="2000" dirty="0" err="1">
                <a:latin typeface="Arial Unicode MS" pitchFamily="34" charset="-128"/>
              </a:rPr>
              <a:t>claritromicina</a:t>
            </a:r>
            <a:r>
              <a:rPr lang="es-ES" sz="2000" dirty="0">
                <a:latin typeface="Arial Unicode MS" pitchFamily="34" charset="-128"/>
              </a:rPr>
              <a:t> del 35% y del 21% a </a:t>
            </a:r>
            <a:r>
              <a:rPr lang="es-ES" sz="2000" dirty="0" err="1">
                <a:latin typeface="Arial Unicode MS" pitchFamily="34" charset="-128"/>
              </a:rPr>
              <a:t>metronidazol</a:t>
            </a:r>
            <a:r>
              <a:rPr lang="es-ES" sz="2000" dirty="0">
                <a:latin typeface="Arial Unicode MS" pitchFamily="34" charset="-128"/>
              </a:rPr>
              <a:t>. No se observaron resistencias a amoxicilina, </a:t>
            </a:r>
            <a:r>
              <a:rPr lang="es-ES" sz="2000" dirty="0" err="1">
                <a:latin typeface="Arial Unicode MS" pitchFamily="34" charset="-128"/>
              </a:rPr>
              <a:t>levofloxacino</a:t>
            </a:r>
            <a:r>
              <a:rPr lang="es-ES" sz="2000" dirty="0">
                <a:latin typeface="Arial Unicode MS" pitchFamily="34" charset="-128"/>
              </a:rPr>
              <a:t>, ni </a:t>
            </a:r>
            <a:r>
              <a:rPr lang="es-ES" sz="2000" dirty="0" err="1" smtClean="0">
                <a:latin typeface="Arial Unicode MS" pitchFamily="34" charset="-128"/>
              </a:rPr>
              <a:t>doxiciclina</a:t>
            </a:r>
            <a:r>
              <a:rPr lang="es-ES" sz="2000" dirty="0" smtClean="0">
                <a:latin typeface="Arial Unicode MS" pitchFamily="34" charset="-128"/>
              </a:rPr>
              <a:t>.</a:t>
            </a:r>
            <a:endParaRPr lang="es-ES" sz="2000" dirty="0">
              <a:latin typeface="Arial Unicode MS" pitchFamily="34" charset="-128"/>
            </a:endParaRPr>
          </a:p>
        </p:txBody>
      </p:sp>
    </p:spTree>
    <p:extLst>
      <p:ext uri="{BB962C8B-B14F-4D97-AF65-F5344CB8AC3E}">
        <p14:creationId xmlns:p14="http://schemas.microsoft.com/office/powerpoint/2010/main" val="293434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124744"/>
            <a:ext cx="7992888"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r>
              <a:rPr lang="es-ES" sz="2000" dirty="0">
                <a:latin typeface="Arial Unicode MS" pitchFamily="34" charset="-128"/>
              </a:rPr>
              <a:t>No hay mucha información sobre </a:t>
            </a:r>
            <a:r>
              <a:rPr lang="es-ES" sz="2000" dirty="0" smtClean="0">
                <a:latin typeface="Arial Unicode MS" pitchFamily="34" charset="-128"/>
              </a:rPr>
              <a:t>los </a:t>
            </a:r>
            <a:r>
              <a:rPr lang="es-ES" sz="2000" dirty="0">
                <a:latin typeface="Arial Unicode MS" pitchFamily="34" charset="-128"/>
              </a:rPr>
              <a:t>tratamientos </a:t>
            </a:r>
            <a:r>
              <a:rPr lang="es-ES" sz="2000" dirty="0" err="1" smtClean="0">
                <a:latin typeface="Arial Unicode MS" pitchFamily="34" charset="-128"/>
              </a:rPr>
              <a:t>erradicadores</a:t>
            </a:r>
            <a:r>
              <a:rPr lang="es-ES" sz="2000" dirty="0" smtClean="0">
                <a:latin typeface="Arial Unicode MS" pitchFamily="34" charset="-128"/>
              </a:rPr>
              <a:t> en </a:t>
            </a:r>
            <a:r>
              <a:rPr lang="es-ES" sz="2000" dirty="0">
                <a:latin typeface="Arial Unicode MS" pitchFamily="34" charset="-128"/>
              </a:rPr>
              <a:t>pediatría, </a:t>
            </a:r>
            <a:r>
              <a:rPr lang="es-ES" sz="2000" dirty="0" smtClean="0">
                <a:latin typeface="Arial Unicode MS" pitchFamily="34" charset="-128"/>
              </a:rPr>
              <a:t>se </a:t>
            </a:r>
            <a:r>
              <a:rPr lang="es-ES" sz="2000" dirty="0">
                <a:latin typeface="Arial Unicode MS" pitchFamily="34" charset="-128"/>
              </a:rPr>
              <a:t>utilizan adecuando las dosis y con ciertas restricciones, como la de evitar las tetraciclinas en los niños menores de 8 </a:t>
            </a:r>
            <a:r>
              <a:rPr lang="es-ES" sz="2000" dirty="0" smtClean="0">
                <a:latin typeface="Arial Unicode MS" pitchFamily="34" charset="-128"/>
              </a:rPr>
              <a:t>años.</a:t>
            </a:r>
          </a:p>
          <a:p>
            <a:pPr algn="just">
              <a:buClr>
                <a:schemeClr val="tx2">
                  <a:lumMod val="50000"/>
                </a:schemeClr>
              </a:buClr>
            </a:pPr>
            <a:r>
              <a:rPr lang="es-ES" sz="2000" dirty="0" smtClean="0">
                <a:latin typeface="Arial Unicode MS" pitchFamily="34" charset="-128"/>
              </a:rPr>
              <a:t>En </a:t>
            </a:r>
            <a:r>
              <a:rPr lang="es-ES" sz="2000" dirty="0">
                <a:latin typeface="Arial Unicode MS" pitchFamily="34" charset="-128"/>
              </a:rPr>
              <a:t>poblaciones con tasas de resistencia a </a:t>
            </a:r>
            <a:r>
              <a:rPr lang="es-ES" sz="2000" dirty="0" err="1">
                <a:latin typeface="Arial Unicode MS" pitchFamily="34" charset="-128"/>
              </a:rPr>
              <a:t>claritromicina</a:t>
            </a:r>
            <a:r>
              <a:rPr lang="es-ES" sz="2000" dirty="0">
                <a:latin typeface="Arial Unicode MS" pitchFamily="34" charset="-128"/>
              </a:rPr>
              <a:t> &gt;20%, como la nuestra, se recomienda el tratamiento guiado por antibiograma </a:t>
            </a:r>
            <a:r>
              <a:rPr lang="es-ES" sz="2000" dirty="0" smtClean="0">
                <a:latin typeface="Arial Unicode MS" pitchFamily="34" charset="-128"/>
              </a:rPr>
              <a:t>durante 10-14 días.</a:t>
            </a:r>
          </a:p>
          <a:p>
            <a:pPr algn="just">
              <a:buClr>
                <a:schemeClr val="tx2">
                  <a:lumMod val="50000"/>
                </a:schemeClr>
              </a:buClr>
            </a:pPr>
            <a:r>
              <a:rPr lang="es-ES" sz="2000" dirty="0" smtClean="0">
                <a:latin typeface="Arial Unicode MS" pitchFamily="34" charset="-128"/>
              </a:rPr>
              <a:t>Si </a:t>
            </a:r>
            <a:r>
              <a:rPr lang="es-ES" sz="2000" dirty="0">
                <a:latin typeface="Arial Unicode MS" pitchFamily="34" charset="-128"/>
              </a:rPr>
              <a:t>no hay resistencia a </a:t>
            </a:r>
            <a:r>
              <a:rPr lang="es-ES" sz="2000" dirty="0" err="1">
                <a:latin typeface="Arial Unicode MS" pitchFamily="34" charset="-128"/>
              </a:rPr>
              <a:t>claritromicina</a:t>
            </a:r>
            <a:r>
              <a:rPr lang="es-ES" sz="2000" dirty="0">
                <a:latin typeface="Arial Unicode MS" pitchFamily="34" charset="-128"/>
              </a:rPr>
              <a:t>, se puede utilizar la </a:t>
            </a:r>
            <a:r>
              <a:rPr lang="es-ES" sz="2000" dirty="0" smtClean="0">
                <a:latin typeface="Arial Unicode MS" pitchFamily="34" charset="-128"/>
              </a:rPr>
              <a:t>OCA.</a:t>
            </a:r>
          </a:p>
          <a:p>
            <a:pPr algn="just">
              <a:buClr>
                <a:schemeClr val="tx2">
                  <a:lumMod val="50000"/>
                </a:schemeClr>
              </a:buClr>
            </a:pPr>
            <a:r>
              <a:rPr lang="es-ES" sz="2000" dirty="0" smtClean="0">
                <a:latin typeface="Arial Unicode MS" pitchFamily="34" charset="-128"/>
              </a:rPr>
              <a:t>En caso </a:t>
            </a:r>
            <a:r>
              <a:rPr lang="es-ES" sz="2000" dirty="0">
                <a:latin typeface="Arial Unicode MS" pitchFamily="34" charset="-128"/>
              </a:rPr>
              <a:t>de resistencia a </a:t>
            </a:r>
            <a:r>
              <a:rPr lang="es-ES" sz="2000" dirty="0" err="1">
                <a:latin typeface="Arial Unicode MS" pitchFamily="34" charset="-128"/>
              </a:rPr>
              <a:t>claritromicina</a:t>
            </a:r>
            <a:r>
              <a:rPr lang="es-ES" sz="2000" dirty="0">
                <a:latin typeface="Arial Unicode MS" pitchFamily="34" charset="-128"/>
              </a:rPr>
              <a:t>, se </a:t>
            </a:r>
            <a:r>
              <a:rPr lang="es-ES" sz="2000" dirty="0" smtClean="0">
                <a:latin typeface="Arial Unicode MS" pitchFamily="34" charset="-128"/>
              </a:rPr>
              <a:t>propone:</a:t>
            </a:r>
          </a:p>
          <a:p>
            <a:pPr marL="400050" lvl="1" indent="0" algn="just">
              <a:buClr>
                <a:schemeClr val="tx2">
                  <a:lumMod val="50000"/>
                </a:schemeClr>
              </a:buClr>
              <a:buNone/>
            </a:pPr>
            <a:r>
              <a:rPr lang="es-ES" sz="1600" dirty="0" smtClean="0">
                <a:latin typeface="Arial Unicode MS" pitchFamily="34" charset="-128"/>
              </a:rPr>
              <a:t></a:t>
            </a:r>
            <a:r>
              <a:rPr lang="es-ES" sz="1800" dirty="0" err="1" smtClean="0">
                <a:latin typeface="Arial Unicode MS" pitchFamily="34" charset="-128"/>
              </a:rPr>
              <a:t>IBP+amoxicilina+metronidazol</a:t>
            </a:r>
            <a:r>
              <a:rPr lang="es-ES" sz="1800" dirty="0" smtClean="0">
                <a:latin typeface="Arial Unicode MS" pitchFamily="34" charset="-128"/>
              </a:rPr>
              <a:t> </a:t>
            </a:r>
            <a:r>
              <a:rPr lang="es-ES" sz="1800" dirty="0">
                <a:latin typeface="Arial Unicode MS" pitchFamily="34" charset="-128"/>
              </a:rPr>
              <a:t>durante 10-14 días</a:t>
            </a:r>
          </a:p>
          <a:p>
            <a:pPr marL="400050" lvl="1" indent="0" algn="just">
              <a:buClr>
                <a:schemeClr val="tx2">
                  <a:lumMod val="50000"/>
                </a:schemeClr>
              </a:buClr>
              <a:buNone/>
            </a:pPr>
            <a:r>
              <a:rPr lang="es-ES" sz="1800" dirty="0" smtClean="0">
                <a:latin typeface="Arial Unicode MS" pitchFamily="34" charset="-128"/>
              </a:rPr>
              <a:t>Sales </a:t>
            </a:r>
            <a:r>
              <a:rPr lang="es-ES" sz="1800" dirty="0">
                <a:latin typeface="Arial Unicode MS" pitchFamily="34" charset="-128"/>
              </a:rPr>
              <a:t>de </a:t>
            </a:r>
            <a:r>
              <a:rPr lang="es-ES" sz="1800" dirty="0" err="1">
                <a:latin typeface="Arial Unicode MS" pitchFamily="34" charset="-128"/>
              </a:rPr>
              <a:t>bismuto+amoxicilina+metronidazol</a:t>
            </a:r>
            <a:r>
              <a:rPr lang="es-ES" sz="1800" dirty="0">
                <a:latin typeface="Arial Unicode MS" pitchFamily="34" charset="-128"/>
              </a:rPr>
              <a:t> durante 10-14 días</a:t>
            </a:r>
          </a:p>
          <a:p>
            <a:pPr marL="0" indent="0" algn="just">
              <a:buClr>
                <a:schemeClr val="tx2">
                  <a:lumMod val="50000"/>
                </a:schemeClr>
              </a:buClr>
              <a:buNone/>
            </a:pPr>
            <a:endParaRPr lang="es-ES" sz="2000" dirty="0" smtClean="0">
              <a:latin typeface="Arial Unicode MS" pitchFamily="34" charset="-128"/>
            </a:endParaRPr>
          </a:p>
        </p:txBody>
      </p:sp>
      <p:sp>
        <p:nvSpPr>
          <p:cNvPr id="5" name="Rectangle 2"/>
          <p:cNvSpPr>
            <a:spLocks noGrp="1" noChangeArrowheads="1"/>
          </p:cNvSpPr>
          <p:nvPr>
            <p:ph type="title"/>
          </p:nvPr>
        </p:nvSpPr>
        <p:spPr>
          <a:xfrm>
            <a:off x="0" y="0"/>
            <a:ext cx="9144000" cy="1143000"/>
          </a:xfrm>
        </p:spPr>
        <p:txBody>
          <a:bodyPr/>
          <a:lstStyle/>
          <a:p>
            <a:r>
              <a:rPr lang="es-ES" sz="3200" dirty="0" smtClean="0"/>
              <a:t>Erradicación de </a:t>
            </a:r>
            <a:r>
              <a:rPr lang="es-ES" sz="3200" dirty="0" err="1" smtClean="0"/>
              <a:t>H.pylori</a:t>
            </a:r>
            <a:r>
              <a:rPr lang="es-ES" sz="3200" dirty="0" smtClean="0"/>
              <a:t> en niños (II)</a:t>
            </a:r>
            <a:endParaRPr lang="es-ES" sz="3200" dirty="0">
              <a:solidFill>
                <a:schemeClr val="tx2"/>
              </a:solidFill>
            </a:endParaRPr>
          </a:p>
        </p:txBody>
      </p:sp>
    </p:spTree>
    <p:extLst>
      <p:ext uri="{BB962C8B-B14F-4D97-AF65-F5344CB8AC3E}">
        <p14:creationId xmlns:p14="http://schemas.microsoft.com/office/powerpoint/2010/main" val="401048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611560" y="1124744"/>
            <a:ext cx="7992888"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r>
              <a:rPr lang="es-ES" sz="2000" dirty="0">
                <a:latin typeface="Arial Unicode MS" pitchFamily="34" charset="-128"/>
              </a:rPr>
              <a:t>La </a:t>
            </a:r>
            <a:r>
              <a:rPr lang="es-ES" sz="2000" dirty="0" smtClean="0">
                <a:latin typeface="Arial Unicode MS" pitchFamily="34" charset="-128"/>
              </a:rPr>
              <a:t>pauta </a:t>
            </a:r>
            <a:r>
              <a:rPr lang="es-ES" sz="2000" dirty="0">
                <a:latin typeface="Arial Unicode MS" pitchFamily="34" charset="-128"/>
              </a:rPr>
              <a:t>cuádruple </a:t>
            </a:r>
            <a:r>
              <a:rPr lang="es-ES" sz="2000" dirty="0" smtClean="0">
                <a:latin typeface="Arial Unicode MS" pitchFamily="34" charset="-128"/>
              </a:rPr>
              <a:t>OCAM (IBP</a:t>
            </a:r>
            <a:r>
              <a:rPr lang="es-ES" sz="2000" dirty="0">
                <a:latin typeface="Arial Unicode MS" pitchFamily="34" charset="-128"/>
              </a:rPr>
              <a:t>, </a:t>
            </a:r>
            <a:r>
              <a:rPr lang="es-ES" sz="2000" dirty="0" err="1">
                <a:latin typeface="Arial Unicode MS" pitchFamily="34" charset="-128"/>
              </a:rPr>
              <a:t>claritromicina</a:t>
            </a:r>
            <a:r>
              <a:rPr lang="es-ES" sz="2000" dirty="0">
                <a:latin typeface="Arial Unicode MS" pitchFamily="34" charset="-128"/>
              </a:rPr>
              <a:t>, </a:t>
            </a:r>
            <a:r>
              <a:rPr lang="es-ES" sz="2000" dirty="0" smtClean="0">
                <a:latin typeface="Arial Unicode MS" pitchFamily="34" charset="-128"/>
              </a:rPr>
              <a:t>amoxicilina y  </a:t>
            </a:r>
            <a:r>
              <a:rPr lang="es-ES" sz="2000" dirty="0" err="1" smtClean="0">
                <a:latin typeface="Arial Unicode MS" pitchFamily="34" charset="-128"/>
              </a:rPr>
              <a:t>metronidazol</a:t>
            </a:r>
            <a:r>
              <a:rPr lang="es-ES" sz="2000" dirty="0" smtClean="0">
                <a:latin typeface="Arial Unicode MS" pitchFamily="34" charset="-128"/>
              </a:rPr>
              <a:t>) durante </a:t>
            </a:r>
            <a:r>
              <a:rPr lang="es-ES" sz="2000" dirty="0">
                <a:latin typeface="Arial Unicode MS" pitchFamily="34" charset="-128"/>
              </a:rPr>
              <a:t>14 días no está validada en pediatría por el </a:t>
            </a:r>
            <a:r>
              <a:rPr lang="es-ES" sz="2000" dirty="0" smtClean="0">
                <a:latin typeface="Arial Unicode MS" pitchFamily="34" charset="-128"/>
              </a:rPr>
              <a:t>momento.</a:t>
            </a:r>
            <a:endParaRPr lang="es-ES" sz="2000" dirty="0">
              <a:latin typeface="Arial Unicode MS" pitchFamily="34" charset="-128"/>
            </a:endParaRPr>
          </a:p>
          <a:p>
            <a:pPr algn="just">
              <a:buClr>
                <a:schemeClr val="tx2">
                  <a:lumMod val="50000"/>
                </a:schemeClr>
              </a:buClr>
            </a:pPr>
            <a:r>
              <a:rPr lang="es-ES" sz="2000" dirty="0">
                <a:latin typeface="Arial Unicode MS" pitchFamily="34" charset="-128"/>
              </a:rPr>
              <a:t>En los casos de fracaso terapéutico, las alternativas </a:t>
            </a:r>
            <a:r>
              <a:rPr lang="es-ES" sz="2000" dirty="0" smtClean="0">
                <a:latin typeface="Arial Unicode MS" pitchFamily="34" charset="-128"/>
              </a:rPr>
              <a:t>son:</a:t>
            </a:r>
          </a:p>
          <a:p>
            <a:pPr lvl="1" algn="just">
              <a:buClr>
                <a:schemeClr val="tx2">
                  <a:lumMod val="50000"/>
                </a:schemeClr>
              </a:buClr>
              <a:buFontTx/>
              <a:buChar char="-"/>
            </a:pPr>
            <a:r>
              <a:rPr lang="es-ES" sz="1800" dirty="0" smtClean="0">
                <a:latin typeface="Arial Unicode MS" pitchFamily="34" charset="-128"/>
              </a:rPr>
              <a:t>modificar </a:t>
            </a:r>
            <a:r>
              <a:rPr lang="es-ES" sz="1800" dirty="0">
                <a:latin typeface="Arial Unicode MS" pitchFamily="34" charset="-128"/>
              </a:rPr>
              <a:t>los </a:t>
            </a:r>
            <a:r>
              <a:rPr lang="es-ES" sz="1800" dirty="0" smtClean="0">
                <a:latin typeface="Arial Unicode MS" pitchFamily="34" charset="-128"/>
              </a:rPr>
              <a:t>antibióticos</a:t>
            </a:r>
          </a:p>
          <a:p>
            <a:pPr lvl="1" algn="just">
              <a:buClr>
                <a:schemeClr val="tx2">
                  <a:lumMod val="50000"/>
                </a:schemeClr>
              </a:buClr>
              <a:buFontTx/>
              <a:buChar char="-"/>
            </a:pPr>
            <a:r>
              <a:rPr lang="es-ES" sz="1800" dirty="0" smtClean="0">
                <a:latin typeface="Arial Unicode MS" pitchFamily="34" charset="-128"/>
              </a:rPr>
              <a:t>realizar </a:t>
            </a:r>
            <a:r>
              <a:rPr lang="es-ES" sz="1800" dirty="0">
                <a:latin typeface="Arial Unicode MS" pitchFamily="34" charset="-128"/>
              </a:rPr>
              <a:t>antibiograma si no se ha hecho </a:t>
            </a:r>
            <a:r>
              <a:rPr lang="es-ES" sz="1800" dirty="0" smtClean="0">
                <a:latin typeface="Arial Unicode MS" pitchFamily="34" charset="-128"/>
              </a:rPr>
              <a:t>previamente</a:t>
            </a:r>
          </a:p>
          <a:p>
            <a:pPr lvl="1" algn="just">
              <a:buClr>
                <a:schemeClr val="tx2">
                  <a:lumMod val="50000"/>
                </a:schemeClr>
              </a:buClr>
              <a:buFontTx/>
              <a:buChar char="-"/>
            </a:pPr>
            <a:r>
              <a:rPr lang="es-ES" sz="1800" dirty="0" smtClean="0">
                <a:latin typeface="Arial Unicode MS" pitchFamily="34" charset="-128"/>
              </a:rPr>
              <a:t>intensificar </a:t>
            </a:r>
            <a:r>
              <a:rPr lang="es-ES" sz="1800" dirty="0">
                <a:latin typeface="Arial Unicode MS" pitchFamily="34" charset="-128"/>
              </a:rPr>
              <a:t>las dosis o </a:t>
            </a:r>
            <a:endParaRPr lang="es-ES" sz="1800" dirty="0" smtClean="0">
              <a:latin typeface="Arial Unicode MS" pitchFamily="34" charset="-128"/>
            </a:endParaRPr>
          </a:p>
          <a:p>
            <a:pPr lvl="1" algn="just">
              <a:buClr>
                <a:schemeClr val="tx2">
                  <a:lumMod val="50000"/>
                </a:schemeClr>
              </a:buClr>
              <a:buFontTx/>
              <a:buChar char="-"/>
            </a:pPr>
            <a:r>
              <a:rPr lang="es-ES" sz="1800" dirty="0" smtClean="0">
                <a:latin typeface="Arial Unicode MS" pitchFamily="34" charset="-128"/>
              </a:rPr>
              <a:t>usar </a:t>
            </a:r>
            <a:r>
              <a:rPr lang="es-ES" sz="1800" dirty="0">
                <a:latin typeface="Arial Unicode MS" pitchFamily="34" charset="-128"/>
              </a:rPr>
              <a:t>bismuto si </a:t>
            </a:r>
            <a:r>
              <a:rPr lang="es-ES" sz="1800" dirty="0" smtClean="0">
                <a:latin typeface="Arial Unicode MS" pitchFamily="34" charset="-128"/>
              </a:rPr>
              <a:t>no </a:t>
            </a:r>
            <a:r>
              <a:rPr lang="es-ES" sz="1800" dirty="0">
                <a:latin typeface="Arial Unicode MS" pitchFamily="34" charset="-128"/>
              </a:rPr>
              <a:t>se ha usado </a:t>
            </a:r>
            <a:r>
              <a:rPr lang="es-ES" sz="1800" dirty="0" smtClean="0">
                <a:latin typeface="Arial Unicode MS" pitchFamily="34" charset="-128"/>
              </a:rPr>
              <a:t>previamente</a:t>
            </a:r>
          </a:p>
          <a:p>
            <a:pPr marL="0" indent="0" algn="just">
              <a:buClr>
                <a:schemeClr val="tx2">
                  <a:lumMod val="50000"/>
                </a:schemeClr>
              </a:buClr>
              <a:buNone/>
            </a:pPr>
            <a:endParaRPr lang="es-ES" sz="2000" dirty="0">
              <a:latin typeface="Arial Unicode MS" pitchFamily="34" charset="-128"/>
            </a:endParaRPr>
          </a:p>
          <a:p>
            <a:pPr marL="0" indent="0" algn="just">
              <a:buClr>
                <a:schemeClr val="tx2">
                  <a:lumMod val="50000"/>
                </a:schemeClr>
              </a:buClr>
              <a:buNone/>
            </a:pPr>
            <a:endParaRPr lang="es-ES" sz="2000" dirty="0">
              <a:latin typeface="Arial Unicode MS" pitchFamily="34" charset="-128"/>
            </a:endParaRPr>
          </a:p>
        </p:txBody>
      </p:sp>
      <p:sp>
        <p:nvSpPr>
          <p:cNvPr id="5" name="Rectangle 2"/>
          <p:cNvSpPr>
            <a:spLocks noGrp="1" noChangeArrowheads="1"/>
          </p:cNvSpPr>
          <p:nvPr>
            <p:ph type="title"/>
          </p:nvPr>
        </p:nvSpPr>
        <p:spPr>
          <a:xfrm>
            <a:off x="0" y="19348"/>
            <a:ext cx="9144000" cy="1143000"/>
          </a:xfrm>
        </p:spPr>
        <p:txBody>
          <a:bodyPr/>
          <a:lstStyle/>
          <a:p>
            <a:r>
              <a:rPr lang="es-ES" sz="3200" dirty="0" smtClean="0"/>
              <a:t>Erradicación de </a:t>
            </a:r>
            <a:r>
              <a:rPr lang="es-ES" sz="3200" dirty="0" err="1" smtClean="0"/>
              <a:t>H.pylori</a:t>
            </a:r>
            <a:r>
              <a:rPr lang="es-ES" sz="3200" dirty="0" smtClean="0"/>
              <a:t> en niños (III)</a:t>
            </a:r>
            <a:endParaRPr lang="es-ES" sz="3200" dirty="0">
              <a:solidFill>
                <a:schemeClr val="tx2"/>
              </a:solidFill>
            </a:endParaRPr>
          </a:p>
        </p:txBody>
      </p:sp>
    </p:spTree>
    <p:extLst>
      <p:ext uri="{BB962C8B-B14F-4D97-AF65-F5344CB8AC3E}">
        <p14:creationId xmlns:p14="http://schemas.microsoft.com/office/powerpoint/2010/main" val="53182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7504" y="32048"/>
            <a:ext cx="8856984" cy="1143000"/>
          </a:xfrm>
        </p:spPr>
        <p:txBody>
          <a:bodyPr/>
          <a:lstStyle/>
          <a:p>
            <a:r>
              <a:rPr lang="es-ES" dirty="0" smtClean="0"/>
              <a:t>Conclusiones</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539552" y="1124744"/>
            <a:ext cx="8136904" cy="44644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r>
              <a:rPr lang="es-ES" sz="2000" dirty="0" smtClean="0">
                <a:latin typeface="Arial Unicode MS" pitchFamily="34" charset="-128"/>
              </a:rPr>
              <a:t>La </a:t>
            </a:r>
            <a:r>
              <a:rPr lang="es-ES" sz="2000" dirty="0">
                <a:latin typeface="Arial Unicode MS" pitchFamily="34" charset="-128"/>
              </a:rPr>
              <a:t>elección del tratamiento </a:t>
            </a:r>
            <a:r>
              <a:rPr lang="es-ES" sz="2000" dirty="0" err="1">
                <a:latin typeface="Arial Unicode MS" pitchFamily="34" charset="-128"/>
              </a:rPr>
              <a:t>erradicador</a:t>
            </a:r>
            <a:r>
              <a:rPr lang="es-ES" sz="2000" dirty="0">
                <a:latin typeface="Arial Unicode MS" pitchFamily="34" charset="-128"/>
              </a:rPr>
              <a:t> debe realizarse considerando las tasas de resistencias locales a antibióticos y las tasas de erradicación alcanzadas en ese medio. Es necesario valorar en cada paciente la exposición previa a antibióticos.</a:t>
            </a:r>
          </a:p>
          <a:p>
            <a:pPr algn="just">
              <a:buClr>
                <a:schemeClr val="tx2">
                  <a:lumMod val="50000"/>
                </a:schemeClr>
              </a:buClr>
            </a:pPr>
            <a:r>
              <a:rPr lang="es-ES" sz="2000" dirty="0">
                <a:latin typeface="Arial Unicode MS" pitchFamily="34" charset="-128"/>
              </a:rPr>
              <a:t>Se observa una tendencia a conseguir mayores tasas de erradicación con tratamientos de duración más prolongada.</a:t>
            </a:r>
          </a:p>
          <a:p>
            <a:pPr algn="just">
              <a:buClr>
                <a:schemeClr val="tx2">
                  <a:lumMod val="50000"/>
                </a:schemeClr>
              </a:buClr>
            </a:pPr>
            <a:r>
              <a:rPr lang="es-ES" sz="2000" dirty="0" smtClean="0">
                <a:latin typeface="Arial Unicode MS" pitchFamily="34" charset="-128"/>
              </a:rPr>
              <a:t>No </a:t>
            </a:r>
            <a:r>
              <a:rPr lang="es-ES" sz="2000" dirty="0">
                <a:latin typeface="Arial Unicode MS" pitchFamily="34" charset="-128"/>
              </a:rPr>
              <a:t>hay un tratamiento </a:t>
            </a:r>
            <a:r>
              <a:rPr lang="es-ES" sz="2000" dirty="0" err="1">
                <a:latin typeface="Arial Unicode MS" pitchFamily="34" charset="-128"/>
              </a:rPr>
              <a:t>erradicador</a:t>
            </a:r>
            <a:r>
              <a:rPr lang="es-ES" sz="2000" dirty="0">
                <a:latin typeface="Arial Unicode MS" pitchFamily="34" charset="-128"/>
              </a:rPr>
              <a:t> ideal. En nuestro medio, se propone abandonar la terapia triple clásica (OCA), optando por una terapia cuádruple sin bismuto (OCAM), aunque la OCA durante 14 días con dosis altas de IBP podría ser otra opción.</a:t>
            </a:r>
          </a:p>
          <a:p>
            <a:pPr algn="just">
              <a:buClr>
                <a:schemeClr val="tx2">
                  <a:lumMod val="50000"/>
                </a:schemeClr>
              </a:buClr>
            </a:pPr>
            <a:r>
              <a:rPr lang="es-ES" sz="2000" dirty="0">
                <a:latin typeface="Arial Unicode MS" pitchFamily="34" charset="-128"/>
              </a:rPr>
              <a:t>La ausencia de estudios comparativos con la terapia concomitante no permiten recomendar </a:t>
            </a:r>
            <a:r>
              <a:rPr lang="es-ES" sz="2000" dirty="0" err="1">
                <a:latin typeface="Arial Unicode MS" pitchFamily="34" charset="-128"/>
              </a:rPr>
              <a:t>Pylera</a:t>
            </a:r>
            <a:r>
              <a:rPr lang="es-ES" sz="2000" dirty="0">
                <a:latin typeface="Arial Unicode MS" pitchFamily="34" charset="-128"/>
              </a:rPr>
              <a:t>® como tratamiento de 1ª línea en pacientes no alérgicos a penicilina, si bien su uso puede </a:t>
            </a:r>
            <a:r>
              <a:rPr lang="es-ES" sz="2000">
                <a:latin typeface="Arial Unicode MS" pitchFamily="34" charset="-128"/>
              </a:rPr>
              <a:t>ser </a:t>
            </a:r>
            <a:r>
              <a:rPr lang="es-ES" sz="2000" smtClean="0">
                <a:latin typeface="Arial Unicode MS" pitchFamily="34" charset="-128"/>
              </a:rPr>
              <a:t>contemplado.</a:t>
            </a:r>
            <a:endParaRPr lang="es-ES" sz="2000" dirty="0">
              <a:latin typeface="Arial Unicode MS" pitchFamily="34" charset="-128"/>
            </a:endParaRPr>
          </a:p>
          <a:p>
            <a:pPr marL="0" indent="0" algn="just">
              <a:buClr>
                <a:schemeClr val="tx2">
                  <a:lumMod val="50000"/>
                </a:schemeClr>
              </a:buClr>
              <a:buNone/>
            </a:pPr>
            <a:endParaRPr lang="es-ES" sz="2000" dirty="0">
              <a:latin typeface="Arial Unicode MS" pitchFamily="34" charset="-128"/>
            </a:endParaRPr>
          </a:p>
          <a:p>
            <a:pPr marL="0" indent="0" algn="just">
              <a:buClr>
                <a:schemeClr val="tx2">
                  <a:lumMod val="50000"/>
                </a:schemeClr>
              </a:buClr>
              <a:buNone/>
            </a:pPr>
            <a:endParaRPr lang="es-ES" sz="2000" dirty="0">
              <a:latin typeface="Arial Unicode MS" pitchFamily="34" charset="-128"/>
            </a:endParaRPr>
          </a:p>
        </p:txBody>
      </p:sp>
    </p:spTree>
    <p:extLst>
      <p:ext uri="{BB962C8B-B14F-4D97-AF65-F5344CB8AC3E}">
        <p14:creationId xmlns:p14="http://schemas.microsoft.com/office/powerpoint/2010/main" val="36551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657473" y="1412776"/>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s-ES" dirty="0"/>
              <a:t>Valorar exposición previa a antibióticos antes de elegir un tratamiento </a:t>
            </a:r>
            <a:r>
              <a:rPr lang="es-ES" dirty="0" err="1"/>
              <a:t>erradicador</a:t>
            </a:r>
            <a:endParaRPr lang="es-ES" dirty="0"/>
          </a:p>
          <a:p>
            <a:pPr>
              <a:buFont typeface="Wingdings" panose="05000000000000000000" pitchFamily="2" charset="2"/>
              <a:buChar char="ü"/>
            </a:pPr>
            <a:r>
              <a:rPr lang="es-ES" dirty="0" smtClean="0"/>
              <a:t>Las triples terapias de </a:t>
            </a:r>
            <a:r>
              <a:rPr lang="es-ES" dirty="0"/>
              <a:t>14 días de duración obtienen mayores tasas de </a:t>
            </a:r>
            <a:r>
              <a:rPr lang="es-ES" dirty="0" smtClean="0"/>
              <a:t>erradicación que pautas más cortas</a:t>
            </a:r>
            <a:endParaRPr lang="es-ES" dirty="0">
              <a:latin typeface="Arial Unicode MS" pitchFamily="34" charset="-128"/>
            </a:endParaRPr>
          </a:p>
        </p:txBody>
      </p:sp>
      <p:sp>
        <p:nvSpPr>
          <p:cNvPr id="3" name="1 Título"/>
          <p:cNvSpPr txBox="1">
            <a:spLocks/>
          </p:cNvSpPr>
          <p:nvPr/>
        </p:nvSpPr>
        <p:spPr bwMode="auto">
          <a:xfrm>
            <a:off x="1327721" y="234851"/>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claves</a:t>
            </a:r>
          </a:p>
        </p:txBody>
      </p:sp>
    </p:spTree>
    <p:extLst>
      <p:ext uri="{BB962C8B-B14F-4D97-AF65-F5344CB8AC3E}">
        <p14:creationId xmlns:p14="http://schemas.microsoft.com/office/powerpoint/2010/main" val="390454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custDataLst>
              <p:tags r:id="rId1"/>
            </p:custDataLst>
          </p:nvPr>
        </p:nvSpPr>
        <p:spPr bwMode="auto">
          <a:xfrm>
            <a:off x="827584" y="1916832"/>
            <a:ext cx="4535487" cy="25922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s-ES_tradnl" sz="2800" b="1" dirty="0" smtClean="0">
              <a:latin typeface="Arial Unicode MS" pitchFamily="34" charset="-128"/>
            </a:endParaRPr>
          </a:p>
          <a:p>
            <a:endParaRPr lang="es-ES_tradnl" sz="2800" b="1" dirty="0">
              <a:latin typeface="Arial Unicode MS" pitchFamily="34" charset="-128"/>
            </a:endParaRPr>
          </a:p>
          <a:p>
            <a:r>
              <a:rPr lang="es-ES_tradnl" sz="2800" b="1" dirty="0" smtClean="0">
                <a:latin typeface="Arial Unicode MS" pitchFamily="34" charset="-128"/>
                <a:hlinkClick r:id="rId4"/>
              </a:rPr>
              <a:t>INFAC VOL 25 Nº 5</a:t>
            </a:r>
            <a:endParaRPr lang="es-ES_tradnl" sz="2800" b="1" dirty="0" smtClean="0">
              <a:latin typeface="Arial Unicode MS" pitchFamily="34" charset="-128"/>
            </a:endParaRPr>
          </a:p>
          <a:p>
            <a:pPr marL="0" indent="0">
              <a:buNone/>
            </a:pPr>
            <a:endParaRPr lang="es-ES_tradnl" sz="2800" b="1" dirty="0" smtClean="0">
              <a:latin typeface="Arial Unicode MS" pitchFamily="34" charset="-128"/>
            </a:endParaRPr>
          </a:p>
          <a:p>
            <a:pPr>
              <a:buFontTx/>
              <a:buNone/>
            </a:pPr>
            <a:endParaRPr lang="es-ES_tradnl" sz="2800" b="1" dirty="0" smtClean="0"/>
          </a:p>
          <a:p>
            <a:endParaRPr lang="es-ES" sz="2800" b="1" dirty="0" smtClean="0"/>
          </a:p>
        </p:txBody>
      </p:sp>
      <p:sp>
        <p:nvSpPr>
          <p:cNvPr id="4" name="Rectangle 2"/>
          <p:cNvSpPr>
            <a:spLocks noGrp="1" noChangeArrowheads="1"/>
          </p:cNvSpPr>
          <p:nvPr>
            <p:ph type="title"/>
            <p:custDataLst>
              <p:tags r:id="rId2"/>
            </p:custDataLst>
          </p:nvPr>
        </p:nvSpPr>
        <p:spPr/>
        <p:txBody>
          <a:bodyPr/>
          <a:lstStyle/>
          <a:p>
            <a:r>
              <a:rPr lang="es-ES" sz="3600" dirty="0">
                <a:solidFill>
                  <a:schemeClr val="tx2"/>
                </a:solidFill>
                <a:latin typeface="Arial Black" pitchFamily="34" charset="0"/>
              </a:rPr>
              <a:t>Para mas información y bibliografía…</a:t>
            </a:r>
          </a:p>
        </p:txBody>
      </p:sp>
    </p:spTree>
    <p:extLst>
      <p:ext uri="{BB962C8B-B14F-4D97-AF65-F5344CB8AC3E}">
        <p14:creationId xmlns:p14="http://schemas.microsoft.com/office/powerpoint/2010/main" val="248506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 dirty="0"/>
              <a:t>Introducción </a:t>
            </a:r>
            <a:r>
              <a:rPr lang="es-ES" dirty="0" smtClean="0"/>
              <a:t>(I)</a:t>
            </a:r>
            <a:endParaRPr lang="es-ES" dirty="0"/>
          </a:p>
        </p:txBody>
      </p:sp>
      <p:sp>
        <p:nvSpPr>
          <p:cNvPr id="19459" name="Rectangle 3"/>
          <p:cNvSpPr>
            <a:spLocks noGrp="1" noChangeArrowheads="1"/>
          </p:cNvSpPr>
          <p:nvPr>
            <p:ph idx="4294967295"/>
          </p:nvPr>
        </p:nvSpPr>
        <p:spPr bwMode="auto">
          <a:xfrm>
            <a:off x="611560" y="1340768"/>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r>
              <a:rPr lang="es-ES" sz="2200" dirty="0">
                <a:latin typeface="Arial Unicode MS" pitchFamily="34" charset="-128"/>
              </a:rPr>
              <a:t>La infección por </a:t>
            </a:r>
            <a:r>
              <a:rPr lang="es-ES" sz="2200" i="1" dirty="0" err="1">
                <a:latin typeface="Arial Unicode MS" pitchFamily="34" charset="-128"/>
              </a:rPr>
              <a:t>H.pylori</a:t>
            </a:r>
            <a:r>
              <a:rPr lang="es-ES" sz="2200" dirty="0">
                <a:latin typeface="Arial Unicode MS" pitchFamily="34" charset="-128"/>
              </a:rPr>
              <a:t> es, junto con el consumo de AINE, uno de los principales factores de riesgo para el desarrollo de complicaciones de la úlcera péptica y su erradicación mejora las tasas de curación y disminuye las complicaciones, incluyendo el sangrado y la </a:t>
            </a:r>
            <a:r>
              <a:rPr lang="es-ES" sz="2200" dirty="0" smtClean="0">
                <a:latin typeface="Arial Unicode MS" pitchFamily="34" charset="-128"/>
              </a:rPr>
              <a:t>recurrencia.</a:t>
            </a:r>
          </a:p>
          <a:p>
            <a:pPr algn="just">
              <a:buClr>
                <a:schemeClr val="tx2">
                  <a:lumMod val="50000"/>
                </a:schemeClr>
              </a:buClr>
            </a:pPr>
            <a:endParaRPr lang="es-ES" sz="1200" dirty="0" smtClean="0">
              <a:latin typeface="Arial Unicode MS" pitchFamily="34" charset="-128"/>
            </a:endParaRPr>
          </a:p>
          <a:p>
            <a:pPr algn="just">
              <a:buClr>
                <a:schemeClr val="tx2">
                  <a:lumMod val="50000"/>
                </a:schemeClr>
              </a:buClr>
            </a:pPr>
            <a:r>
              <a:rPr lang="es-ES" sz="2200" dirty="0">
                <a:latin typeface="Arial Unicode MS" pitchFamily="34" charset="-128"/>
              </a:rPr>
              <a:t>La efectividad de </a:t>
            </a:r>
            <a:r>
              <a:rPr lang="es-ES" sz="2200" dirty="0" smtClean="0">
                <a:latin typeface="Arial Unicode MS" pitchFamily="34" charset="-128"/>
              </a:rPr>
              <a:t>las triples terapias consistentes en </a:t>
            </a:r>
            <a:r>
              <a:rPr lang="es-ES" sz="2200" dirty="0">
                <a:latin typeface="Arial Unicode MS" pitchFamily="34" charset="-128"/>
              </a:rPr>
              <a:t>dos antibióticos y un inhibidor de la bomba de protones (IBP) ha disminuido en las últimas décadas</a:t>
            </a:r>
            <a:r>
              <a:rPr lang="es-ES" sz="2200" dirty="0" smtClean="0">
                <a:latin typeface="Arial Unicode MS" pitchFamily="34" charset="-128"/>
              </a:rPr>
              <a:t>.</a:t>
            </a:r>
          </a:p>
          <a:p>
            <a:endParaRPr lang="es-ES" sz="4000" dirty="0" smtClean="0"/>
          </a:p>
        </p:txBody>
      </p:sp>
    </p:spTree>
    <p:extLst>
      <p:ext uri="{BB962C8B-B14F-4D97-AF65-F5344CB8AC3E}">
        <p14:creationId xmlns:p14="http://schemas.microsoft.com/office/powerpoint/2010/main" val="308217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 dirty="0"/>
              <a:t>Introducción </a:t>
            </a:r>
            <a:r>
              <a:rPr lang="es-ES" dirty="0" smtClean="0"/>
              <a:t>(II)</a:t>
            </a:r>
            <a:endParaRPr lang="es-ES" dirty="0">
              <a:solidFill>
                <a:srgbClr val="FF0000"/>
              </a:solidFill>
            </a:endParaRPr>
          </a:p>
        </p:txBody>
      </p:sp>
      <p:sp>
        <p:nvSpPr>
          <p:cNvPr id="19459" name="Rectangle 3"/>
          <p:cNvSpPr>
            <a:spLocks noGrp="1" noChangeArrowheads="1"/>
          </p:cNvSpPr>
          <p:nvPr>
            <p:ph idx="4294967295"/>
          </p:nvPr>
        </p:nvSpPr>
        <p:spPr bwMode="auto">
          <a:xfrm>
            <a:off x="611560" y="1340768"/>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r>
              <a:rPr lang="es-ES" sz="2200" dirty="0" smtClean="0">
                <a:latin typeface="Arial Unicode MS" pitchFamily="34" charset="-128"/>
              </a:rPr>
              <a:t>Los documentos </a:t>
            </a:r>
            <a:r>
              <a:rPr lang="es-ES" sz="2200" dirty="0">
                <a:latin typeface="Arial Unicode MS" pitchFamily="34" charset="-128"/>
              </a:rPr>
              <a:t>de consenso nacionales e internacionales recientes abogan por </a:t>
            </a:r>
            <a:r>
              <a:rPr lang="es-ES" sz="2200" dirty="0" smtClean="0">
                <a:latin typeface="Arial Unicode MS" pitchFamily="34" charset="-128"/>
              </a:rPr>
              <a:t>utilizar </a:t>
            </a:r>
            <a:r>
              <a:rPr lang="es-ES" sz="2200" dirty="0">
                <a:latin typeface="Arial Unicode MS" pitchFamily="34" charset="-128"/>
              </a:rPr>
              <a:t>pautas cuádruples con o sin bismuto, buscando mayores porcentajes de </a:t>
            </a:r>
            <a:r>
              <a:rPr lang="es-ES" sz="2200" dirty="0" smtClean="0">
                <a:latin typeface="Arial Unicode MS" pitchFamily="34" charset="-128"/>
              </a:rPr>
              <a:t>éxito.</a:t>
            </a:r>
          </a:p>
          <a:p>
            <a:pPr algn="just">
              <a:buClr>
                <a:schemeClr val="tx2">
                  <a:lumMod val="50000"/>
                </a:schemeClr>
              </a:buClr>
            </a:pPr>
            <a:endParaRPr lang="es-ES" sz="2200" dirty="0" smtClean="0">
              <a:latin typeface="Arial Unicode MS" pitchFamily="34" charset="-128"/>
            </a:endParaRPr>
          </a:p>
          <a:p>
            <a:pPr algn="just"/>
            <a:r>
              <a:rPr lang="es-ES" sz="2200" dirty="0">
                <a:latin typeface="Arial Unicode MS" pitchFamily="34" charset="-128"/>
              </a:rPr>
              <a:t>La extrapolación de estas recomendaciones al ámbito local requiere una reflexión, debido a la alta variabilidad geográfica en las tasas de resistencia a antibióticos y a las diferencias entre individuos en función de la exposición previa a antibióticos</a:t>
            </a:r>
            <a:r>
              <a:rPr lang="es-ES" sz="2200" dirty="0"/>
              <a:t>.</a:t>
            </a:r>
          </a:p>
          <a:p>
            <a:endParaRPr lang="es-ES" sz="4000" dirty="0" smtClean="0"/>
          </a:p>
        </p:txBody>
      </p:sp>
    </p:spTree>
    <p:extLst>
      <p:ext uri="{BB962C8B-B14F-4D97-AF65-F5344CB8AC3E}">
        <p14:creationId xmlns:p14="http://schemas.microsoft.com/office/powerpoint/2010/main" val="54416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6396" y="23540"/>
            <a:ext cx="9144000" cy="1143000"/>
          </a:xfrm>
        </p:spPr>
        <p:txBody>
          <a:bodyPr/>
          <a:lstStyle/>
          <a:p>
            <a:r>
              <a:rPr lang="es-ES" dirty="0" smtClean="0"/>
              <a:t>Aspectos que influyen en la efectividad de los tratamientos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611560" y="1484784"/>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buClr>
                <a:schemeClr val="tx2">
                  <a:lumMod val="50000"/>
                </a:schemeClr>
              </a:buClr>
            </a:pPr>
            <a:r>
              <a:rPr lang="es-ES" sz="2000" dirty="0">
                <a:latin typeface="Arial Unicode MS" pitchFamily="34" charset="-128"/>
              </a:rPr>
              <a:t>Según los consensos español y europeo, un tratamiento </a:t>
            </a:r>
            <a:r>
              <a:rPr lang="es-ES" sz="2000" dirty="0" smtClean="0">
                <a:latin typeface="Arial Unicode MS" pitchFamily="34" charset="-128"/>
              </a:rPr>
              <a:t>se </a:t>
            </a:r>
            <a:r>
              <a:rPr lang="es-ES" sz="2000" dirty="0">
                <a:latin typeface="Arial Unicode MS" pitchFamily="34" charset="-128"/>
              </a:rPr>
              <a:t>considera efectivo cuando alcanza una tasa </a:t>
            </a:r>
            <a:r>
              <a:rPr lang="es-ES" sz="2000" dirty="0" err="1">
                <a:latin typeface="Arial Unicode MS" pitchFamily="34" charset="-128"/>
              </a:rPr>
              <a:t>erradicadora</a:t>
            </a:r>
            <a:r>
              <a:rPr lang="es-ES" sz="2000" dirty="0">
                <a:latin typeface="Arial Unicode MS" pitchFamily="34" charset="-128"/>
              </a:rPr>
              <a:t> </a:t>
            </a:r>
            <a:r>
              <a:rPr lang="es-ES" sz="2000" u="sng" dirty="0" smtClean="0">
                <a:latin typeface="Arial Unicode MS" pitchFamily="34" charset="-128"/>
              </a:rPr>
              <a:t>&gt;</a:t>
            </a:r>
            <a:r>
              <a:rPr lang="es-ES" sz="2000" dirty="0" smtClean="0">
                <a:latin typeface="Arial Unicode MS" pitchFamily="34" charset="-128"/>
              </a:rPr>
              <a:t> 90</a:t>
            </a:r>
            <a:r>
              <a:rPr lang="es-ES" sz="2000" dirty="0">
                <a:latin typeface="Arial Unicode MS" pitchFamily="34" charset="-128"/>
              </a:rPr>
              <a:t>%. Anteriormente la tasa objetivo era del 80%. Ambos valores se han elegido por </a:t>
            </a:r>
            <a:r>
              <a:rPr lang="es-ES" sz="2000" dirty="0" smtClean="0">
                <a:latin typeface="Arial Unicode MS" pitchFamily="34" charset="-128"/>
              </a:rPr>
              <a:t>consenso.</a:t>
            </a:r>
          </a:p>
          <a:p>
            <a:pPr algn="just">
              <a:buClr>
                <a:schemeClr val="tx2">
                  <a:lumMod val="50000"/>
                </a:schemeClr>
              </a:buClr>
            </a:pPr>
            <a:r>
              <a:rPr lang="es-ES" sz="2000" dirty="0" smtClean="0">
                <a:latin typeface="Arial Unicode MS" pitchFamily="34" charset="-128"/>
              </a:rPr>
              <a:t>Los </a:t>
            </a:r>
            <a:r>
              <a:rPr lang="es-ES" sz="2000" dirty="0">
                <a:latin typeface="Arial Unicode MS" pitchFamily="34" charset="-128"/>
              </a:rPr>
              <a:t>aspectos que más influyen en el éxito de la erradicación </a:t>
            </a:r>
            <a:r>
              <a:rPr lang="es-ES" sz="2000" dirty="0" smtClean="0">
                <a:latin typeface="Arial Unicode MS" pitchFamily="34" charset="-128"/>
              </a:rPr>
              <a:t>son:</a:t>
            </a:r>
          </a:p>
          <a:p>
            <a:pPr lvl="1" algn="just">
              <a:buClr>
                <a:schemeClr val="tx2">
                  <a:lumMod val="50000"/>
                </a:schemeClr>
              </a:buClr>
            </a:pPr>
            <a:r>
              <a:rPr lang="es-ES" sz="1800" dirty="0" smtClean="0">
                <a:latin typeface="Arial Unicode MS" pitchFamily="34" charset="-128"/>
              </a:rPr>
              <a:t>la </a:t>
            </a:r>
            <a:r>
              <a:rPr lang="es-ES" sz="1800" dirty="0">
                <a:latin typeface="Arial Unicode MS" pitchFamily="34" charset="-128"/>
              </a:rPr>
              <a:t>elección del régimen </a:t>
            </a:r>
            <a:r>
              <a:rPr lang="es-ES" sz="1800" dirty="0" smtClean="0">
                <a:latin typeface="Arial Unicode MS" pitchFamily="34" charset="-128"/>
              </a:rPr>
              <a:t>terapéutico</a:t>
            </a:r>
          </a:p>
          <a:p>
            <a:pPr lvl="1" algn="just">
              <a:buClr>
                <a:schemeClr val="tx2">
                  <a:lumMod val="50000"/>
                </a:schemeClr>
              </a:buClr>
            </a:pPr>
            <a:r>
              <a:rPr lang="es-ES" sz="1800" dirty="0" smtClean="0">
                <a:latin typeface="Arial Unicode MS" pitchFamily="34" charset="-128"/>
              </a:rPr>
              <a:t>la duración del tratamiento</a:t>
            </a:r>
          </a:p>
          <a:p>
            <a:pPr lvl="1" algn="just">
              <a:buClr>
                <a:schemeClr val="tx2">
                  <a:lumMod val="50000"/>
                </a:schemeClr>
              </a:buClr>
            </a:pPr>
            <a:r>
              <a:rPr lang="es-ES" sz="1800" dirty="0" smtClean="0">
                <a:latin typeface="Arial Unicode MS" pitchFamily="34" charset="-128"/>
              </a:rPr>
              <a:t>la dosis de IBP</a:t>
            </a:r>
          </a:p>
          <a:p>
            <a:pPr lvl="1" algn="just">
              <a:buClr>
                <a:schemeClr val="tx2">
                  <a:lumMod val="50000"/>
                </a:schemeClr>
              </a:buClr>
            </a:pPr>
            <a:r>
              <a:rPr lang="es-ES" sz="1800" dirty="0" smtClean="0">
                <a:latin typeface="Arial Unicode MS" pitchFamily="34" charset="-128"/>
              </a:rPr>
              <a:t>la sensibilidad </a:t>
            </a:r>
            <a:r>
              <a:rPr lang="es-ES" sz="1800" dirty="0">
                <a:latin typeface="Arial Unicode MS" pitchFamily="34" charset="-128"/>
              </a:rPr>
              <a:t>de la cepa de </a:t>
            </a:r>
            <a:r>
              <a:rPr lang="es-ES" sz="1800" i="1" dirty="0" err="1">
                <a:latin typeface="Arial Unicode MS" pitchFamily="34" charset="-128"/>
              </a:rPr>
              <a:t>H.pylori</a:t>
            </a:r>
            <a:r>
              <a:rPr lang="es-ES" sz="1800" dirty="0">
                <a:latin typeface="Arial Unicode MS" pitchFamily="34" charset="-128"/>
              </a:rPr>
              <a:t> </a:t>
            </a:r>
            <a:r>
              <a:rPr lang="es-ES" sz="1800" dirty="0" smtClean="0">
                <a:latin typeface="Arial Unicode MS" pitchFamily="34" charset="-128"/>
              </a:rPr>
              <a:t>a los antibióticos </a:t>
            </a:r>
          </a:p>
          <a:p>
            <a:pPr lvl="1" algn="just">
              <a:buClr>
                <a:schemeClr val="tx2">
                  <a:lumMod val="50000"/>
                </a:schemeClr>
              </a:buClr>
            </a:pPr>
            <a:r>
              <a:rPr lang="es-ES" sz="1800" dirty="0" smtClean="0">
                <a:latin typeface="Arial Unicode MS" pitchFamily="34" charset="-128"/>
              </a:rPr>
              <a:t>la adherencia </a:t>
            </a:r>
            <a:r>
              <a:rPr lang="es-ES" sz="1800" dirty="0">
                <a:latin typeface="Arial Unicode MS" pitchFamily="34" charset="-128"/>
              </a:rPr>
              <a:t>del </a:t>
            </a:r>
            <a:r>
              <a:rPr lang="es-ES" sz="1800" dirty="0" smtClean="0">
                <a:latin typeface="Arial Unicode MS" pitchFamily="34" charset="-128"/>
              </a:rPr>
              <a:t>paciente</a:t>
            </a:r>
            <a:endParaRPr lang="es-ES" sz="1800" dirty="0">
              <a:latin typeface="Arial Unicode MS" pitchFamily="34" charset="-128"/>
            </a:endParaRPr>
          </a:p>
          <a:p>
            <a:pPr algn="just">
              <a:buClr>
                <a:schemeClr val="tx2">
                  <a:lumMod val="50000"/>
                </a:schemeClr>
              </a:buClr>
            </a:pPr>
            <a:endParaRPr lang="es-ES" sz="3600" dirty="0" smtClean="0"/>
          </a:p>
        </p:txBody>
      </p:sp>
    </p:spTree>
    <p:extLst>
      <p:ext uri="{BB962C8B-B14F-4D97-AF65-F5344CB8AC3E}">
        <p14:creationId xmlns:p14="http://schemas.microsoft.com/office/powerpoint/2010/main" val="428625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10840"/>
            <a:ext cx="9144000" cy="1143000"/>
          </a:xfrm>
        </p:spPr>
        <p:txBody>
          <a:bodyPr/>
          <a:lstStyle/>
          <a:p>
            <a:r>
              <a:rPr lang="es-ES" dirty="0" smtClean="0"/>
              <a:t>Aspectos que influyen en la efectividad de los tratamientos (II)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611560" y="1412776"/>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a:solidFill>
                  <a:schemeClr val="tx2"/>
                </a:solidFill>
                <a:latin typeface="Arial Black" pitchFamily="34" charset="0"/>
              </a:rPr>
              <a:t>Elección del régimen terapéutico</a:t>
            </a:r>
          </a:p>
          <a:p>
            <a:pPr algn="just">
              <a:buClr>
                <a:schemeClr val="tx2">
                  <a:lumMod val="50000"/>
                </a:schemeClr>
              </a:buClr>
            </a:pPr>
            <a:r>
              <a:rPr lang="es-ES" sz="1800" dirty="0" smtClean="0">
                <a:latin typeface="Arial Unicode MS" pitchFamily="34" charset="-128"/>
              </a:rPr>
              <a:t>Solo </a:t>
            </a:r>
            <a:r>
              <a:rPr lang="es-ES" sz="1800" dirty="0">
                <a:latin typeface="Arial Unicode MS" pitchFamily="34" charset="-128"/>
              </a:rPr>
              <a:t>unos pocos </a:t>
            </a:r>
            <a:r>
              <a:rPr lang="es-ES" sz="1800" dirty="0" smtClean="0">
                <a:latin typeface="Arial Unicode MS" pitchFamily="34" charset="-128"/>
              </a:rPr>
              <a:t>tratamientos alcanzan </a:t>
            </a:r>
            <a:r>
              <a:rPr lang="es-ES" sz="1800" dirty="0">
                <a:latin typeface="Arial Unicode MS" pitchFamily="34" charset="-128"/>
              </a:rPr>
              <a:t>el 90% de </a:t>
            </a:r>
            <a:r>
              <a:rPr lang="es-ES" sz="1800" dirty="0" smtClean="0">
                <a:latin typeface="Arial Unicode MS" pitchFamily="34" charset="-128"/>
              </a:rPr>
              <a:t>erradicación. </a:t>
            </a:r>
          </a:p>
          <a:p>
            <a:pPr algn="just">
              <a:buClr>
                <a:schemeClr val="tx2">
                  <a:lumMod val="50000"/>
                </a:schemeClr>
              </a:buClr>
            </a:pPr>
            <a:r>
              <a:rPr lang="es-ES" sz="1800" dirty="0" smtClean="0">
                <a:latin typeface="Arial Unicode MS" pitchFamily="34" charset="-128"/>
              </a:rPr>
              <a:t>Los estudios </a:t>
            </a:r>
            <a:r>
              <a:rPr lang="es-ES" sz="1800" dirty="0">
                <a:latin typeface="Arial Unicode MS" pitchFamily="34" charset="-128"/>
              </a:rPr>
              <a:t>que comparan </a:t>
            </a:r>
            <a:r>
              <a:rPr lang="es-ES" sz="1800" dirty="0" smtClean="0">
                <a:latin typeface="Arial Unicode MS" pitchFamily="34" charset="-128"/>
              </a:rPr>
              <a:t>distintos tratamientos son difíciles </a:t>
            </a:r>
            <a:r>
              <a:rPr lang="es-ES" sz="1800" dirty="0">
                <a:latin typeface="Arial Unicode MS" pitchFamily="34" charset="-128"/>
              </a:rPr>
              <a:t>de interpretar debido a </a:t>
            </a:r>
            <a:r>
              <a:rPr lang="es-ES" sz="1800" dirty="0" smtClean="0">
                <a:latin typeface="Arial Unicode MS" pitchFamily="34" charset="-128"/>
              </a:rPr>
              <a:t>la gran variabilidad en las pautas de tratamiento y en las </a:t>
            </a:r>
            <a:r>
              <a:rPr lang="es-ES" sz="1800" dirty="0">
                <a:latin typeface="Arial Unicode MS" pitchFamily="34" charset="-128"/>
              </a:rPr>
              <a:t>tasas de </a:t>
            </a:r>
            <a:r>
              <a:rPr lang="es-ES" sz="1800" dirty="0" smtClean="0">
                <a:latin typeface="Arial Unicode MS" pitchFamily="34" charset="-128"/>
              </a:rPr>
              <a:t>resistencias.</a:t>
            </a:r>
          </a:p>
          <a:p>
            <a:pPr marL="0" indent="0" algn="just">
              <a:buClr>
                <a:schemeClr val="tx2">
                  <a:lumMod val="50000"/>
                </a:schemeClr>
              </a:buClr>
              <a:buNone/>
            </a:pPr>
            <a:endParaRPr lang="es-ES" sz="800" dirty="0" smtClean="0">
              <a:solidFill>
                <a:schemeClr val="tx2"/>
              </a:solidFill>
              <a:latin typeface="Arial Black" pitchFamily="34" charset="0"/>
            </a:endParaRPr>
          </a:p>
          <a:p>
            <a:pPr marL="0" indent="0" algn="just">
              <a:buClr>
                <a:schemeClr val="tx2">
                  <a:lumMod val="50000"/>
                </a:schemeClr>
              </a:buClr>
              <a:buNone/>
            </a:pPr>
            <a:r>
              <a:rPr lang="es-ES" sz="2000" dirty="0" smtClean="0">
                <a:solidFill>
                  <a:schemeClr val="tx2"/>
                </a:solidFill>
                <a:latin typeface="Arial Black" pitchFamily="34" charset="0"/>
              </a:rPr>
              <a:t>Duración </a:t>
            </a:r>
            <a:r>
              <a:rPr lang="es-ES" sz="2000" dirty="0">
                <a:solidFill>
                  <a:schemeClr val="tx2"/>
                </a:solidFill>
                <a:latin typeface="Arial Black" pitchFamily="34" charset="0"/>
              </a:rPr>
              <a:t>del tratamiento</a:t>
            </a:r>
          </a:p>
          <a:p>
            <a:pPr algn="just">
              <a:buClr>
                <a:schemeClr val="tx2">
                  <a:lumMod val="50000"/>
                </a:schemeClr>
              </a:buClr>
            </a:pPr>
            <a:r>
              <a:rPr lang="es-ES" sz="1800" dirty="0">
                <a:latin typeface="Arial Unicode MS" pitchFamily="34" charset="-128"/>
              </a:rPr>
              <a:t>En una revisión </a:t>
            </a:r>
            <a:r>
              <a:rPr lang="es-ES" sz="1800" dirty="0" smtClean="0">
                <a:latin typeface="Arial Unicode MS" pitchFamily="34" charset="-128"/>
              </a:rPr>
              <a:t>sistemática </a:t>
            </a:r>
            <a:r>
              <a:rPr lang="es-ES" sz="1800" dirty="0">
                <a:latin typeface="Arial Unicode MS" pitchFamily="34" charset="-128"/>
              </a:rPr>
              <a:t>Cochrane </a:t>
            </a:r>
            <a:r>
              <a:rPr lang="es-ES" sz="1800" dirty="0" smtClean="0">
                <a:latin typeface="Arial Unicode MS" pitchFamily="34" charset="-128"/>
              </a:rPr>
              <a:t>se </a:t>
            </a:r>
            <a:r>
              <a:rPr lang="es-ES" sz="1800" dirty="0">
                <a:latin typeface="Arial Unicode MS" pitchFamily="34" charset="-128"/>
              </a:rPr>
              <a:t>observó que una duración </a:t>
            </a:r>
            <a:r>
              <a:rPr lang="es-ES" sz="1800" dirty="0" smtClean="0">
                <a:latin typeface="Arial Unicode MS" pitchFamily="34" charset="-128"/>
              </a:rPr>
              <a:t>de </a:t>
            </a:r>
            <a:r>
              <a:rPr lang="es-ES" sz="1800" dirty="0">
                <a:latin typeface="Arial Unicode MS" pitchFamily="34" charset="-128"/>
              </a:rPr>
              <a:t>14 días en </a:t>
            </a:r>
            <a:r>
              <a:rPr lang="es-ES" sz="1800" dirty="0" smtClean="0">
                <a:latin typeface="Arial Unicode MS" pitchFamily="34" charset="-128"/>
              </a:rPr>
              <a:t>pautas </a:t>
            </a:r>
            <a:r>
              <a:rPr lang="es-ES" sz="1800" dirty="0">
                <a:latin typeface="Arial Unicode MS" pitchFamily="34" charset="-128"/>
              </a:rPr>
              <a:t>triples </a:t>
            </a:r>
            <a:r>
              <a:rPr lang="es-ES" sz="1800" dirty="0" smtClean="0">
                <a:latin typeface="Arial Unicode MS" pitchFamily="34" charset="-128"/>
              </a:rPr>
              <a:t>(1 </a:t>
            </a:r>
            <a:r>
              <a:rPr lang="es-ES" sz="1800" dirty="0">
                <a:latin typeface="Arial Unicode MS" pitchFamily="34" charset="-128"/>
              </a:rPr>
              <a:t>IBP </a:t>
            </a:r>
            <a:r>
              <a:rPr lang="es-ES" sz="1800" dirty="0" smtClean="0">
                <a:latin typeface="Arial Unicode MS" pitchFamily="34" charset="-128"/>
              </a:rPr>
              <a:t>+ 2 </a:t>
            </a:r>
            <a:r>
              <a:rPr lang="es-ES" sz="1800" dirty="0">
                <a:latin typeface="Arial Unicode MS" pitchFamily="34" charset="-128"/>
              </a:rPr>
              <a:t>antibióticos) se asoció a tasas de erradicación mayores que </a:t>
            </a:r>
            <a:r>
              <a:rPr lang="es-ES" sz="1800" dirty="0" smtClean="0">
                <a:latin typeface="Arial Unicode MS" pitchFamily="34" charset="-128"/>
              </a:rPr>
              <a:t>con </a:t>
            </a:r>
            <a:r>
              <a:rPr lang="es-ES" sz="1800" dirty="0">
                <a:latin typeface="Arial Unicode MS" pitchFamily="34" charset="-128"/>
              </a:rPr>
              <a:t>pautas más cortas (7-10 días</a:t>
            </a:r>
            <a:r>
              <a:rPr lang="es-ES" sz="1800" dirty="0" smtClean="0">
                <a:latin typeface="Arial Unicode MS" pitchFamily="34" charset="-128"/>
              </a:rPr>
              <a:t>).</a:t>
            </a:r>
            <a:endParaRPr lang="es-ES" sz="1800" dirty="0">
              <a:latin typeface="Arial Unicode MS" pitchFamily="34" charset="-128"/>
            </a:endParaRPr>
          </a:p>
          <a:p>
            <a:pPr algn="just">
              <a:buClr>
                <a:schemeClr val="tx2">
                  <a:lumMod val="50000"/>
                </a:schemeClr>
              </a:buClr>
            </a:pPr>
            <a:r>
              <a:rPr lang="es-ES" sz="1800" dirty="0">
                <a:latin typeface="Arial Unicode MS" pitchFamily="34" charset="-128"/>
              </a:rPr>
              <a:t>En general, se observa una tendencia a conseguir mayores tasas de erradicación con </a:t>
            </a:r>
            <a:r>
              <a:rPr lang="es-ES" sz="1800" dirty="0" smtClean="0">
                <a:latin typeface="Arial Unicode MS" pitchFamily="34" charset="-128"/>
              </a:rPr>
              <a:t>duraciones </a:t>
            </a:r>
            <a:r>
              <a:rPr lang="es-ES" sz="1800" dirty="0">
                <a:latin typeface="Arial Unicode MS" pitchFamily="34" charset="-128"/>
              </a:rPr>
              <a:t>más </a:t>
            </a:r>
            <a:r>
              <a:rPr lang="es-ES" sz="1800" dirty="0" smtClean="0">
                <a:latin typeface="Arial Unicode MS" pitchFamily="34" charset="-128"/>
              </a:rPr>
              <a:t>prolongadas, </a:t>
            </a:r>
            <a:r>
              <a:rPr lang="es-ES" sz="1800" dirty="0">
                <a:latin typeface="Arial Unicode MS" pitchFamily="34" charset="-128"/>
              </a:rPr>
              <a:t>si bien en muchos de los ensayos y </a:t>
            </a:r>
            <a:r>
              <a:rPr lang="es-ES" sz="1800" dirty="0" err="1">
                <a:latin typeface="Arial Unicode MS" pitchFamily="34" charset="-128"/>
              </a:rPr>
              <a:t>metaanálisis</a:t>
            </a:r>
            <a:r>
              <a:rPr lang="es-ES" sz="1800" dirty="0">
                <a:latin typeface="Arial Unicode MS" pitchFamily="34" charset="-128"/>
              </a:rPr>
              <a:t> no se observan diferencias estadísticamente significativas.</a:t>
            </a:r>
          </a:p>
          <a:p>
            <a:pPr marL="0" indent="0" algn="just">
              <a:buClr>
                <a:schemeClr val="tx2">
                  <a:lumMod val="50000"/>
                </a:schemeClr>
              </a:buClr>
              <a:buNone/>
            </a:pPr>
            <a:endParaRPr lang="es-ES" sz="1800" dirty="0" smtClean="0">
              <a:latin typeface="Arial Unicode MS" pitchFamily="34" charset="-128"/>
            </a:endParaRPr>
          </a:p>
          <a:p>
            <a:pPr algn="just">
              <a:buClr>
                <a:schemeClr val="tx2">
                  <a:lumMod val="50000"/>
                </a:schemeClr>
              </a:buClr>
            </a:pPr>
            <a:endParaRPr lang="es-ES" sz="1800" dirty="0" smtClean="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2000" dirty="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3600" dirty="0" smtClean="0"/>
          </a:p>
        </p:txBody>
      </p:sp>
    </p:spTree>
    <p:extLst>
      <p:ext uri="{BB962C8B-B14F-4D97-AF65-F5344CB8AC3E}">
        <p14:creationId xmlns:p14="http://schemas.microsoft.com/office/powerpoint/2010/main" val="416922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43000"/>
          </a:xfrm>
        </p:spPr>
        <p:txBody>
          <a:bodyPr/>
          <a:lstStyle/>
          <a:p>
            <a:r>
              <a:rPr lang="es-ES" dirty="0" smtClean="0"/>
              <a:t>Aspectos que influyen en la efectividad de los tratamientos (III)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683568" y="1628800"/>
            <a:ext cx="8136904" cy="345638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Dosis de IBP</a:t>
            </a:r>
            <a:endParaRPr lang="es-ES" sz="2000" dirty="0">
              <a:solidFill>
                <a:schemeClr val="tx2"/>
              </a:solidFill>
              <a:latin typeface="Arial Black" pitchFamily="34" charset="0"/>
            </a:endParaRPr>
          </a:p>
          <a:p>
            <a:pPr algn="just">
              <a:buClr>
                <a:schemeClr val="tx2">
                  <a:lumMod val="50000"/>
                </a:schemeClr>
              </a:buClr>
            </a:pPr>
            <a:r>
              <a:rPr lang="es-ES" sz="1800" dirty="0" smtClean="0">
                <a:latin typeface="Arial Unicode MS" pitchFamily="34" charset="-128"/>
              </a:rPr>
              <a:t>Los IBP, </a:t>
            </a:r>
            <a:r>
              <a:rPr lang="es-ES" sz="1800" dirty="0">
                <a:latin typeface="Arial Unicode MS" pitchFamily="34" charset="-128"/>
              </a:rPr>
              <a:t>al reducir la secreción ácida, </a:t>
            </a:r>
            <a:r>
              <a:rPr lang="es-ES" sz="1800" dirty="0" smtClean="0">
                <a:latin typeface="Arial Unicode MS" pitchFamily="34" charset="-128"/>
              </a:rPr>
              <a:t>potencian </a:t>
            </a:r>
            <a:r>
              <a:rPr lang="es-ES" sz="1800" dirty="0">
                <a:latin typeface="Arial Unicode MS" pitchFamily="34" charset="-128"/>
              </a:rPr>
              <a:t>la acción de los </a:t>
            </a:r>
            <a:r>
              <a:rPr lang="es-ES" sz="1800" dirty="0" smtClean="0">
                <a:latin typeface="Arial Unicode MS" pitchFamily="34" charset="-128"/>
              </a:rPr>
              <a:t>antibióticos. </a:t>
            </a:r>
          </a:p>
          <a:p>
            <a:pPr algn="just">
              <a:buClr>
                <a:schemeClr val="tx2">
                  <a:lumMod val="50000"/>
                </a:schemeClr>
              </a:buClr>
            </a:pPr>
            <a:r>
              <a:rPr lang="es-ES" sz="1800" dirty="0" smtClean="0">
                <a:latin typeface="Arial Unicode MS" pitchFamily="34" charset="-128"/>
              </a:rPr>
              <a:t>Las pautas </a:t>
            </a:r>
            <a:r>
              <a:rPr lang="es-ES" sz="1800" dirty="0">
                <a:latin typeface="Arial Unicode MS" pitchFamily="34" charset="-128"/>
              </a:rPr>
              <a:t>de erradicación </a:t>
            </a:r>
            <a:r>
              <a:rPr lang="es-ES" sz="1800" dirty="0" smtClean="0">
                <a:latin typeface="Arial Unicode MS" pitchFamily="34" charset="-128"/>
              </a:rPr>
              <a:t>habituales contienen: </a:t>
            </a:r>
            <a:r>
              <a:rPr lang="es-ES" sz="1800" dirty="0">
                <a:latin typeface="Arial Unicode MS" pitchFamily="34" charset="-128"/>
              </a:rPr>
              <a:t>omeprazol/</a:t>
            </a:r>
            <a:r>
              <a:rPr lang="es-ES" sz="1800" dirty="0" err="1">
                <a:latin typeface="Arial Unicode MS" pitchFamily="34" charset="-128"/>
              </a:rPr>
              <a:t>esomeprazol</a:t>
            </a:r>
            <a:r>
              <a:rPr lang="es-ES" sz="1800" dirty="0">
                <a:latin typeface="Arial Unicode MS" pitchFamily="34" charset="-128"/>
              </a:rPr>
              <a:t> 20 </a:t>
            </a:r>
            <a:r>
              <a:rPr lang="es-ES" sz="1800" dirty="0" smtClean="0">
                <a:latin typeface="Arial Unicode MS" pitchFamily="34" charset="-128"/>
              </a:rPr>
              <a:t>mg, </a:t>
            </a:r>
            <a:r>
              <a:rPr lang="es-ES" sz="1800" dirty="0" err="1" smtClean="0">
                <a:latin typeface="Arial Unicode MS" pitchFamily="34" charset="-128"/>
              </a:rPr>
              <a:t>lansoprazol</a:t>
            </a:r>
            <a:r>
              <a:rPr lang="es-ES" sz="1800" dirty="0" smtClean="0">
                <a:latin typeface="Arial Unicode MS" pitchFamily="34" charset="-128"/>
              </a:rPr>
              <a:t> </a:t>
            </a:r>
            <a:r>
              <a:rPr lang="es-ES" sz="1800" dirty="0">
                <a:latin typeface="Arial Unicode MS" pitchFamily="34" charset="-128"/>
              </a:rPr>
              <a:t>30 </a:t>
            </a:r>
            <a:r>
              <a:rPr lang="es-ES" sz="1800" dirty="0" smtClean="0">
                <a:latin typeface="Arial Unicode MS" pitchFamily="34" charset="-128"/>
              </a:rPr>
              <a:t>mg, </a:t>
            </a:r>
            <a:r>
              <a:rPr lang="es-ES" sz="1800" dirty="0" err="1" smtClean="0">
                <a:latin typeface="Arial Unicode MS" pitchFamily="34" charset="-128"/>
              </a:rPr>
              <a:t>pantoprazol</a:t>
            </a:r>
            <a:r>
              <a:rPr lang="es-ES" sz="1800" dirty="0" smtClean="0">
                <a:latin typeface="Arial Unicode MS" pitchFamily="34" charset="-128"/>
              </a:rPr>
              <a:t> </a:t>
            </a:r>
            <a:r>
              <a:rPr lang="es-ES" sz="1800" dirty="0">
                <a:latin typeface="Arial Unicode MS" pitchFamily="34" charset="-128"/>
              </a:rPr>
              <a:t>40 </a:t>
            </a:r>
            <a:r>
              <a:rPr lang="es-ES" sz="1800" dirty="0" smtClean="0">
                <a:latin typeface="Arial Unicode MS" pitchFamily="34" charset="-128"/>
              </a:rPr>
              <a:t>mg, </a:t>
            </a:r>
            <a:r>
              <a:rPr lang="es-ES" sz="1800" dirty="0" err="1">
                <a:latin typeface="Arial Unicode MS" pitchFamily="34" charset="-128"/>
              </a:rPr>
              <a:t>rabeprazol</a:t>
            </a:r>
            <a:r>
              <a:rPr lang="es-ES" sz="1800" dirty="0">
                <a:latin typeface="Arial Unicode MS" pitchFamily="34" charset="-128"/>
              </a:rPr>
              <a:t> 20 mg, todos </a:t>
            </a:r>
            <a:r>
              <a:rPr lang="es-ES" sz="1800" dirty="0" smtClean="0">
                <a:latin typeface="Arial Unicode MS" pitchFamily="34" charset="-128"/>
              </a:rPr>
              <a:t>cada 12 h.</a:t>
            </a:r>
            <a:endParaRPr lang="es-ES" sz="1800" dirty="0">
              <a:latin typeface="Arial Unicode MS" pitchFamily="34" charset="-128"/>
            </a:endParaRPr>
          </a:p>
          <a:p>
            <a:pPr algn="just">
              <a:buClr>
                <a:schemeClr val="tx2">
                  <a:lumMod val="50000"/>
                </a:schemeClr>
              </a:buClr>
            </a:pPr>
            <a:r>
              <a:rPr lang="es-ES" sz="1800" dirty="0">
                <a:latin typeface="Arial Unicode MS" pitchFamily="34" charset="-128"/>
              </a:rPr>
              <a:t>Se ha propuesto que dosis más altas de IBP pueden aumentar la eficacia </a:t>
            </a:r>
            <a:r>
              <a:rPr lang="es-ES" sz="1800" dirty="0" err="1">
                <a:latin typeface="Arial Unicode MS" pitchFamily="34" charset="-128"/>
              </a:rPr>
              <a:t>erradicadora</a:t>
            </a:r>
            <a:r>
              <a:rPr lang="es-ES" sz="1800" dirty="0">
                <a:latin typeface="Arial Unicode MS" pitchFamily="34" charset="-128"/>
              </a:rPr>
              <a:t>, pero la calidad de la evidencia </a:t>
            </a:r>
            <a:r>
              <a:rPr lang="es-ES" sz="1800" dirty="0" smtClean="0">
                <a:latin typeface="Arial Unicode MS" pitchFamily="34" charset="-128"/>
              </a:rPr>
              <a:t>es </a:t>
            </a:r>
            <a:r>
              <a:rPr lang="es-ES" sz="1800" dirty="0">
                <a:latin typeface="Arial Unicode MS" pitchFamily="34" charset="-128"/>
              </a:rPr>
              <a:t>baja. Podría tener cierta utilidad en el caso de la triple </a:t>
            </a:r>
            <a:r>
              <a:rPr lang="es-ES" sz="1800" dirty="0" smtClean="0">
                <a:latin typeface="Arial Unicode MS" pitchFamily="34" charset="-128"/>
              </a:rPr>
              <a:t>terapia. </a:t>
            </a:r>
            <a:endParaRPr lang="es-ES" sz="2000" dirty="0" smtClean="0">
              <a:latin typeface="Arial Unicode MS" pitchFamily="34" charset="-128"/>
            </a:endParaRPr>
          </a:p>
          <a:p>
            <a:pPr algn="just">
              <a:buClr>
                <a:schemeClr val="tx2">
                  <a:lumMod val="50000"/>
                </a:schemeClr>
              </a:buClr>
            </a:pPr>
            <a:endParaRPr lang="es-ES" sz="2000" dirty="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3600" dirty="0" smtClean="0"/>
          </a:p>
        </p:txBody>
      </p:sp>
    </p:spTree>
    <p:extLst>
      <p:ext uri="{BB962C8B-B14F-4D97-AF65-F5344CB8AC3E}">
        <p14:creationId xmlns:p14="http://schemas.microsoft.com/office/powerpoint/2010/main" val="234506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43000"/>
          </a:xfrm>
        </p:spPr>
        <p:txBody>
          <a:bodyPr/>
          <a:lstStyle/>
          <a:p>
            <a:r>
              <a:rPr lang="es-ES" dirty="0" smtClean="0"/>
              <a:t>Aspectos que influyen en la efectividad de los tratamientos (IV)</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611560" y="1340768"/>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Resistencia </a:t>
            </a:r>
            <a:r>
              <a:rPr lang="es-ES" sz="2000" dirty="0">
                <a:solidFill>
                  <a:schemeClr val="tx2"/>
                </a:solidFill>
                <a:latin typeface="Arial Black" pitchFamily="34" charset="0"/>
              </a:rPr>
              <a:t>y exposición previa a los </a:t>
            </a:r>
            <a:r>
              <a:rPr lang="es-ES" sz="2000" dirty="0" smtClean="0">
                <a:solidFill>
                  <a:schemeClr val="tx2"/>
                </a:solidFill>
                <a:latin typeface="Arial Black" pitchFamily="34" charset="0"/>
              </a:rPr>
              <a:t>antibióticos (1)</a:t>
            </a:r>
          </a:p>
          <a:p>
            <a:pPr algn="just">
              <a:buClr>
                <a:schemeClr val="tx2">
                  <a:lumMod val="50000"/>
                </a:schemeClr>
              </a:buClr>
            </a:pPr>
            <a:r>
              <a:rPr lang="es-ES" sz="1800" dirty="0">
                <a:latin typeface="Arial Unicode MS" pitchFamily="34" charset="-128"/>
              </a:rPr>
              <a:t>La resistencia a antibióticos de una cepa </a:t>
            </a:r>
            <a:r>
              <a:rPr lang="es-ES" sz="1800" dirty="0" smtClean="0">
                <a:latin typeface="Arial Unicode MS" pitchFamily="34" charset="-128"/>
              </a:rPr>
              <a:t>de </a:t>
            </a:r>
            <a:r>
              <a:rPr lang="es-ES" sz="1800" i="1" dirty="0" err="1" smtClean="0">
                <a:latin typeface="Arial Unicode MS" pitchFamily="34" charset="-128"/>
              </a:rPr>
              <a:t>H.pylori</a:t>
            </a:r>
            <a:r>
              <a:rPr lang="es-ES" sz="1800" dirty="0" smtClean="0">
                <a:latin typeface="Arial Unicode MS" pitchFamily="34" charset="-128"/>
              </a:rPr>
              <a:t> viene </a:t>
            </a:r>
            <a:r>
              <a:rPr lang="es-ES" sz="1800" dirty="0">
                <a:latin typeface="Arial Unicode MS" pitchFamily="34" charset="-128"/>
              </a:rPr>
              <a:t>determinada por </a:t>
            </a:r>
            <a:r>
              <a:rPr lang="es-ES" sz="1800" dirty="0" smtClean="0">
                <a:latin typeface="Arial Unicode MS" pitchFamily="34" charset="-128"/>
              </a:rPr>
              <a:t>las tasas </a:t>
            </a:r>
            <a:r>
              <a:rPr lang="es-ES" sz="1800" dirty="0">
                <a:latin typeface="Arial Unicode MS" pitchFamily="34" charset="-128"/>
              </a:rPr>
              <a:t>de resistencias locales y </a:t>
            </a:r>
            <a:r>
              <a:rPr lang="es-ES" sz="1800" dirty="0" smtClean="0">
                <a:latin typeface="Arial Unicode MS" pitchFamily="34" charset="-128"/>
              </a:rPr>
              <a:t>la </a:t>
            </a:r>
            <a:r>
              <a:rPr lang="es-ES" sz="1800" dirty="0">
                <a:latin typeface="Arial Unicode MS" pitchFamily="34" charset="-128"/>
              </a:rPr>
              <a:t>exposición previa del paciente a </a:t>
            </a:r>
            <a:r>
              <a:rPr lang="es-ES" sz="1800" dirty="0" smtClean="0">
                <a:latin typeface="Arial Unicode MS" pitchFamily="34" charset="-128"/>
              </a:rPr>
              <a:t>los </a:t>
            </a:r>
            <a:r>
              <a:rPr lang="es-ES" sz="1800" dirty="0">
                <a:latin typeface="Arial Unicode MS" pitchFamily="34" charset="-128"/>
              </a:rPr>
              <a:t>antibióticos.</a:t>
            </a:r>
            <a:endParaRPr lang="es-ES" sz="1800" dirty="0" smtClean="0">
              <a:latin typeface="Arial Unicode MS" pitchFamily="34" charset="-128"/>
            </a:endParaRPr>
          </a:p>
          <a:p>
            <a:pPr algn="just">
              <a:buClr>
                <a:schemeClr val="tx2">
                  <a:lumMod val="50000"/>
                </a:schemeClr>
              </a:buClr>
            </a:pPr>
            <a:r>
              <a:rPr lang="es-ES" sz="1800" dirty="0" smtClean="0">
                <a:latin typeface="Arial Unicode MS" pitchFamily="34" charset="-128"/>
              </a:rPr>
              <a:t>En </a:t>
            </a:r>
            <a:r>
              <a:rPr lang="es-ES" sz="1800" dirty="0">
                <a:latin typeface="Arial Unicode MS" pitchFamily="34" charset="-128"/>
              </a:rPr>
              <a:t>nuestro </a:t>
            </a:r>
            <a:r>
              <a:rPr lang="es-ES" sz="1800" dirty="0" smtClean="0">
                <a:latin typeface="Arial Unicode MS" pitchFamily="34" charset="-128"/>
              </a:rPr>
              <a:t>entorno, </a:t>
            </a:r>
            <a:r>
              <a:rPr lang="es-ES" sz="1800" dirty="0">
                <a:latin typeface="Arial Unicode MS" pitchFamily="34" charset="-128"/>
              </a:rPr>
              <a:t>en adultos, se han descrito tasas del 20% </a:t>
            </a:r>
            <a:r>
              <a:rPr lang="es-ES" sz="1800" dirty="0" smtClean="0">
                <a:latin typeface="Arial Unicode MS" pitchFamily="34" charset="-128"/>
              </a:rPr>
              <a:t>de </a:t>
            </a:r>
            <a:r>
              <a:rPr lang="es-ES" sz="1800" dirty="0">
                <a:latin typeface="Arial Unicode MS" pitchFamily="34" charset="-128"/>
              </a:rPr>
              <a:t>resistencia a </a:t>
            </a:r>
            <a:r>
              <a:rPr lang="es-ES" sz="1800" dirty="0" err="1">
                <a:latin typeface="Arial Unicode MS" pitchFamily="34" charset="-128"/>
              </a:rPr>
              <a:t>claritromicina</a:t>
            </a:r>
            <a:r>
              <a:rPr lang="es-ES" sz="1800" dirty="0">
                <a:latin typeface="Arial Unicode MS" pitchFamily="34" charset="-128"/>
              </a:rPr>
              <a:t> </a:t>
            </a:r>
            <a:r>
              <a:rPr lang="es-ES" sz="1800" dirty="0" smtClean="0">
                <a:latin typeface="Arial Unicode MS" pitchFamily="34" charset="-128"/>
              </a:rPr>
              <a:t>(R alta), </a:t>
            </a:r>
            <a:r>
              <a:rPr lang="es-ES" sz="1800" dirty="0">
                <a:latin typeface="Arial Unicode MS" pitchFamily="34" charset="-128"/>
              </a:rPr>
              <a:t>del 30% </a:t>
            </a:r>
            <a:r>
              <a:rPr lang="es-ES" sz="1800" dirty="0" smtClean="0">
                <a:latin typeface="Arial Unicode MS" pitchFamily="34" charset="-128"/>
              </a:rPr>
              <a:t>a </a:t>
            </a:r>
            <a:r>
              <a:rPr lang="es-ES" sz="1800" dirty="0" err="1">
                <a:latin typeface="Arial Unicode MS" pitchFamily="34" charset="-128"/>
              </a:rPr>
              <a:t>metronidazol</a:t>
            </a:r>
            <a:r>
              <a:rPr lang="es-ES" sz="1800" dirty="0">
                <a:latin typeface="Arial Unicode MS" pitchFamily="34" charset="-128"/>
              </a:rPr>
              <a:t> (R baja-moderada) </a:t>
            </a:r>
            <a:r>
              <a:rPr lang="es-ES" sz="1800" dirty="0" smtClean="0">
                <a:latin typeface="Arial Unicode MS" pitchFamily="34" charset="-128"/>
              </a:rPr>
              <a:t>y </a:t>
            </a:r>
            <a:r>
              <a:rPr lang="es-ES" sz="1800" dirty="0">
                <a:latin typeface="Arial Unicode MS" pitchFamily="34" charset="-128"/>
              </a:rPr>
              <a:t>del 22% a </a:t>
            </a:r>
            <a:r>
              <a:rPr lang="es-ES" sz="1800" dirty="0" err="1">
                <a:latin typeface="Arial Unicode MS" pitchFamily="34" charset="-128"/>
              </a:rPr>
              <a:t>levofloxacino</a:t>
            </a:r>
            <a:r>
              <a:rPr lang="es-ES" sz="1800" dirty="0">
                <a:latin typeface="Arial Unicode MS" pitchFamily="34" charset="-128"/>
              </a:rPr>
              <a:t>. No se han observado resistencias a amoxicilina y </a:t>
            </a:r>
            <a:r>
              <a:rPr lang="es-ES" sz="1800" dirty="0" err="1" smtClean="0">
                <a:latin typeface="Arial Unicode MS" pitchFamily="34" charset="-128"/>
              </a:rPr>
              <a:t>doxiciclina</a:t>
            </a:r>
            <a:r>
              <a:rPr lang="es-ES" sz="1800" dirty="0" smtClean="0">
                <a:latin typeface="Arial Unicode MS" pitchFamily="34" charset="-128"/>
              </a:rPr>
              <a:t>.</a:t>
            </a:r>
          </a:p>
          <a:p>
            <a:pPr algn="just">
              <a:buClr>
                <a:schemeClr val="tx2">
                  <a:lumMod val="50000"/>
                </a:schemeClr>
              </a:buClr>
            </a:pPr>
            <a:r>
              <a:rPr lang="es-ES" sz="1800" dirty="0">
                <a:latin typeface="Arial Unicode MS" pitchFamily="34" charset="-128"/>
              </a:rPr>
              <a:t>Las tasas de resistencia pueden variar </a:t>
            </a:r>
            <a:r>
              <a:rPr lang="es-ES" sz="1800" dirty="0" smtClean="0">
                <a:latin typeface="Arial Unicode MS" pitchFamily="34" charset="-128"/>
              </a:rPr>
              <a:t>incluso </a:t>
            </a:r>
            <a:r>
              <a:rPr lang="es-ES" sz="1800" dirty="0">
                <a:latin typeface="Arial Unicode MS" pitchFamily="34" charset="-128"/>
              </a:rPr>
              <a:t>entre centros próximos.</a:t>
            </a:r>
          </a:p>
          <a:p>
            <a:pPr algn="just">
              <a:buClr>
                <a:schemeClr val="tx2">
                  <a:lumMod val="50000"/>
                </a:schemeClr>
              </a:buClr>
            </a:pPr>
            <a:r>
              <a:rPr lang="es-ES" sz="1800" dirty="0" smtClean="0">
                <a:latin typeface="Arial Unicode MS" pitchFamily="34" charset="-128"/>
              </a:rPr>
              <a:t>Se </a:t>
            </a:r>
            <a:r>
              <a:rPr lang="es-ES" sz="1800" dirty="0">
                <a:latin typeface="Arial Unicode MS" pitchFamily="34" charset="-128"/>
              </a:rPr>
              <a:t>plantean dudas sobre la extrapolación de estos datos a la población general ya </a:t>
            </a:r>
            <a:r>
              <a:rPr lang="es-ES" sz="1800" dirty="0" smtClean="0">
                <a:latin typeface="Arial Unicode MS" pitchFamily="34" charset="-128"/>
              </a:rPr>
              <a:t>que, </a:t>
            </a:r>
            <a:r>
              <a:rPr lang="es-ES" sz="1800" dirty="0">
                <a:latin typeface="Arial Unicode MS" pitchFamily="34" charset="-128"/>
              </a:rPr>
              <a:t>en muchos casos, se han obtenido a partir de población seleccionada al ser muestras provenientes de fracasos </a:t>
            </a:r>
            <a:r>
              <a:rPr lang="es-ES" sz="1800" dirty="0" smtClean="0">
                <a:latin typeface="Arial Unicode MS" pitchFamily="34" charset="-128"/>
              </a:rPr>
              <a:t>previos.</a:t>
            </a:r>
          </a:p>
          <a:p>
            <a:pPr algn="just">
              <a:buClr>
                <a:schemeClr val="tx2">
                  <a:lumMod val="50000"/>
                </a:schemeClr>
              </a:buClr>
            </a:pPr>
            <a:endParaRPr lang="es-ES" sz="2000" dirty="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3600" dirty="0" smtClean="0"/>
          </a:p>
        </p:txBody>
      </p:sp>
    </p:spTree>
    <p:extLst>
      <p:ext uri="{BB962C8B-B14F-4D97-AF65-F5344CB8AC3E}">
        <p14:creationId xmlns:p14="http://schemas.microsoft.com/office/powerpoint/2010/main" val="242299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23540"/>
            <a:ext cx="9144000" cy="1143000"/>
          </a:xfrm>
        </p:spPr>
        <p:txBody>
          <a:bodyPr/>
          <a:lstStyle/>
          <a:p>
            <a:r>
              <a:rPr lang="es-ES" dirty="0" smtClean="0"/>
              <a:t>Aspectos que influyen en la efectividad de los tratamientos (V)</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611560" y="1340768"/>
            <a:ext cx="7992888"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a:buClr>
                <a:schemeClr val="tx2">
                  <a:lumMod val="50000"/>
                </a:schemeClr>
              </a:buClr>
              <a:buNone/>
            </a:pPr>
            <a:r>
              <a:rPr lang="es-ES" sz="2000" dirty="0" smtClean="0">
                <a:solidFill>
                  <a:schemeClr val="tx2"/>
                </a:solidFill>
                <a:latin typeface="Arial Black" pitchFamily="34" charset="0"/>
              </a:rPr>
              <a:t>Resistencia </a:t>
            </a:r>
            <a:r>
              <a:rPr lang="es-ES" sz="2000" dirty="0">
                <a:solidFill>
                  <a:schemeClr val="tx2"/>
                </a:solidFill>
                <a:latin typeface="Arial Black" pitchFamily="34" charset="0"/>
              </a:rPr>
              <a:t>y exposición previa a los </a:t>
            </a:r>
            <a:r>
              <a:rPr lang="es-ES" sz="2000" dirty="0" smtClean="0">
                <a:solidFill>
                  <a:schemeClr val="tx2"/>
                </a:solidFill>
                <a:latin typeface="Arial Black" pitchFamily="34" charset="0"/>
              </a:rPr>
              <a:t>antibióticos (2)</a:t>
            </a:r>
          </a:p>
          <a:p>
            <a:pPr algn="just">
              <a:buClr>
                <a:schemeClr val="tx2">
                  <a:lumMod val="50000"/>
                </a:schemeClr>
              </a:buClr>
            </a:pPr>
            <a:r>
              <a:rPr lang="es-ES" sz="1800" dirty="0" smtClean="0">
                <a:latin typeface="Arial Unicode MS" pitchFamily="34" charset="-128"/>
              </a:rPr>
              <a:t>Se </a:t>
            </a:r>
            <a:r>
              <a:rPr lang="es-ES" sz="1800" dirty="0">
                <a:latin typeface="Arial Unicode MS" pitchFamily="34" charset="-128"/>
              </a:rPr>
              <a:t>considera que la resistencia </a:t>
            </a:r>
            <a:r>
              <a:rPr lang="es-ES" sz="1800" dirty="0" smtClean="0">
                <a:latin typeface="Arial Unicode MS" pitchFamily="34" charset="-128"/>
              </a:rPr>
              <a:t>a </a:t>
            </a:r>
            <a:r>
              <a:rPr lang="es-ES" sz="1800" dirty="0" err="1" smtClean="0">
                <a:latin typeface="Arial Unicode MS" pitchFamily="34" charset="-128"/>
              </a:rPr>
              <a:t>claritromicina</a:t>
            </a:r>
            <a:r>
              <a:rPr lang="es-ES" sz="1800" dirty="0" smtClean="0">
                <a:latin typeface="Arial Unicode MS" pitchFamily="34" charset="-128"/>
              </a:rPr>
              <a:t> disminuye </a:t>
            </a:r>
            <a:r>
              <a:rPr lang="es-ES" sz="1800" dirty="0">
                <a:latin typeface="Arial Unicode MS" pitchFamily="34" charset="-128"/>
              </a:rPr>
              <a:t>el éxito de la triple terapia con </a:t>
            </a:r>
            <a:r>
              <a:rPr lang="es-ES" sz="1800" dirty="0" err="1">
                <a:latin typeface="Arial Unicode MS" pitchFamily="34" charset="-128"/>
              </a:rPr>
              <a:t>claritromicina</a:t>
            </a:r>
            <a:r>
              <a:rPr lang="es-ES" sz="1800" dirty="0">
                <a:latin typeface="Arial Unicode MS" pitchFamily="34" charset="-128"/>
              </a:rPr>
              <a:t> en un </a:t>
            </a:r>
            <a:r>
              <a:rPr lang="es-ES" sz="1800" dirty="0" smtClean="0">
                <a:latin typeface="Arial Unicode MS" pitchFamily="34" charset="-128"/>
              </a:rPr>
              <a:t>50%. </a:t>
            </a:r>
            <a:endParaRPr lang="es-ES" sz="1800" dirty="0">
              <a:latin typeface="Arial Unicode MS" pitchFamily="34" charset="-128"/>
            </a:endParaRPr>
          </a:p>
          <a:p>
            <a:pPr algn="just">
              <a:buClr>
                <a:schemeClr val="tx2">
                  <a:lumMod val="50000"/>
                </a:schemeClr>
              </a:buClr>
            </a:pPr>
            <a:r>
              <a:rPr lang="es-ES" sz="1800" dirty="0" smtClean="0">
                <a:latin typeface="Arial Unicode MS" pitchFamily="34" charset="-128"/>
              </a:rPr>
              <a:t>El </a:t>
            </a:r>
            <a:r>
              <a:rPr lang="es-ES" sz="1800" dirty="0">
                <a:latin typeface="Arial Unicode MS" pitchFamily="34" charset="-128"/>
              </a:rPr>
              <a:t>impacto de la resistencia </a:t>
            </a:r>
            <a:r>
              <a:rPr lang="es-ES" sz="1800" dirty="0" smtClean="0">
                <a:latin typeface="Arial Unicode MS" pitchFamily="34" charset="-128"/>
              </a:rPr>
              <a:t>a </a:t>
            </a:r>
            <a:r>
              <a:rPr lang="es-ES" sz="1800" dirty="0" err="1" smtClean="0">
                <a:latin typeface="Arial Unicode MS" pitchFamily="34" charset="-128"/>
              </a:rPr>
              <a:t>metronidazol</a:t>
            </a:r>
            <a:r>
              <a:rPr lang="es-ES" sz="1800" dirty="0" smtClean="0">
                <a:latin typeface="Arial Unicode MS" pitchFamily="34" charset="-128"/>
              </a:rPr>
              <a:t> es </a:t>
            </a:r>
            <a:r>
              <a:rPr lang="es-ES" sz="1800" dirty="0">
                <a:latin typeface="Arial Unicode MS" pitchFamily="34" charset="-128"/>
              </a:rPr>
              <a:t>menos </a:t>
            </a:r>
            <a:r>
              <a:rPr lang="es-ES" sz="1800" dirty="0" smtClean="0">
                <a:latin typeface="Arial Unicode MS" pitchFamily="34" charset="-128"/>
              </a:rPr>
              <a:t>predecible y no </a:t>
            </a:r>
            <a:r>
              <a:rPr lang="es-ES" sz="1800" dirty="0">
                <a:latin typeface="Arial Unicode MS" pitchFamily="34" charset="-128"/>
              </a:rPr>
              <a:t>se considera un predictor absoluto del fracaso del </a:t>
            </a:r>
            <a:r>
              <a:rPr lang="es-ES" sz="1800" dirty="0" smtClean="0">
                <a:latin typeface="Arial Unicode MS" pitchFamily="34" charset="-128"/>
              </a:rPr>
              <a:t>tratamiento.</a:t>
            </a:r>
            <a:endParaRPr lang="es-ES" sz="1800" dirty="0">
              <a:latin typeface="Arial Unicode MS" pitchFamily="34" charset="-128"/>
            </a:endParaRPr>
          </a:p>
          <a:p>
            <a:pPr algn="just">
              <a:buClr>
                <a:schemeClr val="tx2">
                  <a:lumMod val="50000"/>
                </a:schemeClr>
              </a:buClr>
            </a:pPr>
            <a:r>
              <a:rPr lang="es-ES" sz="1800" dirty="0" smtClean="0">
                <a:latin typeface="Arial Unicode MS" pitchFamily="34" charset="-128"/>
              </a:rPr>
              <a:t>La </a:t>
            </a:r>
            <a:r>
              <a:rPr lang="es-ES" sz="1800" dirty="0">
                <a:latin typeface="Arial Unicode MS" pitchFamily="34" charset="-128"/>
              </a:rPr>
              <a:t>resistencia a </a:t>
            </a:r>
            <a:r>
              <a:rPr lang="es-ES" sz="1800" dirty="0" err="1">
                <a:latin typeface="Arial Unicode MS" pitchFamily="34" charset="-128"/>
              </a:rPr>
              <a:t>levofloxacino</a:t>
            </a:r>
            <a:r>
              <a:rPr lang="es-ES" sz="1800" dirty="0">
                <a:latin typeface="Arial Unicode MS" pitchFamily="34" charset="-128"/>
              </a:rPr>
              <a:t> disminuye en un 20-40% </a:t>
            </a:r>
            <a:r>
              <a:rPr lang="es-ES" sz="1800" dirty="0" smtClean="0">
                <a:latin typeface="Arial Unicode MS" pitchFamily="34" charset="-128"/>
              </a:rPr>
              <a:t>el éxito </a:t>
            </a:r>
            <a:r>
              <a:rPr lang="es-ES" sz="1800" dirty="0">
                <a:latin typeface="Arial Unicode MS" pitchFamily="34" charset="-128"/>
              </a:rPr>
              <a:t>de los </a:t>
            </a:r>
            <a:r>
              <a:rPr lang="es-ES" sz="1800" dirty="0" smtClean="0">
                <a:latin typeface="Arial Unicode MS" pitchFamily="34" charset="-128"/>
              </a:rPr>
              <a:t>tratamientos. Por otra parte, </a:t>
            </a:r>
            <a:r>
              <a:rPr lang="es-ES" sz="1800" dirty="0" err="1">
                <a:latin typeface="Arial Unicode MS" pitchFamily="34" charset="-128"/>
              </a:rPr>
              <a:t>levofloxacino</a:t>
            </a:r>
            <a:r>
              <a:rPr lang="es-ES" sz="1800" dirty="0">
                <a:latin typeface="Arial Unicode MS" pitchFamily="34" charset="-128"/>
              </a:rPr>
              <a:t> </a:t>
            </a:r>
            <a:r>
              <a:rPr lang="es-ES" sz="1800" dirty="0" smtClean="0">
                <a:latin typeface="Arial Unicode MS" pitchFamily="34" charset="-128"/>
              </a:rPr>
              <a:t>se utiliza </a:t>
            </a:r>
            <a:r>
              <a:rPr lang="es-ES" sz="1800" dirty="0">
                <a:latin typeface="Arial Unicode MS" pitchFamily="34" charset="-128"/>
              </a:rPr>
              <a:t>en otro tipo de infecciones, por lo que debería considerarse un fármaco de </a:t>
            </a:r>
            <a:r>
              <a:rPr lang="es-ES" sz="1800" dirty="0" smtClean="0">
                <a:latin typeface="Arial Unicode MS" pitchFamily="34" charset="-128"/>
              </a:rPr>
              <a:t>reserva.</a:t>
            </a:r>
            <a:endParaRPr lang="es-ES" sz="1800" dirty="0">
              <a:latin typeface="Arial Unicode MS" pitchFamily="34" charset="-128"/>
            </a:endParaRPr>
          </a:p>
          <a:p>
            <a:pPr algn="just">
              <a:buClr>
                <a:schemeClr val="tx2">
                  <a:lumMod val="50000"/>
                </a:schemeClr>
              </a:buClr>
            </a:pPr>
            <a:r>
              <a:rPr lang="es-ES" sz="1800" dirty="0" smtClean="0">
                <a:latin typeface="Arial Unicode MS" pitchFamily="34" charset="-128"/>
              </a:rPr>
              <a:t>Se </a:t>
            </a:r>
            <a:r>
              <a:rPr lang="es-ES" sz="1800" dirty="0">
                <a:latin typeface="Arial Unicode MS" pitchFamily="34" charset="-128"/>
              </a:rPr>
              <a:t>debería valorar la utilización previa de antibióticos por el paciente, especialmente </a:t>
            </a:r>
            <a:r>
              <a:rPr lang="es-ES" sz="1800" dirty="0" err="1" smtClean="0">
                <a:latin typeface="Arial Unicode MS" pitchFamily="34" charset="-128"/>
              </a:rPr>
              <a:t>macrólidos</a:t>
            </a:r>
            <a:r>
              <a:rPr lang="es-ES" sz="1800" dirty="0" smtClean="0">
                <a:latin typeface="Arial Unicode MS" pitchFamily="34" charset="-128"/>
              </a:rPr>
              <a:t> </a:t>
            </a:r>
            <a:r>
              <a:rPr lang="es-ES" sz="1800" dirty="0">
                <a:latin typeface="Arial Unicode MS" pitchFamily="34" charset="-128"/>
              </a:rPr>
              <a:t>y </a:t>
            </a:r>
            <a:r>
              <a:rPr lang="es-ES" sz="1800" dirty="0" err="1">
                <a:latin typeface="Arial Unicode MS" pitchFamily="34" charset="-128"/>
              </a:rPr>
              <a:t>fluorquinolonas</a:t>
            </a:r>
            <a:r>
              <a:rPr lang="es-ES" sz="1800" dirty="0">
                <a:latin typeface="Arial Unicode MS" pitchFamily="34" charset="-128"/>
              </a:rPr>
              <a:t>, ya que </a:t>
            </a:r>
            <a:r>
              <a:rPr lang="es-ES" sz="1800" dirty="0" smtClean="0">
                <a:latin typeface="Arial Unicode MS" pitchFamily="34" charset="-128"/>
              </a:rPr>
              <a:t>se </a:t>
            </a:r>
            <a:r>
              <a:rPr lang="es-ES" sz="1800" dirty="0">
                <a:latin typeface="Arial Unicode MS" pitchFamily="34" charset="-128"/>
              </a:rPr>
              <a:t>asocia a un mayor riesgo de </a:t>
            </a:r>
            <a:r>
              <a:rPr lang="es-ES" sz="1800" dirty="0" smtClean="0">
                <a:latin typeface="Arial Unicode MS" pitchFamily="34" charset="-128"/>
              </a:rPr>
              <a:t>resistencia.</a:t>
            </a:r>
            <a:endParaRPr lang="es-ES" sz="1800" dirty="0">
              <a:latin typeface="Arial Unicode MS" pitchFamily="34" charset="-128"/>
            </a:endParaRPr>
          </a:p>
          <a:p>
            <a:pPr algn="just">
              <a:buClr>
                <a:schemeClr val="tx2">
                  <a:lumMod val="50000"/>
                </a:schemeClr>
              </a:buClr>
            </a:pPr>
            <a:endParaRPr lang="es-ES" sz="1800" dirty="0" smtClean="0">
              <a:latin typeface="Arial Unicode MS" pitchFamily="34" charset="-128"/>
            </a:endParaRPr>
          </a:p>
          <a:p>
            <a:pPr algn="just">
              <a:buClr>
                <a:schemeClr val="tx2">
                  <a:lumMod val="50000"/>
                </a:schemeClr>
              </a:buClr>
            </a:pPr>
            <a:endParaRPr lang="es-ES" sz="2000" dirty="0">
              <a:latin typeface="Arial Unicode MS" pitchFamily="34" charset="-128"/>
            </a:endParaRPr>
          </a:p>
          <a:p>
            <a:pPr algn="just">
              <a:buClr>
                <a:schemeClr val="tx2">
                  <a:lumMod val="50000"/>
                </a:schemeClr>
              </a:buClr>
            </a:pPr>
            <a:endParaRPr lang="es-ES" sz="2000" dirty="0" smtClean="0">
              <a:latin typeface="Arial Unicode MS" pitchFamily="34" charset="-128"/>
            </a:endParaRPr>
          </a:p>
          <a:p>
            <a:pPr algn="just">
              <a:buClr>
                <a:schemeClr val="tx2">
                  <a:lumMod val="50000"/>
                </a:schemeClr>
              </a:buClr>
            </a:pPr>
            <a:endParaRPr lang="es-ES" sz="3600" dirty="0" smtClean="0"/>
          </a:p>
        </p:txBody>
      </p:sp>
    </p:spTree>
    <p:extLst>
      <p:ext uri="{BB962C8B-B14F-4D97-AF65-F5344CB8AC3E}">
        <p14:creationId xmlns:p14="http://schemas.microsoft.com/office/powerpoint/2010/main" val="370060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2.xml><?xml version="1.0" encoding="utf-8"?>
<p:tagLst xmlns:a="http://schemas.openxmlformats.org/drawingml/2006/main" xmlns:r="http://schemas.openxmlformats.org/officeDocument/2006/relationships" xmlns:p="http://schemas.openxmlformats.org/presentationml/2006/main">
  <p:tag name="DVSHAPEID" val="xxYxz5B8gosKIc50IFAKL8"/>
</p:tagLst>
</file>

<file path=ppt/tags/tag3.xml><?xml version="1.0" encoding="utf-8"?>
<p:tagLst xmlns:a="http://schemas.openxmlformats.org/drawingml/2006/main" xmlns:r="http://schemas.openxmlformats.org/officeDocument/2006/relationships" xmlns:p="http://schemas.openxmlformats.org/presentationml/2006/main">
  <p:tag name="DVSHAPEID" val="YwjMHoTj4NvKVyizNkTnlq"/>
</p:tagLst>
</file>

<file path=ppt/tags/tag4.xml><?xml version="1.0" encoding="utf-8"?>
<p:tagLst xmlns:a="http://schemas.openxmlformats.org/drawingml/2006/main" xmlns:r="http://schemas.openxmlformats.org/officeDocument/2006/relationships" xmlns:p="http://schemas.openxmlformats.org/presentationml/2006/main">
  <p:tag name="DVSHAPEID" val="uHy7AzppM9zpyreModfXkF"/>
</p:tagLst>
</file>

<file path=ppt/tags/tag5.xml><?xml version="1.0" encoding="utf-8"?>
<p:tagLst xmlns:a="http://schemas.openxmlformats.org/drawingml/2006/main" xmlns:r="http://schemas.openxmlformats.org/officeDocument/2006/relationships" xmlns:p="http://schemas.openxmlformats.org/presentationml/2006/main">
  <p:tag name="DVSECTIONID" val="bPzgoGZ8qpD1tJ3F4ATwbP"/>
</p:tagLst>
</file>

<file path=ppt/tags/tag6.xml><?xml version="1.0" encoding="utf-8"?>
<p:tagLst xmlns:a="http://schemas.openxmlformats.org/drawingml/2006/main" xmlns:r="http://schemas.openxmlformats.org/officeDocument/2006/relationships" xmlns:p="http://schemas.openxmlformats.org/presentationml/2006/main">
  <p:tag name="DVSHAPEID" val="P6Gj9T9JaIbWbW0vWgijGW"/>
</p:tagLst>
</file>

<file path=ppt/tags/tag7.xml><?xml version="1.0" encoding="utf-8"?>
<p:tagLst xmlns:a="http://schemas.openxmlformats.org/drawingml/2006/main" xmlns:r="http://schemas.openxmlformats.org/officeDocument/2006/relationships" xmlns:p="http://schemas.openxmlformats.org/presentationml/2006/main">
  <p:tag name="DVSHAPEID" val="dYCToOdBRTho2reSUHAN92"/>
</p:tagLst>
</file>

<file path=ppt/tags/tag8.xml><?xml version="1.0" encoding="utf-8"?>
<p:tagLst xmlns:a="http://schemas.openxmlformats.org/drawingml/2006/main" xmlns:r="http://schemas.openxmlformats.org/officeDocument/2006/relationships" xmlns:p="http://schemas.openxmlformats.org/presentationml/2006/main">
  <p:tag name="DVSHAPEID" val="msKhi5dC2cZkLXKsAcNKVb"/>
</p:tagLst>
</file>

<file path=ppt/theme/theme1.xml><?xml version="1.0" encoding="utf-8"?>
<a:theme xmlns:a="http://schemas.openxmlformats.org/drawingml/2006/main" name="3_Diseño personalizado">
  <a:themeElements>
    <a:clrScheme name="Personalizado 2">
      <a:dk1>
        <a:sysClr val="windowText" lastClr="000000"/>
      </a:dk1>
      <a:lt1>
        <a:sysClr val="window" lastClr="FFFFFF"/>
      </a:lt1>
      <a:dk2>
        <a:srgbClr val="4BACC6"/>
      </a:dk2>
      <a:lt2>
        <a:srgbClr val="EEECE1"/>
      </a:lt2>
      <a:accent1>
        <a:srgbClr val="31859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2250</TotalTime>
  <Words>2423</Words>
  <Application>Microsoft Office PowerPoint</Application>
  <PresentationFormat>Presentación en pantalla (4:3)</PresentationFormat>
  <Paragraphs>167</Paragraphs>
  <Slides>28</Slides>
  <Notes>1</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3_Diseño personalizado</vt:lpstr>
      <vt:lpstr> NUEVAS PAUTAS ERRADICADORAS DE HELICOBACTER PYLORI   Vol 25, nº5 2017</vt:lpstr>
      <vt:lpstr>Sumario</vt:lpstr>
      <vt:lpstr>Introducción (I)</vt:lpstr>
      <vt:lpstr>Introducción (II)</vt:lpstr>
      <vt:lpstr>Aspectos que influyen en la efectividad de los tratamientos (I)</vt:lpstr>
      <vt:lpstr>Aspectos que influyen en la efectividad de los tratamientos (II)</vt:lpstr>
      <vt:lpstr>Aspectos que influyen en la efectividad de los tratamientos (III)</vt:lpstr>
      <vt:lpstr>Aspectos que influyen en la efectividad de los tratamientos (IV)</vt:lpstr>
      <vt:lpstr>Aspectos que influyen en la efectividad de los tratamientos (V)</vt:lpstr>
      <vt:lpstr>Aspectos que influyen en la efectividad de los tratamientos (VI)</vt:lpstr>
      <vt:lpstr>Tratamientos erradicadores (I)</vt:lpstr>
      <vt:lpstr>Tratamientos erradicadores (II)</vt:lpstr>
      <vt:lpstr>Tratamientos erradicadores (III)</vt:lpstr>
      <vt:lpstr>Tratamientos erradicadores (IV)</vt:lpstr>
      <vt:lpstr>Tratamientos erradicadores (V)</vt:lpstr>
      <vt:lpstr>Tratamientos erradicadores (VI)</vt:lpstr>
      <vt:lpstr>Tratamientos erradicadores (VII)</vt:lpstr>
      <vt:lpstr>Tratamientos erradicadores (VIII)</vt:lpstr>
      <vt:lpstr>Tratamientos erradicadores (IX)</vt:lpstr>
      <vt:lpstr>Tratamientos erradicadores (X)</vt:lpstr>
      <vt:lpstr>Presentación de PowerPoint</vt:lpstr>
      <vt:lpstr>Presentación de PowerPoint</vt:lpstr>
      <vt:lpstr>Erradicación de H.pylori en niños (I)</vt:lpstr>
      <vt:lpstr>Erradicación de H.pylori en niños (II)</vt:lpstr>
      <vt:lpstr>Erradicación de H.pylori en niños (III)</vt:lpstr>
      <vt:lpstr>Conclusiones</vt:lpstr>
      <vt:lpstr>Presentación de PowerPoint</vt:lpstr>
      <vt:lpstr>Para mas información y bibliografía…</vt:lpstr>
    </vt:vector>
  </TitlesOfParts>
  <Company>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INFAC Información Farmacoterapéutica</dc:title>
  <dc:creator>COMITE REDACCION INFAC</dc:creator>
  <cp:lastModifiedBy>Varona Garcia, Carlos Felipe</cp:lastModifiedBy>
  <cp:revision>230</cp:revision>
  <dcterms:created xsi:type="dcterms:W3CDTF">2007-11-13T08:52:06Z</dcterms:created>
  <dcterms:modified xsi:type="dcterms:W3CDTF">2017-10-30T14:53:54Z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DocumentId">
    <vt:lpwstr>160ivq7-8rTnREubEONBuH9j9k92nA21cNajGSl9HSP4</vt:lpwstr>
  </property>
  <property fmtid="{D5CDD505-2E9C-101B-9397-08002B2CF9AE}" pid="3" name="Google.Documents.RevisionId">
    <vt:lpwstr>12863737458791287082</vt:lpwstr>
  </property>
  <property fmtid="{D5CDD505-2E9C-101B-9397-08002B2CF9AE}" pid="4" name="Google.Documents.PreviousRevisionId">
    <vt:lpwstr>12445244904266056390</vt:lpwstr>
  </property>
  <property fmtid="{D5CDD505-2E9C-101B-9397-08002B2CF9AE}" pid="5" name="Google.Documents.PluginVersion">
    <vt:lpwstr>2.0.2026.3768</vt:lpwstr>
  </property>
  <property fmtid="{D5CDD505-2E9C-101B-9397-08002B2CF9AE}" pid="6" name="Google.Documents.MergeIncapabilityFlags">
    <vt:i4>0</vt:i4>
  </property>
  <property fmtid="{D5CDD505-2E9C-101B-9397-08002B2CF9AE}" pid="7" name="Google.Documents.Tracking">
    <vt:lpwstr>true</vt:lpwstr>
  </property>
</Properties>
</file>